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0" r:id="rId1"/>
  </p:sldMasterIdLst>
  <p:notesMasterIdLst>
    <p:notesMasterId r:id="rId3"/>
  </p:notesMasterIdLst>
  <p:sldIdLst>
    <p:sldId id="270" r:id="rId2"/>
  </p:sldIdLst>
  <p:sldSz cx="9144000" cy="5143500" type="screen16x9"/>
  <p:notesSz cx="6858000" cy="9144000"/>
  <p:embeddedFontLst>
    <p:embeddedFont>
      <p:font typeface="Roboto" panose="020B0604020202020204" charset="0"/>
      <p:regular r:id="rId4"/>
      <p:bold r:id="rId5"/>
      <p:italic r:id="rId6"/>
      <p:boldItalic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  <p:embeddedFont>
      <p:font typeface="Fira Sans Extra Condensed Medium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21" Type="http://schemas.openxmlformats.org/officeDocument/2006/relationships/tableStyles" Target="tableStyles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53e8b4ba91_0_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53e8b4ba91_0_5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E370-89E1-469A-AFB8-C89EB1B26907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125F-FAF0-407D-B8EB-A4F93ABA41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8729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E370-89E1-469A-AFB8-C89EB1B26907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125F-FAF0-407D-B8EB-A4F93ABA41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562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E370-89E1-469A-AFB8-C89EB1B26907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125F-FAF0-407D-B8EB-A4F93ABA41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602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E370-89E1-469A-AFB8-C89EB1B26907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125F-FAF0-407D-B8EB-A4F93ABA41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201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E370-89E1-469A-AFB8-C89EB1B26907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125F-FAF0-407D-B8EB-A4F93ABA41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1116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E370-89E1-469A-AFB8-C89EB1B26907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125F-FAF0-407D-B8EB-A4F93ABA41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4432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E370-89E1-469A-AFB8-C89EB1B26907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125F-FAF0-407D-B8EB-A4F93ABA41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19912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E370-89E1-469A-AFB8-C89EB1B26907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125F-FAF0-407D-B8EB-A4F93ABA41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6529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E370-89E1-469A-AFB8-C89EB1B26907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125F-FAF0-407D-B8EB-A4F93ABA41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4523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E370-89E1-469A-AFB8-C89EB1B26907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125F-FAF0-407D-B8EB-A4F93ABA41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7159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3E370-89E1-469A-AFB8-C89EB1B26907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125F-FAF0-407D-B8EB-A4F93ABA416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2414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037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/>
          <p:cNvGrpSpPr/>
          <p:nvPr/>
        </p:nvGrpSpPr>
        <p:grpSpPr>
          <a:xfrm>
            <a:off x="66262" y="714626"/>
            <a:ext cx="8732541" cy="3274278"/>
            <a:chOff x="66262" y="714626"/>
            <a:chExt cx="8732541" cy="3274278"/>
          </a:xfrm>
        </p:grpSpPr>
        <p:sp>
          <p:nvSpPr>
            <p:cNvPr id="48" name="Google Shape;576;p29"/>
            <p:cNvSpPr/>
            <p:nvPr/>
          </p:nvSpPr>
          <p:spPr>
            <a:xfrm>
              <a:off x="7556645" y="1404943"/>
              <a:ext cx="1242158" cy="1187317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" name="Grupo 12"/>
            <p:cNvGrpSpPr/>
            <p:nvPr/>
          </p:nvGrpSpPr>
          <p:grpSpPr>
            <a:xfrm>
              <a:off x="66262" y="714626"/>
              <a:ext cx="8712662" cy="3274278"/>
              <a:chOff x="457196" y="1081868"/>
              <a:chExt cx="8160731" cy="2973715"/>
            </a:xfrm>
          </p:grpSpPr>
          <p:sp>
            <p:nvSpPr>
              <p:cNvPr id="576" name="Google Shape;576;p29"/>
              <p:cNvSpPr/>
              <p:nvPr/>
            </p:nvSpPr>
            <p:spPr>
              <a:xfrm>
                <a:off x="735175" y="1081868"/>
                <a:ext cx="676500" cy="527400"/>
              </a:xfrm>
              <a:prstGeom prst="flowChartConnector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29"/>
              <p:cNvSpPr txBox="1"/>
              <p:nvPr/>
            </p:nvSpPr>
            <p:spPr>
              <a:xfrm>
                <a:off x="735175" y="1245775"/>
                <a:ext cx="676500" cy="199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900" dirty="0" smtClean="0">
                    <a:latin typeface="Roboto"/>
                    <a:ea typeface="Roboto"/>
                    <a:cs typeface="Roboto"/>
                    <a:sym typeface="Roboto"/>
                  </a:rPr>
                  <a:t>Limpieza de datos</a:t>
                </a:r>
                <a:endParaRPr sz="900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72" name="Google Shape;572;p29"/>
              <p:cNvSpPr/>
              <p:nvPr/>
            </p:nvSpPr>
            <p:spPr>
              <a:xfrm>
                <a:off x="457196" y="1966723"/>
                <a:ext cx="1232337" cy="577954"/>
              </a:xfrm>
              <a:prstGeom prst="flowChartProcess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29"/>
              <p:cNvSpPr txBox="1"/>
              <p:nvPr/>
            </p:nvSpPr>
            <p:spPr>
              <a:xfrm>
                <a:off x="526265" y="2155880"/>
                <a:ext cx="1094400" cy="199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 smtClean="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Descripción de parametros del hemograma</a:t>
                </a:r>
                <a:endParaRPr sz="900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79" name="Google Shape;579;p29"/>
              <p:cNvSpPr/>
              <p:nvPr/>
            </p:nvSpPr>
            <p:spPr>
              <a:xfrm>
                <a:off x="2495573" y="1772402"/>
                <a:ext cx="1673400" cy="966600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29"/>
              <p:cNvSpPr txBox="1"/>
              <p:nvPr/>
            </p:nvSpPr>
            <p:spPr>
              <a:xfrm>
                <a:off x="2785174" y="2149862"/>
                <a:ext cx="1094400" cy="199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i="0" u="none" strike="noStrike" cap="none" dirty="0" smtClean="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¿PCA muestra buena capacidad discriminatoria  para el desenlace?</a:t>
                </a:r>
                <a:endParaRPr sz="900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81" name="Google Shape;581;p29"/>
              <p:cNvSpPr/>
              <p:nvPr/>
            </p:nvSpPr>
            <p:spPr>
              <a:xfrm>
                <a:off x="4857425" y="1491982"/>
                <a:ext cx="1914990" cy="1527027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29"/>
              <p:cNvSpPr txBox="1"/>
              <p:nvPr/>
            </p:nvSpPr>
            <p:spPr>
              <a:xfrm>
                <a:off x="5030752" y="2186647"/>
                <a:ext cx="1559793" cy="199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/>
                <a:r>
                  <a:rPr lang="es-CO" sz="900" dirty="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</a:rPr>
                  <a:t>¿</a:t>
                </a:r>
                <a:r>
                  <a:rPr lang="es-CO" sz="900" dirty="0" smtClean="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</a:rPr>
                  <a:t>Se obtienen parámetros discriminatorios por PLS-DA </a:t>
                </a:r>
                <a:r>
                  <a:rPr lang="es-CO" sz="900" dirty="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</a:rPr>
                  <a:t>y </a:t>
                </a:r>
                <a:r>
                  <a:rPr lang="es-CO" sz="900" dirty="0" smtClean="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</a:rPr>
                  <a:t>presentan diferencias entre desenlaces con un </a:t>
                </a:r>
                <a:r>
                  <a:rPr lang="es-CO" sz="900" dirty="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</a:rPr>
                  <a:t>valor </a:t>
                </a:r>
                <a:r>
                  <a:rPr lang="es-CO" sz="900" dirty="0" smtClean="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</a:rPr>
                  <a:t>de</a:t>
                </a:r>
                <a:br>
                  <a:rPr lang="es-CO" sz="900" dirty="0" smtClean="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</a:rPr>
                </a:br>
                <a:r>
                  <a:rPr lang="es-CO" sz="900" dirty="0" smtClean="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</a:rPr>
                  <a:t>p </a:t>
                </a:r>
                <a:r>
                  <a:rPr lang="es-CO" sz="900" dirty="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</a:rPr>
                  <a:t>≤ 0,1 y de q ≤ </a:t>
                </a:r>
                <a:r>
                  <a:rPr lang="es-CO" sz="900" dirty="0" smtClean="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</a:rPr>
                  <a:t>0,3?</a:t>
                </a:r>
                <a:endParaRPr sz="900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83" name="Google Shape;583;p29"/>
              <p:cNvSpPr txBox="1"/>
              <p:nvPr/>
            </p:nvSpPr>
            <p:spPr>
              <a:xfrm>
                <a:off x="7523527" y="2155880"/>
                <a:ext cx="1094400" cy="199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i="0" u="none" strike="noStrike" cap="none" dirty="0" smtClean="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Seleccion como potencial biomarcador y estimación de las fuerzas de asociacion</a:t>
                </a:r>
                <a:endParaRPr sz="900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71" name="Google Shape;571;p29"/>
              <p:cNvSpPr/>
              <p:nvPr/>
            </p:nvSpPr>
            <p:spPr>
              <a:xfrm>
                <a:off x="2716106" y="3147675"/>
                <a:ext cx="1232337" cy="907908"/>
              </a:xfrm>
              <a:prstGeom prst="flowChartProcess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29"/>
              <p:cNvSpPr txBox="1"/>
              <p:nvPr/>
            </p:nvSpPr>
            <p:spPr>
              <a:xfrm>
                <a:off x="2650435" y="3500627"/>
                <a:ext cx="1358348" cy="199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 smtClean="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Seleccion de los parametros del hemograma correlacionados con los componentes principales</a:t>
                </a:r>
                <a:endParaRPr sz="900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569" name="Google Shape;569;p29"/>
              <p:cNvSpPr/>
              <p:nvPr/>
            </p:nvSpPr>
            <p:spPr>
              <a:xfrm>
                <a:off x="4892885" y="3311470"/>
                <a:ext cx="1837667" cy="577954"/>
              </a:xfrm>
              <a:prstGeom prst="flowChartInputOutpu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29"/>
              <p:cNvSpPr txBox="1"/>
              <p:nvPr/>
            </p:nvSpPr>
            <p:spPr>
              <a:xfrm>
                <a:off x="5057579" y="3500224"/>
                <a:ext cx="1458610" cy="199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dirty="0" smtClean="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Explorar otros métodos estadísticos clásicos para la selección de parámetros</a:t>
                </a:r>
                <a:endParaRPr sz="900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586" name="Google Shape;586;p29"/>
              <p:cNvCxnSpPr>
                <a:stCxn id="572" idx="3"/>
                <a:endCxn id="579" idx="1"/>
              </p:cNvCxnSpPr>
              <p:nvPr/>
            </p:nvCxnSpPr>
            <p:spPr>
              <a:xfrm>
                <a:off x="1689533" y="2255700"/>
                <a:ext cx="8061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AAAAAA"/>
                </a:solidFill>
                <a:prstDash val="solid"/>
                <a:miter lim="800000"/>
                <a:headEnd type="none" w="sm" len="sm"/>
                <a:tailEnd type="stealth" w="med" len="med"/>
              </a:ln>
            </p:spPr>
          </p:cxnSp>
          <p:cxnSp>
            <p:nvCxnSpPr>
              <p:cNvPr id="587" name="Google Shape;587;p29"/>
              <p:cNvCxnSpPr>
                <a:stCxn id="579" idx="3"/>
                <a:endCxn id="581" idx="1"/>
              </p:cNvCxnSpPr>
              <p:nvPr/>
            </p:nvCxnSpPr>
            <p:spPr>
              <a:xfrm flipV="1">
                <a:off x="4168973" y="2255496"/>
                <a:ext cx="688452" cy="207"/>
              </a:xfrm>
              <a:prstGeom prst="straightConnector1">
                <a:avLst/>
              </a:prstGeom>
              <a:noFill/>
              <a:ln w="19050" cap="flat" cmpd="sng">
                <a:solidFill>
                  <a:srgbClr val="AAAAAA"/>
                </a:solidFill>
                <a:prstDash val="solid"/>
                <a:miter lim="800000"/>
                <a:headEnd type="none" w="sm" len="sm"/>
                <a:tailEnd type="stealth" w="med" len="med"/>
              </a:ln>
            </p:spPr>
          </p:cxnSp>
          <p:cxnSp>
            <p:nvCxnSpPr>
              <p:cNvPr id="588" name="Google Shape;588;p29"/>
              <p:cNvCxnSpPr>
                <a:stCxn id="581" idx="3"/>
              </p:cNvCxnSpPr>
              <p:nvPr/>
            </p:nvCxnSpPr>
            <p:spPr>
              <a:xfrm>
                <a:off x="6772416" y="2255496"/>
                <a:ext cx="682045" cy="753"/>
              </a:xfrm>
              <a:prstGeom prst="straightConnector1">
                <a:avLst/>
              </a:prstGeom>
              <a:noFill/>
              <a:ln w="19050" cap="flat" cmpd="sng">
                <a:solidFill>
                  <a:srgbClr val="AAAAAA"/>
                </a:solidFill>
                <a:prstDash val="solid"/>
                <a:miter lim="800000"/>
                <a:headEnd type="none" w="sm" len="sm"/>
                <a:tailEnd type="stealth" w="med" len="med"/>
              </a:ln>
            </p:spPr>
          </p:cxnSp>
          <p:cxnSp>
            <p:nvCxnSpPr>
              <p:cNvPr id="589" name="Google Shape;589;p29"/>
              <p:cNvCxnSpPr>
                <a:stCxn id="581" idx="2"/>
                <a:endCxn id="569" idx="1"/>
              </p:cNvCxnSpPr>
              <p:nvPr/>
            </p:nvCxnSpPr>
            <p:spPr>
              <a:xfrm flipH="1">
                <a:off x="5811719" y="3019009"/>
                <a:ext cx="3201" cy="292461"/>
              </a:xfrm>
              <a:prstGeom prst="straightConnector1">
                <a:avLst/>
              </a:prstGeom>
              <a:noFill/>
              <a:ln w="19050" cap="flat" cmpd="sng">
                <a:solidFill>
                  <a:srgbClr val="AAAAAA"/>
                </a:solidFill>
                <a:prstDash val="solid"/>
                <a:miter lim="800000"/>
                <a:headEnd type="none" w="sm" len="sm"/>
                <a:tailEnd type="stealth" w="med" len="med"/>
              </a:ln>
            </p:spPr>
          </p:cxnSp>
          <p:cxnSp>
            <p:nvCxnSpPr>
              <p:cNvPr id="590" name="Google Shape;590;p29"/>
              <p:cNvCxnSpPr>
                <a:stCxn id="579" idx="2"/>
                <a:endCxn id="571" idx="0"/>
              </p:cNvCxnSpPr>
              <p:nvPr/>
            </p:nvCxnSpPr>
            <p:spPr>
              <a:xfrm>
                <a:off x="3332273" y="2739002"/>
                <a:ext cx="2" cy="408673"/>
              </a:xfrm>
              <a:prstGeom prst="straightConnector1">
                <a:avLst/>
              </a:prstGeom>
              <a:noFill/>
              <a:ln w="19050" cap="flat" cmpd="sng">
                <a:solidFill>
                  <a:srgbClr val="AAAAAA"/>
                </a:solidFill>
                <a:prstDash val="solid"/>
                <a:miter lim="800000"/>
                <a:headEnd type="none" w="sm" len="sm"/>
                <a:tailEnd type="stealth" w="med" len="med"/>
              </a:ln>
            </p:spPr>
          </p:cxnSp>
          <p:cxnSp>
            <p:nvCxnSpPr>
              <p:cNvPr id="591" name="Google Shape;591;p29"/>
              <p:cNvCxnSpPr>
                <a:stCxn id="576" idx="4"/>
                <a:endCxn id="572" idx="0"/>
              </p:cNvCxnSpPr>
              <p:nvPr/>
            </p:nvCxnSpPr>
            <p:spPr>
              <a:xfrm>
                <a:off x="1073425" y="1609268"/>
                <a:ext cx="0" cy="3576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AAAAAA"/>
                </a:solidFill>
                <a:prstDash val="solid"/>
                <a:miter lim="800000"/>
                <a:headEnd type="none" w="sm" len="sm"/>
                <a:tailEnd type="stealth" w="med" len="med"/>
              </a:ln>
            </p:spPr>
          </p:cxnSp>
          <p:sp>
            <p:nvSpPr>
              <p:cNvPr id="592" name="Google Shape;592;p29"/>
              <p:cNvSpPr txBox="1"/>
              <p:nvPr/>
            </p:nvSpPr>
            <p:spPr>
              <a:xfrm>
                <a:off x="3358699" y="2818627"/>
                <a:ext cx="520800" cy="24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8204D"/>
                  </a:buClr>
                  <a:buSzPts val="3200"/>
                  <a:buFont typeface="Arial"/>
                  <a:buNone/>
                </a:pPr>
                <a:r>
                  <a:rPr lang="es-ES" sz="900" dirty="0" smtClean="0"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SI</a:t>
                </a:r>
                <a:endParaRPr sz="900" dirty="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593" name="Google Shape;593;p29"/>
              <p:cNvSpPr txBox="1"/>
              <p:nvPr/>
            </p:nvSpPr>
            <p:spPr>
              <a:xfrm>
                <a:off x="5827221" y="2902875"/>
                <a:ext cx="520800" cy="24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8204D"/>
                  </a:buClr>
                  <a:buSzPts val="3200"/>
                  <a:buFont typeface="Arial"/>
                  <a:buNone/>
                </a:pPr>
                <a:r>
                  <a:rPr lang="en" sz="900" i="0" u="none" strike="noStrike" cap="none" dirty="0">
                    <a:solidFill>
                      <a:srgbClr val="08204D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NO</a:t>
                </a:r>
                <a:endParaRPr sz="900" dirty="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594" name="Google Shape;594;p29"/>
              <p:cNvSpPr txBox="1"/>
              <p:nvPr/>
            </p:nvSpPr>
            <p:spPr>
              <a:xfrm>
                <a:off x="6791035" y="2287819"/>
                <a:ext cx="520800" cy="24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8204D"/>
                  </a:buClr>
                  <a:buSzPts val="3200"/>
                  <a:buFont typeface="Arial"/>
                  <a:buNone/>
                </a:pPr>
                <a:r>
                  <a:rPr lang="en" sz="900" i="0" u="none" strike="noStrike" cap="none" dirty="0" smtClean="0">
                    <a:solidFill>
                      <a:srgbClr val="08204D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SI</a:t>
                </a:r>
                <a:endParaRPr sz="900" dirty="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595" name="Google Shape;595;p29"/>
              <p:cNvSpPr txBox="1"/>
              <p:nvPr/>
            </p:nvSpPr>
            <p:spPr>
              <a:xfrm>
                <a:off x="4311604" y="2287819"/>
                <a:ext cx="520800" cy="24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8204D"/>
                  </a:buClr>
                  <a:buSzPts val="3200"/>
                  <a:buFont typeface="Arial"/>
                  <a:buNone/>
                </a:pPr>
                <a:r>
                  <a:rPr lang="es-ES" sz="900" dirty="0" smtClean="0"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NO</a:t>
                </a:r>
                <a:endParaRPr sz="900" dirty="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2" name="Rectángulo 1"/>
              <p:cNvSpPr/>
              <p:nvPr/>
            </p:nvSpPr>
            <p:spPr>
              <a:xfrm>
                <a:off x="3572776" y="1748670"/>
                <a:ext cx="1834111" cy="3773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CO" sz="700" b="1" dirty="0" smtClean="0">
                    <a:latin typeface="Arial" panose="020B0604020202020204" pitchFamily="34" charset="0"/>
                    <a:ea typeface="Calibri" panose="020F0502020204030204" pitchFamily="34" charset="0"/>
                  </a:rPr>
                  <a:t>Identificación de parámetros con PLS-DA</a:t>
                </a:r>
              </a:p>
              <a:p>
                <a:pPr algn="ctr"/>
                <a:r>
                  <a:rPr lang="es-CO" sz="700" b="1" dirty="0" smtClean="0">
                    <a:latin typeface="Arial" panose="020B0604020202020204" pitchFamily="34" charset="0"/>
                  </a:rPr>
                  <a:t>Y haga análisis bivariados de los parámetros seleccionados</a:t>
                </a:r>
                <a:endParaRPr lang="en-US" sz="700" b="1" dirty="0"/>
              </a:p>
            </p:txBody>
          </p:sp>
          <p:sp>
            <p:nvSpPr>
              <p:cNvPr id="42" name="Rectángulo 41"/>
              <p:cNvSpPr/>
              <p:nvPr/>
            </p:nvSpPr>
            <p:spPr>
              <a:xfrm>
                <a:off x="1590229" y="1781693"/>
                <a:ext cx="1308564" cy="3773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CO" sz="700" b="1" dirty="0" smtClean="0">
                    <a:latin typeface="Arial" panose="020B0604020202020204" pitchFamily="34" charset="0"/>
                    <a:ea typeface="Calibri" panose="020F0502020204030204" pitchFamily="34" charset="0"/>
                  </a:rPr>
                  <a:t>Uso de PCA para reducir la dimensionalidad de los datos</a:t>
                </a:r>
                <a:endParaRPr lang="en-US" sz="700" b="1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93</Words>
  <Application>Microsoft Office PowerPoint</Application>
  <PresentationFormat>Presentación en pantalla (16:9)</PresentationFormat>
  <Paragraphs>14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Roboto</vt:lpstr>
      <vt:lpstr>Calibri</vt:lpstr>
      <vt:lpstr>Calibri Light</vt:lpstr>
      <vt:lpstr>Fira Sans Extra Condensed Medium</vt:lpstr>
      <vt:lpstr>Office Theme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Diagram Infographics</dc:title>
  <dc:creator>DAVID</dc:creator>
  <cp:lastModifiedBy>DAVID</cp:lastModifiedBy>
  <cp:revision>6</cp:revision>
  <dcterms:modified xsi:type="dcterms:W3CDTF">2022-06-23T18:02:48Z</dcterms:modified>
</cp:coreProperties>
</file>