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1"/>
  </p:notesMasterIdLst>
  <p:sldIdLst>
    <p:sldId id="256" r:id="rId2"/>
    <p:sldId id="297" r:id="rId3"/>
    <p:sldId id="332" r:id="rId4"/>
    <p:sldId id="316" r:id="rId5"/>
    <p:sldId id="336" r:id="rId6"/>
    <p:sldId id="335" r:id="rId7"/>
    <p:sldId id="333" r:id="rId8"/>
    <p:sldId id="334" r:id="rId9"/>
    <p:sldId id="278" r:id="rId10"/>
  </p:sldIdLst>
  <p:sldSz cx="12192000" cy="6858000"/>
  <p:notesSz cx="6858000" cy="9144000"/>
  <p:embeddedFontLst>
    <p:embeddedFont>
      <p:font typeface="Abril Fatface" panose="02000503000000020003" pitchFamily="2" charset="0"/>
      <p:regular r:id="rId12"/>
    </p:embeddedFont>
    <p:embeddedFont>
      <p:font typeface="Aldrich" panose="02000000000000000000" pitchFamily="2" charset="0"/>
      <p:regular r:id="rId13"/>
    </p:embeddedFont>
    <p:embeddedFont>
      <p:font typeface="Roboto" panose="02000000000000000000" pitchFamily="2" charset="0"/>
      <p:regular r:id="rId14"/>
      <p:bold r:id="rId15"/>
      <p:italic r:id="rId16"/>
      <p:boldItalic r:id="rId17"/>
    </p:embeddedFont>
    <p:embeddedFont>
      <p:font typeface="Roboto Mono" panose="00000009000000000000"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1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46" autoAdjust="0"/>
    <p:restoredTop sz="92474" autoAdjust="0"/>
  </p:normalViewPr>
  <p:slideViewPr>
    <p:cSldViewPr snapToGrid="0">
      <p:cViewPr varScale="1">
        <p:scale>
          <a:sx n="111" d="100"/>
          <a:sy n="111" d="100"/>
        </p:scale>
        <p:origin x="510" y="96"/>
      </p:cViewPr>
      <p:guideLst>
        <p:guide orient="horz" pos="2160"/>
        <p:guide pos="3840"/>
      </p:guideLst>
    </p:cSldViewPr>
  </p:slideViewPr>
  <p:notesTextViewPr>
    <p:cViewPr>
      <p:scale>
        <a:sx n="1" d="1"/>
        <a:sy n="1" d="1"/>
      </p:scale>
      <p:origin x="0" y="0"/>
    </p:cViewPr>
  </p:notesTextViewPr>
  <p:notesViewPr>
    <p:cSldViewPr snapToGrid="0">
      <p:cViewPr varScale="1">
        <p:scale>
          <a:sx n="91" d="100"/>
          <a:sy n="91"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85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502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205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13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7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629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dirty="0"/>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dirty="0"/>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 id="214748366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erech1e/python-beginner-course"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docs.python.org/3.12/library/turtl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000" dirty="0"/>
              <a:t>PROGRAMMIERUNG BEGINNER KURS </a:t>
            </a:r>
            <a:r>
              <a:rPr lang="en" dirty="0">
                <a:solidFill>
                  <a:schemeClr val="accent1"/>
                </a:solidFill>
              </a:rPr>
              <a:t>PYTHON #8</a:t>
            </a:r>
            <a:endParaRPr sz="5000" dirty="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rPr>
              <a:t>&lt;p&gt;</a:t>
            </a:r>
            <a:r>
              <a:rPr lang="en" dirty="0"/>
              <a:t> Jannik Heinrich &amp; </a:t>
            </a:r>
            <a:br>
              <a:rPr lang="en" dirty="0"/>
            </a:br>
            <a:r>
              <a:rPr lang="en" dirty="0"/>
              <a:t>Thomas Nürk </a:t>
            </a:r>
            <a:r>
              <a:rPr lang="en" dirty="0">
                <a:solidFill>
                  <a:schemeClr val="accent1"/>
                </a:solidFill>
              </a:rPr>
              <a:t>&lt;/p&gt;</a:t>
            </a:r>
            <a:endParaRPr dirty="0">
              <a:solidFill>
                <a:schemeClr val="accent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rPr>
              <a:t>06</a:t>
            </a:r>
            <a:endParaRPr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HEUTIGE </a:t>
            </a:r>
            <a:r>
              <a:rPr lang="en" sz="6000" dirty="0">
                <a:solidFill>
                  <a:schemeClr val="accent2"/>
                </a:solidFill>
              </a:rPr>
              <a:t>AGENDA.</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DE" dirty="0">
                <a:solidFill>
                  <a:schemeClr val="accent1"/>
                </a:solidFill>
              </a:rPr>
              <a:t>Modules</a:t>
            </a:r>
            <a:endParaRPr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DE" dirty="0">
                <a:solidFill>
                  <a:schemeClr val="accent1"/>
                </a:solidFill>
              </a:rPr>
              <a:t>Snake</a:t>
            </a:r>
            <a:r>
              <a:rPr lang="en-US" dirty="0">
                <a:solidFill>
                  <a:schemeClr val="accent1"/>
                </a:solidFill>
              </a:rPr>
              <a:t> </a:t>
            </a:r>
            <a:r>
              <a:rPr lang="en-DE" dirty="0"/>
              <a:t>Segments</a:t>
            </a:r>
            <a:endParaRPr lang="en-US" dirty="0"/>
          </a:p>
        </p:txBody>
      </p:sp>
      <p:sp>
        <p:nvSpPr>
          <p:cNvPr id="397" name="Google Shape;397;p24"/>
          <p:cNvSpPr txBox="1">
            <a:spLocks noGrp="1"/>
          </p:cNvSpPr>
          <p:nvPr>
            <p:ph type="body" idx="3"/>
          </p:nvPr>
        </p:nvSpPr>
        <p:spPr>
          <a:xfrm>
            <a:off x="575949" y="4783425"/>
            <a:ext cx="3398025" cy="1206300"/>
          </a:xfrm>
          <a:prstGeom prst="rect">
            <a:avLst/>
          </a:prstGeom>
        </p:spPr>
        <p:txBody>
          <a:bodyPr spcFirstLastPara="1" wrap="square" lIns="121900" tIns="121900" rIns="121900" bIns="121900" anchor="ctr" anchorCtr="0">
            <a:noAutofit/>
          </a:bodyPr>
          <a:lstStyle/>
          <a:p>
            <a:pPr marL="0" indent="0">
              <a:spcAft>
                <a:spcPts val="2100"/>
              </a:spcAft>
              <a:buNone/>
            </a:pPr>
            <a:r>
              <a:rPr lang="en-DE" dirty="0" err="1">
                <a:solidFill>
                  <a:schemeClr val="accent1"/>
                </a:solidFill>
              </a:rPr>
              <a:t>MainLoop</a:t>
            </a:r>
            <a:r>
              <a:rPr lang="en" dirty="0"/>
              <a:t> </a:t>
            </a:r>
            <a:endParaRPr lang="en" dirty="0">
              <a:solidFill>
                <a:schemeClr val="accent1"/>
              </a:solidFill>
            </a:endParaRP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DE" dirty="0">
                <a:solidFill>
                  <a:schemeClr val="accent1"/>
                </a:solidFill>
              </a:rPr>
              <a:t>Speed</a:t>
            </a:r>
            <a:endParaRPr lang="en"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01</a:t>
            </a:r>
            <a:endParaRPr dirty="0">
              <a:solidFill>
                <a:schemeClr val="accent1"/>
              </a:solidFill>
            </a:endParaRPr>
          </a:p>
        </p:txBody>
      </p:sp>
      <p:sp>
        <p:nvSpPr>
          <p:cNvPr id="400" name="Google Shape;400;p24"/>
          <p:cNvSpPr txBox="1">
            <a:spLocks noGrp="1"/>
          </p:cNvSpPr>
          <p:nvPr>
            <p:ph type="body" idx="9"/>
          </p:nvPr>
        </p:nvSpPr>
        <p:spPr>
          <a:xfrm>
            <a:off x="8299375" y="2437574"/>
            <a:ext cx="34018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DE" dirty="0" err="1"/>
              <a:t>Hilfestellung</a:t>
            </a:r>
            <a:br>
              <a:rPr lang="en" dirty="0"/>
            </a:br>
            <a:r>
              <a:rPr lang="en-DE" dirty="0">
                <a:solidFill>
                  <a:schemeClr val="accent1"/>
                </a:solidFill>
              </a:rPr>
              <a:t>Segments</a:t>
            </a:r>
            <a:r>
              <a:rPr lang="en" dirty="0">
                <a:solidFill>
                  <a:schemeClr val="accent1"/>
                </a:solidFill>
              </a:rPr>
              <a:t> </a:t>
            </a: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indent="0">
              <a:spcAft>
                <a:spcPts val="2100"/>
              </a:spcAft>
              <a:buNone/>
            </a:pPr>
            <a:r>
              <a:rPr lang="en-DE" dirty="0">
                <a:solidFill>
                  <a:schemeClr val="accent1"/>
                </a:solidFill>
              </a:rPr>
              <a:t>Game</a:t>
            </a:r>
            <a:r>
              <a:rPr lang="en-US" dirty="0">
                <a:solidFill>
                  <a:schemeClr val="accent1"/>
                </a:solidFill>
              </a:rPr>
              <a:t> </a:t>
            </a:r>
            <a:r>
              <a:rPr lang="en-DE" dirty="0"/>
              <a:t>Controller</a:t>
            </a:r>
            <a:endParaRPr lang="en-US" dirty="0"/>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02</a:t>
            </a:r>
            <a:endParaRPr dirty="0"/>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04</a:t>
            </a:r>
            <a:endParaRPr dirty="0">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t>05</a:t>
            </a: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MODULES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SNAKE CLASS (c6)</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3705382"/>
          </a:xfrm>
        </p:spPr>
        <p:txBody>
          <a:bodyPr/>
          <a:lstStyle/>
          <a:p>
            <a:pPr marL="139700" indent="0">
              <a:buNone/>
            </a:pPr>
            <a:r>
              <a:rPr lang="de-DE" dirty="0"/>
              <a:t>Um das Programm übersichtlicher zu gestalten, soll d</a:t>
            </a:r>
            <a:r>
              <a:rPr lang="en-DE" dirty="0"/>
              <a:t>er Snake </a:t>
            </a:r>
            <a:r>
              <a:rPr lang="en-DE" dirty="0" err="1"/>
              <a:t>spezifische</a:t>
            </a:r>
            <a:r>
              <a:rPr lang="en-DE" dirty="0"/>
              <a:t> </a:t>
            </a:r>
            <a:r>
              <a:rPr lang="en-DE" dirty="0" err="1"/>
              <a:t>Quellcode</a:t>
            </a:r>
            <a:r>
              <a:rPr lang="de-DE" dirty="0"/>
              <a:t> in eine</a:t>
            </a:r>
            <a:r>
              <a:rPr lang="en-DE" dirty="0"/>
              <a:t>r</a:t>
            </a:r>
            <a:r>
              <a:rPr lang="de-DE" dirty="0"/>
              <a:t> </a:t>
            </a:r>
            <a:r>
              <a:rPr lang="de-DE" dirty="0" err="1"/>
              <a:t>eige</a:t>
            </a:r>
            <a:r>
              <a:rPr lang="en-DE" dirty="0"/>
              <a:t>n</a:t>
            </a:r>
            <a:r>
              <a:rPr lang="de-DE" dirty="0"/>
              <a:t> Snake-Klasse ausgelagert werden</a:t>
            </a:r>
            <a:r>
              <a:rPr lang="en-DE" dirty="0"/>
              <a:t>. </a:t>
            </a:r>
            <a:r>
              <a:rPr lang="en-DE" dirty="0" err="1"/>
              <a:t>Diese</a:t>
            </a:r>
            <a:r>
              <a:rPr lang="en-DE" dirty="0"/>
              <a:t> </a:t>
            </a:r>
            <a:r>
              <a:rPr lang="en-DE" dirty="0" err="1"/>
              <a:t>Auslagerung</a:t>
            </a:r>
            <a:r>
              <a:rPr lang="en-DE" dirty="0"/>
              <a:t> </a:t>
            </a:r>
            <a:r>
              <a:rPr lang="en-DE" dirty="0" err="1"/>
              <a:t>sollte</a:t>
            </a:r>
            <a:r>
              <a:rPr lang="en-DE" dirty="0"/>
              <a:t> </a:t>
            </a:r>
            <a:r>
              <a:rPr lang="en-DE" dirty="0" err="1"/>
              <a:t>weiterhin</a:t>
            </a:r>
            <a:r>
              <a:rPr lang="de-DE" dirty="0"/>
              <a:t> in einer extra Datei gespeichert werden.</a:t>
            </a:r>
            <a:br>
              <a:rPr lang="en-DE" sz="900" dirty="0"/>
            </a:br>
            <a:r>
              <a:rPr lang="en-DE" sz="700" dirty="0">
                <a:solidFill>
                  <a:schemeClr val="bg1">
                    <a:lumMod val="90000"/>
                    <a:lumOff val="10000"/>
                  </a:schemeClr>
                </a:solidFill>
              </a:rPr>
              <a:t>.</a:t>
            </a:r>
            <a:br>
              <a:rPr lang="en-DE" dirty="0"/>
            </a:br>
            <a:r>
              <a:rPr lang="en-DE" dirty="0" err="1"/>
              <a:t>Hinweis</a:t>
            </a:r>
            <a:r>
              <a:rPr lang="en-DE" dirty="0"/>
              <a:t>: Für </a:t>
            </a:r>
            <a:r>
              <a:rPr lang="en-DE" dirty="0" err="1"/>
              <a:t>eine</a:t>
            </a:r>
            <a:r>
              <a:rPr lang="en-DE" dirty="0"/>
              <a:t> </a:t>
            </a:r>
            <a:r>
              <a:rPr lang="en-DE" dirty="0" err="1"/>
              <a:t>saubere</a:t>
            </a:r>
            <a:r>
              <a:rPr lang="en-DE" dirty="0"/>
              <a:t> </a:t>
            </a:r>
            <a:r>
              <a:rPr lang="en-DE" dirty="0" err="1"/>
              <a:t>Implementierung</a:t>
            </a:r>
            <a:r>
              <a:rPr lang="en-DE" dirty="0"/>
              <a:t>, </a:t>
            </a:r>
            <a:r>
              <a:rPr lang="en-DE" dirty="0" err="1"/>
              <a:t>dürfen</a:t>
            </a:r>
            <a:r>
              <a:rPr lang="en-DE" dirty="0"/>
              <a:t> </a:t>
            </a:r>
            <a:r>
              <a:rPr lang="en-DE" dirty="0" err="1"/>
              <a:t>nicht</a:t>
            </a:r>
            <a:r>
              <a:rPr lang="en-DE" dirty="0"/>
              <a:t> alle </a:t>
            </a:r>
            <a:r>
              <a:rPr lang="en-DE" dirty="0" err="1"/>
              <a:t>Funktionen</a:t>
            </a:r>
            <a:r>
              <a:rPr lang="en-DE" dirty="0"/>
              <a:t> </a:t>
            </a:r>
            <a:r>
              <a:rPr lang="en-DE" dirty="0" err="1"/>
              <a:t>außerhalb</a:t>
            </a:r>
            <a:r>
              <a:rPr lang="en-DE" dirty="0"/>
              <a:t> der </a:t>
            </a:r>
            <a:r>
              <a:rPr lang="en-DE" dirty="0" err="1"/>
              <a:t>Klasse</a:t>
            </a:r>
            <a:r>
              <a:rPr lang="en-DE" dirty="0"/>
              <a:t> </a:t>
            </a:r>
            <a:r>
              <a:rPr lang="en-DE" dirty="0" err="1"/>
              <a:t>aufrufbar</a:t>
            </a:r>
            <a:r>
              <a:rPr lang="en-DE" dirty="0"/>
              <a:t> sein. </a:t>
            </a:r>
            <a:br>
              <a:rPr lang="en-DE" dirty="0"/>
            </a:br>
            <a:endParaRPr lang="de-DE" dirty="0"/>
          </a:p>
          <a:p>
            <a:pPr marL="139700" indent="0">
              <a:buNone/>
            </a:pPr>
            <a:endParaRPr lang="de-DE" dirty="0"/>
          </a:p>
          <a:p>
            <a:pPr marL="139700" indent="0">
              <a:buNone/>
            </a:pPr>
            <a:r>
              <a:rPr lang="de-DE" dirty="0"/>
              <a:t>Ebenfalls sollen andere Funktionen</a:t>
            </a:r>
            <a:r>
              <a:rPr lang="en-DE" dirty="0" err="1"/>
              <a:t>saufrufe</a:t>
            </a:r>
            <a:r>
              <a:rPr lang="de-DE" dirty="0"/>
              <a:t> wie z.B. das Screen-Setup in einer Utils.py Datei </a:t>
            </a:r>
            <a:r>
              <a:rPr lang="en-DE" dirty="0" err="1"/>
              <a:t>gebündelt</a:t>
            </a:r>
            <a:r>
              <a:rPr lang="en-DE" dirty="0"/>
              <a:t>, </a:t>
            </a:r>
            <a:r>
              <a:rPr lang="de-DE" dirty="0"/>
              <a:t>ausgelagert und danach importiert werden.</a:t>
            </a:r>
          </a:p>
          <a:p>
            <a:pPr marL="139700" indent="0">
              <a:buNone/>
            </a:pPr>
            <a:endParaRPr lang="de-DE" dirty="0"/>
          </a:p>
          <a:p>
            <a:pPr marL="139700" indent="0">
              <a:buNone/>
            </a:pPr>
            <a:endParaRPr lang="de-DE" dirty="0"/>
          </a:p>
          <a:p>
            <a:pPr marL="139700" indent="0">
              <a:buNone/>
            </a:pPr>
            <a:r>
              <a:rPr lang="de-DE" dirty="0"/>
              <a:t>Die </a:t>
            </a:r>
            <a:r>
              <a:rPr lang="de-DE" dirty="0" err="1"/>
              <a:t>main</a:t>
            </a:r>
            <a:r>
              <a:rPr lang="de-DE" dirty="0"/>
              <a:t> Datei soll </a:t>
            </a:r>
            <a:r>
              <a:rPr lang="en-DE" dirty="0" err="1"/>
              <a:t>zukünftig</a:t>
            </a:r>
            <a:r>
              <a:rPr lang="en-DE" dirty="0"/>
              <a:t> </a:t>
            </a:r>
            <a:r>
              <a:rPr lang="de-DE" dirty="0"/>
              <a:t>als Game-Control</a:t>
            </a:r>
            <a:r>
              <a:rPr lang="en-DE" dirty="0"/>
              <a:t>l</a:t>
            </a:r>
            <a:r>
              <a:rPr lang="de-DE" dirty="0"/>
              <a:t>er genutzt werden.</a:t>
            </a:r>
            <a:br>
              <a:rPr lang="de-DE" dirty="0"/>
            </a:br>
            <a:r>
              <a:rPr lang="de-DE" dirty="0"/>
              <a:t> </a:t>
            </a:r>
          </a:p>
        </p:txBody>
      </p:sp>
    </p:spTree>
    <p:extLst>
      <p:ext uri="{BB962C8B-B14F-4D97-AF65-F5344CB8AC3E}">
        <p14:creationId xmlns:p14="http://schemas.microsoft.com/office/powerpoint/2010/main" val="38725886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SNAKE SEGMENTS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SNAKE SEGMENTS(c7)</a:t>
            </a:r>
            <a:endParaRPr dirty="0"/>
          </a:p>
        </p:txBody>
      </p:sp>
      <p:sp>
        <p:nvSpPr>
          <p:cNvPr id="2" name="Text Placeholder 3">
            <a:extLst>
              <a:ext uri="{FF2B5EF4-FFF2-40B4-BE49-F238E27FC236}">
                <a16:creationId xmlns:a16="http://schemas.microsoft.com/office/drawing/2014/main" id="{1FD33FB7-7933-E59B-CD79-311DD5AF3774}"/>
              </a:ext>
            </a:extLst>
          </p:cNvPr>
          <p:cNvSpPr txBox="1">
            <a:spLocks/>
          </p:cNvSpPr>
          <p:nvPr/>
        </p:nvSpPr>
        <p:spPr>
          <a:xfrm>
            <a:off x="1261460" y="5401113"/>
            <a:ext cx="9755100"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15000"/>
              </a:lnSpc>
              <a:spcBef>
                <a:spcPts val="210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15000"/>
              </a:lnSpc>
              <a:spcBef>
                <a:spcPts val="2100"/>
              </a:spcBef>
              <a:spcAft>
                <a:spcPts val="210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139700" indent="0">
              <a:buFont typeface="Roboto Mono"/>
              <a:buNone/>
            </a:pPr>
            <a:endParaRPr lang="de-DE" dirty="0"/>
          </a:p>
        </p:txBody>
      </p:sp>
      <p:sp>
        <p:nvSpPr>
          <p:cNvPr id="12" name="Text Placeholder 11">
            <a:extLst>
              <a:ext uri="{FF2B5EF4-FFF2-40B4-BE49-F238E27FC236}">
                <a16:creationId xmlns:a16="http://schemas.microsoft.com/office/drawing/2014/main" id="{A15100B1-CCDF-278E-C23A-E316035A76B0}"/>
              </a:ext>
            </a:extLst>
          </p:cNvPr>
          <p:cNvSpPr>
            <a:spLocks noGrp="1"/>
          </p:cNvSpPr>
          <p:nvPr>
            <p:ph type="body" idx="4"/>
          </p:nvPr>
        </p:nvSpPr>
        <p:spPr/>
        <p:txBody>
          <a:bodyPr/>
          <a:lstStyle/>
          <a:p>
            <a:pPr marL="139700" indent="0">
              <a:buNone/>
            </a:pPr>
            <a:r>
              <a:rPr lang="de-DE" dirty="0"/>
              <a:t>Die Schlange soll mit jedem gegessen Apfel um ein Segment wachsen.</a:t>
            </a:r>
            <a:r>
              <a:rPr lang="en-DE" dirty="0"/>
              <a:t> </a:t>
            </a:r>
            <a:r>
              <a:rPr lang="en-DE" dirty="0" err="1"/>
              <a:t>Segmente</a:t>
            </a:r>
            <a:r>
              <a:rPr lang="en-DE" dirty="0"/>
              <a:t> </a:t>
            </a:r>
            <a:r>
              <a:rPr lang="en-DE" dirty="0" err="1"/>
              <a:t>sind</a:t>
            </a:r>
            <a:r>
              <a:rPr lang="en-DE" dirty="0"/>
              <a:t> </a:t>
            </a:r>
            <a:r>
              <a:rPr lang="en-DE" dirty="0" err="1"/>
              <a:t>weitere</a:t>
            </a:r>
            <a:r>
              <a:rPr lang="en-DE" dirty="0"/>
              <a:t> Turtle </a:t>
            </a:r>
            <a:r>
              <a:rPr lang="en-DE" dirty="0" err="1"/>
              <a:t>Instanzen</a:t>
            </a:r>
            <a:r>
              <a:rPr lang="en-DE" dirty="0"/>
              <a:t> </a:t>
            </a:r>
            <a:r>
              <a:rPr lang="en-DE" dirty="0" err="1"/>
              <a:t>mit</a:t>
            </a:r>
            <a:r>
              <a:rPr lang="en-DE" dirty="0"/>
              <a:t> der Form “Circle” und der </a:t>
            </a:r>
            <a:r>
              <a:rPr lang="en-DE" dirty="0" err="1"/>
              <a:t>Farbe</a:t>
            </a:r>
            <a:r>
              <a:rPr lang="en-DE" dirty="0"/>
              <a:t> “</a:t>
            </a:r>
            <a:r>
              <a:rPr lang="en-DE" dirty="0" err="1"/>
              <a:t>gray</a:t>
            </a:r>
            <a:r>
              <a:rPr lang="en-DE" dirty="0"/>
              <a:t>”.</a:t>
            </a:r>
            <a:r>
              <a:rPr lang="de-DE" dirty="0"/>
              <a:t> Schreibe den entsprechenden Code dafür.</a:t>
            </a:r>
            <a:endParaRPr lang="en-DE" dirty="0"/>
          </a:p>
          <a:p>
            <a:pPr marL="139700" indent="0">
              <a:buNone/>
            </a:pPr>
            <a:endParaRPr lang="en-DE" dirty="0"/>
          </a:p>
          <a:p>
            <a:pPr marL="139700" indent="0">
              <a:buNone/>
            </a:pPr>
            <a:r>
              <a:rPr lang="en-DE" dirty="0"/>
              <a:t>So </a:t>
            </a:r>
            <a:r>
              <a:rPr lang="en-DE" dirty="0" err="1"/>
              <a:t>könnte</a:t>
            </a:r>
            <a:r>
              <a:rPr lang="en-DE" dirty="0"/>
              <a:t> </a:t>
            </a:r>
            <a:r>
              <a:rPr lang="en-DE" dirty="0" err="1"/>
              <a:t>ein</a:t>
            </a:r>
            <a:r>
              <a:rPr lang="en-DE" dirty="0"/>
              <a:t> Segment-Turtle </a:t>
            </a:r>
            <a:r>
              <a:rPr lang="en-DE" dirty="0" err="1"/>
              <a:t>aussehen</a:t>
            </a:r>
            <a:r>
              <a:rPr lang="en-DE" dirty="0"/>
              <a:t>:</a:t>
            </a:r>
          </a:p>
          <a:p>
            <a:pPr marL="139700" indent="0">
              <a:buNone/>
            </a:pPr>
            <a:r>
              <a:rPr lang="de-DE" dirty="0"/>
              <a:t> </a:t>
            </a:r>
          </a:p>
          <a:p>
            <a:pPr marL="139700" indent="0">
              <a:buNone/>
            </a:pPr>
            <a:endParaRPr lang="de-DE" dirty="0"/>
          </a:p>
        </p:txBody>
      </p:sp>
      <p:pic>
        <p:nvPicPr>
          <p:cNvPr id="39" name="Picture 38">
            <a:extLst>
              <a:ext uri="{FF2B5EF4-FFF2-40B4-BE49-F238E27FC236}">
                <a16:creationId xmlns:a16="http://schemas.microsoft.com/office/drawing/2014/main" id="{D264EB09-E7A0-EAA9-F547-151FB55100A9}"/>
              </a:ext>
            </a:extLst>
          </p:cNvPr>
          <p:cNvPicPr>
            <a:picLocks noChangeAspect="1"/>
          </p:cNvPicPr>
          <p:nvPr/>
        </p:nvPicPr>
        <p:blipFill rotWithShape="1">
          <a:blip r:embed="rId3"/>
          <a:srcRect l="39830" t="7964" r="29316" b="57527"/>
          <a:stretch/>
        </p:blipFill>
        <p:spPr>
          <a:xfrm>
            <a:off x="6889686" y="3462194"/>
            <a:ext cx="1946495" cy="2270090"/>
          </a:xfrm>
          <a:prstGeom prst="rect">
            <a:avLst/>
          </a:prstGeom>
        </p:spPr>
      </p:pic>
      <p:pic>
        <p:nvPicPr>
          <p:cNvPr id="48" name="Picture 47">
            <a:extLst>
              <a:ext uri="{FF2B5EF4-FFF2-40B4-BE49-F238E27FC236}">
                <a16:creationId xmlns:a16="http://schemas.microsoft.com/office/drawing/2014/main" id="{62FB9D36-AD17-C56F-BB11-544DA8130A20}"/>
              </a:ext>
            </a:extLst>
          </p:cNvPr>
          <p:cNvPicPr>
            <a:picLocks noChangeAspect="1"/>
          </p:cNvPicPr>
          <p:nvPr/>
        </p:nvPicPr>
        <p:blipFill>
          <a:blip r:embed="rId4"/>
          <a:stretch>
            <a:fillRect/>
          </a:stretch>
        </p:blipFill>
        <p:spPr>
          <a:xfrm>
            <a:off x="1054202" y="3462194"/>
            <a:ext cx="3655105" cy="2208840"/>
          </a:xfrm>
          <a:prstGeom prst="rect">
            <a:avLst/>
          </a:prstGeom>
        </p:spPr>
      </p:pic>
    </p:spTree>
    <p:extLst>
      <p:ext uri="{BB962C8B-B14F-4D97-AF65-F5344CB8AC3E}">
        <p14:creationId xmlns:p14="http://schemas.microsoft.com/office/powerpoint/2010/main" val="7786178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26" name="Arrow: Curved Down 25">
            <a:extLst>
              <a:ext uri="{FF2B5EF4-FFF2-40B4-BE49-F238E27FC236}">
                <a16:creationId xmlns:a16="http://schemas.microsoft.com/office/drawing/2014/main" id="{7A9AA5A5-EBFE-EBF5-420F-FD1C21BF42C8}"/>
              </a:ext>
            </a:extLst>
          </p:cNvPr>
          <p:cNvSpPr/>
          <p:nvPr/>
        </p:nvSpPr>
        <p:spPr>
          <a:xfrm flipH="1">
            <a:off x="2412064" y="4310057"/>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1" name="Arrow: Curved Down 30">
            <a:extLst>
              <a:ext uri="{FF2B5EF4-FFF2-40B4-BE49-F238E27FC236}">
                <a16:creationId xmlns:a16="http://schemas.microsoft.com/office/drawing/2014/main" id="{965F8A46-BA66-C2AC-C0F2-C44A19190489}"/>
              </a:ext>
            </a:extLst>
          </p:cNvPr>
          <p:cNvSpPr/>
          <p:nvPr/>
        </p:nvSpPr>
        <p:spPr>
          <a:xfrm flipH="1">
            <a:off x="3020627" y="4299967"/>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0" name="Arrow: Curved Down 29">
            <a:extLst>
              <a:ext uri="{FF2B5EF4-FFF2-40B4-BE49-F238E27FC236}">
                <a16:creationId xmlns:a16="http://schemas.microsoft.com/office/drawing/2014/main" id="{B6C87D9A-E7B1-4C94-E888-38268A8F8B67}"/>
              </a:ext>
            </a:extLst>
          </p:cNvPr>
          <p:cNvSpPr/>
          <p:nvPr/>
        </p:nvSpPr>
        <p:spPr>
          <a:xfrm flipH="1">
            <a:off x="3629190" y="4304954"/>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29" name="Arrow: Curved Down 28">
            <a:extLst>
              <a:ext uri="{FF2B5EF4-FFF2-40B4-BE49-F238E27FC236}">
                <a16:creationId xmlns:a16="http://schemas.microsoft.com/office/drawing/2014/main" id="{DF511DA9-2398-CB8C-65B3-F24D21FDCEAF}"/>
              </a:ext>
            </a:extLst>
          </p:cNvPr>
          <p:cNvSpPr/>
          <p:nvPr/>
        </p:nvSpPr>
        <p:spPr>
          <a:xfrm flipH="1">
            <a:off x="4191533" y="4302684"/>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SNAKE SEGMENTS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DE" dirty="0" err="1">
                <a:solidFill>
                  <a:schemeClr val="accent3"/>
                </a:solidFill>
              </a:rPr>
              <a:t>Hilfestellung</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142654" y="2184700"/>
            <a:ext cx="9755100" cy="925200"/>
          </a:xfrm>
        </p:spPr>
        <p:txBody>
          <a:bodyPr/>
          <a:lstStyle/>
          <a:p>
            <a:pPr marL="139700" indent="0">
              <a:buNone/>
            </a:pPr>
            <a:r>
              <a:rPr lang="en-DE" dirty="0"/>
              <a:t>Alle Turtle-</a:t>
            </a:r>
            <a:r>
              <a:rPr lang="en-DE" dirty="0" err="1"/>
              <a:t>Segmente</a:t>
            </a:r>
            <a:r>
              <a:rPr lang="en-DE" dirty="0"/>
              <a:t> der Snake </a:t>
            </a:r>
            <a:r>
              <a:rPr lang="en-DE" dirty="0" err="1"/>
              <a:t>werden</a:t>
            </a:r>
            <a:r>
              <a:rPr lang="en-DE" dirty="0"/>
              <a:t> in </a:t>
            </a:r>
            <a:r>
              <a:rPr lang="en-DE" dirty="0" err="1"/>
              <a:t>einer</a:t>
            </a:r>
            <a:r>
              <a:rPr lang="en-DE" dirty="0"/>
              <a:t> </a:t>
            </a:r>
            <a:r>
              <a:rPr lang="en-DE" dirty="0" err="1"/>
              <a:t>Liste</a:t>
            </a:r>
            <a:r>
              <a:rPr lang="en-DE" dirty="0"/>
              <a:t> </a:t>
            </a:r>
            <a:r>
              <a:rPr lang="en-DE" dirty="0" err="1"/>
              <a:t>gespeichert</a:t>
            </a:r>
            <a:r>
              <a:rPr lang="en-DE" dirty="0"/>
              <a:t>. </a:t>
            </a:r>
            <a:r>
              <a:rPr lang="en-DE" dirty="0" err="1"/>
              <a:t>Jede</a:t>
            </a:r>
            <a:r>
              <a:rPr lang="en-DE" dirty="0"/>
              <a:t> Turtle der </a:t>
            </a:r>
            <a:r>
              <a:rPr lang="en-DE" dirty="0" err="1"/>
              <a:t>Liste</a:t>
            </a:r>
            <a:r>
              <a:rPr lang="en-DE" dirty="0"/>
              <a:t> </a:t>
            </a:r>
            <a:r>
              <a:rPr lang="en-DE" dirty="0" err="1"/>
              <a:t>ändert</a:t>
            </a:r>
            <a:r>
              <a:rPr lang="en-DE" dirty="0"/>
              <a:t> nun seine Position </a:t>
            </a:r>
            <a:r>
              <a:rPr lang="en-DE" dirty="0" err="1"/>
              <a:t>zum</a:t>
            </a:r>
            <a:r>
              <a:rPr lang="en-DE" dirty="0"/>
              <a:t> </a:t>
            </a:r>
            <a:r>
              <a:rPr lang="en-DE" dirty="0" err="1"/>
              <a:t>Vorgänger</a:t>
            </a:r>
            <a:r>
              <a:rPr lang="en-DE" dirty="0"/>
              <a:t> Element. Es </a:t>
            </a:r>
            <a:r>
              <a:rPr lang="en-DE" dirty="0" err="1"/>
              <a:t>ist</a:t>
            </a:r>
            <a:r>
              <a:rPr lang="en-DE" dirty="0"/>
              <a:t> </a:t>
            </a:r>
            <a:r>
              <a:rPr lang="en-DE" dirty="0" err="1"/>
              <a:t>wichtig</a:t>
            </a:r>
            <a:r>
              <a:rPr lang="en-DE" dirty="0"/>
              <a:t> </a:t>
            </a:r>
            <a:r>
              <a:rPr lang="en-DE" dirty="0" err="1"/>
              <a:t>zu</a:t>
            </a:r>
            <a:r>
              <a:rPr lang="en-DE" dirty="0"/>
              <a:t> </a:t>
            </a:r>
            <a:r>
              <a:rPr lang="en-DE" dirty="0" err="1"/>
              <a:t>beachten</a:t>
            </a:r>
            <a:r>
              <a:rPr lang="en-DE" dirty="0"/>
              <a:t>, in </a:t>
            </a:r>
            <a:r>
              <a:rPr lang="en-DE" dirty="0" err="1"/>
              <a:t>welcher</a:t>
            </a:r>
            <a:r>
              <a:rPr lang="en-DE" dirty="0"/>
              <a:t> </a:t>
            </a:r>
            <a:r>
              <a:rPr lang="en-DE" dirty="0" err="1"/>
              <a:t>Reinfolge</a:t>
            </a:r>
            <a:r>
              <a:rPr lang="en-DE" dirty="0"/>
              <a:t> die </a:t>
            </a:r>
            <a:r>
              <a:rPr lang="en-DE" dirty="0" err="1"/>
              <a:t>Segmente</a:t>
            </a:r>
            <a:r>
              <a:rPr lang="en-DE" dirty="0"/>
              <a:t> </a:t>
            </a:r>
            <a:r>
              <a:rPr lang="en-DE" dirty="0" err="1"/>
              <a:t>vom</a:t>
            </a:r>
            <a:r>
              <a:rPr lang="en-DE" dirty="0"/>
              <a:t> </a:t>
            </a:r>
            <a:r>
              <a:rPr lang="en-DE" dirty="0" err="1"/>
              <a:t>Programm</a:t>
            </a:r>
            <a:r>
              <a:rPr lang="en-DE" dirty="0"/>
              <a:t> </a:t>
            </a:r>
            <a:r>
              <a:rPr lang="en-DE" dirty="0" err="1"/>
              <a:t>gezeichnet</a:t>
            </a:r>
            <a:r>
              <a:rPr lang="en-DE" dirty="0"/>
              <a:t> </a:t>
            </a:r>
            <a:r>
              <a:rPr lang="en-DE" dirty="0" err="1"/>
              <a:t>werden</a:t>
            </a:r>
            <a:r>
              <a:rPr lang="en-DE" dirty="0"/>
              <a:t>. Bitte </a:t>
            </a:r>
            <a:r>
              <a:rPr lang="en-DE" dirty="0" err="1"/>
              <a:t>fragt</a:t>
            </a:r>
            <a:r>
              <a:rPr lang="en-DE" dirty="0"/>
              <a:t> </a:t>
            </a:r>
            <a:r>
              <a:rPr lang="en-DE" dirty="0" err="1"/>
              <a:t>uns</a:t>
            </a:r>
            <a:r>
              <a:rPr lang="en-DE" dirty="0"/>
              <a:t>, falls </a:t>
            </a:r>
            <a:r>
              <a:rPr lang="en-DE" dirty="0" err="1"/>
              <a:t>dir</a:t>
            </a:r>
            <a:r>
              <a:rPr lang="en-DE" dirty="0"/>
              <a:t> die </a:t>
            </a:r>
            <a:r>
              <a:rPr lang="en-DE" dirty="0" err="1"/>
              <a:t>nachfolgenden</a:t>
            </a:r>
            <a:r>
              <a:rPr lang="en-DE" dirty="0"/>
              <a:t> </a:t>
            </a:r>
            <a:r>
              <a:rPr lang="en-DE" dirty="0" err="1"/>
              <a:t>Grafiken</a:t>
            </a:r>
            <a:r>
              <a:rPr lang="en-DE" dirty="0"/>
              <a:t> </a:t>
            </a:r>
            <a:r>
              <a:rPr lang="en-DE" dirty="0" err="1"/>
              <a:t>unverständlich</a:t>
            </a:r>
            <a:r>
              <a:rPr lang="en-DE" dirty="0"/>
              <a:t> sein </a:t>
            </a:r>
            <a:r>
              <a:rPr lang="en-DE" dirty="0" err="1"/>
              <a:t>sollten</a:t>
            </a:r>
            <a:r>
              <a:rPr lang="en-DE" dirty="0"/>
              <a:t>. </a:t>
            </a:r>
          </a:p>
          <a:p>
            <a:pPr marL="139700" indent="0">
              <a:buNone/>
            </a:pPr>
            <a:r>
              <a:rPr lang="en-DE" sz="800" dirty="0">
                <a:solidFill>
                  <a:schemeClr val="bg1">
                    <a:lumMod val="90000"/>
                    <a:lumOff val="10000"/>
                  </a:schemeClr>
                </a:solidFill>
              </a:rPr>
              <a:t>.</a:t>
            </a:r>
            <a:br>
              <a:rPr lang="en-DE" dirty="0"/>
            </a:br>
            <a:r>
              <a:rPr lang="de-DE" dirty="0" err="1"/>
              <a:t>segments</a:t>
            </a:r>
            <a:r>
              <a:rPr lang="de-DE" dirty="0"/>
              <a:t> = [s0, s1, s2, s3]</a:t>
            </a:r>
          </a:p>
        </p:txBody>
      </p:sp>
      <p:sp>
        <p:nvSpPr>
          <p:cNvPr id="5" name="Oval 4">
            <a:extLst>
              <a:ext uri="{FF2B5EF4-FFF2-40B4-BE49-F238E27FC236}">
                <a16:creationId xmlns:a16="http://schemas.microsoft.com/office/drawing/2014/main" id="{CFD86D88-BDE2-FD1E-D0BF-D339210FBA01}"/>
              </a:ext>
            </a:extLst>
          </p:cNvPr>
          <p:cNvSpPr/>
          <p:nvPr/>
        </p:nvSpPr>
        <p:spPr>
          <a:xfrm>
            <a:off x="7280105" y="4868081"/>
            <a:ext cx="776815" cy="7768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Oval 5">
            <a:extLst>
              <a:ext uri="{FF2B5EF4-FFF2-40B4-BE49-F238E27FC236}">
                <a16:creationId xmlns:a16="http://schemas.microsoft.com/office/drawing/2014/main" id="{3EFB56AB-18ED-E922-516D-C9FA1C811FBF}"/>
              </a:ext>
            </a:extLst>
          </p:cNvPr>
          <p:cNvSpPr/>
          <p:nvPr/>
        </p:nvSpPr>
        <p:spPr>
          <a:xfrm>
            <a:off x="7876330" y="4866509"/>
            <a:ext cx="776815" cy="776815"/>
          </a:xfrm>
          <a:prstGeom prst="ellipse">
            <a:avLst/>
          </a:prstGeom>
          <a:solidFill>
            <a:srgbClr val="FFC00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s0</a:t>
            </a:r>
          </a:p>
        </p:txBody>
      </p:sp>
      <p:sp>
        <p:nvSpPr>
          <p:cNvPr id="10" name="Oval 9">
            <a:extLst>
              <a:ext uri="{FF2B5EF4-FFF2-40B4-BE49-F238E27FC236}">
                <a16:creationId xmlns:a16="http://schemas.microsoft.com/office/drawing/2014/main" id="{F9430DDF-4BB3-247C-903B-221AF0F83135}"/>
              </a:ext>
            </a:extLst>
          </p:cNvPr>
          <p:cNvSpPr/>
          <p:nvPr/>
        </p:nvSpPr>
        <p:spPr>
          <a:xfrm>
            <a:off x="7318959" y="5036860"/>
            <a:ext cx="222250" cy="196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Oval 10">
            <a:extLst>
              <a:ext uri="{FF2B5EF4-FFF2-40B4-BE49-F238E27FC236}">
                <a16:creationId xmlns:a16="http://schemas.microsoft.com/office/drawing/2014/main" id="{508EF66C-C75C-E50D-5218-758520E46FFA}"/>
              </a:ext>
            </a:extLst>
          </p:cNvPr>
          <p:cNvSpPr/>
          <p:nvPr/>
        </p:nvSpPr>
        <p:spPr>
          <a:xfrm>
            <a:off x="7627145" y="5036860"/>
            <a:ext cx="222250" cy="196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tangle: Rounded Corners 13">
            <a:extLst>
              <a:ext uri="{FF2B5EF4-FFF2-40B4-BE49-F238E27FC236}">
                <a16:creationId xmlns:a16="http://schemas.microsoft.com/office/drawing/2014/main" id="{95FE470D-0000-3E18-2020-6C6B48C4EC95}"/>
              </a:ext>
            </a:extLst>
          </p:cNvPr>
          <p:cNvSpPr/>
          <p:nvPr/>
        </p:nvSpPr>
        <p:spPr>
          <a:xfrm>
            <a:off x="7418919" y="5294435"/>
            <a:ext cx="371686" cy="146050"/>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Oval 21">
            <a:extLst>
              <a:ext uri="{FF2B5EF4-FFF2-40B4-BE49-F238E27FC236}">
                <a16:creationId xmlns:a16="http://schemas.microsoft.com/office/drawing/2014/main" id="{01FD1897-3548-77FF-815E-9BB64A12094E}"/>
              </a:ext>
            </a:extLst>
          </p:cNvPr>
          <p:cNvSpPr/>
          <p:nvPr/>
        </p:nvSpPr>
        <p:spPr>
          <a:xfrm>
            <a:off x="2110400" y="4922007"/>
            <a:ext cx="776815" cy="77681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Oval 22">
            <a:extLst>
              <a:ext uri="{FF2B5EF4-FFF2-40B4-BE49-F238E27FC236}">
                <a16:creationId xmlns:a16="http://schemas.microsoft.com/office/drawing/2014/main" id="{A676A173-BAB3-F76C-0A63-0F438FEB14C9}"/>
              </a:ext>
            </a:extLst>
          </p:cNvPr>
          <p:cNvSpPr/>
          <p:nvPr/>
        </p:nvSpPr>
        <p:spPr>
          <a:xfrm>
            <a:off x="2155604" y="5090786"/>
            <a:ext cx="222250" cy="196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Oval 23">
            <a:extLst>
              <a:ext uri="{FF2B5EF4-FFF2-40B4-BE49-F238E27FC236}">
                <a16:creationId xmlns:a16="http://schemas.microsoft.com/office/drawing/2014/main" id="{EF6A71C0-7EC3-CA91-0521-56B00A653B12}"/>
              </a:ext>
            </a:extLst>
          </p:cNvPr>
          <p:cNvSpPr/>
          <p:nvPr/>
        </p:nvSpPr>
        <p:spPr>
          <a:xfrm>
            <a:off x="2463790" y="5090786"/>
            <a:ext cx="222250" cy="196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tangle: Rounded Corners 24">
            <a:extLst>
              <a:ext uri="{FF2B5EF4-FFF2-40B4-BE49-F238E27FC236}">
                <a16:creationId xmlns:a16="http://schemas.microsoft.com/office/drawing/2014/main" id="{C4758846-2140-FBC8-6440-AFAD4D74E112}"/>
              </a:ext>
            </a:extLst>
          </p:cNvPr>
          <p:cNvSpPr/>
          <p:nvPr/>
        </p:nvSpPr>
        <p:spPr>
          <a:xfrm>
            <a:off x="2255564" y="5348361"/>
            <a:ext cx="371686" cy="146050"/>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Arrow: Curved Down 31">
            <a:extLst>
              <a:ext uri="{FF2B5EF4-FFF2-40B4-BE49-F238E27FC236}">
                <a16:creationId xmlns:a16="http://schemas.microsoft.com/office/drawing/2014/main" id="{F52C9404-655F-A212-B441-9DB4E42C9D53}"/>
              </a:ext>
            </a:extLst>
          </p:cNvPr>
          <p:cNvSpPr/>
          <p:nvPr/>
        </p:nvSpPr>
        <p:spPr>
          <a:xfrm flipH="1">
            <a:off x="7581769" y="4275910"/>
            <a:ext cx="738451" cy="535057"/>
          </a:xfrm>
          <a:prstGeom prst="curvedDownArrow">
            <a:avLst>
              <a:gd name="adj1" fmla="val 25000"/>
              <a:gd name="adj2" fmla="val 69007"/>
              <a:gd name="adj3" fmla="val 46362"/>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de-DE" dirty="0">
                <a:solidFill>
                  <a:schemeClr val="tx1"/>
                </a:solidFill>
              </a:rPr>
              <a:t> </a:t>
            </a:r>
          </a:p>
        </p:txBody>
      </p:sp>
      <p:sp>
        <p:nvSpPr>
          <p:cNvPr id="7" name="Oval 6">
            <a:extLst>
              <a:ext uri="{FF2B5EF4-FFF2-40B4-BE49-F238E27FC236}">
                <a16:creationId xmlns:a16="http://schemas.microsoft.com/office/drawing/2014/main" id="{76441A14-9933-85EB-25D7-4229CEEC1AC8}"/>
              </a:ext>
            </a:extLst>
          </p:cNvPr>
          <p:cNvSpPr/>
          <p:nvPr/>
        </p:nvSpPr>
        <p:spPr>
          <a:xfrm>
            <a:off x="8880707" y="4866509"/>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s1</a:t>
            </a:r>
          </a:p>
        </p:txBody>
      </p:sp>
      <p:sp>
        <p:nvSpPr>
          <p:cNvPr id="21" name="Oval 20">
            <a:extLst>
              <a:ext uri="{FF2B5EF4-FFF2-40B4-BE49-F238E27FC236}">
                <a16:creationId xmlns:a16="http://schemas.microsoft.com/office/drawing/2014/main" id="{32896374-1310-1C3A-3C8A-304121D5A2FF}"/>
              </a:ext>
            </a:extLst>
          </p:cNvPr>
          <p:cNvSpPr/>
          <p:nvPr/>
        </p:nvSpPr>
        <p:spPr>
          <a:xfrm>
            <a:off x="2706625" y="4920435"/>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s0</a:t>
            </a:r>
          </a:p>
        </p:txBody>
      </p:sp>
      <p:sp>
        <p:nvSpPr>
          <p:cNvPr id="20" name="Oval 19">
            <a:extLst>
              <a:ext uri="{FF2B5EF4-FFF2-40B4-BE49-F238E27FC236}">
                <a16:creationId xmlns:a16="http://schemas.microsoft.com/office/drawing/2014/main" id="{10B2A7C3-0AC6-6231-6E62-43CA80E0F344}"/>
              </a:ext>
            </a:extLst>
          </p:cNvPr>
          <p:cNvSpPr/>
          <p:nvPr/>
        </p:nvSpPr>
        <p:spPr>
          <a:xfrm>
            <a:off x="3302842" y="4920435"/>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s1</a:t>
            </a:r>
          </a:p>
        </p:txBody>
      </p:sp>
      <p:sp>
        <p:nvSpPr>
          <p:cNvPr id="19" name="Oval 18">
            <a:extLst>
              <a:ext uri="{FF2B5EF4-FFF2-40B4-BE49-F238E27FC236}">
                <a16:creationId xmlns:a16="http://schemas.microsoft.com/office/drawing/2014/main" id="{8B689BDA-3FB1-45E2-79DB-05911499E832}"/>
              </a:ext>
            </a:extLst>
          </p:cNvPr>
          <p:cNvSpPr/>
          <p:nvPr/>
        </p:nvSpPr>
        <p:spPr>
          <a:xfrm>
            <a:off x="3899059" y="4899229"/>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s2</a:t>
            </a:r>
          </a:p>
        </p:txBody>
      </p:sp>
      <p:sp>
        <p:nvSpPr>
          <p:cNvPr id="18" name="Oval 17">
            <a:extLst>
              <a:ext uri="{FF2B5EF4-FFF2-40B4-BE49-F238E27FC236}">
                <a16:creationId xmlns:a16="http://schemas.microsoft.com/office/drawing/2014/main" id="{DEE809F1-CC87-7A28-E43F-DD57924222A9}"/>
              </a:ext>
            </a:extLst>
          </p:cNvPr>
          <p:cNvSpPr/>
          <p:nvPr/>
        </p:nvSpPr>
        <p:spPr>
          <a:xfrm>
            <a:off x="4495276" y="4920435"/>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s3</a:t>
            </a:r>
          </a:p>
        </p:txBody>
      </p:sp>
      <p:sp>
        <p:nvSpPr>
          <p:cNvPr id="8" name="Oval 7">
            <a:extLst>
              <a:ext uri="{FF2B5EF4-FFF2-40B4-BE49-F238E27FC236}">
                <a16:creationId xmlns:a16="http://schemas.microsoft.com/office/drawing/2014/main" id="{39E43493-590F-4CBA-C304-FE6B465C5349}"/>
              </a:ext>
            </a:extLst>
          </p:cNvPr>
          <p:cNvSpPr/>
          <p:nvPr/>
        </p:nvSpPr>
        <p:spPr>
          <a:xfrm>
            <a:off x="9476924" y="4845303"/>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s2</a:t>
            </a:r>
          </a:p>
        </p:txBody>
      </p:sp>
      <p:sp>
        <p:nvSpPr>
          <p:cNvPr id="9" name="Oval 8">
            <a:extLst>
              <a:ext uri="{FF2B5EF4-FFF2-40B4-BE49-F238E27FC236}">
                <a16:creationId xmlns:a16="http://schemas.microsoft.com/office/drawing/2014/main" id="{61EE7FDC-4E52-513A-CEDD-00FF54171AB3}"/>
              </a:ext>
            </a:extLst>
          </p:cNvPr>
          <p:cNvSpPr/>
          <p:nvPr/>
        </p:nvSpPr>
        <p:spPr>
          <a:xfrm>
            <a:off x="10073141" y="4866509"/>
            <a:ext cx="776815" cy="776815"/>
          </a:xfrm>
          <a:prstGeom prst="ellipse">
            <a:avLst/>
          </a:prstGeom>
          <a:solidFill>
            <a:schemeClr val="tx1">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dirty="0"/>
              <a:t>s3</a:t>
            </a:r>
          </a:p>
        </p:txBody>
      </p:sp>
      <p:sp>
        <p:nvSpPr>
          <p:cNvPr id="16" name="Arrow: Curved Down 15">
            <a:extLst>
              <a:ext uri="{FF2B5EF4-FFF2-40B4-BE49-F238E27FC236}">
                <a16:creationId xmlns:a16="http://schemas.microsoft.com/office/drawing/2014/main" id="{CCB22442-43C3-DCFD-CDF7-7674E71AD509}"/>
              </a:ext>
            </a:extLst>
          </p:cNvPr>
          <p:cNvSpPr/>
          <p:nvPr/>
        </p:nvSpPr>
        <p:spPr>
          <a:xfrm flipH="1">
            <a:off x="8642247" y="4285558"/>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4" name="Arrow: Curved Down 33">
            <a:extLst>
              <a:ext uri="{FF2B5EF4-FFF2-40B4-BE49-F238E27FC236}">
                <a16:creationId xmlns:a16="http://schemas.microsoft.com/office/drawing/2014/main" id="{2C5EA631-6FF0-C80D-8559-488EB018245A}"/>
              </a:ext>
            </a:extLst>
          </p:cNvPr>
          <p:cNvSpPr/>
          <p:nvPr/>
        </p:nvSpPr>
        <p:spPr>
          <a:xfrm flipH="1">
            <a:off x="9235186" y="4295649"/>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3" name="Arrow: Curved Down 32">
            <a:extLst>
              <a:ext uri="{FF2B5EF4-FFF2-40B4-BE49-F238E27FC236}">
                <a16:creationId xmlns:a16="http://schemas.microsoft.com/office/drawing/2014/main" id="{544EDA6C-8D86-7A1E-F092-299E8F179429}"/>
              </a:ext>
            </a:extLst>
          </p:cNvPr>
          <p:cNvSpPr/>
          <p:nvPr/>
        </p:nvSpPr>
        <p:spPr>
          <a:xfrm flipH="1">
            <a:off x="9892593" y="4323876"/>
            <a:ext cx="738451" cy="535057"/>
          </a:xfrm>
          <a:prstGeom prst="curvedDownArrow">
            <a:avLst>
              <a:gd name="adj1" fmla="val 25000"/>
              <a:gd name="adj2" fmla="val 69007"/>
              <a:gd name="adj3" fmla="val 4636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 </a:t>
            </a:r>
          </a:p>
        </p:txBody>
      </p:sp>
      <p:sp>
        <p:nvSpPr>
          <p:cNvPr id="35" name="TextBox 34">
            <a:extLst>
              <a:ext uri="{FF2B5EF4-FFF2-40B4-BE49-F238E27FC236}">
                <a16:creationId xmlns:a16="http://schemas.microsoft.com/office/drawing/2014/main" id="{DDBE3FAA-75FA-1584-44F7-0E7D1F9A67C8}"/>
              </a:ext>
            </a:extLst>
          </p:cNvPr>
          <p:cNvSpPr txBox="1"/>
          <p:nvPr/>
        </p:nvSpPr>
        <p:spPr>
          <a:xfrm>
            <a:off x="4532582" y="3909274"/>
            <a:ext cx="387132" cy="307777"/>
          </a:xfrm>
          <a:prstGeom prst="rect">
            <a:avLst/>
          </a:prstGeom>
          <a:noFill/>
        </p:spPr>
        <p:txBody>
          <a:bodyPr wrap="square" rtlCol="0">
            <a:spAutoFit/>
          </a:bodyPr>
          <a:lstStyle/>
          <a:p>
            <a:r>
              <a:rPr lang="de-DE" dirty="0">
                <a:solidFill>
                  <a:schemeClr val="tx1"/>
                </a:solidFill>
              </a:rPr>
              <a:t>1.</a:t>
            </a:r>
          </a:p>
        </p:txBody>
      </p:sp>
      <p:sp>
        <p:nvSpPr>
          <p:cNvPr id="36" name="TextBox 35">
            <a:extLst>
              <a:ext uri="{FF2B5EF4-FFF2-40B4-BE49-F238E27FC236}">
                <a16:creationId xmlns:a16="http://schemas.microsoft.com/office/drawing/2014/main" id="{609C7ADA-0DC1-0D0B-3C91-A633662B6C11}"/>
              </a:ext>
            </a:extLst>
          </p:cNvPr>
          <p:cNvSpPr txBox="1"/>
          <p:nvPr/>
        </p:nvSpPr>
        <p:spPr>
          <a:xfrm>
            <a:off x="3886091" y="3912213"/>
            <a:ext cx="387132" cy="307777"/>
          </a:xfrm>
          <a:prstGeom prst="rect">
            <a:avLst/>
          </a:prstGeom>
          <a:noFill/>
        </p:spPr>
        <p:txBody>
          <a:bodyPr wrap="square" rtlCol="0">
            <a:spAutoFit/>
          </a:bodyPr>
          <a:lstStyle/>
          <a:p>
            <a:r>
              <a:rPr lang="de-DE" dirty="0">
                <a:solidFill>
                  <a:schemeClr val="tx1"/>
                </a:solidFill>
              </a:rPr>
              <a:t>2.</a:t>
            </a:r>
          </a:p>
        </p:txBody>
      </p:sp>
      <p:sp>
        <p:nvSpPr>
          <p:cNvPr id="37" name="TextBox 36">
            <a:extLst>
              <a:ext uri="{FF2B5EF4-FFF2-40B4-BE49-F238E27FC236}">
                <a16:creationId xmlns:a16="http://schemas.microsoft.com/office/drawing/2014/main" id="{5B9F792F-FCDD-CAB6-2EF5-68A9F6058CE8}"/>
              </a:ext>
            </a:extLst>
          </p:cNvPr>
          <p:cNvSpPr txBox="1"/>
          <p:nvPr/>
        </p:nvSpPr>
        <p:spPr>
          <a:xfrm>
            <a:off x="3304117" y="3906779"/>
            <a:ext cx="387132" cy="307777"/>
          </a:xfrm>
          <a:prstGeom prst="rect">
            <a:avLst/>
          </a:prstGeom>
          <a:noFill/>
        </p:spPr>
        <p:txBody>
          <a:bodyPr wrap="square" rtlCol="0">
            <a:spAutoFit/>
          </a:bodyPr>
          <a:lstStyle/>
          <a:p>
            <a:r>
              <a:rPr lang="de-DE" dirty="0">
                <a:solidFill>
                  <a:schemeClr val="tx1"/>
                </a:solidFill>
              </a:rPr>
              <a:t>3.</a:t>
            </a:r>
          </a:p>
        </p:txBody>
      </p:sp>
      <p:sp>
        <p:nvSpPr>
          <p:cNvPr id="38" name="TextBox 37">
            <a:extLst>
              <a:ext uri="{FF2B5EF4-FFF2-40B4-BE49-F238E27FC236}">
                <a16:creationId xmlns:a16="http://schemas.microsoft.com/office/drawing/2014/main" id="{03906DE5-B525-FA30-0491-0A98B06A8FA3}"/>
              </a:ext>
            </a:extLst>
          </p:cNvPr>
          <p:cNvSpPr txBox="1"/>
          <p:nvPr/>
        </p:nvSpPr>
        <p:spPr>
          <a:xfrm>
            <a:off x="2622237" y="3909275"/>
            <a:ext cx="387132" cy="307777"/>
          </a:xfrm>
          <a:prstGeom prst="rect">
            <a:avLst/>
          </a:prstGeom>
          <a:noFill/>
        </p:spPr>
        <p:txBody>
          <a:bodyPr wrap="square" rtlCol="0">
            <a:spAutoFit/>
          </a:bodyPr>
          <a:lstStyle/>
          <a:p>
            <a:r>
              <a:rPr lang="de-DE" dirty="0">
                <a:solidFill>
                  <a:schemeClr val="tx1"/>
                </a:solidFill>
              </a:rPr>
              <a:t>4.</a:t>
            </a:r>
          </a:p>
        </p:txBody>
      </p:sp>
      <p:sp>
        <p:nvSpPr>
          <p:cNvPr id="40" name="TextBox 39">
            <a:extLst>
              <a:ext uri="{FF2B5EF4-FFF2-40B4-BE49-F238E27FC236}">
                <a16:creationId xmlns:a16="http://schemas.microsoft.com/office/drawing/2014/main" id="{7358CBEF-1646-0285-E23B-E497B62079F5}"/>
              </a:ext>
            </a:extLst>
          </p:cNvPr>
          <p:cNvSpPr txBox="1"/>
          <p:nvPr/>
        </p:nvSpPr>
        <p:spPr>
          <a:xfrm>
            <a:off x="7792157" y="3917962"/>
            <a:ext cx="387132" cy="307777"/>
          </a:xfrm>
          <a:prstGeom prst="rect">
            <a:avLst/>
          </a:prstGeom>
          <a:noFill/>
        </p:spPr>
        <p:txBody>
          <a:bodyPr wrap="square" rtlCol="0">
            <a:spAutoFit/>
          </a:bodyPr>
          <a:lstStyle/>
          <a:p>
            <a:r>
              <a:rPr lang="de-DE" dirty="0">
                <a:solidFill>
                  <a:schemeClr val="tx1"/>
                </a:solidFill>
              </a:rPr>
              <a:t>1.</a:t>
            </a:r>
          </a:p>
        </p:txBody>
      </p:sp>
      <p:sp>
        <p:nvSpPr>
          <p:cNvPr id="41" name="TextBox 40">
            <a:extLst>
              <a:ext uri="{FF2B5EF4-FFF2-40B4-BE49-F238E27FC236}">
                <a16:creationId xmlns:a16="http://schemas.microsoft.com/office/drawing/2014/main" id="{2A4263E8-AAC3-0B91-6211-2FE134FD3E51}"/>
              </a:ext>
            </a:extLst>
          </p:cNvPr>
          <p:cNvSpPr txBox="1"/>
          <p:nvPr/>
        </p:nvSpPr>
        <p:spPr>
          <a:xfrm>
            <a:off x="8919944" y="3917405"/>
            <a:ext cx="387132" cy="307777"/>
          </a:xfrm>
          <a:prstGeom prst="rect">
            <a:avLst/>
          </a:prstGeom>
          <a:noFill/>
        </p:spPr>
        <p:txBody>
          <a:bodyPr wrap="square" rtlCol="0">
            <a:spAutoFit/>
          </a:bodyPr>
          <a:lstStyle/>
          <a:p>
            <a:r>
              <a:rPr lang="de-DE" dirty="0">
                <a:solidFill>
                  <a:schemeClr val="tx1"/>
                </a:solidFill>
              </a:rPr>
              <a:t>4.</a:t>
            </a:r>
          </a:p>
        </p:txBody>
      </p:sp>
      <p:sp>
        <p:nvSpPr>
          <p:cNvPr id="42" name="TextBox 41">
            <a:extLst>
              <a:ext uri="{FF2B5EF4-FFF2-40B4-BE49-F238E27FC236}">
                <a16:creationId xmlns:a16="http://schemas.microsoft.com/office/drawing/2014/main" id="{3701EEB9-C396-E76E-54A9-86CA945E7FE0}"/>
              </a:ext>
            </a:extLst>
          </p:cNvPr>
          <p:cNvSpPr txBox="1"/>
          <p:nvPr/>
        </p:nvSpPr>
        <p:spPr>
          <a:xfrm>
            <a:off x="9523303" y="3915515"/>
            <a:ext cx="387132" cy="307777"/>
          </a:xfrm>
          <a:prstGeom prst="rect">
            <a:avLst/>
          </a:prstGeom>
          <a:noFill/>
        </p:spPr>
        <p:txBody>
          <a:bodyPr wrap="square" rtlCol="0">
            <a:spAutoFit/>
          </a:bodyPr>
          <a:lstStyle/>
          <a:p>
            <a:r>
              <a:rPr lang="de-DE" dirty="0">
                <a:solidFill>
                  <a:schemeClr val="tx1"/>
                </a:solidFill>
              </a:rPr>
              <a:t>3.</a:t>
            </a:r>
          </a:p>
        </p:txBody>
      </p:sp>
      <p:sp>
        <p:nvSpPr>
          <p:cNvPr id="43" name="TextBox 42">
            <a:extLst>
              <a:ext uri="{FF2B5EF4-FFF2-40B4-BE49-F238E27FC236}">
                <a16:creationId xmlns:a16="http://schemas.microsoft.com/office/drawing/2014/main" id="{CDD2C2DC-0E4E-D62A-0406-5F5531631E70}"/>
              </a:ext>
            </a:extLst>
          </p:cNvPr>
          <p:cNvSpPr txBox="1"/>
          <p:nvPr/>
        </p:nvSpPr>
        <p:spPr>
          <a:xfrm>
            <a:off x="10181745" y="3909274"/>
            <a:ext cx="387132" cy="307777"/>
          </a:xfrm>
          <a:prstGeom prst="rect">
            <a:avLst/>
          </a:prstGeom>
          <a:noFill/>
        </p:spPr>
        <p:txBody>
          <a:bodyPr wrap="square" rtlCol="0">
            <a:spAutoFit/>
          </a:bodyPr>
          <a:lstStyle/>
          <a:p>
            <a:r>
              <a:rPr lang="de-DE" dirty="0">
                <a:solidFill>
                  <a:schemeClr val="tx1"/>
                </a:solidFill>
              </a:rPr>
              <a:t>2.</a:t>
            </a:r>
          </a:p>
        </p:txBody>
      </p:sp>
      <p:sp>
        <p:nvSpPr>
          <p:cNvPr id="45" name="Lightning Bolt 44">
            <a:extLst>
              <a:ext uri="{FF2B5EF4-FFF2-40B4-BE49-F238E27FC236}">
                <a16:creationId xmlns:a16="http://schemas.microsoft.com/office/drawing/2014/main" id="{BCBAF613-4FBF-91BD-9908-87794C09932B}"/>
              </a:ext>
            </a:extLst>
          </p:cNvPr>
          <p:cNvSpPr/>
          <p:nvPr/>
        </p:nvSpPr>
        <p:spPr>
          <a:xfrm>
            <a:off x="8204352" y="3958997"/>
            <a:ext cx="596369" cy="535057"/>
          </a:xfrm>
          <a:prstGeom prst="lightningBol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de-DE"/>
          </a:p>
        </p:txBody>
      </p:sp>
      <p:sp>
        <p:nvSpPr>
          <p:cNvPr id="3" name="TextBox 2">
            <a:extLst>
              <a:ext uri="{FF2B5EF4-FFF2-40B4-BE49-F238E27FC236}">
                <a16:creationId xmlns:a16="http://schemas.microsoft.com/office/drawing/2014/main" id="{E8FAE597-16AE-E65D-ACB5-0F542241048F}"/>
              </a:ext>
            </a:extLst>
          </p:cNvPr>
          <p:cNvSpPr txBox="1"/>
          <p:nvPr/>
        </p:nvSpPr>
        <p:spPr>
          <a:xfrm>
            <a:off x="1330460" y="3898871"/>
            <a:ext cx="1260163" cy="307777"/>
          </a:xfrm>
          <a:prstGeom prst="rect">
            <a:avLst/>
          </a:prstGeom>
          <a:noFill/>
        </p:spPr>
        <p:txBody>
          <a:bodyPr wrap="square" rtlCol="0">
            <a:spAutoFit/>
          </a:bodyPr>
          <a:lstStyle/>
          <a:p>
            <a:r>
              <a:rPr lang="de-DE" dirty="0">
                <a:solidFill>
                  <a:schemeClr val="tx1"/>
                </a:solidFill>
              </a:rPr>
              <a:t>Reihenfolge</a:t>
            </a:r>
            <a:r>
              <a:rPr lang="en-DE" dirty="0">
                <a:solidFill>
                  <a:schemeClr val="tx1"/>
                </a:solidFill>
              </a:rPr>
              <a:t>:</a:t>
            </a:r>
            <a:endParaRPr lang="de-DE" dirty="0">
              <a:solidFill>
                <a:schemeClr val="tx1"/>
              </a:solidFill>
            </a:endParaRPr>
          </a:p>
        </p:txBody>
      </p:sp>
    </p:spTree>
    <p:extLst>
      <p:ext uri="{BB962C8B-B14F-4D97-AF65-F5344CB8AC3E}">
        <p14:creationId xmlns:p14="http://schemas.microsoft.com/office/powerpoint/2010/main" val="37145251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SNAKE SEGMENTS</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DE" dirty="0" err="1">
                <a:solidFill>
                  <a:schemeClr val="accent3"/>
                </a:solidFill>
              </a:rPr>
              <a:t>MainLoop</a:t>
            </a:r>
            <a:endParaRPr dirty="0"/>
          </a:p>
        </p:txBody>
      </p:sp>
      <p:sp>
        <p:nvSpPr>
          <p:cNvPr id="13" name="Oval 12">
            <a:extLst>
              <a:ext uri="{FF2B5EF4-FFF2-40B4-BE49-F238E27FC236}">
                <a16:creationId xmlns:a16="http://schemas.microsoft.com/office/drawing/2014/main" id="{704B00CD-9908-8F37-BA90-BC14A299511C}"/>
              </a:ext>
            </a:extLst>
          </p:cNvPr>
          <p:cNvSpPr/>
          <p:nvPr/>
        </p:nvSpPr>
        <p:spPr>
          <a:xfrm>
            <a:off x="4697285" y="2318907"/>
            <a:ext cx="3122762" cy="3124361"/>
          </a:xfrm>
          <a:prstGeom prst="ellipse">
            <a:avLst/>
          </a:prstGeom>
          <a:noFill/>
          <a:ln w="762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Arrow: Chevron 14">
            <a:extLst>
              <a:ext uri="{FF2B5EF4-FFF2-40B4-BE49-F238E27FC236}">
                <a16:creationId xmlns:a16="http://schemas.microsoft.com/office/drawing/2014/main" id="{7D5D4CE5-0978-BB72-4A98-BAB1910B3EDA}"/>
              </a:ext>
            </a:extLst>
          </p:cNvPr>
          <p:cNvSpPr/>
          <p:nvPr/>
        </p:nvSpPr>
        <p:spPr>
          <a:xfrm>
            <a:off x="5702809" y="1923690"/>
            <a:ext cx="845388" cy="885339"/>
          </a:xfrm>
          <a:prstGeom prst="chevr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de-DE">
              <a:solidFill>
                <a:schemeClr val="tx1"/>
              </a:solidFill>
            </a:endParaRPr>
          </a:p>
        </p:txBody>
      </p:sp>
      <p:sp>
        <p:nvSpPr>
          <p:cNvPr id="17" name="TextBox 16">
            <a:extLst>
              <a:ext uri="{FF2B5EF4-FFF2-40B4-BE49-F238E27FC236}">
                <a16:creationId xmlns:a16="http://schemas.microsoft.com/office/drawing/2014/main" id="{A8F1FF3C-7CEE-48D4-C3AB-0F99E2B6908C}"/>
              </a:ext>
            </a:extLst>
          </p:cNvPr>
          <p:cNvSpPr txBox="1"/>
          <p:nvPr/>
        </p:nvSpPr>
        <p:spPr>
          <a:xfrm>
            <a:off x="3522210" y="2136719"/>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Update Screen</a:t>
            </a:r>
            <a:endParaRPr lang="de-DE" sz="2000" dirty="0">
              <a:solidFill>
                <a:schemeClr val="bg2"/>
              </a:solidFill>
              <a:latin typeface="Roboto" panose="02000000000000000000" pitchFamily="2" charset="0"/>
              <a:ea typeface="Roboto" panose="02000000000000000000" pitchFamily="2" charset="0"/>
            </a:endParaRPr>
          </a:p>
        </p:txBody>
      </p:sp>
      <p:sp>
        <p:nvSpPr>
          <p:cNvPr id="28" name="TextBox 27">
            <a:extLst>
              <a:ext uri="{FF2B5EF4-FFF2-40B4-BE49-F238E27FC236}">
                <a16:creationId xmlns:a16="http://schemas.microsoft.com/office/drawing/2014/main" id="{1E80B41F-EF25-E4E0-558D-4A31289F30D3}"/>
              </a:ext>
            </a:extLst>
          </p:cNvPr>
          <p:cNvSpPr txBox="1"/>
          <p:nvPr/>
        </p:nvSpPr>
        <p:spPr>
          <a:xfrm>
            <a:off x="6836633" y="1923690"/>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Wait for input</a:t>
            </a:r>
            <a:endParaRPr lang="de-DE" sz="2000" dirty="0">
              <a:solidFill>
                <a:schemeClr val="bg2"/>
              </a:solidFill>
              <a:latin typeface="Roboto" panose="02000000000000000000" pitchFamily="2" charset="0"/>
              <a:ea typeface="Roboto" panose="02000000000000000000" pitchFamily="2" charset="0"/>
            </a:endParaRPr>
          </a:p>
        </p:txBody>
      </p:sp>
      <p:sp>
        <p:nvSpPr>
          <p:cNvPr id="39" name="TextBox 38">
            <a:extLst>
              <a:ext uri="{FF2B5EF4-FFF2-40B4-BE49-F238E27FC236}">
                <a16:creationId xmlns:a16="http://schemas.microsoft.com/office/drawing/2014/main" id="{C0F6FDD9-EFEC-5D27-AD14-81C9EF1D6AF8}"/>
              </a:ext>
            </a:extLst>
          </p:cNvPr>
          <p:cNvSpPr txBox="1"/>
          <p:nvPr/>
        </p:nvSpPr>
        <p:spPr>
          <a:xfrm>
            <a:off x="8234659" y="3451254"/>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Handle input</a:t>
            </a:r>
          </a:p>
        </p:txBody>
      </p:sp>
      <p:sp>
        <p:nvSpPr>
          <p:cNvPr id="44" name="TextBox 43">
            <a:extLst>
              <a:ext uri="{FF2B5EF4-FFF2-40B4-BE49-F238E27FC236}">
                <a16:creationId xmlns:a16="http://schemas.microsoft.com/office/drawing/2014/main" id="{6C3ADEB1-8C9C-6118-B69C-469F8D2C5632}"/>
              </a:ext>
            </a:extLst>
          </p:cNvPr>
          <p:cNvSpPr txBox="1"/>
          <p:nvPr/>
        </p:nvSpPr>
        <p:spPr>
          <a:xfrm>
            <a:off x="7752548" y="4801590"/>
            <a:ext cx="2695408"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Check food collision</a:t>
            </a:r>
            <a:endParaRPr lang="de-DE" sz="2000" dirty="0">
              <a:solidFill>
                <a:schemeClr val="bg2"/>
              </a:solidFill>
              <a:latin typeface="Roboto" panose="02000000000000000000" pitchFamily="2" charset="0"/>
              <a:ea typeface="Roboto" panose="02000000000000000000" pitchFamily="2" charset="0"/>
            </a:endParaRPr>
          </a:p>
        </p:txBody>
      </p:sp>
      <p:sp>
        <p:nvSpPr>
          <p:cNvPr id="46" name="TextBox 45">
            <a:extLst>
              <a:ext uri="{FF2B5EF4-FFF2-40B4-BE49-F238E27FC236}">
                <a16:creationId xmlns:a16="http://schemas.microsoft.com/office/drawing/2014/main" id="{B73548A1-DD33-B7E7-DECF-2A57D3C57666}"/>
              </a:ext>
            </a:extLst>
          </p:cNvPr>
          <p:cNvSpPr txBox="1"/>
          <p:nvPr/>
        </p:nvSpPr>
        <p:spPr>
          <a:xfrm>
            <a:off x="7944714" y="3028890"/>
            <a:ext cx="2441275" cy="400110"/>
          </a:xfrm>
          <a:prstGeom prst="rect">
            <a:avLst/>
          </a:prstGeom>
          <a:noFill/>
        </p:spPr>
        <p:txBody>
          <a:bodyPr wrap="square" rtlCol="0">
            <a:spAutoFit/>
          </a:bodyPr>
          <a:lstStyle/>
          <a:p>
            <a:r>
              <a:rPr lang="de-DE" sz="2000" dirty="0" err="1">
                <a:solidFill>
                  <a:schemeClr val="bg2"/>
                </a:solidFill>
                <a:latin typeface="Roboto" panose="02000000000000000000" pitchFamily="2" charset="0"/>
                <a:ea typeface="Roboto" panose="02000000000000000000" pitchFamily="2" charset="0"/>
              </a:rPr>
              <a:t>Onkeypress</a:t>
            </a:r>
            <a:r>
              <a:rPr lang="en-DE" sz="2000" dirty="0">
                <a:solidFill>
                  <a:schemeClr val="bg2"/>
                </a:solidFill>
                <a:latin typeface="Roboto" panose="02000000000000000000" pitchFamily="2" charset="0"/>
                <a:ea typeface="Roboto" panose="02000000000000000000" pitchFamily="2" charset="0"/>
              </a:rPr>
              <a:t> “Up”</a:t>
            </a:r>
            <a:endParaRPr lang="de-DE" sz="2000" dirty="0">
              <a:solidFill>
                <a:schemeClr val="bg2"/>
              </a:solidFill>
              <a:latin typeface="Roboto" panose="02000000000000000000" pitchFamily="2" charset="0"/>
              <a:ea typeface="Roboto" panose="02000000000000000000" pitchFamily="2" charset="0"/>
            </a:endParaRPr>
          </a:p>
        </p:txBody>
      </p:sp>
      <p:sp>
        <p:nvSpPr>
          <p:cNvPr id="48" name="TextBox 47">
            <a:extLst>
              <a:ext uri="{FF2B5EF4-FFF2-40B4-BE49-F238E27FC236}">
                <a16:creationId xmlns:a16="http://schemas.microsoft.com/office/drawing/2014/main" id="{BF6CCC1A-5013-D0EF-C776-A4146D9313AE}"/>
              </a:ext>
            </a:extLst>
          </p:cNvPr>
          <p:cNvSpPr txBox="1"/>
          <p:nvPr/>
        </p:nvSpPr>
        <p:spPr>
          <a:xfrm>
            <a:off x="6548197" y="5561796"/>
            <a:ext cx="2441275" cy="400110"/>
          </a:xfrm>
          <a:prstGeom prst="rect">
            <a:avLst/>
          </a:prstGeom>
          <a:noFill/>
        </p:spPr>
        <p:txBody>
          <a:bodyPr wrap="square" rtlCol="0">
            <a:spAutoFit/>
          </a:bodyPr>
          <a:lstStyle/>
          <a:p>
            <a:r>
              <a:rPr lang="de-DE" sz="2000" dirty="0" err="1">
                <a:solidFill>
                  <a:schemeClr val="bg2"/>
                </a:solidFill>
                <a:latin typeface="Roboto" panose="02000000000000000000" pitchFamily="2" charset="0"/>
                <a:ea typeface="Roboto" panose="02000000000000000000" pitchFamily="2" charset="0"/>
              </a:rPr>
              <a:t>find_new_location</a:t>
            </a:r>
            <a:r>
              <a:rPr lang="en-DE" sz="2000" dirty="0">
                <a:solidFill>
                  <a:schemeClr val="bg2"/>
                </a:solidFill>
                <a:latin typeface="Roboto" panose="02000000000000000000" pitchFamily="2" charset="0"/>
                <a:ea typeface="Roboto" panose="02000000000000000000" pitchFamily="2" charset="0"/>
              </a:rPr>
              <a:t>()</a:t>
            </a:r>
            <a:endParaRPr lang="de-DE" sz="2000" dirty="0">
              <a:solidFill>
                <a:schemeClr val="bg2"/>
              </a:solidFill>
              <a:latin typeface="Roboto" panose="02000000000000000000" pitchFamily="2" charset="0"/>
              <a:ea typeface="Roboto" panose="02000000000000000000" pitchFamily="2" charset="0"/>
            </a:endParaRPr>
          </a:p>
        </p:txBody>
      </p:sp>
      <p:sp>
        <p:nvSpPr>
          <p:cNvPr id="51" name="TextBox 50">
            <a:extLst>
              <a:ext uri="{FF2B5EF4-FFF2-40B4-BE49-F238E27FC236}">
                <a16:creationId xmlns:a16="http://schemas.microsoft.com/office/drawing/2014/main" id="{01B375FA-723C-9E79-9712-7BD8A080B26C}"/>
              </a:ext>
            </a:extLst>
          </p:cNvPr>
          <p:cNvSpPr txBox="1"/>
          <p:nvPr/>
        </p:nvSpPr>
        <p:spPr>
          <a:xfrm>
            <a:off x="8531383" y="3851364"/>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Change Direction</a:t>
            </a:r>
            <a:endParaRPr lang="de-DE" sz="2000" dirty="0">
              <a:solidFill>
                <a:schemeClr val="bg2"/>
              </a:solidFill>
              <a:latin typeface="Roboto" panose="02000000000000000000" pitchFamily="2" charset="0"/>
              <a:ea typeface="Roboto" panose="02000000000000000000" pitchFamily="2" charset="0"/>
            </a:endParaRPr>
          </a:p>
        </p:txBody>
      </p:sp>
      <p:sp>
        <p:nvSpPr>
          <p:cNvPr id="52" name="TextBox 51">
            <a:extLst>
              <a:ext uri="{FF2B5EF4-FFF2-40B4-BE49-F238E27FC236}">
                <a16:creationId xmlns:a16="http://schemas.microsoft.com/office/drawing/2014/main" id="{440B9FAC-7266-F540-7FC1-720523A9DC96}"/>
              </a:ext>
            </a:extLst>
          </p:cNvPr>
          <p:cNvSpPr txBox="1"/>
          <p:nvPr/>
        </p:nvSpPr>
        <p:spPr>
          <a:xfrm>
            <a:off x="3401430" y="4966600"/>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Render head</a:t>
            </a:r>
            <a:endParaRPr lang="de-DE" sz="2000" dirty="0">
              <a:solidFill>
                <a:schemeClr val="bg2"/>
              </a:solidFill>
              <a:latin typeface="Roboto" panose="02000000000000000000" pitchFamily="2" charset="0"/>
              <a:ea typeface="Roboto" panose="02000000000000000000" pitchFamily="2" charset="0"/>
            </a:endParaRPr>
          </a:p>
        </p:txBody>
      </p:sp>
      <p:sp>
        <p:nvSpPr>
          <p:cNvPr id="53" name="TextBox 52">
            <a:extLst>
              <a:ext uri="{FF2B5EF4-FFF2-40B4-BE49-F238E27FC236}">
                <a16:creationId xmlns:a16="http://schemas.microsoft.com/office/drawing/2014/main" id="{85CF008C-0831-7323-6416-A5BE9AF81FEF}"/>
              </a:ext>
            </a:extLst>
          </p:cNvPr>
          <p:cNvSpPr txBox="1"/>
          <p:nvPr/>
        </p:nvSpPr>
        <p:spPr>
          <a:xfrm>
            <a:off x="3269342" y="4417515"/>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Render s1</a:t>
            </a:r>
            <a:endParaRPr lang="de-DE" sz="2000" dirty="0">
              <a:solidFill>
                <a:schemeClr val="bg2"/>
              </a:solidFill>
              <a:latin typeface="Roboto" panose="02000000000000000000" pitchFamily="2" charset="0"/>
              <a:ea typeface="Roboto" panose="02000000000000000000" pitchFamily="2" charset="0"/>
            </a:endParaRPr>
          </a:p>
        </p:txBody>
      </p:sp>
      <p:sp>
        <p:nvSpPr>
          <p:cNvPr id="54" name="TextBox 53">
            <a:extLst>
              <a:ext uri="{FF2B5EF4-FFF2-40B4-BE49-F238E27FC236}">
                <a16:creationId xmlns:a16="http://schemas.microsoft.com/office/drawing/2014/main" id="{50C3F630-5E12-B873-1786-3B2AA2C5082E}"/>
              </a:ext>
            </a:extLst>
          </p:cNvPr>
          <p:cNvSpPr txBox="1"/>
          <p:nvPr/>
        </p:nvSpPr>
        <p:spPr>
          <a:xfrm>
            <a:off x="3254519" y="3990453"/>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Render s2</a:t>
            </a:r>
            <a:endParaRPr lang="de-DE" sz="2000" dirty="0">
              <a:solidFill>
                <a:schemeClr val="bg2"/>
              </a:solidFill>
              <a:latin typeface="Roboto" panose="02000000000000000000" pitchFamily="2" charset="0"/>
              <a:ea typeface="Roboto" panose="02000000000000000000" pitchFamily="2" charset="0"/>
            </a:endParaRPr>
          </a:p>
        </p:txBody>
      </p:sp>
      <p:sp>
        <p:nvSpPr>
          <p:cNvPr id="55" name="TextBox 54">
            <a:extLst>
              <a:ext uri="{FF2B5EF4-FFF2-40B4-BE49-F238E27FC236}">
                <a16:creationId xmlns:a16="http://schemas.microsoft.com/office/drawing/2014/main" id="{06A480C4-A8A4-2DB2-A48D-037B2FDA1CEC}"/>
              </a:ext>
            </a:extLst>
          </p:cNvPr>
          <p:cNvSpPr txBox="1"/>
          <p:nvPr/>
        </p:nvSpPr>
        <p:spPr>
          <a:xfrm>
            <a:off x="3292039" y="3528546"/>
            <a:ext cx="2441275" cy="400110"/>
          </a:xfrm>
          <a:prstGeom prst="rect">
            <a:avLst/>
          </a:prstGeom>
          <a:noFill/>
        </p:spPr>
        <p:txBody>
          <a:bodyPr wrap="square" rtlCol="0">
            <a:spAutoFit/>
          </a:bodyPr>
          <a:lstStyle/>
          <a:p>
            <a:r>
              <a:rPr lang="en-DE" sz="2000" dirty="0">
                <a:solidFill>
                  <a:schemeClr val="bg2"/>
                </a:solidFill>
                <a:latin typeface="Roboto" panose="02000000000000000000" pitchFamily="2" charset="0"/>
                <a:ea typeface="Roboto" panose="02000000000000000000" pitchFamily="2" charset="0"/>
              </a:rPr>
              <a:t>Render </a:t>
            </a:r>
            <a:r>
              <a:rPr lang="en-DE" sz="2000" dirty="0" err="1">
                <a:solidFill>
                  <a:schemeClr val="bg2"/>
                </a:solidFill>
                <a:latin typeface="Roboto" panose="02000000000000000000" pitchFamily="2" charset="0"/>
                <a:ea typeface="Roboto" panose="02000000000000000000" pitchFamily="2" charset="0"/>
              </a:rPr>
              <a:t>sn</a:t>
            </a:r>
            <a:endParaRPr lang="de-DE" sz="2000" dirty="0">
              <a:solidFill>
                <a:schemeClr val="bg2"/>
              </a:solidFill>
              <a:latin typeface="Roboto" panose="02000000000000000000" pitchFamily="2" charset="0"/>
              <a:ea typeface="Roboto" panose="02000000000000000000" pitchFamily="2" charset="0"/>
            </a:endParaRPr>
          </a:p>
        </p:txBody>
      </p:sp>
      <p:sp>
        <p:nvSpPr>
          <p:cNvPr id="56" name="TextBox 55">
            <a:extLst>
              <a:ext uri="{FF2B5EF4-FFF2-40B4-BE49-F238E27FC236}">
                <a16:creationId xmlns:a16="http://schemas.microsoft.com/office/drawing/2014/main" id="{BABF72E0-C230-E7DF-90A4-543C99139D64}"/>
              </a:ext>
            </a:extLst>
          </p:cNvPr>
          <p:cNvSpPr txBox="1"/>
          <p:nvPr/>
        </p:nvSpPr>
        <p:spPr>
          <a:xfrm>
            <a:off x="7353328" y="5175337"/>
            <a:ext cx="2441275" cy="400110"/>
          </a:xfrm>
          <a:prstGeom prst="rect">
            <a:avLst/>
          </a:prstGeom>
          <a:noFill/>
        </p:spPr>
        <p:txBody>
          <a:bodyPr wrap="square" rtlCol="0">
            <a:spAutoFit/>
          </a:bodyPr>
          <a:lstStyle/>
          <a:p>
            <a:r>
              <a:rPr lang="en-DE" sz="2000" dirty="0" err="1">
                <a:solidFill>
                  <a:schemeClr val="bg2"/>
                </a:solidFill>
                <a:latin typeface="Roboto" panose="02000000000000000000" pitchFamily="2" charset="0"/>
                <a:ea typeface="Roboto" panose="02000000000000000000" pitchFamily="2" charset="0"/>
              </a:rPr>
              <a:t>add_segment</a:t>
            </a:r>
            <a:r>
              <a:rPr lang="en-DE" sz="2000" dirty="0">
                <a:solidFill>
                  <a:schemeClr val="bg2"/>
                </a:solidFill>
                <a:latin typeface="Roboto" panose="02000000000000000000" pitchFamily="2" charset="0"/>
                <a:ea typeface="Roboto" panose="02000000000000000000" pitchFamily="2" charset="0"/>
              </a:rPr>
              <a:t>()</a:t>
            </a:r>
            <a:endParaRPr lang="de-DE" sz="2000" dirty="0">
              <a:solidFill>
                <a:schemeClr val="bg2"/>
              </a:solidFill>
              <a:latin typeface="Roboto" panose="02000000000000000000" pitchFamily="2" charset="0"/>
              <a:ea typeface="Roboto" panose="02000000000000000000" pitchFamily="2" charset="0"/>
            </a:endParaRPr>
          </a:p>
        </p:txBody>
      </p:sp>
      <p:sp>
        <p:nvSpPr>
          <p:cNvPr id="58" name="Rectangle 57">
            <a:extLst>
              <a:ext uri="{FF2B5EF4-FFF2-40B4-BE49-F238E27FC236}">
                <a16:creationId xmlns:a16="http://schemas.microsoft.com/office/drawing/2014/main" id="{50B189C8-DC2A-5C57-2463-28037316D6B4}"/>
              </a:ext>
            </a:extLst>
          </p:cNvPr>
          <p:cNvSpPr/>
          <p:nvPr/>
        </p:nvSpPr>
        <p:spPr>
          <a:xfrm rot="1619045">
            <a:off x="7009906" y="2282599"/>
            <a:ext cx="157139" cy="52292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59" name="Rectangle 58">
            <a:extLst>
              <a:ext uri="{FF2B5EF4-FFF2-40B4-BE49-F238E27FC236}">
                <a16:creationId xmlns:a16="http://schemas.microsoft.com/office/drawing/2014/main" id="{37469E64-4C9E-D9FC-B80D-3751C51CF7C9}"/>
              </a:ext>
            </a:extLst>
          </p:cNvPr>
          <p:cNvSpPr/>
          <p:nvPr/>
        </p:nvSpPr>
        <p:spPr>
          <a:xfrm rot="4594196">
            <a:off x="7599426" y="3030391"/>
            <a:ext cx="157139" cy="52292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60" name="Rectangle 59">
            <a:extLst>
              <a:ext uri="{FF2B5EF4-FFF2-40B4-BE49-F238E27FC236}">
                <a16:creationId xmlns:a16="http://schemas.microsoft.com/office/drawing/2014/main" id="{42A8D731-D5C3-8D5D-D4F7-EA9DB53D8D83}"/>
              </a:ext>
            </a:extLst>
          </p:cNvPr>
          <p:cNvSpPr/>
          <p:nvPr/>
        </p:nvSpPr>
        <p:spPr>
          <a:xfrm rot="8040358">
            <a:off x="7421111" y="4557189"/>
            <a:ext cx="157139" cy="52292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89" name="Arrow: Notched Right 388">
            <a:extLst>
              <a:ext uri="{FF2B5EF4-FFF2-40B4-BE49-F238E27FC236}">
                <a16:creationId xmlns:a16="http://schemas.microsoft.com/office/drawing/2014/main" id="{3B688AAE-5054-C184-4322-94C637EAF337}"/>
              </a:ext>
            </a:extLst>
          </p:cNvPr>
          <p:cNvSpPr/>
          <p:nvPr/>
        </p:nvSpPr>
        <p:spPr>
          <a:xfrm>
            <a:off x="8035708" y="3460693"/>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0" name="Arrow: Notched Right 389">
            <a:extLst>
              <a:ext uri="{FF2B5EF4-FFF2-40B4-BE49-F238E27FC236}">
                <a16:creationId xmlns:a16="http://schemas.microsoft.com/office/drawing/2014/main" id="{E2B1F640-72DA-19F6-E4C7-E4D8040B345B}"/>
              </a:ext>
            </a:extLst>
          </p:cNvPr>
          <p:cNvSpPr/>
          <p:nvPr/>
        </p:nvSpPr>
        <p:spPr>
          <a:xfrm>
            <a:off x="8266634" y="3855441"/>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1" name="Arrow: Notched Right 390">
            <a:extLst>
              <a:ext uri="{FF2B5EF4-FFF2-40B4-BE49-F238E27FC236}">
                <a16:creationId xmlns:a16="http://schemas.microsoft.com/office/drawing/2014/main" id="{036053F4-555E-E741-A8FA-58C1EDC7E20B}"/>
              </a:ext>
            </a:extLst>
          </p:cNvPr>
          <p:cNvSpPr/>
          <p:nvPr/>
        </p:nvSpPr>
        <p:spPr>
          <a:xfrm rot="10800000">
            <a:off x="9277908" y="5212827"/>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2" name="Arrow: Notched Right 391">
            <a:extLst>
              <a:ext uri="{FF2B5EF4-FFF2-40B4-BE49-F238E27FC236}">
                <a16:creationId xmlns:a16="http://schemas.microsoft.com/office/drawing/2014/main" id="{8CCD5DDF-111F-389F-DF9D-94D7A300C4BB}"/>
              </a:ext>
            </a:extLst>
          </p:cNvPr>
          <p:cNvSpPr/>
          <p:nvPr/>
        </p:nvSpPr>
        <p:spPr>
          <a:xfrm rot="10800000">
            <a:off x="8959080" y="5586104"/>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3" name="Arrow: Notched Right 392">
            <a:extLst>
              <a:ext uri="{FF2B5EF4-FFF2-40B4-BE49-F238E27FC236}">
                <a16:creationId xmlns:a16="http://schemas.microsoft.com/office/drawing/2014/main" id="{564A43E0-7615-17F4-E5CC-64390614279C}"/>
              </a:ext>
            </a:extLst>
          </p:cNvPr>
          <p:cNvSpPr/>
          <p:nvPr/>
        </p:nvSpPr>
        <p:spPr>
          <a:xfrm>
            <a:off x="2981888" y="4441823"/>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4" name="Arrow: Notched Right 393">
            <a:extLst>
              <a:ext uri="{FF2B5EF4-FFF2-40B4-BE49-F238E27FC236}">
                <a16:creationId xmlns:a16="http://schemas.microsoft.com/office/drawing/2014/main" id="{CCCC7E25-06B8-7643-6DCA-33B6F67C94C1}"/>
              </a:ext>
            </a:extLst>
          </p:cNvPr>
          <p:cNvSpPr/>
          <p:nvPr/>
        </p:nvSpPr>
        <p:spPr>
          <a:xfrm>
            <a:off x="2994607" y="3990453"/>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5" name="Arrow: Notched Right 394">
            <a:extLst>
              <a:ext uri="{FF2B5EF4-FFF2-40B4-BE49-F238E27FC236}">
                <a16:creationId xmlns:a16="http://schemas.microsoft.com/office/drawing/2014/main" id="{8B1FF517-76B8-DEB7-4013-9C75BEAAF008}"/>
              </a:ext>
            </a:extLst>
          </p:cNvPr>
          <p:cNvSpPr/>
          <p:nvPr/>
        </p:nvSpPr>
        <p:spPr>
          <a:xfrm>
            <a:off x="3004871" y="3529465"/>
            <a:ext cx="282343" cy="35149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396" name="Rectangle 395">
            <a:extLst>
              <a:ext uri="{FF2B5EF4-FFF2-40B4-BE49-F238E27FC236}">
                <a16:creationId xmlns:a16="http://schemas.microsoft.com/office/drawing/2014/main" id="{A738B878-13CB-A5F1-14FE-254F99D4D9D9}"/>
              </a:ext>
            </a:extLst>
          </p:cNvPr>
          <p:cNvSpPr/>
          <p:nvPr/>
        </p:nvSpPr>
        <p:spPr>
          <a:xfrm rot="2615722">
            <a:off x="5046069" y="4628072"/>
            <a:ext cx="157139" cy="52292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DE"/>
          </a:p>
        </p:txBody>
      </p:sp>
      <p:sp>
        <p:nvSpPr>
          <p:cNvPr id="397" name="Rectangle 396">
            <a:extLst>
              <a:ext uri="{FF2B5EF4-FFF2-40B4-BE49-F238E27FC236}">
                <a16:creationId xmlns:a16="http://schemas.microsoft.com/office/drawing/2014/main" id="{08A94145-26C6-E180-33BA-E2990D11A5E4}"/>
              </a:ext>
            </a:extLst>
          </p:cNvPr>
          <p:cNvSpPr/>
          <p:nvPr/>
        </p:nvSpPr>
        <p:spPr>
          <a:xfrm rot="8040358">
            <a:off x="5110600" y="2499107"/>
            <a:ext cx="157139" cy="52292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7113273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repeatCount="indefinite" fill="hold" grpId="1" nodeType="withEffect">
                                  <p:stCondLst>
                                    <p:cond delay="0"/>
                                  </p:stCondLst>
                                  <p:endCondLst>
                                    <p:cond evt="onNext" delay="0">
                                      <p:tgtEl>
                                        <p:sldTgt/>
                                      </p:tgtEl>
                                    </p:cond>
                                  </p:endCondLst>
                                  <p:childTnLst>
                                    <p:animMotion origin="layout" path="M -3.54167E-6 -3.33333E-6 C 0.02396 -3.33333E-6 0.08503 0.0294 0.10144 0.05834 C 0.12357 0.09769 0.14258 0.19051 0.14258 0.24051 C 0.14623 0.29537 0.11967 0.35139 0.1 0.38542 C 0.08776 0.39584 0.03685 0.475 -0.01458 0.45278 C -0.02981 0.43588 -0.07617 0.42778 -0.09778 0.33982 C -0.12461 0.27385 -0.11888 0.17385 -0.1026 0.11829 C -0.09062 0.06436 -0.03906 -0.00139 -0.02187 0.00602 C -0.00468 -0.01273 -0.00403 0.00648 -3.54167E-6 0.0051 " pathEditMode="relative" rAng="0" ptsTypes="AAAAAAAAA">
                                      <p:cBhvr>
                                        <p:cTn id="6" dur="2000" fill="hold"/>
                                        <p:tgtEl>
                                          <p:spTgt spid="15"/>
                                        </p:tgtEl>
                                        <p:attrNameLst>
                                          <p:attrName>ppt_x</p:attrName>
                                          <p:attrName>ppt_y</p:attrName>
                                        </p:attrNameLst>
                                      </p:cBhvr>
                                      <p:rCtr x="1328" y="22731"/>
                                    </p:animMotion>
                                  </p:childTnLst>
                                </p:cTn>
                              </p:par>
                              <p:par>
                                <p:cTn id="7" presetID="8" presetClass="emph" presetSubtype="0" repeatCount="indefinite" fill="hold" grpId="2" nodeType="withEffect">
                                  <p:stCondLst>
                                    <p:cond delay="0"/>
                                  </p:stCondLst>
                                  <p:endCondLst>
                                    <p:cond evt="onNext" delay="0">
                                      <p:tgtEl>
                                        <p:sldTgt/>
                                      </p:tgtEl>
                                    </p:cond>
                                  </p:endCondLst>
                                  <p:childTnLst>
                                    <p:animRot by="21600000">
                                      <p:cBhvr>
                                        <p:cTn id="8"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animBg="1"/>
      <p:bldP spid="15"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SPEED</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UPDATE SPEED(c8)</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Geschwindigkeit der Schlange soll jedes Mal angepasst werden</a:t>
            </a:r>
            <a:r>
              <a:rPr lang="en-DE" dirty="0"/>
              <a:t>, </a:t>
            </a:r>
            <a:r>
              <a:rPr lang="de-DE" dirty="0"/>
              <a:t>wenn ein Apfel eingesammelt wird.</a:t>
            </a:r>
          </a:p>
          <a:p>
            <a:pPr marL="139700" indent="0">
              <a:buNone/>
            </a:pPr>
            <a:endParaRPr lang="de-DE" dirty="0"/>
          </a:p>
          <a:p>
            <a:pPr marL="139700" indent="0">
              <a:buNone/>
            </a:pPr>
            <a:r>
              <a:rPr lang="de-DE" dirty="0"/>
              <a:t>Füge dafür die notwendige Funktion der Snake Klasse hinzu.</a:t>
            </a:r>
          </a:p>
        </p:txBody>
      </p:sp>
    </p:spTree>
    <p:extLst>
      <p:ext uri="{BB962C8B-B14F-4D97-AF65-F5344CB8AC3E}">
        <p14:creationId xmlns:p14="http://schemas.microsoft.com/office/powerpoint/2010/main" val="14681813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10672108"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dirty="0"/>
              <a:t>CHALLENGE </a:t>
            </a:r>
            <a:r>
              <a:rPr lang="en" sz="6000" dirty="0">
                <a:solidFill>
                  <a:schemeClr val="accent2"/>
                </a:solidFill>
              </a:rPr>
              <a:t>GAME CONTROLER</a:t>
            </a:r>
            <a:endParaRPr sz="6000" dirty="0">
              <a:solidFill>
                <a:schemeClr val="accent2"/>
              </a:solidFill>
            </a:endParaRPr>
          </a:p>
        </p:txBody>
      </p:sp>
      <p:sp>
        <p:nvSpPr>
          <p:cNvPr id="441" name="Google Shape;441;p29"/>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3"/>
                </a:solidFill>
              </a:rPr>
              <a:t>GAME CONTROLER(c9)</a:t>
            </a:r>
            <a:endParaRPr dirty="0"/>
          </a:p>
        </p:txBody>
      </p:sp>
      <p:sp>
        <p:nvSpPr>
          <p:cNvPr id="4" name="Text Placeholder 3">
            <a:extLst>
              <a:ext uri="{FF2B5EF4-FFF2-40B4-BE49-F238E27FC236}">
                <a16:creationId xmlns:a16="http://schemas.microsoft.com/office/drawing/2014/main" id="{71064820-2700-85EE-131A-51CE2DE86E8E}"/>
              </a:ext>
            </a:extLst>
          </p:cNvPr>
          <p:cNvSpPr>
            <a:spLocks noGrp="1"/>
          </p:cNvSpPr>
          <p:nvPr>
            <p:ph type="body" idx="4"/>
          </p:nvPr>
        </p:nvSpPr>
        <p:spPr>
          <a:xfrm>
            <a:off x="1217550" y="2238218"/>
            <a:ext cx="9755100" cy="2350874"/>
          </a:xfrm>
        </p:spPr>
        <p:txBody>
          <a:bodyPr/>
          <a:lstStyle/>
          <a:p>
            <a:pPr marL="139700" indent="0">
              <a:buNone/>
            </a:pPr>
            <a:r>
              <a:rPr lang="de-DE" dirty="0"/>
              <a:t>Die ganzen tollen Funktionen sollen nun alle zusammengeführt werden.</a:t>
            </a:r>
          </a:p>
          <a:p>
            <a:pPr marL="139700" indent="0">
              <a:buNone/>
            </a:pPr>
            <a:endParaRPr lang="de-DE" dirty="0"/>
          </a:p>
          <a:p>
            <a:pPr marL="139700" indent="0">
              <a:buNone/>
            </a:pPr>
            <a:r>
              <a:rPr lang="de-DE" dirty="0"/>
              <a:t>Schreibe code für einen Game Controller, er soll dafür sorgen dass sich die Schlange beweget und sobald Nahrung eingesammelt wird die Schlange länger wird, sich die Geschwindigkeit anpasst und die Nahrung neu platziert wird.</a:t>
            </a:r>
            <a:endParaRPr lang="en-DE" dirty="0"/>
          </a:p>
          <a:p>
            <a:pPr marL="139700" indent="0">
              <a:buNone/>
            </a:pPr>
            <a:endParaRPr lang="en-DE" dirty="0"/>
          </a:p>
          <a:p>
            <a:pPr marL="139700" indent="0">
              <a:buNone/>
            </a:pPr>
            <a:r>
              <a:rPr lang="en-DE" dirty="0" err="1"/>
              <a:t>Zeichne</a:t>
            </a:r>
            <a:r>
              <a:rPr lang="en-DE" dirty="0"/>
              <a:t> </a:t>
            </a:r>
            <a:r>
              <a:rPr lang="en-DE" dirty="0" err="1"/>
              <a:t>innerhalb</a:t>
            </a:r>
            <a:r>
              <a:rPr lang="en-DE" dirty="0"/>
              <a:t> des Fensters </a:t>
            </a:r>
            <a:r>
              <a:rPr lang="en-DE" dirty="0" err="1"/>
              <a:t>ein</a:t>
            </a:r>
            <a:r>
              <a:rPr lang="en-DE" dirty="0"/>
              <a:t> </a:t>
            </a:r>
            <a:r>
              <a:rPr lang="en-DE" dirty="0" err="1"/>
              <a:t>Rahmen</a:t>
            </a:r>
            <a:r>
              <a:rPr lang="en-DE" dirty="0"/>
              <a:t>, der das </a:t>
            </a:r>
            <a:r>
              <a:rPr lang="en-DE" dirty="0" err="1"/>
              <a:t>Spielfeld</a:t>
            </a:r>
            <a:r>
              <a:rPr lang="en-DE" dirty="0"/>
              <a:t> </a:t>
            </a:r>
            <a:r>
              <a:rPr lang="en-DE" dirty="0" err="1"/>
              <a:t>deutlicher</a:t>
            </a:r>
            <a:r>
              <a:rPr lang="en-DE" dirty="0"/>
              <a:t> </a:t>
            </a:r>
            <a:r>
              <a:rPr lang="en-DE" dirty="0" err="1"/>
              <a:t>abgrenzen</a:t>
            </a:r>
            <a:r>
              <a:rPr lang="en-DE" dirty="0"/>
              <a:t> </a:t>
            </a:r>
            <a:r>
              <a:rPr lang="en-DE" dirty="0" err="1"/>
              <a:t>soll</a:t>
            </a:r>
            <a:r>
              <a:rPr lang="en-DE" dirty="0"/>
              <a:t>. </a:t>
            </a:r>
            <a:endParaRPr lang="de-DE" dirty="0"/>
          </a:p>
          <a:p>
            <a:pPr marL="139700" indent="0">
              <a:buNone/>
            </a:pPr>
            <a:endParaRPr lang="de-DE" dirty="0"/>
          </a:p>
          <a:p>
            <a:pPr marL="139700" indent="0">
              <a:buNone/>
            </a:pPr>
            <a:r>
              <a:rPr lang="de-DE" dirty="0"/>
              <a:t>Wenn die Schlange mit sich oder der Border kollidiert soll das Spiel zurück gesetzt werden.</a:t>
            </a:r>
          </a:p>
        </p:txBody>
      </p:sp>
    </p:spTree>
    <p:extLst>
      <p:ext uri="{BB962C8B-B14F-4D97-AF65-F5344CB8AC3E}">
        <p14:creationId xmlns:p14="http://schemas.microsoft.com/office/powerpoint/2010/main" val="13090051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4"/>
          <p:cNvSpPr/>
          <p:nvPr/>
        </p:nvSpPr>
        <p:spPr>
          <a:xfrm>
            <a:off x="820850" y="1462175"/>
            <a:ext cx="9234900" cy="3735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44"/>
          <p:cNvSpPr/>
          <p:nvPr/>
        </p:nvSpPr>
        <p:spPr>
          <a:xfrm>
            <a:off x="820850" y="1462175"/>
            <a:ext cx="9234900" cy="37350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sp>
        <p:nvSpPr>
          <p:cNvPr id="868" name="Google Shape;868;p44"/>
          <p:cNvSpPr txBox="1">
            <a:spLocks noGrp="1"/>
          </p:cNvSpPr>
          <p:nvPr>
            <p:ph type="title"/>
          </p:nvPr>
        </p:nvSpPr>
        <p:spPr>
          <a:xfrm>
            <a:off x="1123750" y="1964975"/>
            <a:ext cx="8608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dirty="0"/>
              <a:t>LINKS</a:t>
            </a:r>
            <a:endParaRPr sz="5100" dirty="0"/>
          </a:p>
        </p:txBody>
      </p:sp>
      <p:sp>
        <p:nvSpPr>
          <p:cNvPr id="869" name="Google Shape;869;p44"/>
          <p:cNvSpPr txBox="1">
            <a:spLocks noGrp="1"/>
          </p:cNvSpPr>
          <p:nvPr>
            <p:ph type="body" idx="1"/>
          </p:nvPr>
        </p:nvSpPr>
        <p:spPr>
          <a:xfrm>
            <a:off x="1123894" y="2965625"/>
            <a:ext cx="8931856" cy="2066400"/>
          </a:xfrm>
          <a:prstGeom prst="rect">
            <a:avLst/>
          </a:prstGeom>
        </p:spPr>
        <p:txBody>
          <a:bodyPr spcFirstLastPara="1" wrap="square" lIns="121900" tIns="121900" rIns="121900" bIns="121900" anchor="t" anchorCtr="0">
            <a:noAutofit/>
          </a:bodyPr>
          <a:lstStyle/>
          <a:p>
            <a:pPr marL="114300" indent="0">
              <a:buNone/>
            </a:pPr>
            <a:r>
              <a:rPr lang="de-DE" sz="2000" dirty="0">
                <a:hlinkClick r:id="rId3"/>
              </a:rPr>
              <a:t>https://github.com/derech1e/python-beginner-course</a:t>
            </a:r>
            <a:endParaRPr lang="de-DE" sz="2000" dirty="0"/>
          </a:p>
          <a:p>
            <a:pPr marL="114300" indent="0">
              <a:buNone/>
            </a:pPr>
            <a:r>
              <a:rPr lang="de-DE" sz="2000" dirty="0">
                <a:hlinkClick r:id="rId4"/>
              </a:rPr>
              <a:t>https://docs.python.org/3.12/library/turtle.html</a:t>
            </a:r>
            <a:endParaRPr lang="de-DE" sz="2000" dirty="0"/>
          </a:p>
          <a:p>
            <a:pPr marL="114300" indent="0">
              <a:buNone/>
            </a:pPr>
            <a:endParaRPr lang="de-DE" sz="2000" dirty="0"/>
          </a:p>
          <a:p>
            <a:pPr marL="114300" indent="0">
              <a:buNone/>
            </a:pPr>
            <a:endParaRPr lang="de-DE" sz="2000" dirty="0"/>
          </a:p>
        </p:txBody>
      </p:sp>
      <p:grpSp>
        <p:nvGrpSpPr>
          <p:cNvPr id="870" name="Google Shape;870;p44"/>
          <p:cNvGrpSpPr/>
          <p:nvPr/>
        </p:nvGrpSpPr>
        <p:grpSpPr>
          <a:xfrm>
            <a:off x="963121" y="1592209"/>
            <a:ext cx="635280" cy="147600"/>
            <a:chOff x="2147366" y="4139382"/>
            <a:chExt cx="635280" cy="147600"/>
          </a:xfrm>
        </p:grpSpPr>
        <p:sp>
          <p:nvSpPr>
            <p:cNvPr id="871" name="Google Shape;871;p4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4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4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transition>
    <p:fade/>
  </p:transition>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471</Words>
  <Application>Microsoft Office PowerPoint</Application>
  <PresentationFormat>Widescreen</PresentationFormat>
  <Paragraphs>89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Roboto</vt:lpstr>
      <vt:lpstr>Abril Fatface</vt:lpstr>
      <vt:lpstr>Aldrich</vt:lpstr>
      <vt:lpstr>Calibri</vt:lpstr>
      <vt:lpstr>Roboto Mono</vt:lpstr>
      <vt:lpstr>Arial</vt:lpstr>
      <vt:lpstr>SlidesMania</vt:lpstr>
      <vt:lpstr>PROGRAMMIERUNG BEGINNER KURS PYTHON #8</vt:lpstr>
      <vt:lpstr>06</vt:lpstr>
      <vt:lpstr>CHALLENGE MODULES</vt:lpstr>
      <vt:lpstr>CHALLENGE SNAKE SEGMENTS</vt:lpstr>
      <vt:lpstr>CHALLENGE SNAKE SEGMENTS</vt:lpstr>
      <vt:lpstr>CHALLENGE SNAKE SEGMENTS</vt:lpstr>
      <vt:lpstr>CHALLENGE SPEED</vt:lpstr>
      <vt:lpstr>CHALLENGE GAME CONTROLER</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BEGINNER COURSE PYTHON</dc:title>
  <dc:creator>Jannik Heinrich</dc:creator>
  <cp:lastModifiedBy>XMG-Privat</cp:lastModifiedBy>
  <cp:revision>324</cp:revision>
  <dcterms:modified xsi:type="dcterms:W3CDTF">2024-01-09T20:05:53Z</dcterms:modified>
</cp:coreProperties>
</file>