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6"/>
  </p:notesMasterIdLst>
  <p:sldIdLst>
    <p:sldId id="256" r:id="rId2"/>
    <p:sldId id="290" r:id="rId3"/>
    <p:sldId id="258" r:id="rId4"/>
    <p:sldId id="284" r:id="rId5"/>
    <p:sldId id="285" r:id="rId6"/>
    <p:sldId id="286" r:id="rId7"/>
    <p:sldId id="288" r:id="rId8"/>
    <p:sldId id="287" r:id="rId9"/>
    <p:sldId id="259" r:id="rId10"/>
    <p:sldId id="283" r:id="rId11"/>
    <p:sldId id="263" r:id="rId12"/>
    <p:sldId id="289" r:id="rId13"/>
    <p:sldId id="264" r:id="rId14"/>
    <p:sldId id="278" r:id="rId15"/>
  </p:sldIdLst>
  <p:sldSz cx="12192000" cy="6858000"/>
  <p:notesSz cx="6858000" cy="9144000"/>
  <p:embeddedFontLst>
    <p:embeddedFont>
      <p:font typeface="Abril Fatface" panose="02000503000000020003" pitchFamily="2" charset="77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Mono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8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5"/>
  </p:normalViewPr>
  <p:slideViewPr>
    <p:cSldViewPr snapToGrid="0">
      <p:cViewPr varScale="1">
        <p:scale>
          <a:sx n="113" d="100"/>
          <a:sy n="113" d="100"/>
        </p:scale>
        <p:origin x="62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sz="1100" dirty="0">
                <a:solidFill>
                  <a:schemeClr val="tx1"/>
                </a:solidFill>
              </a:rPr>
              <a:t>https://</a:t>
            </a:r>
            <a:r>
              <a:rPr lang="en-GB" sz="1100" dirty="0" err="1">
                <a:solidFill>
                  <a:schemeClr val="tx1"/>
                </a:solidFill>
              </a:rPr>
              <a:t>codegree.de</a:t>
            </a:r>
            <a:r>
              <a:rPr lang="en-GB" sz="1100" dirty="0">
                <a:solidFill>
                  <a:schemeClr val="tx1"/>
                </a:solidFill>
              </a:rPr>
              <a:t>/python-</a:t>
            </a:r>
            <a:r>
              <a:rPr lang="en-GB" sz="1100" dirty="0" err="1">
                <a:solidFill>
                  <a:schemeClr val="tx1"/>
                </a:solidFill>
              </a:rPr>
              <a:t>schleifen</a:t>
            </a:r>
            <a:r>
              <a:rPr lang="en-GB" sz="1100" dirty="0">
                <a:solidFill>
                  <a:schemeClr val="tx1"/>
                </a:solidFill>
              </a:rPr>
              <a:t>-</a:t>
            </a:r>
            <a:r>
              <a:rPr lang="en-GB" sz="1100" dirty="0" err="1">
                <a:solidFill>
                  <a:schemeClr val="tx1"/>
                </a:solidFill>
              </a:rPr>
              <a:t>alles</a:t>
            </a:r>
            <a:r>
              <a:rPr lang="en-GB" sz="1100" dirty="0">
                <a:solidFill>
                  <a:schemeClr val="tx1"/>
                </a:solidFill>
              </a:rPr>
              <a:t>-</a:t>
            </a:r>
            <a:r>
              <a:rPr lang="en-GB" sz="1100" dirty="0" err="1">
                <a:solidFill>
                  <a:schemeClr val="tx1"/>
                </a:solidFill>
              </a:rPr>
              <a:t>ueber</a:t>
            </a:r>
            <a:r>
              <a:rPr lang="en-GB" sz="1100" dirty="0">
                <a:solidFill>
                  <a:schemeClr val="tx1"/>
                </a:solidFill>
              </a:rPr>
              <a:t>-die-python-</a:t>
            </a:r>
            <a:r>
              <a:rPr lang="en-GB" sz="1100" dirty="0" err="1">
                <a:solidFill>
                  <a:schemeClr val="tx1"/>
                </a:solidFill>
              </a:rPr>
              <a:t>schleifen</a:t>
            </a:r>
            <a:endParaRPr lang="en-GB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595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842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875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troduction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derech1e/python-beginner-cours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PROGRAMMIERUNG BEGINNER KURS </a:t>
            </a:r>
            <a:r>
              <a:rPr lang="en" dirty="0">
                <a:solidFill>
                  <a:schemeClr val="accent1"/>
                </a:solidFill>
              </a:rPr>
              <a:t>PYTHON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Jannik Heinrich &amp; </a:t>
            </a:r>
            <a:br>
              <a:rPr lang="en" dirty="0"/>
            </a:br>
            <a:r>
              <a:rPr lang="en" dirty="0"/>
              <a:t>Thomas Nürk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</a:t>
            </a:r>
            <a:br>
              <a:rPr lang="en" dirty="0"/>
            </a:br>
            <a:r>
              <a:rPr lang="en" sz="12000" dirty="0">
                <a:solidFill>
                  <a:schemeClr val="accent1"/>
                </a:solidFill>
              </a:rPr>
              <a:t>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456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</a:t>
            </a:r>
            <a:r>
              <a:rPr lang="de-DE" dirty="0"/>
              <a:t>E</a:t>
            </a:r>
            <a:r>
              <a:rPr lang="en" dirty="0"/>
              <a:t>NGE </a:t>
            </a:r>
            <a:r>
              <a:rPr lang="en" sz="6000" dirty="0">
                <a:solidFill>
                  <a:schemeClr val="accent2"/>
                </a:solidFill>
              </a:rPr>
              <a:t>PYTHON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Hello World!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Dein </a:t>
            </a:r>
            <a:r>
              <a:rPr lang="en-US" dirty="0" err="1"/>
              <a:t>erster</a:t>
            </a:r>
            <a:r>
              <a:rPr lang="en-US" dirty="0"/>
              <a:t> python code.</a:t>
            </a:r>
            <a:br>
              <a:rPr lang="en-US" dirty="0"/>
            </a:br>
            <a:r>
              <a:rPr lang="en-US" dirty="0" err="1"/>
              <a:t>Schreibe</a:t>
            </a:r>
            <a:r>
              <a:rPr lang="en-US" dirty="0"/>
              <a:t> python code der die </a:t>
            </a:r>
            <a:r>
              <a:rPr lang="en-US" dirty="0" err="1"/>
              <a:t>Zeile</a:t>
            </a:r>
            <a:r>
              <a:rPr lang="en-US" dirty="0"/>
              <a:t> “Hello World!” </a:t>
            </a:r>
            <a:r>
              <a:rPr lang="en-US" dirty="0" err="1"/>
              <a:t>ausgiebt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</a:t>
            </a:r>
            <a:r>
              <a:rPr lang="de-DE" dirty="0"/>
              <a:t>E</a:t>
            </a:r>
            <a:r>
              <a:rPr lang="en" dirty="0"/>
              <a:t>NGE </a:t>
            </a:r>
            <a:r>
              <a:rPr lang="en" sz="6000" dirty="0">
                <a:solidFill>
                  <a:schemeClr val="accent2"/>
                </a:solidFill>
              </a:rPr>
              <a:t>PYTHON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Einfache Kalkulation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 err="1"/>
              <a:t>Ziel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Taschenrechner</a:t>
            </a:r>
            <a:r>
              <a:rPr lang="en-US" dirty="0"/>
              <a:t>, </a:t>
            </a:r>
            <a:r>
              <a:rPr lang="en-US" dirty="0" err="1"/>
              <a:t>welcher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ganze</a:t>
            </a:r>
            <a:r>
              <a:rPr lang="en-US" dirty="0"/>
              <a:t> </a:t>
            </a:r>
            <a:r>
              <a:rPr lang="en-US" dirty="0" err="1"/>
              <a:t>Zahlen</a:t>
            </a:r>
            <a:r>
              <a:rPr lang="en-US" dirty="0"/>
              <a:t> </a:t>
            </a:r>
            <a:r>
              <a:rPr lang="en-US" dirty="0" err="1"/>
              <a:t>addieren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Schreibe</a:t>
            </a:r>
            <a:r>
              <a:rPr lang="en-US" dirty="0"/>
              <a:t> code </a:t>
            </a:r>
            <a:r>
              <a:rPr lang="en-US" dirty="0" err="1"/>
              <a:t>welcher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Zahlen</a:t>
            </a:r>
            <a:r>
              <a:rPr lang="en-US" dirty="0"/>
              <a:t> </a:t>
            </a:r>
            <a:r>
              <a:rPr lang="en-US" dirty="0" err="1"/>
              <a:t>abfragt</a:t>
            </a:r>
            <a:r>
              <a:rPr lang="en-US" dirty="0"/>
              <a:t> und das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ausgiebt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588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VERY </a:t>
            </a:r>
            <a:r>
              <a:rPr lang="en" sz="12000" dirty="0">
                <a:solidFill>
                  <a:schemeClr val="accent1"/>
                </a:solidFill>
              </a:rPr>
              <a:t>INTERESTING</a:t>
            </a:r>
            <a:r>
              <a:rPr lang="en" dirty="0"/>
              <a:t> QUIZ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4"/>
          <p:cNvSpPr txBox="1">
            <a:spLocks noGrp="1"/>
          </p:cNvSpPr>
          <p:nvPr>
            <p:ph type="title"/>
          </p:nvPr>
        </p:nvSpPr>
        <p:spPr>
          <a:xfrm>
            <a:off x="1123750" y="1964975"/>
            <a:ext cx="8608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LINKS</a:t>
            </a:r>
            <a:endParaRPr sz="5100" dirty="0"/>
          </a:p>
        </p:txBody>
      </p:sp>
      <p:sp>
        <p:nvSpPr>
          <p:cNvPr id="869" name="Google Shape;869;p44"/>
          <p:cNvSpPr txBox="1">
            <a:spLocks noGrp="1"/>
          </p:cNvSpPr>
          <p:nvPr>
            <p:ph type="body" idx="1"/>
          </p:nvPr>
        </p:nvSpPr>
        <p:spPr>
          <a:xfrm>
            <a:off x="1123894" y="2965625"/>
            <a:ext cx="8608200" cy="206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de-DE" sz="2000" dirty="0">
                <a:hlinkClick r:id="rId3"/>
              </a:rPr>
              <a:t>https://docs.python.org/3/tutorial/introduction.html</a:t>
            </a:r>
            <a:endParaRPr lang="de-DE" sz="2000" dirty="0"/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https://github.com/derech1e/python-beginner-course</a:t>
            </a:r>
            <a:endParaRPr lang="de-DE" sz="2000" dirty="0"/>
          </a:p>
          <a:p>
            <a:pPr marL="114300" indent="0">
              <a:buNone/>
            </a:pPr>
            <a:endParaRPr lang="de-DE" sz="2000" dirty="0"/>
          </a:p>
        </p:txBody>
      </p:sp>
      <p:grpSp>
        <p:nvGrpSpPr>
          <p:cNvPr id="870" name="Google Shape;870;p44"/>
          <p:cNvGrpSpPr/>
          <p:nvPr/>
        </p:nvGrpSpPr>
        <p:grpSpPr>
          <a:xfrm>
            <a:off x="963121" y="1592209"/>
            <a:ext cx="635280" cy="147600"/>
            <a:chOff x="2147366" y="4139382"/>
            <a:chExt cx="635280" cy="147600"/>
          </a:xfrm>
        </p:grpSpPr>
        <p:sp>
          <p:nvSpPr>
            <p:cNvPr id="871" name="Google Shape;871;p4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0CD74E8-E060-2467-7BCA-1859D67C7A6A}"/>
              </a:ext>
            </a:extLst>
          </p:cNvPr>
          <p:cNvSpPr txBox="1"/>
          <p:nvPr/>
        </p:nvSpPr>
        <p:spPr>
          <a:xfrm>
            <a:off x="1670756" y="553155"/>
            <a:ext cx="96745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>
                <a:solidFill>
                  <a:schemeClr val="tx1"/>
                </a:solidFill>
              </a:rPr>
              <a:t>- Bedingungen</a:t>
            </a:r>
          </a:p>
          <a:p>
            <a:r>
              <a:rPr lang="en-DE" sz="2400" dirty="0">
                <a:solidFill>
                  <a:schemeClr val="tx1"/>
                </a:solidFill>
              </a:rPr>
              <a:t>   - wenn, dann (,sonst)</a:t>
            </a:r>
          </a:p>
          <a:p>
            <a:r>
              <a:rPr lang="en-DE" sz="2400" dirty="0">
                <a:solidFill>
                  <a:schemeClr val="tx1"/>
                </a:solidFill>
              </a:rPr>
              <a:t>- Schleifen (for, while)</a:t>
            </a:r>
          </a:p>
          <a:p>
            <a:r>
              <a:rPr lang="en-DE" sz="2400" dirty="0">
                <a:solidFill>
                  <a:schemeClr val="tx1"/>
                </a:solidFill>
              </a:rPr>
              <a:t>   - continue, break</a:t>
            </a:r>
          </a:p>
          <a:p>
            <a:r>
              <a:rPr lang="en-DE" sz="2400" dirty="0">
                <a:solidFill>
                  <a:schemeClr val="tx1"/>
                </a:solidFill>
              </a:rPr>
              <a:t>- Funktionen</a:t>
            </a:r>
          </a:p>
          <a:p>
            <a:pPr lvl="3"/>
            <a:r>
              <a:rPr lang="en-DE" sz="2400" dirty="0">
                <a:solidFill>
                  <a:schemeClr val="tx1"/>
                </a:solidFill>
              </a:rPr>
              <a:t>   - Parameter</a:t>
            </a:r>
          </a:p>
          <a:p>
            <a:pPr lvl="3"/>
            <a:r>
              <a:rPr lang="en-DE" sz="2400" dirty="0">
                <a:solidFill>
                  <a:schemeClr val="tx1"/>
                </a:solidFill>
              </a:rPr>
              <a:t>   - Rückgabewerte</a:t>
            </a:r>
          </a:p>
          <a:p>
            <a:pPr lvl="3"/>
            <a:r>
              <a:rPr lang="en-DE" sz="2400" dirty="0">
                <a:solidFill>
                  <a:schemeClr val="tx1"/>
                </a:solidFill>
              </a:rPr>
              <a:t>   - rekrusive Funktionen?</a:t>
            </a:r>
          </a:p>
          <a:p>
            <a:pPr lvl="3"/>
            <a:r>
              <a:rPr lang="en-DE" sz="2400" dirty="0">
                <a:solidFill>
                  <a:schemeClr val="tx1"/>
                </a:solidFill>
              </a:rPr>
              <a:t>- Intellisense erklären</a:t>
            </a:r>
          </a:p>
          <a:p>
            <a:pPr lvl="3"/>
            <a:r>
              <a:rPr lang="en-DE" sz="2400" dirty="0">
                <a:solidFill>
                  <a:schemeClr val="tx1"/>
                </a:solidFill>
              </a:rPr>
              <a:t>- Variablen Scopes</a:t>
            </a:r>
          </a:p>
          <a:p>
            <a:pPr lvl="3"/>
            <a:endParaRPr lang="en-DE" sz="2400" dirty="0">
              <a:solidFill>
                <a:schemeClr val="tx1"/>
              </a:solidFill>
            </a:endParaRPr>
          </a:p>
          <a:p>
            <a:pPr lvl="3"/>
            <a:r>
              <a:rPr lang="en-DE" sz="2400" dirty="0">
                <a:solidFill>
                  <a:schemeClr val="tx1"/>
                </a:solidFill>
              </a:rPr>
              <a:t>=&gt; Aufgabe: Prime Number Checker</a:t>
            </a:r>
          </a:p>
          <a:p>
            <a:pPr lvl="3"/>
            <a:r>
              <a:rPr lang="en-DE" sz="2400" dirty="0">
                <a:solidFill>
                  <a:schemeClr val="tx1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04331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06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HEUTIGE </a:t>
            </a:r>
            <a:r>
              <a:rPr lang="en" sz="6000" dirty="0">
                <a:solidFill>
                  <a:schemeClr val="accent2"/>
                </a:solidFill>
              </a:rPr>
              <a:t>AGENDA.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 err="1"/>
              <a:t>Wiederholung</a:t>
            </a:r>
            <a:r>
              <a:rPr lang="en" dirty="0"/>
              <a:t> </a:t>
            </a:r>
            <a:r>
              <a:rPr lang="en" dirty="0" err="1">
                <a:solidFill>
                  <a:schemeClr val="accent1"/>
                </a:solidFill>
              </a:rPr>
              <a:t>Datentypen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Basics</a:t>
            </a:r>
            <a:br>
              <a:rPr lang="en-US" dirty="0"/>
            </a:br>
            <a:r>
              <a:rPr lang="en" dirty="0">
                <a:solidFill>
                  <a:schemeClr val="accent1"/>
                </a:solidFill>
              </a:rPr>
              <a:t>Variablen/ Datentypen</a:t>
            </a:r>
            <a:endParaRPr lang="en-US"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49" y="4783425"/>
            <a:ext cx="3398025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IDE</a:t>
            </a:r>
            <a:r>
              <a:rPr lang="en-US" dirty="0"/>
              <a:t> </a:t>
            </a:r>
            <a:r>
              <a:rPr lang="en-US" dirty="0" err="1"/>
              <a:t>erklärt</a:t>
            </a:r>
            <a:endParaRPr lang="en-US" dirty="0"/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 err="1">
                <a:solidFill>
                  <a:schemeClr val="accent2"/>
                </a:solidFill>
              </a:rPr>
              <a:t>Schreibe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und </a:t>
            </a:r>
            <a:r>
              <a:rPr lang="en-US" dirty="0" err="1">
                <a:solidFill>
                  <a:schemeClr val="accent2"/>
                </a:solidFill>
              </a:rPr>
              <a:t>führe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deinen</a:t>
            </a:r>
            <a:r>
              <a:rPr lang="en-US" dirty="0"/>
              <a:t> </a:t>
            </a:r>
            <a:r>
              <a:rPr lang="en-US" dirty="0" err="1"/>
              <a:t>ersten</a:t>
            </a:r>
            <a:r>
              <a:rPr lang="en-US" dirty="0"/>
              <a:t> code </a:t>
            </a:r>
            <a:r>
              <a:rPr lang="en-US" dirty="0" err="1">
                <a:solidFill>
                  <a:schemeClr val="accent2"/>
                </a:solidFill>
              </a:rPr>
              <a:t>aus</a:t>
            </a:r>
            <a:r>
              <a:rPr lang="en-US" dirty="0" err="1"/>
              <a:t>.</a:t>
            </a:r>
            <a:endParaRPr lang="en-US" dirty="0"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Installation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Python/ IDE</a:t>
            </a: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Some useful </a:t>
            </a:r>
            <a:r>
              <a:rPr lang="en-US" dirty="0">
                <a:solidFill>
                  <a:schemeClr val="accent2"/>
                </a:solidFill>
              </a:rPr>
              <a:t>links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WARUM </a:t>
            </a:r>
            <a:r>
              <a:rPr lang="en" sz="6000" dirty="0">
                <a:solidFill>
                  <a:schemeClr val="accent1"/>
                </a:solidFill>
              </a:rPr>
              <a:t>P</a:t>
            </a:r>
            <a:r>
              <a:rPr lang="en" sz="6000" dirty="0">
                <a:solidFill>
                  <a:srgbClr val="AF81A6"/>
                </a:solidFill>
              </a:rPr>
              <a:t>YTHO</a:t>
            </a:r>
            <a:r>
              <a:rPr lang="en" sz="6000" dirty="0">
                <a:solidFill>
                  <a:schemeClr val="accent1"/>
                </a:solidFill>
              </a:rPr>
              <a:t>N?</a:t>
            </a:r>
            <a:endParaRPr lang="de-DE" dirty="0"/>
          </a:p>
        </p:txBody>
      </p:sp>
      <p:pic>
        <p:nvPicPr>
          <p:cNvPr id="4" name="Grafik 3" descr="Ein Bild, das Säugetier, Reptil, Schlange, Schuppenkriechtiere enthält.">
            <a:extLst>
              <a:ext uri="{FF2B5EF4-FFF2-40B4-BE49-F238E27FC236}">
                <a16:creationId xmlns:a16="http://schemas.microsoft.com/office/drawing/2014/main" id="{D04F267D-E53C-9E05-68F0-D1FB57C80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022" y="1800269"/>
            <a:ext cx="3798155" cy="3767376"/>
          </a:xfrm>
          <a:prstGeom prst="rect">
            <a:avLst/>
          </a:prstGeom>
        </p:spPr>
      </p:pic>
      <p:sp>
        <p:nvSpPr>
          <p:cNvPr id="11" name="Untertitel 10">
            <a:extLst>
              <a:ext uri="{FF2B5EF4-FFF2-40B4-BE49-F238E27FC236}">
                <a16:creationId xmlns:a16="http://schemas.microsoft.com/office/drawing/2014/main" id="{40A269E2-E698-7092-5C6E-B06227763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C18C84E-A0B3-6E2F-DCE1-720199FFE216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Untertitel 14">
            <a:extLst>
              <a:ext uri="{FF2B5EF4-FFF2-40B4-BE49-F238E27FC236}">
                <a16:creationId xmlns:a16="http://schemas.microsoft.com/office/drawing/2014/main" id="{E5CD30A8-3467-F312-2B6E-06644143899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B3A9C9C0-5366-1C75-F98F-4839647A3DC0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09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2F4728-1439-08F2-94A6-FB58B209B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Vielzahl an Anwendung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35580-164A-DCC1-34E8-ACFDA90A6C8F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Beginner freundlich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WARUM </a:t>
            </a:r>
            <a:r>
              <a:rPr lang="en" sz="6000" dirty="0">
                <a:solidFill>
                  <a:schemeClr val="accent1"/>
                </a:solidFill>
              </a:rPr>
              <a:t>P</a:t>
            </a:r>
            <a:r>
              <a:rPr lang="en" sz="6000" dirty="0">
                <a:solidFill>
                  <a:srgbClr val="AF81A6"/>
                </a:solidFill>
              </a:rPr>
              <a:t>YTHO</a:t>
            </a:r>
            <a:r>
              <a:rPr lang="en" sz="6000" dirty="0">
                <a:solidFill>
                  <a:schemeClr val="accent1"/>
                </a:solidFill>
              </a:rPr>
              <a:t>N?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de-DE" dirty="0"/>
              <a:t>web </a:t>
            </a:r>
            <a:r>
              <a:rPr lang="de-DE" dirty="0" err="1"/>
              <a:t>development</a:t>
            </a:r>
            <a:endParaRPr lang="de-DE" dirty="0"/>
          </a:p>
          <a:p>
            <a:r>
              <a:rPr lang="de-DE" dirty="0" err="1"/>
              <a:t>data</a:t>
            </a:r>
            <a:r>
              <a:rPr lang="de-DE" dirty="0"/>
              <a:t> Science</a:t>
            </a:r>
          </a:p>
          <a:p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11C311-257F-4431-E3D4-C5311AA813A7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r>
              <a:rPr lang="de-DE" dirty="0"/>
              <a:t>einfach zu lernen</a:t>
            </a:r>
          </a:p>
          <a:p>
            <a:r>
              <a:rPr lang="de-DE" dirty="0"/>
              <a:t>Keine Kompilierung notwendig</a:t>
            </a:r>
            <a:br>
              <a:rPr lang="de-DE" dirty="0"/>
            </a:br>
            <a:r>
              <a:rPr lang="de-DE" dirty="0"/>
              <a:t>(Interpreter-Sprache)</a:t>
            </a:r>
          </a:p>
        </p:txBody>
      </p:sp>
      <p:pic>
        <p:nvPicPr>
          <p:cNvPr id="4" name="Grafik 3" descr="Ein Bild, das Säugetier, Reptil, Schlange, Schuppenkriechtiere enthält.">
            <a:extLst>
              <a:ext uri="{FF2B5EF4-FFF2-40B4-BE49-F238E27FC236}">
                <a16:creationId xmlns:a16="http://schemas.microsoft.com/office/drawing/2014/main" id="{D04F267D-E53C-9E05-68F0-D1FB57C80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095" y="1823572"/>
            <a:ext cx="3798155" cy="37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96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6" grpId="0" uiExpand="1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DATENTYPEN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8"/>
            <a:ext cx="9755100" cy="3457732"/>
          </a:xfrm>
        </p:spPr>
        <p:txBody>
          <a:bodyPr/>
          <a:lstStyle/>
          <a:p>
            <a:r>
              <a:rPr lang="de-DE" sz="2000" dirty="0" err="1">
                <a:solidFill>
                  <a:schemeClr val="accent1"/>
                </a:solidFill>
              </a:rPr>
              <a:t>int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#ganze Zahl </a:t>
            </a:r>
            <a:r>
              <a:rPr lang="de-DE" sz="2000" dirty="0"/>
              <a:t>{1 2 -3 42 69 …}</a:t>
            </a:r>
          </a:p>
          <a:p>
            <a:r>
              <a:rPr lang="de-DE" sz="2000" dirty="0" err="1">
                <a:solidFill>
                  <a:schemeClr val="accent1"/>
                </a:solidFill>
              </a:rPr>
              <a:t>float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#Fließkommazahl </a:t>
            </a:r>
            <a:r>
              <a:rPr lang="de-DE" sz="2000" dirty="0"/>
              <a:t>{1.5  3.14  -4.20 …}</a:t>
            </a:r>
          </a:p>
          <a:p>
            <a:endParaRPr lang="de-DE" sz="2000" dirty="0"/>
          </a:p>
          <a:p>
            <a:r>
              <a:rPr lang="de-DE" sz="2000" dirty="0" err="1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#Zeichenkette </a:t>
            </a:r>
            <a:r>
              <a:rPr lang="de-DE" sz="2000" dirty="0"/>
              <a:t>{“</a:t>
            </a:r>
            <a:r>
              <a:rPr lang="de-DE" sz="2000" dirty="0" err="1"/>
              <a:t>potato</a:t>
            </a:r>
            <a:r>
              <a:rPr lang="de-DE" sz="2000" dirty="0"/>
              <a:t>“ “Chips“…}</a:t>
            </a:r>
          </a:p>
          <a:p>
            <a:r>
              <a:rPr lang="de-DE" sz="2000" dirty="0" err="1">
                <a:solidFill>
                  <a:schemeClr val="accent1"/>
                </a:solidFill>
              </a:rPr>
              <a:t>bool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#Wahr oder Falsch </a:t>
            </a:r>
            <a:r>
              <a:rPr lang="de-DE" sz="2000" dirty="0"/>
              <a:t>{</a:t>
            </a:r>
            <a:r>
              <a:rPr lang="de-DE" sz="2000" b="1" dirty="0"/>
              <a:t>T</a:t>
            </a:r>
            <a:r>
              <a:rPr lang="de-DE" sz="2000" dirty="0">
                <a:solidFill>
                  <a:schemeClr val="bg2">
                    <a:lumMod val="85000"/>
                  </a:schemeClr>
                </a:solidFill>
              </a:rPr>
              <a:t>rue</a:t>
            </a:r>
            <a:r>
              <a:rPr lang="de-DE" sz="2000" dirty="0"/>
              <a:t> </a:t>
            </a:r>
            <a:r>
              <a:rPr lang="de-DE" sz="2000" b="1" dirty="0" err="1"/>
              <a:t>F</a:t>
            </a:r>
            <a:r>
              <a:rPr lang="de-DE" sz="2000" dirty="0" err="1">
                <a:solidFill>
                  <a:schemeClr val="bg2">
                    <a:lumMod val="85000"/>
                  </a:schemeClr>
                </a:solidFill>
              </a:rPr>
              <a:t>alse</a:t>
            </a:r>
            <a:r>
              <a:rPr lang="de-DE" sz="2000" dirty="0"/>
              <a:t>}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9896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VARIABLEN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8"/>
            <a:ext cx="9755100" cy="3457732"/>
          </a:xfrm>
        </p:spPr>
        <p:txBody>
          <a:bodyPr/>
          <a:lstStyle/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a </a:t>
            </a:r>
            <a:r>
              <a:rPr lang="de-DE" sz="2000" dirty="0">
                <a:solidFill>
                  <a:schemeClr val="tx1"/>
                </a:solidFill>
              </a:rPr>
              <a:t>= 4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#integer (</a:t>
            </a:r>
            <a:r>
              <a:rPr lang="de-DE" sz="2000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de-DE" sz="2000" dirty="0"/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b </a:t>
            </a:r>
            <a:r>
              <a:rPr lang="de-DE" sz="2000" dirty="0">
                <a:solidFill>
                  <a:schemeClr val="tx1"/>
                </a:solidFill>
              </a:rPr>
              <a:t>= “2“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#string (</a:t>
            </a:r>
            <a:r>
              <a:rPr lang="de-DE" sz="2000" dirty="0" err="1">
                <a:solidFill>
                  <a:schemeClr val="accent2">
                    <a:lumMod val="75000"/>
                  </a:schemeClr>
                </a:solidFill>
              </a:rPr>
              <a:t>str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de-DE" sz="2000" dirty="0"/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c </a:t>
            </a:r>
            <a:r>
              <a:rPr lang="de-DE" sz="2000" dirty="0">
                <a:solidFill>
                  <a:schemeClr val="tx1"/>
                </a:solidFill>
              </a:rPr>
              <a:t>= </a:t>
            </a:r>
            <a:r>
              <a:rPr lang="de-DE" sz="2000" dirty="0">
                <a:solidFill>
                  <a:schemeClr val="accent1"/>
                </a:solidFill>
              </a:rPr>
              <a:t>a </a:t>
            </a:r>
            <a:r>
              <a:rPr lang="de-DE" sz="2000" dirty="0">
                <a:solidFill>
                  <a:schemeClr val="tx1"/>
                </a:solidFill>
              </a:rPr>
              <a:t>+</a:t>
            </a:r>
            <a:r>
              <a:rPr lang="de-DE" sz="2000" dirty="0">
                <a:solidFill>
                  <a:schemeClr val="accent1"/>
                </a:solidFill>
              </a:rPr>
              <a:t> b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??????</a:t>
            </a:r>
            <a:endParaRPr lang="de-DE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de-DE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&gt;&gt;&gt; </a:t>
            </a: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ERROR !!!</a:t>
            </a:r>
          </a:p>
          <a:p>
            <a:pPr marL="139700" indent="0">
              <a:buNone/>
            </a:pPr>
            <a:endParaRPr lang="en-U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39700" indent="0">
              <a:buNone/>
            </a:pPr>
            <a:endParaRPr lang="en-U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c </a:t>
            </a:r>
            <a:r>
              <a:rPr lang="de-DE" sz="2000" dirty="0">
                <a:solidFill>
                  <a:schemeClr val="tx1"/>
                </a:solidFill>
              </a:rPr>
              <a:t>= </a:t>
            </a:r>
            <a:r>
              <a:rPr lang="de-DE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</a:t>
            </a:r>
            <a:r>
              <a:rPr lang="de-DE" sz="2000" dirty="0">
                <a:solidFill>
                  <a:schemeClr val="tx1"/>
                </a:solidFill>
              </a:rPr>
              <a:t>(</a:t>
            </a:r>
            <a:r>
              <a:rPr lang="de-DE" sz="2000" dirty="0">
                <a:solidFill>
                  <a:schemeClr val="accent1"/>
                </a:solidFill>
              </a:rPr>
              <a:t>a</a:t>
            </a:r>
            <a:r>
              <a:rPr lang="de-DE" sz="2000" dirty="0">
                <a:solidFill>
                  <a:schemeClr val="tx1"/>
                </a:solidFill>
              </a:rPr>
              <a:t>)</a:t>
            </a:r>
            <a:r>
              <a:rPr lang="de-DE" sz="2000" dirty="0">
                <a:solidFill>
                  <a:schemeClr val="accent1"/>
                </a:solidFill>
              </a:rPr>
              <a:t> </a:t>
            </a:r>
            <a:r>
              <a:rPr lang="de-DE" sz="2000" dirty="0">
                <a:solidFill>
                  <a:schemeClr val="tx1"/>
                </a:solidFill>
              </a:rPr>
              <a:t>+</a:t>
            </a:r>
            <a:r>
              <a:rPr lang="de-DE" sz="2000" dirty="0">
                <a:solidFill>
                  <a:schemeClr val="accent1"/>
                </a:solidFill>
              </a:rPr>
              <a:t> b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 42</a:t>
            </a:r>
          </a:p>
          <a:p>
            <a:pPr marL="139700" indent="0">
              <a:buNone/>
            </a:pPr>
            <a:r>
              <a:rPr lang="de-DE" sz="2000" dirty="0">
                <a:solidFill>
                  <a:schemeClr val="accent1"/>
                </a:solidFill>
              </a:rPr>
              <a:t>c </a:t>
            </a:r>
            <a:r>
              <a:rPr lang="de-DE" sz="2000" dirty="0">
                <a:solidFill>
                  <a:schemeClr val="tx1"/>
                </a:solidFill>
              </a:rPr>
              <a:t>= </a:t>
            </a:r>
            <a:r>
              <a:rPr lang="de-DE" sz="2000" dirty="0">
                <a:solidFill>
                  <a:schemeClr val="accent1"/>
                </a:solidFill>
              </a:rPr>
              <a:t>a </a:t>
            </a:r>
            <a:r>
              <a:rPr lang="de-DE" sz="2000" dirty="0">
                <a:solidFill>
                  <a:schemeClr val="tx1"/>
                </a:solidFill>
              </a:rPr>
              <a:t>+ </a:t>
            </a:r>
            <a:r>
              <a:rPr lang="de-DE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tx1"/>
                </a:solidFill>
              </a:rPr>
              <a:t>(</a:t>
            </a:r>
            <a:r>
              <a:rPr lang="de-DE" sz="2000" dirty="0">
                <a:solidFill>
                  <a:schemeClr val="accent1"/>
                </a:solidFill>
              </a:rPr>
              <a:t>b</a:t>
            </a:r>
            <a:r>
              <a:rPr lang="de-DE" sz="2000" dirty="0">
                <a:solidFill>
                  <a:schemeClr val="tx1"/>
                </a:solidFill>
              </a:rPr>
              <a:t>)</a:t>
            </a:r>
            <a:r>
              <a:rPr lang="de-DE" sz="2000" dirty="0">
                <a:solidFill>
                  <a:schemeClr val="accent1"/>
                </a:solidFill>
              </a:rPr>
              <a:t>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6</a:t>
            </a:r>
          </a:p>
          <a:p>
            <a:endParaRPr lang="de-DE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899968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OUT - INPUT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8"/>
            <a:ext cx="9755100" cy="3457732"/>
          </a:xfrm>
        </p:spPr>
        <p:txBody>
          <a:bodyPr/>
          <a:lstStyle/>
          <a:p>
            <a:r>
              <a:rPr lang="de-DE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print</a:t>
            </a:r>
            <a:r>
              <a:rPr lang="de-DE" sz="2000" dirty="0"/>
              <a:t>(“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Hello World!</a:t>
            </a:r>
            <a:r>
              <a:rPr lang="de-DE" sz="2000" dirty="0"/>
              <a:t>“)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#Textausgabe</a:t>
            </a:r>
          </a:p>
          <a:p>
            <a:endParaRPr lang="de-DE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sz="2000" dirty="0">
                <a:solidFill>
                  <a:schemeClr val="tx1"/>
                </a:solidFill>
              </a:rPr>
              <a:t>a</a:t>
            </a:r>
            <a:r>
              <a:rPr lang="de-DE" sz="2000" dirty="0"/>
              <a:t> = </a:t>
            </a:r>
            <a:r>
              <a:rPr lang="de-DE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input</a:t>
            </a:r>
            <a:r>
              <a:rPr lang="de-DE" sz="2000" dirty="0"/>
              <a:t>(“</a:t>
            </a:r>
            <a:r>
              <a:rPr lang="de-DE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Say </a:t>
            </a:r>
            <a:r>
              <a:rPr lang="de-DE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something</a:t>
            </a:r>
            <a:r>
              <a:rPr lang="de-DE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</a:t>
            </a:r>
            <a:r>
              <a:rPr lang="de-DE" sz="2000" dirty="0"/>
              <a:t>“)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#Texteingabe</a:t>
            </a:r>
          </a:p>
          <a:p>
            <a:endParaRPr lang="de-DE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sz="20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print</a:t>
            </a:r>
            <a:r>
              <a:rPr lang="de-DE" sz="2000" dirty="0"/>
              <a:t>(“</a:t>
            </a:r>
            <a:r>
              <a:rPr lang="de-DE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Echo: </a:t>
            </a:r>
            <a:r>
              <a:rPr lang="de-DE" sz="2000" dirty="0"/>
              <a:t>“+ a)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#Textausgabe</a:t>
            </a:r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98760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2034300" y="1854000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INSTALLATION</a:t>
            </a:r>
            <a:endParaRPr sz="5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B15C6-6E2F-2D4B-6FB1-712544EDCA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Siehe </a:t>
            </a:r>
            <a:r>
              <a:rPr lang="de-DE" dirty="0">
                <a:solidFill>
                  <a:srgbClr val="AF81A6"/>
                </a:solidFill>
              </a:rPr>
              <a:t>https://</a:t>
            </a:r>
            <a:r>
              <a:rPr lang="de-DE" dirty="0" err="1">
                <a:solidFill>
                  <a:srgbClr val="AF81A6"/>
                </a:solidFill>
              </a:rPr>
              <a:t>stura.link</a:t>
            </a:r>
            <a:r>
              <a:rPr lang="de-DE" dirty="0">
                <a:solidFill>
                  <a:srgbClr val="AF81A6"/>
                </a:solidFill>
              </a:rPr>
              <a:t>/</a:t>
            </a:r>
            <a:r>
              <a:rPr lang="de-DE" dirty="0" err="1">
                <a:solidFill>
                  <a:srgbClr val="AF81A6"/>
                </a:solidFill>
              </a:rPr>
              <a:t>pyInstall</a:t>
            </a:r>
            <a:endParaRPr lang="de-DE" dirty="0">
              <a:solidFill>
                <a:srgbClr val="AF81A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346</Words>
  <Application>Microsoft Macintosh PowerPoint</Application>
  <PresentationFormat>Widescreen</PresentationFormat>
  <Paragraphs>76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Abril Fatface</vt:lpstr>
      <vt:lpstr>Roboto Mono</vt:lpstr>
      <vt:lpstr>Aldrich</vt:lpstr>
      <vt:lpstr>Roboto</vt:lpstr>
      <vt:lpstr>Arial</vt:lpstr>
      <vt:lpstr>SlidesMania</vt:lpstr>
      <vt:lpstr>PROGRAMMIERUNG BEGINNER KURS PYTHON</vt:lpstr>
      <vt:lpstr>PowerPoint Presentation</vt:lpstr>
      <vt:lpstr>06</vt:lpstr>
      <vt:lpstr>WARUM PYTHON?</vt:lpstr>
      <vt:lpstr>WARUM PYTHON?</vt:lpstr>
      <vt:lpstr>BASICS DATENTYPEN</vt:lpstr>
      <vt:lpstr>BASICS VARIABLEN</vt:lpstr>
      <vt:lpstr>BASICS OUT - INPUT</vt:lpstr>
      <vt:lpstr>INSTALLATION</vt:lpstr>
      <vt:lpstr>OVERVIEW  IDE</vt:lpstr>
      <vt:lpstr>CHALLENGE PYTHON</vt:lpstr>
      <vt:lpstr>CHALLENGE PYTHON</vt:lpstr>
      <vt:lpstr>VERY INTERESTING QUIZ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BEGINNER COURSE PYTHON</dc:title>
  <cp:lastModifiedBy>6e588536, 671fcaf9</cp:lastModifiedBy>
  <cp:revision>28</cp:revision>
  <dcterms:modified xsi:type="dcterms:W3CDTF">2023-10-26T07:59:11Z</dcterms:modified>
</cp:coreProperties>
</file>