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97" r:id="rId3"/>
    <p:sldId id="332" r:id="rId4"/>
    <p:sldId id="316" r:id="rId5"/>
    <p:sldId id="336" r:id="rId6"/>
    <p:sldId id="335" r:id="rId7"/>
    <p:sldId id="333" r:id="rId8"/>
    <p:sldId id="334" r:id="rId9"/>
    <p:sldId id="278" r:id="rId10"/>
  </p:sldIdLst>
  <p:sldSz cx="12192000" cy="6858000"/>
  <p:notesSz cx="6858000" cy="9144000"/>
  <p:embeddedFontLst>
    <p:embeddedFont>
      <p:font typeface="Abril Fatface" panose="02000503000000020003" pitchFamily="2" charset="0"/>
      <p:regular r:id="rId12"/>
    </p:embeddedFont>
    <p:embeddedFont>
      <p:font typeface="Aldrich" panose="02000000000000000000" pitchFamily="2" charset="0"/>
      <p:regular r:id="rId13"/>
    </p:embeddedFont>
    <p:embeddedFont>
      <p:font typeface="Roboto" panose="02000000000000000000" pitchFamily="2" charset="0"/>
      <p:regular r:id="rId14"/>
      <p:bold r:id="rId15"/>
      <p:italic r:id="rId16"/>
      <p:boldItalic r:id="rId17"/>
    </p:embeddedFont>
    <p:embeddedFont>
      <p:font typeface="Roboto Mono" panose="00000009000000000000"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06" d="100"/>
          <a:sy n="106" d="100"/>
        </p:scale>
        <p:origin x="114" y="210"/>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50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0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13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#8</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a:solidFill>
                  <a:schemeClr val="accent1"/>
                </a:solidFill>
              </a:rPr>
              <a:t>Challenge </a:t>
            </a:r>
            <a:r>
              <a:rPr lang="en" dirty="0"/>
              <a:t>Listener</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Direction Logic</a:t>
            </a:r>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 dirty="0"/>
              <a:t>Move </a:t>
            </a:r>
            <a:endParaRPr lang="en" dirty="0">
              <a:solidFill>
                <a:schemeClr val="accent1"/>
              </a:solidFill>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 dirty="0"/>
              <a:t>Border Logic</a:t>
            </a:r>
            <a:r>
              <a:rPr lang="en" dirty="0">
                <a:solidFill>
                  <a:schemeClr val="accent1"/>
                </a:solidFill>
              </a:rPr>
              <a:t> </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t>Basics</a:t>
            </a:r>
            <a:br>
              <a:rPr lang="en" dirty="0"/>
            </a:br>
            <a:r>
              <a:rPr lang="en" dirty="0">
                <a:solidFill>
                  <a:schemeClr val="accent1"/>
                </a:solidFill>
              </a:rPr>
              <a:t>Enum </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Food</a:t>
            </a: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MODULES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CLASS (c6)</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de-DE" dirty="0"/>
              <a:t>Um das Programm übersichtlicher zu gestalten, soll d</a:t>
            </a:r>
            <a:r>
              <a:rPr lang="en-DE" dirty="0"/>
              <a:t>er Snake </a:t>
            </a:r>
            <a:r>
              <a:rPr lang="en-DE" dirty="0" err="1"/>
              <a:t>spezifische</a:t>
            </a:r>
            <a:r>
              <a:rPr lang="en-DE" dirty="0"/>
              <a:t> </a:t>
            </a:r>
            <a:r>
              <a:rPr lang="en-DE" dirty="0" err="1"/>
              <a:t>Quellcode</a:t>
            </a:r>
            <a:r>
              <a:rPr lang="de-DE" dirty="0"/>
              <a:t> in eine</a:t>
            </a:r>
            <a:r>
              <a:rPr lang="en-DE" dirty="0"/>
              <a:t>r</a:t>
            </a:r>
            <a:r>
              <a:rPr lang="de-DE" dirty="0"/>
              <a:t> </a:t>
            </a:r>
            <a:r>
              <a:rPr lang="de-DE" dirty="0" err="1"/>
              <a:t>eige</a:t>
            </a:r>
            <a:r>
              <a:rPr lang="en-DE" dirty="0"/>
              <a:t>n</a:t>
            </a:r>
            <a:r>
              <a:rPr lang="de-DE" dirty="0"/>
              <a:t> Snake-Klasse ausgelagert werden</a:t>
            </a:r>
            <a:r>
              <a:rPr lang="en-DE" dirty="0"/>
              <a:t>. </a:t>
            </a:r>
            <a:r>
              <a:rPr lang="en-DE" dirty="0" err="1"/>
              <a:t>Diese</a:t>
            </a:r>
            <a:r>
              <a:rPr lang="en-DE" dirty="0"/>
              <a:t> </a:t>
            </a:r>
            <a:r>
              <a:rPr lang="en-DE" dirty="0" err="1"/>
              <a:t>Auslagerung</a:t>
            </a:r>
            <a:r>
              <a:rPr lang="en-DE" dirty="0"/>
              <a:t> </a:t>
            </a:r>
            <a:r>
              <a:rPr lang="en-DE" dirty="0" err="1"/>
              <a:t>sollte</a:t>
            </a:r>
            <a:r>
              <a:rPr lang="en-DE" dirty="0"/>
              <a:t> </a:t>
            </a:r>
            <a:r>
              <a:rPr lang="en-DE" dirty="0" err="1"/>
              <a:t>weiterhin</a:t>
            </a:r>
            <a:r>
              <a:rPr lang="de-DE" dirty="0"/>
              <a:t> in einer extra Datei gespeichert werden.</a:t>
            </a:r>
            <a:br>
              <a:rPr lang="en-DE" sz="900" dirty="0"/>
            </a:br>
            <a:r>
              <a:rPr lang="en-DE" sz="700" dirty="0">
                <a:solidFill>
                  <a:schemeClr val="bg1">
                    <a:lumMod val="90000"/>
                    <a:lumOff val="10000"/>
                  </a:schemeClr>
                </a:solidFill>
              </a:rPr>
              <a:t>.</a:t>
            </a:r>
            <a:br>
              <a:rPr lang="en-DE" dirty="0"/>
            </a:br>
            <a:r>
              <a:rPr lang="en-DE" dirty="0" err="1"/>
              <a:t>Hinweis</a:t>
            </a:r>
            <a:r>
              <a:rPr lang="en-DE" dirty="0"/>
              <a:t>: Für </a:t>
            </a:r>
            <a:r>
              <a:rPr lang="en-DE" dirty="0" err="1"/>
              <a:t>eine</a:t>
            </a:r>
            <a:r>
              <a:rPr lang="en-DE" dirty="0"/>
              <a:t> </a:t>
            </a:r>
            <a:r>
              <a:rPr lang="en-DE" dirty="0" err="1"/>
              <a:t>saubere</a:t>
            </a:r>
            <a:r>
              <a:rPr lang="en-DE" dirty="0"/>
              <a:t> </a:t>
            </a:r>
            <a:r>
              <a:rPr lang="en-DE" dirty="0" err="1"/>
              <a:t>implementierung</a:t>
            </a:r>
            <a:r>
              <a:rPr lang="en-DE" dirty="0"/>
              <a:t>, </a:t>
            </a:r>
            <a:r>
              <a:rPr lang="en-DE" dirty="0" err="1"/>
              <a:t>müssen</a:t>
            </a:r>
            <a:r>
              <a:rPr lang="en-DE" dirty="0"/>
              <a:t> </a:t>
            </a:r>
            <a:r>
              <a:rPr lang="en-DE" dirty="0" err="1"/>
              <a:t>nicht</a:t>
            </a:r>
            <a:r>
              <a:rPr lang="en-DE" dirty="0"/>
              <a:t> alle </a:t>
            </a:r>
            <a:r>
              <a:rPr lang="en-DE" dirty="0" err="1"/>
              <a:t>Funktionen</a:t>
            </a:r>
            <a:r>
              <a:rPr lang="en-DE" dirty="0"/>
              <a:t> </a:t>
            </a:r>
            <a:r>
              <a:rPr lang="en-DE" dirty="0" err="1"/>
              <a:t>auserhalb</a:t>
            </a:r>
            <a:r>
              <a:rPr lang="en-DE" dirty="0"/>
              <a:t> der </a:t>
            </a:r>
            <a:r>
              <a:rPr lang="en-DE" dirty="0" err="1"/>
              <a:t>Klasse</a:t>
            </a:r>
            <a:r>
              <a:rPr lang="en-DE" dirty="0"/>
              <a:t> </a:t>
            </a:r>
            <a:r>
              <a:rPr lang="en-DE" dirty="0" err="1"/>
              <a:t>aufrufbar</a:t>
            </a:r>
            <a:r>
              <a:rPr lang="en-DE" dirty="0"/>
              <a:t> sein. </a:t>
            </a:r>
            <a:br>
              <a:rPr lang="en-DE" dirty="0"/>
            </a:br>
            <a:endParaRPr lang="de-DE" dirty="0"/>
          </a:p>
          <a:p>
            <a:pPr marL="139700" indent="0">
              <a:buNone/>
            </a:pPr>
            <a:endParaRPr lang="de-DE" dirty="0"/>
          </a:p>
          <a:p>
            <a:pPr marL="139700" indent="0">
              <a:buNone/>
            </a:pPr>
            <a:r>
              <a:rPr lang="de-DE" dirty="0"/>
              <a:t>Ebenfalls sollen andere Funktionen</a:t>
            </a:r>
            <a:r>
              <a:rPr lang="en-DE" dirty="0" err="1"/>
              <a:t>saufrufe</a:t>
            </a:r>
            <a:r>
              <a:rPr lang="de-DE" dirty="0"/>
              <a:t>, wie z.B. das Screen-Setup in einer Utils.py Datei </a:t>
            </a:r>
            <a:r>
              <a:rPr lang="en-DE" dirty="0" err="1"/>
              <a:t>gebündelt</a:t>
            </a:r>
            <a:r>
              <a:rPr lang="en-DE" dirty="0"/>
              <a:t>, </a:t>
            </a:r>
            <a:r>
              <a:rPr lang="de-DE" dirty="0"/>
              <a:t>ausgelagert und danach importiert werden.</a:t>
            </a:r>
          </a:p>
          <a:p>
            <a:pPr marL="139700" indent="0">
              <a:buNone/>
            </a:pPr>
            <a:endParaRPr lang="de-DE" dirty="0"/>
          </a:p>
          <a:p>
            <a:pPr marL="139700" indent="0">
              <a:buNone/>
            </a:pPr>
            <a:endParaRPr lang="de-DE" dirty="0"/>
          </a:p>
          <a:p>
            <a:pPr marL="139700" indent="0">
              <a:buNone/>
            </a:pPr>
            <a:r>
              <a:rPr lang="de-DE" dirty="0"/>
              <a:t>Die </a:t>
            </a:r>
            <a:r>
              <a:rPr lang="de-DE" dirty="0" err="1"/>
              <a:t>main</a:t>
            </a:r>
            <a:r>
              <a:rPr lang="de-DE" dirty="0"/>
              <a:t> Datei soll </a:t>
            </a:r>
            <a:r>
              <a:rPr lang="en-DE" dirty="0" err="1"/>
              <a:t>zukünftig</a:t>
            </a:r>
            <a:r>
              <a:rPr lang="en-DE" dirty="0"/>
              <a:t> </a:t>
            </a:r>
            <a:r>
              <a:rPr lang="de-DE" dirty="0"/>
              <a:t>als Game-Control</a:t>
            </a:r>
            <a:r>
              <a:rPr lang="en-DE" dirty="0"/>
              <a:t>l</a:t>
            </a:r>
            <a:r>
              <a:rPr lang="de-DE" dirty="0"/>
              <a:t>er genutzt werden.</a:t>
            </a:r>
            <a:br>
              <a:rPr lang="de-DE" dirty="0"/>
            </a:br>
            <a:r>
              <a:rPr lang="de-DE" dirty="0"/>
              <a:t> </a:t>
            </a:r>
          </a:p>
        </p:txBody>
      </p:sp>
    </p:spTree>
    <p:extLst>
      <p:ext uri="{BB962C8B-B14F-4D97-AF65-F5344CB8AC3E}">
        <p14:creationId xmlns:p14="http://schemas.microsoft.com/office/powerpoint/2010/main" val="38725886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SEGMENTS(c7)</a:t>
            </a:r>
            <a:endParaRPr dirty="0"/>
          </a:p>
        </p:txBody>
      </p:sp>
      <p:sp>
        <p:nvSpPr>
          <p:cNvPr id="2" name="Text Placeholder 3">
            <a:extLst>
              <a:ext uri="{FF2B5EF4-FFF2-40B4-BE49-F238E27FC236}">
                <a16:creationId xmlns:a16="http://schemas.microsoft.com/office/drawing/2014/main" id="{1FD33FB7-7933-E59B-CD79-311DD5AF3774}"/>
              </a:ext>
            </a:extLst>
          </p:cNvPr>
          <p:cNvSpPr txBox="1">
            <a:spLocks/>
          </p:cNvSpPr>
          <p:nvPr/>
        </p:nvSpPr>
        <p:spPr>
          <a:xfrm>
            <a:off x="1261460" y="5401113"/>
            <a:ext cx="9755100"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2100"/>
              </a:spcBef>
              <a:spcAft>
                <a:spcPts val="21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139700" indent="0">
              <a:buFont typeface="Roboto Mono"/>
              <a:buNone/>
            </a:pPr>
            <a:endParaRPr lang="de-DE" dirty="0"/>
          </a:p>
        </p:txBody>
      </p:sp>
      <p:sp>
        <p:nvSpPr>
          <p:cNvPr id="12" name="Text Placeholder 11">
            <a:extLst>
              <a:ext uri="{FF2B5EF4-FFF2-40B4-BE49-F238E27FC236}">
                <a16:creationId xmlns:a16="http://schemas.microsoft.com/office/drawing/2014/main" id="{A15100B1-CCDF-278E-C23A-E316035A76B0}"/>
              </a:ext>
            </a:extLst>
          </p:cNvPr>
          <p:cNvSpPr>
            <a:spLocks noGrp="1"/>
          </p:cNvSpPr>
          <p:nvPr>
            <p:ph type="body" idx="4"/>
          </p:nvPr>
        </p:nvSpPr>
        <p:spPr/>
        <p:txBody>
          <a:bodyPr/>
          <a:lstStyle/>
          <a:p>
            <a:pPr marL="139700" indent="0">
              <a:buNone/>
            </a:pPr>
            <a:r>
              <a:rPr lang="de-DE" dirty="0"/>
              <a:t>Die Schlange soll mit jedem gegessen Apfel um ein Segment wachsen.</a:t>
            </a:r>
            <a:r>
              <a:rPr lang="en-DE" dirty="0"/>
              <a:t> </a:t>
            </a:r>
            <a:r>
              <a:rPr lang="en-DE" dirty="0" err="1"/>
              <a:t>Segmente</a:t>
            </a:r>
            <a:r>
              <a:rPr lang="en-DE" dirty="0"/>
              <a:t> </a:t>
            </a:r>
            <a:r>
              <a:rPr lang="en-DE" dirty="0" err="1"/>
              <a:t>sind</a:t>
            </a:r>
            <a:r>
              <a:rPr lang="en-DE" dirty="0"/>
              <a:t> </a:t>
            </a:r>
            <a:r>
              <a:rPr lang="en-DE" dirty="0" err="1"/>
              <a:t>weitere</a:t>
            </a:r>
            <a:r>
              <a:rPr lang="en-DE" dirty="0"/>
              <a:t> Turtle </a:t>
            </a:r>
            <a:r>
              <a:rPr lang="en-DE" dirty="0" err="1"/>
              <a:t>instanzen</a:t>
            </a:r>
            <a:r>
              <a:rPr lang="en-DE" dirty="0"/>
              <a:t> </a:t>
            </a:r>
            <a:r>
              <a:rPr lang="en-DE" dirty="0" err="1"/>
              <a:t>mit</a:t>
            </a:r>
            <a:r>
              <a:rPr lang="en-DE" dirty="0"/>
              <a:t> der Form “Circle” und der </a:t>
            </a:r>
            <a:r>
              <a:rPr lang="en-DE" dirty="0" err="1"/>
              <a:t>Farbe</a:t>
            </a:r>
            <a:r>
              <a:rPr lang="en-DE" dirty="0"/>
              <a:t> “</a:t>
            </a:r>
            <a:r>
              <a:rPr lang="en-DE" dirty="0" err="1"/>
              <a:t>gray</a:t>
            </a:r>
            <a:r>
              <a:rPr lang="en-DE" dirty="0"/>
              <a:t>”.</a:t>
            </a:r>
            <a:r>
              <a:rPr lang="de-DE" dirty="0"/>
              <a:t> Schreibe den entsprechenden Code dafür.</a:t>
            </a:r>
            <a:endParaRPr lang="en-DE" dirty="0"/>
          </a:p>
          <a:p>
            <a:pPr marL="139700" indent="0">
              <a:buNone/>
            </a:pPr>
            <a:endParaRPr lang="en-DE" dirty="0"/>
          </a:p>
          <a:p>
            <a:pPr marL="139700" indent="0">
              <a:buNone/>
            </a:pPr>
            <a:r>
              <a:rPr lang="en-DE" dirty="0"/>
              <a:t>So </a:t>
            </a:r>
            <a:r>
              <a:rPr lang="en-DE" dirty="0" err="1"/>
              <a:t>könnte</a:t>
            </a:r>
            <a:r>
              <a:rPr lang="en-DE" dirty="0"/>
              <a:t> </a:t>
            </a:r>
            <a:r>
              <a:rPr lang="en-DE" dirty="0" err="1"/>
              <a:t>ein</a:t>
            </a:r>
            <a:r>
              <a:rPr lang="en-DE" dirty="0"/>
              <a:t> </a:t>
            </a:r>
            <a:r>
              <a:rPr lang="en-DE" dirty="0" err="1"/>
              <a:t>Segmentturtle</a:t>
            </a:r>
            <a:r>
              <a:rPr lang="en-DE" dirty="0"/>
              <a:t> </a:t>
            </a:r>
            <a:r>
              <a:rPr lang="en-DE" dirty="0" err="1"/>
              <a:t>aussehen</a:t>
            </a:r>
            <a:r>
              <a:rPr lang="en-DE" dirty="0"/>
              <a:t>:</a:t>
            </a:r>
          </a:p>
          <a:p>
            <a:pPr marL="139700" indent="0">
              <a:buNone/>
            </a:pPr>
            <a:r>
              <a:rPr lang="de-DE" dirty="0"/>
              <a:t> </a:t>
            </a:r>
          </a:p>
          <a:p>
            <a:pPr marL="139700" indent="0">
              <a:buNone/>
            </a:pPr>
            <a:endParaRPr lang="de-DE" dirty="0"/>
          </a:p>
        </p:txBody>
      </p:sp>
      <p:pic>
        <p:nvPicPr>
          <p:cNvPr id="39" name="Picture 38">
            <a:extLst>
              <a:ext uri="{FF2B5EF4-FFF2-40B4-BE49-F238E27FC236}">
                <a16:creationId xmlns:a16="http://schemas.microsoft.com/office/drawing/2014/main" id="{D264EB09-E7A0-EAA9-F547-151FB55100A9}"/>
              </a:ext>
            </a:extLst>
          </p:cNvPr>
          <p:cNvPicPr>
            <a:picLocks noChangeAspect="1"/>
          </p:cNvPicPr>
          <p:nvPr/>
        </p:nvPicPr>
        <p:blipFill rotWithShape="1">
          <a:blip r:embed="rId3"/>
          <a:srcRect l="39830" t="7964" r="29316" b="57527"/>
          <a:stretch/>
        </p:blipFill>
        <p:spPr>
          <a:xfrm>
            <a:off x="6889686" y="3462194"/>
            <a:ext cx="1946495" cy="2270090"/>
          </a:xfrm>
          <a:prstGeom prst="rect">
            <a:avLst/>
          </a:prstGeom>
        </p:spPr>
      </p:pic>
      <p:pic>
        <p:nvPicPr>
          <p:cNvPr id="48" name="Picture 47">
            <a:extLst>
              <a:ext uri="{FF2B5EF4-FFF2-40B4-BE49-F238E27FC236}">
                <a16:creationId xmlns:a16="http://schemas.microsoft.com/office/drawing/2014/main" id="{62FB9D36-AD17-C56F-BB11-544DA8130A20}"/>
              </a:ext>
            </a:extLst>
          </p:cNvPr>
          <p:cNvPicPr>
            <a:picLocks noChangeAspect="1"/>
          </p:cNvPicPr>
          <p:nvPr/>
        </p:nvPicPr>
        <p:blipFill>
          <a:blip r:embed="rId4"/>
          <a:stretch>
            <a:fillRect/>
          </a:stretch>
        </p:blipFill>
        <p:spPr>
          <a:xfrm>
            <a:off x="1054202" y="3462194"/>
            <a:ext cx="3655105" cy="2208840"/>
          </a:xfrm>
          <a:prstGeom prst="rect">
            <a:avLst/>
          </a:prstGeom>
        </p:spPr>
      </p:pic>
    </p:spTree>
    <p:extLst>
      <p:ext uri="{BB962C8B-B14F-4D97-AF65-F5344CB8AC3E}">
        <p14:creationId xmlns:p14="http://schemas.microsoft.com/office/powerpoint/2010/main" val="7786178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6" name="Arrow: Curved Down 25">
            <a:extLst>
              <a:ext uri="{FF2B5EF4-FFF2-40B4-BE49-F238E27FC236}">
                <a16:creationId xmlns:a16="http://schemas.microsoft.com/office/drawing/2014/main" id="{7A9AA5A5-EBFE-EBF5-420F-FD1C21BF42C8}"/>
              </a:ext>
            </a:extLst>
          </p:cNvPr>
          <p:cNvSpPr/>
          <p:nvPr/>
        </p:nvSpPr>
        <p:spPr>
          <a:xfrm flipH="1">
            <a:off x="2412064" y="4310057"/>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1" name="Arrow: Curved Down 30">
            <a:extLst>
              <a:ext uri="{FF2B5EF4-FFF2-40B4-BE49-F238E27FC236}">
                <a16:creationId xmlns:a16="http://schemas.microsoft.com/office/drawing/2014/main" id="{965F8A46-BA66-C2AC-C0F2-C44A19190489}"/>
              </a:ext>
            </a:extLst>
          </p:cNvPr>
          <p:cNvSpPr/>
          <p:nvPr/>
        </p:nvSpPr>
        <p:spPr>
          <a:xfrm flipH="1">
            <a:off x="3020627" y="4299967"/>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0" name="Arrow: Curved Down 29">
            <a:extLst>
              <a:ext uri="{FF2B5EF4-FFF2-40B4-BE49-F238E27FC236}">
                <a16:creationId xmlns:a16="http://schemas.microsoft.com/office/drawing/2014/main" id="{B6C87D9A-E7B1-4C94-E888-38268A8F8B67}"/>
              </a:ext>
            </a:extLst>
          </p:cNvPr>
          <p:cNvSpPr/>
          <p:nvPr/>
        </p:nvSpPr>
        <p:spPr>
          <a:xfrm flipH="1">
            <a:off x="3629190" y="4304954"/>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29" name="Arrow: Curved Down 28">
            <a:extLst>
              <a:ext uri="{FF2B5EF4-FFF2-40B4-BE49-F238E27FC236}">
                <a16:creationId xmlns:a16="http://schemas.microsoft.com/office/drawing/2014/main" id="{DF511DA9-2398-CB8C-65B3-F24D21FDCEAF}"/>
              </a:ext>
            </a:extLst>
          </p:cNvPr>
          <p:cNvSpPr/>
          <p:nvPr/>
        </p:nvSpPr>
        <p:spPr>
          <a:xfrm flipH="1">
            <a:off x="4191533" y="4302684"/>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err="1">
                <a:solidFill>
                  <a:schemeClr val="accent3"/>
                </a:solidFill>
              </a:rPr>
              <a:t>Hilfestellung</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142654" y="2184700"/>
            <a:ext cx="9755100" cy="925200"/>
          </a:xfrm>
        </p:spPr>
        <p:txBody>
          <a:bodyPr/>
          <a:lstStyle/>
          <a:p>
            <a:pPr marL="139700" indent="0">
              <a:buNone/>
            </a:pPr>
            <a:r>
              <a:rPr lang="en-DE" dirty="0"/>
              <a:t>Alle Turtle-</a:t>
            </a:r>
            <a:r>
              <a:rPr lang="en-DE" dirty="0" err="1"/>
              <a:t>Segmente</a:t>
            </a:r>
            <a:r>
              <a:rPr lang="en-DE" dirty="0"/>
              <a:t> der Snake </a:t>
            </a:r>
            <a:r>
              <a:rPr lang="en-DE" dirty="0" err="1"/>
              <a:t>werden</a:t>
            </a:r>
            <a:r>
              <a:rPr lang="en-DE" dirty="0"/>
              <a:t> in </a:t>
            </a:r>
            <a:r>
              <a:rPr lang="en-DE" dirty="0" err="1"/>
              <a:t>einer</a:t>
            </a:r>
            <a:r>
              <a:rPr lang="en-DE" dirty="0"/>
              <a:t> </a:t>
            </a:r>
            <a:r>
              <a:rPr lang="en-DE" dirty="0" err="1"/>
              <a:t>Liste</a:t>
            </a:r>
            <a:r>
              <a:rPr lang="en-DE" dirty="0"/>
              <a:t> </a:t>
            </a:r>
            <a:r>
              <a:rPr lang="en-DE" dirty="0" err="1"/>
              <a:t>gespeichert</a:t>
            </a:r>
            <a:r>
              <a:rPr lang="en-DE" dirty="0"/>
              <a:t>. </a:t>
            </a:r>
            <a:r>
              <a:rPr lang="en-DE" dirty="0" err="1"/>
              <a:t>Jede</a:t>
            </a:r>
            <a:r>
              <a:rPr lang="en-DE" dirty="0"/>
              <a:t> Turtle der </a:t>
            </a:r>
            <a:r>
              <a:rPr lang="en-DE" dirty="0" err="1"/>
              <a:t>Liste</a:t>
            </a:r>
            <a:r>
              <a:rPr lang="en-DE" dirty="0"/>
              <a:t> </a:t>
            </a:r>
            <a:r>
              <a:rPr lang="en-DE" dirty="0" err="1"/>
              <a:t>ändert</a:t>
            </a:r>
            <a:r>
              <a:rPr lang="en-DE" dirty="0"/>
              <a:t> nun seine Position </a:t>
            </a:r>
            <a:r>
              <a:rPr lang="en-DE" dirty="0" err="1"/>
              <a:t>zum</a:t>
            </a:r>
            <a:r>
              <a:rPr lang="en-DE" dirty="0"/>
              <a:t> </a:t>
            </a:r>
            <a:r>
              <a:rPr lang="en-DE" dirty="0" err="1"/>
              <a:t>vorgänger</a:t>
            </a:r>
            <a:r>
              <a:rPr lang="en-DE" dirty="0"/>
              <a:t> Element. Es </a:t>
            </a:r>
            <a:r>
              <a:rPr lang="en-DE" dirty="0" err="1"/>
              <a:t>ist</a:t>
            </a:r>
            <a:r>
              <a:rPr lang="en-DE" dirty="0"/>
              <a:t> </a:t>
            </a:r>
            <a:r>
              <a:rPr lang="en-DE" dirty="0" err="1"/>
              <a:t>wichtig</a:t>
            </a:r>
            <a:r>
              <a:rPr lang="en-DE" dirty="0"/>
              <a:t> </a:t>
            </a:r>
            <a:r>
              <a:rPr lang="en-DE" dirty="0" err="1"/>
              <a:t>zu</a:t>
            </a:r>
            <a:r>
              <a:rPr lang="en-DE" dirty="0"/>
              <a:t> </a:t>
            </a:r>
            <a:r>
              <a:rPr lang="en-DE" dirty="0" err="1"/>
              <a:t>beachten</a:t>
            </a:r>
            <a:r>
              <a:rPr lang="en-DE" dirty="0"/>
              <a:t>, in </a:t>
            </a:r>
            <a:r>
              <a:rPr lang="en-DE" dirty="0" err="1"/>
              <a:t>welcher</a:t>
            </a:r>
            <a:r>
              <a:rPr lang="en-DE" dirty="0"/>
              <a:t> </a:t>
            </a:r>
            <a:r>
              <a:rPr lang="en-DE" dirty="0" err="1"/>
              <a:t>Reinfolge</a:t>
            </a:r>
            <a:r>
              <a:rPr lang="en-DE" dirty="0"/>
              <a:t> die </a:t>
            </a:r>
            <a:r>
              <a:rPr lang="en-DE" dirty="0" err="1"/>
              <a:t>Segmente</a:t>
            </a:r>
            <a:r>
              <a:rPr lang="en-DE" dirty="0"/>
              <a:t> </a:t>
            </a:r>
            <a:r>
              <a:rPr lang="en-DE" dirty="0" err="1"/>
              <a:t>vom</a:t>
            </a:r>
            <a:r>
              <a:rPr lang="en-DE" dirty="0"/>
              <a:t> </a:t>
            </a:r>
            <a:r>
              <a:rPr lang="en-DE" dirty="0" err="1"/>
              <a:t>Programm</a:t>
            </a:r>
            <a:r>
              <a:rPr lang="en-DE" dirty="0"/>
              <a:t> </a:t>
            </a:r>
            <a:r>
              <a:rPr lang="en-DE" dirty="0" err="1"/>
              <a:t>gezeichnet</a:t>
            </a:r>
            <a:r>
              <a:rPr lang="en-DE" dirty="0"/>
              <a:t> </a:t>
            </a:r>
            <a:r>
              <a:rPr lang="en-DE" dirty="0" err="1"/>
              <a:t>werden</a:t>
            </a:r>
            <a:r>
              <a:rPr lang="en-DE" dirty="0"/>
              <a:t>. Bitte Frage </a:t>
            </a:r>
            <a:r>
              <a:rPr lang="en-DE" dirty="0" err="1"/>
              <a:t>uns</a:t>
            </a:r>
            <a:r>
              <a:rPr lang="en-DE" dirty="0"/>
              <a:t> falls </a:t>
            </a:r>
            <a:r>
              <a:rPr lang="en-DE" dirty="0" err="1"/>
              <a:t>dir</a:t>
            </a:r>
            <a:r>
              <a:rPr lang="en-DE" dirty="0"/>
              <a:t> die </a:t>
            </a:r>
            <a:r>
              <a:rPr lang="en-DE" dirty="0" err="1"/>
              <a:t>nachfolgenden</a:t>
            </a:r>
            <a:r>
              <a:rPr lang="en-DE" dirty="0"/>
              <a:t> </a:t>
            </a:r>
            <a:r>
              <a:rPr lang="en-DE" dirty="0" err="1"/>
              <a:t>Grafiken</a:t>
            </a:r>
            <a:r>
              <a:rPr lang="en-DE" dirty="0"/>
              <a:t> </a:t>
            </a:r>
            <a:r>
              <a:rPr lang="en-DE" dirty="0" err="1"/>
              <a:t>unverständlich</a:t>
            </a:r>
            <a:r>
              <a:rPr lang="en-DE" dirty="0"/>
              <a:t> sein </a:t>
            </a:r>
            <a:r>
              <a:rPr lang="en-DE" dirty="0" err="1"/>
              <a:t>sollten</a:t>
            </a:r>
            <a:r>
              <a:rPr lang="en-DE" dirty="0"/>
              <a:t>. </a:t>
            </a:r>
          </a:p>
          <a:p>
            <a:pPr marL="139700" indent="0">
              <a:buNone/>
            </a:pPr>
            <a:r>
              <a:rPr lang="en-DE" sz="800" dirty="0">
                <a:solidFill>
                  <a:schemeClr val="bg1">
                    <a:lumMod val="90000"/>
                    <a:lumOff val="10000"/>
                  </a:schemeClr>
                </a:solidFill>
              </a:rPr>
              <a:t>.</a:t>
            </a:r>
            <a:br>
              <a:rPr lang="en-DE" dirty="0"/>
            </a:br>
            <a:r>
              <a:rPr lang="de-DE" dirty="0" err="1"/>
              <a:t>segments</a:t>
            </a:r>
            <a:r>
              <a:rPr lang="de-DE" dirty="0"/>
              <a:t> = [s0, s1, s2, s3]</a:t>
            </a:r>
          </a:p>
        </p:txBody>
      </p:sp>
      <p:sp>
        <p:nvSpPr>
          <p:cNvPr id="5" name="Oval 4">
            <a:extLst>
              <a:ext uri="{FF2B5EF4-FFF2-40B4-BE49-F238E27FC236}">
                <a16:creationId xmlns:a16="http://schemas.microsoft.com/office/drawing/2014/main" id="{CFD86D88-BDE2-FD1E-D0BF-D339210FBA01}"/>
              </a:ext>
            </a:extLst>
          </p:cNvPr>
          <p:cNvSpPr/>
          <p:nvPr/>
        </p:nvSpPr>
        <p:spPr>
          <a:xfrm>
            <a:off x="7280105" y="4868081"/>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3EFB56AB-18ED-E922-516D-C9FA1C811FBF}"/>
              </a:ext>
            </a:extLst>
          </p:cNvPr>
          <p:cNvSpPr/>
          <p:nvPr/>
        </p:nvSpPr>
        <p:spPr>
          <a:xfrm>
            <a:off x="7876330" y="4866509"/>
            <a:ext cx="776815" cy="776815"/>
          </a:xfrm>
          <a:prstGeom prst="ellipse">
            <a:avLst/>
          </a:prstGeom>
          <a:solidFill>
            <a:srgbClr val="FFC00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10" name="Oval 9">
            <a:extLst>
              <a:ext uri="{FF2B5EF4-FFF2-40B4-BE49-F238E27FC236}">
                <a16:creationId xmlns:a16="http://schemas.microsoft.com/office/drawing/2014/main" id="{F9430DDF-4BB3-247C-903B-221AF0F83135}"/>
              </a:ext>
            </a:extLst>
          </p:cNvPr>
          <p:cNvSpPr/>
          <p:nvPr/>
        </p:nvSpPr>
        <p:spPr>
          <a:xfrm>
            <a:off x="7318959" y="503686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508EF66C-C75C-E50D-5218-758520E46FFA}"/>
              </a:ext>
            </a:extLst>
          </p:cNvPr>
          <p:cNvSpPr/>
          <p:nvPr/>
        </p:nvSpPr>
        <p:spPr>
          <a:xfrm>
            <a:off x="7627145" y="503686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Rounded Corners 13">
            <a:extLst>
              <a:ext uri="{FF2B5EF4-FFF2-40B4-BE49-F238E27FC236}">
                <a16:creationId xmlns:a16="http://schemas.microsoft.com/office/drawing/2014/main" id="{95FE470D-0000-3E18-2020-6C6B48C4EC95}"/>
              </a:ext>
            </a:extLst>
          </p:cNvPr>
          <p:cNvSpPr/>
          <p:nvPr/>
        </p:nvSpPr>
        <p:spPr>
          <a:xfrm>
            <a:off x="7418919" y="5294435"/>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Oval 21">
            <a:extLst>
              <a:ext uri="{FF2B5EF4-FFF2-40B4-BE49-F238E27FC236}">
                <a16:creationId xmlns:a16="http://schemas.microsoft.com/office/drawing/2014/main" id="{01FD1897-3548-77FF-815E-9BB64A12094E}"/>
              </a:ext>
            </a:extLst>
          </p:cNvPr>
          <p:cNvSpPr/>
          <p:nvPr/>
        </p:nvSpPr>
        <p:spPr>
          <a:xfrm>
            <a:off x="2110400" y="4922007"/>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Oval 22">
            <a:extLst>
              <a:ext uri="{FF2B5EF4-FFF2-40B4-BE49-F238E27FC236}">
                <a16:creationId xmlns:a16="http://schemas.microsoft.com/office/drawing/2014/main" id="{A676A173-BAB3-F76C-0A63-0F438FEB14C9}"/>
              </a:ext>
            </a:extLst>
          </p:cNvPr>
          <p:cNvSpPr/>
          <p:nvPr/>
        </p:nvSpPr>
        <p:spPr>
          <a:xfrm>
            <a:off x="2155604" y="5090786"/>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Oval 23">
            <a:extLst>
              <a:ext uri="{FF2B5EF4-FFF2-40B4-BE49-F238E27FC236}">
                <a16:creationId xmlns:a16="http://schemas.microsoft.com/office/drawing/2014/main" id="{EF6A71C0-7EC3-CA91-0521-56B00A653B12}"/>
              </a:ext>
            </a:extLst>
          </p:cNvPr>
          <p:cNvSpPr/>
          <p:nvPr/>
        </p:nvSpPr>
        <p:spPr>
          <a:xfrm>
            <a:off x="2463790" y="5090786"/>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tangle: Rounded Corners 24">
            <a:extLst>
              <a:ext uri="{FF2B5EF4-FFF2-40B4-BE49-F238E27FC236}">
                <a16:creationId xmlns:a16="http://schemas.microsoft.com/office/drawing/2014/main" id="{C4758846-2140-FBC8-6440-AFAD4D74E112}"/>
              </a:ext>
            </a:extLst>
          </p:cNvPr>
          <p:cNvSpPr/>
          <p:nvPr/>
        </p:nvSpPr>
        <p:spPr>
          <a:xfrm>
            <a:off x="2255564" y="5348361"/>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Arrow: Curved Down 31">
            <a:extLst>
              <a:ext uri="{FF2B5EF4-FFF2-40B4-BE49-F238E27FC236}">
                <a16:creationId xmlns:a16="http://schemas.microsoft.com/office/drawing/2014/main" id="{F52C9404-655F-A212-B441-9DB4E42C9D53}"/>
              </a:ext>
            </a:extLst>
          </p:cNvPr>
          <p:cNvSpPr/>
          <p:nvPr/>
        </p:nvSpPr>
        <p:spPr>
          <a:xfrm flipH="1">
            <a:off x="7581769" y="4275910"/>
            <a:ext cx="738451" cy="535057"/>
          </a:xfrm>
          <a:prstGeom prst="curvedDownArrow">
            <a:avLst>
              <a:gd name="adj1" fmla="val 25000"/>
              <a:gd name="adj2" fmla="val 69007"/>
              <a:gd name="adj3" fmla="val 46362"/>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dirty="0">
                <a:solidFill>
                  <a:schemeClr val="tx1"/>
                </a:solidFill>
              </a:rPr>
              <a:t> </a:t>
            </a:r>
          </a:p>
        </p:txBody>
      </p:sp>
      <p:sp>
        <p:nvSpPr>
          <p:cNvPr id="7" name="Oval 6">
            <a:extLst>
              <a:ext uri="{FF2B5EF4-FFF2-40B4-BE49-F238E27FC236}">
                <a16:creationId xmlns:a16="http://schemas.microsoft.com/office/drawing/2014/main" id="{76441A14-9933-85EB-25D7-4229CEEC1AC8}"/>
              </a:ext>
            </a:extLst>
          </p:cNvPr>
          <p:cNvSpPr/>
          <p:nvPr/>
        </p:nvSpPr>
        <p:spPr>
          <a:xfrm>
            <a:off x="8880707" y="486650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21" name="Oval 20">
            <a:extLst>
              <a:ext uri="{FF2B5EF4-FFF2-40B4-BE49-F238E27FC236}">
                <a16:creationId xmlns:a16="http://schemas.microsoft.com/office/drawing/2014/main" id="{32896374-1310-1C3A-3C8A-304121D5A2FF}"/>
              </a:ext>
            </a:extLst>
          </p:cNvPr>
          <p:cNvSpPr/>
          <p:nvPr/>
        </p:nvSpPr>
        <p:spPr>
          <a:xfrm>
            <a:off x="2706625"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20" name="Oval 19">
            <a:extLst>
              <a:ext uri="{FF2B5EF4-FFF2-40B4-BE49-F238E27FC236}">
                <a16:creationId xmlns:a16="http://schemas.microsoft.com/office/drawing/2014/main" id="{10B2A7C3-0AC6-6231-6E62-43CA80E0F344}"/>
              </a:ext>
            </a:extLst>
          </p:cNvPr>
          <p:cNvSpPr/>
          <p:nvPr/>
        </p:nvSpPr>
        <p:spPr>
          <a:xfrm>
            <a:off x="3302842"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19" name="Oval 18">
            <a:extLst>
              <a:ext uri="{FF2B5EF4-FFF2-40B4-BE49-F238E27FC236}">
                <a16:creationId xmlns:a16="http://schemas.microsoft.com/office/drawing/2014/main" id="{8B689BDA-3FB1-45E2-79DB-05911499E832}"/>
              </a:ext>
            </a:extLst>
          </p:cNvPr>
          <p:cNvSpPr/>
          <p:nvPr/>
        </p:nvSpPr>
        <p:spPr>
          <a:xfrm>
            <a:off x="3899059" y="489922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18" name="Oval 17">
            <a:extLst>
              <a:ext uri="{FF2B5EF4-FFF2-40B4-BE49-F238E27FC236}">
                <a16:creationId xmlns:a16="http://schemas.microsoft.com/office/drawing/2014/main" id="{DEE809F1-CC87-7A28-E43F-DD57924222A9}"/>
              </a:ext>
            </a:extLst>
          </p:cNvPr>
          <p:cNvSpPr/>
          <p:nvPr/>
        </p:nvSpPr>
        <p:spPr>
          <a:xfrm>
            <a:off x="4495276"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8" name="Oval 7">
            <a:extLst>
              <a:ext uri="{FF2B5EF4-FFF2-40B4-BE49-F238E27FC236}">
                <a16:creationId xmlns:a16="http://schemas.microsoft.com/office/drawing/2014/main" id="{39E43493-590F-4CBA-C304-FE6B465C5349}"/>
              </a:ext>
            </a:extLst>
          </p:cNvPr>
          <p:cNvSpPr/>
          <p:nvPr/>
        </p:nvSpPr>
        <p:spPr>
          <a:xfrm>
            <a:off x="9476924" y="4845303"/>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9" name="Oval 8">
            <a:extLst>
              <a:ext uri="{FF2B5EF4-FFF2-40B4-BE49-F238E27FC236}">
                <a16:creationId xmlns:a16="http://schemas.microsoft.com/office/drawing/2014/main" id="{61EE7FDC-4E52-513A-CEDD-00FF54171AB3}"/>
              </a:ext>
            </a:extLst>
          </p:cNvPr>
          <p:cNvSpPr/>
          <p:nvPr/>
        </p:nvSpPr>
        <p:spPr>
          <a:xfrm>
            <a:off x="10073141" y="486650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16" name="Arrow: Curved Down 15">
            <a:extLst>
              <a:ext uri="{FF2B5EF4-FFF2-40B4-BE49-F238E27FC236}">
                <a16:creationId xmlns:a16="http://schemas.microsoft.com/office/drawing/2014/main" id="{CCB22442-43C3-DCFD-CDF7-7674E71AD509}"/>
              </a:ext>
            </a:extLst>
          </p:cNvPr>
          <p:cNvSpPr/>
          <p:nvPr/>
        </p:nvSpPr>
        <p:spPr>
          <a:xfrm flipH="1">
            <a:off x="8642247" y="4285558"/>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4" name="Arrow: Curved Down 33">
            <a:extLst>
              <a:ext uri="{FF2B5EF4-FFF2-40B4-BE49-F238E27FC236}">
                <a16:creationId xmlns:a16="http://schemas.microsoft.com/office/drawing/2014/main" id="{2C5EA631-6FF0-C80D-8559-488EB018245A}"/>
              </a:ext>
            </a:extLst>
          </p:cNvPr>
          <p:cNvSpPr/>
          <p:nvPr/>
        </p:nvSpPr>
        <p:spPr>
          <a:xfrm flipH="1">
            <a:off x="9235186" y="4295649"/>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3" name="Arrow: Curved Down 32">
            <a:extLst>
              <a:ext uri="{FF2B5EF4-FFF2-40B4-BE49-F238E27FC236}">
                <a16:creationId xmlns:a16="http://schemas.microsoft.com/office/drawing/2014/main" id="{544EDA6C-8D86-7A1E-F092-299E8F179429}"/>
              </a:ext>
            </a:extLst>
          </p:cNvPr>
          <p:cNvSpPr/>
          <p:nvPr/>
        </p:nvSpPr>
        <p:spPr>
          <a:xfrm flipH="1">
            <a:off x="9892593" y="4323876"/>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5" name="TextBox 34">
            <a:extLst>
              <a:ext uri="{FF2B5EF4-FFF2-40B4-BE49-F238E27FC236}">
                <a16:creationId xmlns:a16="http://schemas.microsoft.com/office/drawing/2014/main" id="{DDBE3FAA-75FA-1584-44F7-0E7D1F9A67C8}"/>
              </a:ext>
            </a:extLst>
          </p:cNvPr>
          <p:cNvSpPr txBox="1"/>
          <p:nvPr/>
        </p:nvSpPr>
        <p:spPr>
          <a:xfrm>
            <a:off x="4532582" y="3909274"/>
            <a:ext cx="387132" cy="307777"/>
          </a:xfrm>
          <a:prstGeom prst="rect">
            <a:avLst/>
          </a:prstGeom>
          <a:noFill/>
        </p:spPr>
        <p:txBody>
          <a:bodyPr wrap="square" rtlCol="0">
            <a:spAutoFit/>
          </a:bodyPr>
          <a:lstStyle/>
          <a:p>
            <a:r>
              <a:rPr lang="de-DE" dirty="0">
                <a:solidFill>
                  <a:schemeClr val="tx1"/>
                </a:solidFill>
              </a:rPr>
              <a:t>1.</a:t>
            </a:r>
          </a:p>
        </p:txBody>
      </p:sp>
      <p:sp>
        <p:nvSpPr>
          <p:cNvPr id="36" name="TextBox 35">
            <a:extLst>
              <a:ext uri="{FF2B5EF4-FFF2-40B4-BE49-F238E27FC236}">
                <a16:creationId xmlns:a16="http://schemas.microsoft.com/office/drawing/2014/main" id="{609C7ADA-0DC1-0D0B-3C91-A633662B6C11}"/>
              </a:ext>
            </a:extLst>
          </p:cNvPr>
          <p:cNvSpPr txBox="1"/>
          <p:nvPr/>
        </p:nvSpPr>
        <p:spPr>
          <a:xfrm>
            <a:off x="3886091" y="3912213"/>
            <a:ext cx="387132" cy="307777"/>
          </a:xfrm>
          <a:prstGeom prst="rect">
            <a:avLst/>
          </a:prstGeom>
          <a:noFill/>
        </p:spPr>
        <p:txBody>
          <a:bodyPr wrap="square" rtlCol="0">
            <a:spAutoFit/>
          </a:bodyPr>
          <a:lstStyle/>
          <a:p>
            <a:r>
              <a:rPr lang="de-DE" dirty="0">
                <a:solidFill>
                  <a:schemeClr val="tx1"/>
                </a:solidFill>
              </a:rPr>
              <a:t>2.</a:t>
            </a:r>
          </a:p>
        </p:txBody>
      </p:sp>
      <p:sp>
        <p:nvSpPr>
          <p:cNvPr id="37" name="TextBox 36">
            <a:extLst>
              <a:ext uri="{FF2B5EF4-FFF2-40B4-BE49-F238E27FC236}">
                <a16:creationId xmlns:a16="http://schemas.microsoft.com/office/drawing/2014/main" id="{5B9F792F-FCDD-CAB6-2EF5-68A9F6058CE8}"/>
              </a:ext>
            </a:extLst>
          </p:cNvPr>
          <p:cNvSpPr txBox="1"/>
          <p:nvPr/>
        </p:nvSpPr>
        <p:spPr>
          <a:xfrm>
            <a:off x="3304117" y="3906779"/>
            <a:ext cx="387132" cy="307777"/>
          </a:xfrm>
          <a:prstGeom prst="rect">
            <a:avLst/>
          </a:prstGeom>
          <a:noFill/>
        </p:spPr>
        <p:txBody>
          <a:bodyPr wrap="square" rtlCol="0">
            <a:spAutoFit/>
          </a:bodyPr>
          <a:lstStyle/>
          <a:p>
            <a:r>
              <a:rPr lang="de-DE" dirty="0">
                <a:solidFill>
                  <a:schemeClr val="tx1"/>
                </a:solidFill>
              </a:rPr>
              <a:t>3.</a:t>
            </a:r>
          </a:p>
        </p:txBody>
      </p:sp>
      <p:sp>
        <p:nvSpPr>
          <p:cNvPr id="38" name="TextBox 37">
            <a:extLst>
              <a:ext uri="{FF2B5EF4-FFF2-40B4-BE49-F238E27FC236}">
                <a16:creationId xmlns:a16="http://schemas.microsoft.com/office/drawing/2014/main" id="{03906DE5-B525-FA30-0491-0A98B06A8FA3}"/>
              </a:ext>
            </a:extLst>
          </p:cNvPr>
          <p:cNvSpPr txBox="1"/>
          <p:nvPr/>
        </p:nvSpPr>
        <p:spPr>
          <a:xfrm>
            <a:off x="2622237" y="3909275"/>
            <a:ext cx="387132" cy="307777"/>
          </a:xfrm>
          <a:prstGeom prst="rect">
            <a:avLst/>
          </a:prstGeom>
          <a:noFill/>
        </p:spPr>
        <p:txBody>
          <a:bodyPr wrap="square" rtlCol="0">
            <a:spAutoFit/>
          </a:bodyPr>
          <a:lstStyle/>
          <a:p>
            <a:r>
              <a:rPr lang="de-DE" dirty="0">
                <a:solidFill>
                  <a:schemeClr val="tx1"/>
                </a:solidFill>
              </a:rPr>
              <a:t>4.</a:t>
            </a:r>
          </a:p>
        </p:txBody>
      </p:sp>
      <p:sp>
        <p:nvSpPr>
          <p:cNvPr id="40" name="TextBox 39">
            <a:extLst>
              <a:ext uri="{FF2B5EF4-FFF2-40B4-BE49-F238E27FC236}">
                <a16:creationId xmlns:a16="http://schemas.microsoft.com/office/drawing/2014/main" id="{7358CBEF-1646-0285-E23B-E497B62079F5}"/>
              </a:ext>
            </a:extLst>
          </p:cNvPr>
          <p:cNvSpPr txBox="1"/>
          <p:nvPr/>
        </p:nvSpPr>
        <p:spPr>
          <a:xfrm>
            <a:off x="7792157" y="3917962"/>
            <a:ext cx="387132" cy="307777"/>
          </a:xfrm>
          <a:prstGeom prst="rect">
            <a:avLst/>
          </a:prstGeom>
          <a:noFill/>
        </p:spPr>
        <p:txBody>
          <a:bodyPr wrap="square" rtlCol="0">
            <a:spAutoFit/>
          </a:bodyPr>
          <a:lstStyle/>
          <a:p>
            <a:r>
              <a:rPr lang="de-DE" dirty="0">
                <a:solidFill>
                  <a:schemeClr val="tx1"/>
                </a:solidFill>
              </a:rPr>
              <a:t>1.</a:t>
            </a:r>
          </a:p>
        </p:txBody>
      </p:sp>
      <p:sp>
        <p:nvSpPr>
          <p:cNvPr id="41" name="TextBox 40">
            <a:extLst>
              <a:ext uri="{FF2B5EF4-FFF2-40B4-BE49-F238E27FC236}">
                <a16:creationId xmlns:a16="http://schemas.microsoft.com/office/drawing/2014/main" id="{2A4263E8-AAC3-0B91-6211-2FE134FD3E51}"/>
              </a:ext>
            </a:extLst>
          </p:cNvPr>
          <p:cNvSpPr txBox="1"/>
          <p:nvPr/>
        </p:nvSpPr>
        <p:spPr>
          <a:xfrm>
            <a:off x="8919944" y="3917405"/>
            <a:ext cx="387132" cy="307777"/>
          </a:xfrm>
          <a:prstGeom prst="rect">
            <a:avLst/>
          </a:prstGeom>
          <a:noFill/>
        </p:spPr>
        <p:txBody>
          <a:bodyPr wrap="square" rtlCol="0">
            <a:spAutoFit/>
          </a:bodyPr>
          <a:lstStyle/>
          <a:p>
            <a:r>
              <a:rPr lang="de-DE" dirty="0">
                <a:solidFill>
                  <a:schemeClr val="tx1"/>
                </a:solidFill>
              </a:rPr>
              <a:t>4.</a:t>
            </a:r>
          </a:p>
        </p:txBody>
      </p:sp>
      <p:sp>
        <p:nvSpPr>
          <p:cNvPr id="42" name="TextBox 41">
            <a:extLst>
              <a:ext uri="{FF2B5EF4-FFF2-40B4-BE49-F238E27FC236}">
                <a16:creationId xmlns:a16="http://schemas.microsoft.com/office/drawing/2014/main" id="{3701EEB9-C396-E76E-54A9-86CA945E7FE0}"/>
              </a:ext>
            </a:extLst>
          </p:cNvPr>
          <p:cNvSpPr txBox="1"/>
          <p:nvPr/>
        </p:nvSpPr>
        <p:spPr>
          <a:xfrm>
            <a:off x="9523303" y="3915515"/>
            <a:ext cx="387132" cy="307777"/>
          </a:xfrm>
          <a:prstGeom prst="rect">
            <a:avLst/>
          </a:prstGeom>
          <a:noFill/>
        </p:spPr>
        <p:txBody>
          <a:bodyPr wrap="square" rtlCol="0">
            <a:spAutoFit/>
          </a:bodyPr>
          <a:lstStyle/>
          <a:p>
            <a:r>
              <a:rPr lang="de-DE" dirty="0">
                <a:solidFill>
                  <a:schemeClr val="tx1"/>
                </a:solidFill>
              </a:rPr>
              <a:t>3.</a:t>
            </a:r>
          </a:p>
        </p:txBody>
      </p:sp>
      <p:sp>
        <p:nvSpPr>
          <p:cNvPr id="43" name="TextBox 42">
            <a:extLst>
              <a:ext uri="{FF2B5EF4-FFF2-40B4-BE49-F238E27FC236}">
                <a16:creationId xmlns:a16="http://schemas.microsoft.com/office/drawing/2014/main" id="{CDD2C2DC-0E4E-D62A-0406-5F5531631E70}"/>
              </a:ext>
            </a:extLst>
          </p:cNvPr>
          <p:cNvSpPr txBox="1"/>
          <p:nvPr/>
        </p:nvSpPr>
        <p:spPr>
          <a:xfrm>
            <a:off x="10181745" y="3909274"/>
            <a:ext cx="387132" cy="307777"/>
          </a:xfrm>
          <a:prstGeom prst="rect">
            <a:avLst/>
          </a:prstGeom>
          <a:noFill/>
        </p:spPr>
        <p:txBody>
          <a:bodyPr wrap="square" rtlCol="0">
            <a:spAutoFit/>
          </a:bodyPr>
          <a:lstStyle/>
          <a:p>
            <a:r>
              <a:rPr lang="de-DE" dirty="0">
                <a:solidFill>
                  <a:schemeClr val="tx1"/>
                </a:solidFill>
              </a:rPr>
              <a:t>2.</a:t>
            </a:r>
          </a:p>
        </p:txBody>
      </p:sp>
      <p:sp>
        <p:nvSpPr>
          <p:cNvPr id="45" name="Lightning Bolt 44">
            <a:extLst>
              <a:ext uri="{FF2B5EF4-FFF2-40B4-BE49-F238E27FC236}">
                <a16:creationId xmlns:a16="http://schemas.microsoft.com/office/drawing/2014/main" id="{BCBAF613-4FBF-91BD-9908-87794C09932B}"/>
              </a:ext>
            </a:extLst>
          </p:cNvPr>
          <p:cNvSpPr/>
          <p:nvPr/>
        </p:nvSpPr>
        <p:spPr>
          <a:xfrm>
            <a:off x="8204352" y="3958997"/>
            <a:ext cx="596369" cy="535057"/>
          </a:xfrm>
          <a:prstGeom prst="lightningBol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3" name="TextBox 2">
            <a:extLst>
              <a:ext uri="{FF2B5EF4-FFF2-40B4-BE49-F238E27FC236}">
                <a16:creationId xmlns:a16="http://schemas.microsoft.com/office/drawing/2014/main" id="{E8FAE597-16AE-E65D-ACB5-0F542241048F}"/>
              </a:ext>
            </a:extLst>
          </p:cNvPr>
          <p:cNvSpPr txBox="1"/>
          <p:nvPr/>
        </p:nvSpPr>
        <p:spPr>
          <a:xfrm>
            <a:off x="1330460" y="3898871"/>
            <a:ext cx="1260163" cy="307777"/>
          </a:xfrm>
          <a:prstGeom prst="rect">
            <a:avLst/>
          </a:prstGeom>
          <a:noFill/>
        </p:spPr>
        <p:txBody>
          <a:bodyPr wrap="square" rtlCol="0">
            <a:spAutoFit/>
          </a:bodyPr>
          <a:lstStyle/>
          <a:p>
            <a:r>
              <a:rPr lang="de-DE" dirty="0">
                <a:solidFill>
                  <a:schemeClr val="tx1"/>
                </a:solidFill>
              </a:rPr>
              <a:t>Reihenfolge</a:t>
            </a:r>
            <a:r>
              <a:rPr lang="en-DE" dirty="0">
                <a:solidFill>
                  <a:schemeClr val="tx1"/>
                </a:solidFill>
              </a:rPr>
              <a:t>:</a:t>
            </a:r>
            <a:endParaRPr lang="de-DE" dirty="0">
              <a:solidFill>
                <a:schemeClr val="tx1"/>
              </a:solidFill>
            </a:endParaRPr>
          </a:p>
        </p:txBody>
      </p:sp>
    </p:spTree>
    <p:extLst>
      <p:ext uri="{BB962C8B-B14F-4D97-AF65-F5344CB8AC3E}">
        <p14:creationId xmlns:p14="http://schemas.microsoft.com/office/powerpoint/2010/main" val="37145251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err="1">
                <a:solidFill>
                  <a:schemeClr val="accent3"/>
                </a:solidFill>
              </a:rPr>
              <a:t>MainLoop</a:t>
            </a:r>
            <a:endParaRPr dirty="0"/>
          </a:p>
        </p:txBody>
      </p:sp>
      <p:sp>
        <p:nvSpPr>
          <p:cNvPr id="13" name="Oval 12">
            <a:extLst>
              <a:ext uri="{FF2B5EF4-FFF2-40B4-BE49-F238E27FC236}">
                <a16:creationId xmlns:a16="http://schemas.microsoft.com/office/drawing/2014/main" id="{704B00CD-9908-8F37-BA90-BC14A299511C}"/>
              </a:ext>
            </a:extLst>
          </p:cNvPr>
          <p:cNvSpPr/>
          <p:nvPr/>
        </p:nvSpPr>
        <p:spPr>
          <a:xfrm>
            <a:off x="4697285" y="2318907"/>
            <a:ext cx="3122762" cy="3124361"/>
          </a:xfrm>
          <a:prstGeom prst="ellipse">
            <a:avLst/>
          </a:prstGeom>
          <a:noFill/>
          <a:ln w="762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rrow: Chevron 14">
            <a:extLst>
              <a:ext uri="{FF2B5EF4-FFF2-40B4-BE49-F238E27FC236}">
                <a16:creationId xmlns:a16="http://schemas.microsoft.com/office/drawing/2014/main" id="{7D5D4CE5-0978-BB72-4A98-BAB1910B3EDA}"/>
              </a:ext>
            </a:extLst>
          </p:cNvPr>
          <p:cNvSpPr/>
          <p:nvPr/>
        </p:nvSpPr>
        <p:spPr>
          <a:xfrm>
            <a:off x="5702809" y="1923690"/>
            <a:ext cx="845388" cy="885339"/>
          </a:xfrm>
          <a:prstGeom prst="chevr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solidFill>
                <a:schemeClr val="tx1"/>
              </a:solidFill>
            </a:endParaRPr>
          </a:p>
        </p:txBody>
      </p:sp>
      <p:sp>
        <p:nvSpPr>
          <p:cNvPr id="17" name="TextBox 16">
            <a:extLst>
              <a:ext uri="{FF2B5EF4-FFF2-40B4-BE49-F238E27FC236}">
                <a16:creationId xmlns:a16="http://schemas.microsoft.com/office/drawing/2014/main" id="{A8F1FF3C-7CEE-48D4-C3AB-0F99E2B6908C}"/>
              </a:ext>
            </a:extLst>
          </p:cNvPr>
          <p:cNvSpPr txBox="1"/>
          <p:nvPr/>
        </p:nvSpPr>
        <p:spPr>
          <a:xfrm>
            <a:off x="3522210" y="2136719"/>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Update Screen</a:t>
            </a:r>
            <a:endParaRPr lang="de-DE" sz="2000" dirty="0">
              <a:solidFill>
                <a:schemeClr val="bg2"/>
              </a:solidFill>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1E80B41F-EF25-E4E0-558D-4A31289F30D3}"/>
              </a:ext>
            </a:extLst>
          </p:cNvPr>
          <p:cNvSpPr txBox="1"/>
          <p:nvPr/>
        </p:nvSpPr>
        <p:spPr>
          <a:xfrm>
            <a:off x="6836633" y="1923690"/>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Wait for input</a:t>
            </a:r>
            <a:endParaRPr lang="de-DE" sz="2000" dirty="0">
              <a:solidFill>
                <a:schemeClr val="bg2"/>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C0F6FDD9-EFEC-5D27-AD14-81C9EF1D6AF8}"/>
              </a:ext>
            </a:extLst>
          </p:cNvPr>
          <p:cNvSpPr txBox="1"/>
          <p:nvPr/>
        </p:nvSpPr>
        <p:spPr>
          <a:xfrm>
            <a:off x="8234659" y="3451254"/>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Handle input</a:t>
            </a:r>
          </a:p>
        </p:txBody>
      </p:sp>
      <p:sp>
        <p:nvSpPr>
          <p:cNvPr id="44" name="TextBox 43">
            <a:extLst>
              <a:ext uri="{FF2B5EF4-FFF2-40B4-BE49-F238E27FC236}">
                <a16:creationId xmlns:a16="http://schemas.microsoft.com/office/drawing/2014/main" id="{6C3ADEB1-8C9C-6118-B69C-469F8D2C5632}"/>
              </a:ext>
            </a:extLst>
          </p:cNvPr>
          <p:cNvSpPr txBox="1"/>
          <p:nvPr/>
        </p:nvSpPr>
        <p:spPr>
          <a:xfrm>
            <a:off x="7752548" y="4801590"/>
            <a:ext cx="2695408"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Check food collision</a:t>
            </a:r>
            <a:endParaRPr lang="de-DE" sz="2000" dirty="0">
              <a:solidFill>
                <a:schemeClr val="bg2"/>
              </a:solidFill>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B73548A1-DD33-B7E7-DECF-2A57D3C57666}"/>
              </a:ext>
            </a:extLst>
          </p:cNvPr>
          <p:cNvSpPr txBox="1"/>
          <p:nvPr/>
        </p:nvSpPr>
        <p:spPr>
          <a:xfrm>
            <a:off x="7944714" y="3028890"/>
            <a:ext cx="2441275" cy="400110"/>
          </a:xfrm>
          <a:prstGeom prst="rect">
            <a:avLst/>
          </a:prstGeom>
          <a:noFill/>
        </p:spPr>
        <p:txBody>
          <a:bodyPr wrap="square" rtlCol="0">
            <a:spAutoFit/>
          </a:bodyPr>
          <a:lstStyle/>
          <a:p>
            <a:r>
              <a:rPr lang="de-DE" sz="2000" dirty="0" err="1">
                <a:solidFill>
                  <a:schemeClr val="bg2"/>
                </a:solidFill>
                <a:latin typeface="Roboto" panose="02000000000000000000" pitchFamily="2" charset="0"/>
                <a:ea typeface="Roboto" panose="02000000000000000000" pitchFamily="2" charset="0"/>
              </a:rPr>
              <a:t>Onkeypress</a:t>
            </a:r>
            <a:r>
              <a:rPr lang="en-DE" sz="2000" dirty="0">
                <a:solidFill>
                  <a:schemeClr val="bg2"/>
                </a:solidFill>
                <a:latin typeface="Roboto" panose="02000000000000000000" pitchFamily="2" charset="0"/>
                <a:ea typeface="Roboto" panose="02000000000000000000" pitchFamily="2" charset="0"/>
              </a:rPr>
              <a:t> “Up”</a:t>
            </a:r>
            <a:endParaRPr lang="de-DE" sz="2000" dirty="0">
              <a:solidFill>
                <a:schemeClr val="bg2"/>
              </a:solidFill>
              <a:latin typeface="Roboto" panose="02000000000000000000" pitchFamily="2" charset="0"/>
              <a:ea typeface="Roboto" panose="02000000000000000000" pitchFamily="2" charset="0"/>
            </a:endParaRPr>
          </a:p>
        </p:txBody>
      </p:sp>
      <p:sp>
        <p:nvSpPr>
          <p:cNvPr id="48" name="TextBox 47">
            <a:extLst>
              <a:ext uri="{FF2B5EF4-FFF2-40B4-BE49-F238E27FC236}">
                <a16:creationId xmlns:a16="http://schemas.microsoft.com/office/drawing/2014/main" id="{BF6CCC1A-5013-D0EF-C776-A4146D9313AE}"/>
              </a:ext>
            </a:extLst>
          </p:cNvPr>
          <p:cNvSpPr txBox="1"/>
          <p:nvPr/>
        </p:nvSpPr>
        <p:spPr>
          <a:xfrm>
            <a:off x="6548197" y="5561796"/>
            <a:ext cx="2441275" cy="400110"/>
          </a:xfrm>
          <a:prstGeom prst="rect">
            <a:avLst/>
          </a:prstGeom>
          <a:noFill/>
        </p:spPr>
        <p:txBody>
          <a:bodyPr wrap="square" rtlCol="0">
            <a:spAutoFit/>
          </a:bodyPr>
          <a:lstStyle/>
          <a:p>
            <a:r>
              <a:rPr lang="de-DE" sz="2000" dirty="0" err="1">
                <a:solidFill>
                  <a:schemeClr val="bg2"/>
                </a:solidFill>
                <a:latin typeface="Roboto" panose="02000000000000000000" pitchFamily="2" charset="0"/>
                <a:ea typeface="Roboto" panose="02000000000000000000" pitchFamily="2" charset="0"/>
              </a:rPr>
              <a:t>find_new_location</a:t>
            </a:r>
            <a:r>
              <a:rPr lang="en-DE" sz="2000" dirty="0">
                <a:solidFill>
                  <a:schemeClr val="bg2"/>
                </a:solidFill>
                <a:latin typeface="Roboto" panose="02000000000000000000" pitchFamily="2" charset="0"/>
                <a:ea typeface="Roboto" panose="02000000000000000000" pitchFamily="2" charset="0"/>
              </a:rPr>
              <a:t>()</a:t>
            </a:r>
            <a:endParaRPr lang="de-DE" sz="2000" dirty="0">
              <a:solidFill>
                <a:schemeClr val="bg2"/>
              </a:solidFill>
              <a:latin typeface="Roboto" panose="02000000000000000000" pitchFamily="2" charset="0"/>
              <a:ea typeface="Roboto" panose="02000000000000000000" pitchFamily="2" charset="0"/>
            </a:endParaRPr>
          </a:p>
        </p:txBody>
      </p:sp>
      <p:sp>
        <p:nvSpPr>
          <p:cNvPr id="51" name="TextBox 50">
            <a:extLst>
              <a:ext uri="{FF2B5EF4-FFF2-40B4-BE49-F238E27FC236}">
                <a16:creationId xmlns:a16="http://schemas.microsoft.com/office/drawing/2014/main" id="{01B375FA-723C-9E79-9712-7BD8A080B26C}"/>
              </a:ext>
            </a:extLst>
          </p:cNvPr>
          <p:cNvSpPr txBox="1"/>
          <p:nvPr/>
        </p:nvSpPr>
        <p:spPr>
          <a:xfrm>
            <a:off x="8531383" y="3851364"/>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Change Direction</a:t>
            </a:r>
            <a:endParaRPr lang="de-DE" sz="2000" dirty="0">
              <a:solidFill>
                <a:schemeClr val="bg2"/>
              </a:solidFill>
              <a:latin typeface="Roboto" panose="02000000000000000000" pitchFamily="2" charset="0"/>
              <a:ea typeface="Roboto" panose="02000000000000000000" pitchFamily="2" charset="0"/>
            </a:endParaRPr>
          </a:p>
        </p:txBody>
      </p:sp>
      <p:sp>
        <p:nvSpPr>
          <p:cNvPr id="52" name="TextBox 51">
            <a:extLst>
              <a:ext uri="{FF2B5EF4-FFF2-40B4-BE49-F238E27FC236}">
                <a16:creationId xmlns:a16="http://schemas.microsoft.com/office/drawing/2014/main" id="{440B9FAC-7266-F540-7FC1-720523A9DC96}"/>
              </a:ext>
            </a:extLst>
          </p:cNvPr>
          <p:cNvSpPr txBox="1"/>
          <p:nvPr/>
        </p:nvSpPr>
        <p:spPr>
          <a:xfrm>
            <a:off x="3401430" y="4966600"/>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head</a:t>
            </a:r>
            <a:endParaRPr lang="de-DE" sz="2000" dirty="0">
              <a:solidFill>
                <a:schemeClr val="bg2"/>
              </a:solidFill>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85CF008C-0831-7323-6416-A5BE9AF81FEF}"/>
              </a:ext>
            </a:extLst>
          </p:cNvPr>
          <p:cNvSpPr txBox="1"/>
          <p:nvPr/>
        </p:nvSpPr>
        <p:spPr>
          <a:xfrm>
            <a:off x="3269342" y="4417515"/>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s1</a:t>
            </a:r>
            <a:endParaRPr lang="de-DE" sz="2000" dirty="0">
              <a:solidFill>
                <a:schemeClr val="bg2"/>
              </a:solidFill>
              <a:latin typeface="Roboto" panose="02000000000000000000" pitchFamily="2" charset="0"/>
              <a:ea typeface="Roboto" panose="02000000000000000000" pitchFamily="2" charset="0"/>
            </a:endParaRPr>
          </a:p>
        </p:txBody>
      </p:sp>
      <p:sp>
        <p:nvSpPr>
          <p:cNvPr id="54" name="TextBox 53">
            <a:extLst>
              <a:ext uri="{FF2B5EF4-FFF2-40B4-BE49-F238E27FC236}">
                <a16:creationId xmlns:a16="http://schemas.microsoft.com/office/drawing/2014/main" id="{50C3F630-5E12-B873-1786-3B2AA2C5082E}"/>
              </a:ext>
            </a:extLst>
          </p:cNvPr>
          <p:cNvSpPr txBox="1"/>
          <p:nvPr/>
        </p:nvSpPr>
        <p:spPr>
          <a:xfrm>
            <a:off x="3254519" y="3990453"/>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s2</a:t>
            </a:r>
            <a:endParaRPr lang="de-DE" sz="2000" dirty="0">
              <a:solidFill>
                <a:schemeClr val="bg2"/>
              </a:solidFill>
              <a:latin typeface="Roboto" panose="02000000000000000000" pitchFamily="2" charset="0"/>
              <a:ea typeface="Roboto" panose="02000000000000000000" pitchFamily="2" charset="0"/>
            </a:endParaRPr>
          </a:p>
        </p:txBody>
      </p:sp>
      <p:sp>
        <p:nvSpPr>
          <p:cNvPr id="55" name="TextBox 54">
            <a:extLst>
              <a:ext uri="{FF2B5EF4-FFF2-40B4-BE49-F238E27FC236}">
                <a16:creationId xmlns:a16="http://schemas.microsoft.com/office/drawing/2014/main" id="{06A480C4-A8A4-2DB2-A48D-037B2FDA1CEC}"/>
              </a:ext>
            </a:extLst>
          </p:cNvPr>
          <p:cNvSpPr txBox="1"/>
          <p:nvPr/>
        </p:nvSpPr>
        <p:spPr>
          <a:xfrm>
            <a:off x="3292039" y="3528546"/>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a:t>
            </a:r>
            <a:r>
              <a:rPr lang="en-DE" sz="2000" dirty="0" err="1">
                <a:solidFill>
                  <a:schemeClr val="bg2"/>
                </a:solidFill>
                <a:latin typeface="Roboto" panose="02000000000000000000" pitchFamily="2" charset="0"/>
                <a:ea typeface="Roboto" panose="02000000000000000000" pitchFamily="2" charset="0"/>
              </a:rPr>
              <a:t>sn</a:t>
            </a:r>
            <a:endParaRPr lang="de-DE" sz="2000" dirty="0">
              <a:solidFill>
                <a:schemeClr val="bg2"/>
              </a:solidFill>
              <a:latin typeface="Roboto" panose="02000000000000000000" pitchFamily="2" charset="0"/>
              <a:ea typeface="Roboto" panose="02000000000000000000" pitchFamily="2" charset="0"/>
            </a:endParaRPr>
          </a:p>
        </p:txBody>
      </p:sp>
      <p:sp>
        <p:nvSpPr>
          <p:cNvPr id="56" name="TextBox 55">
            <a:extLst>
              <a:ext uri="{FF2B5EF4-FFF2-40B4-BE49-F238E27FC236}">
                <a16:creationId xmlns:a16="http://schemas.microsoft.com/office/drawing/2014/main" id="{BABF72E0-C230-E7DF-90A4-543C99139D64}"/>
              </a:ext>
            </a:extLst>
          </p:cNvPr>
          <p:cNvSpPr txBox="1"/>
          <p:nvPr/>
        </p:nvSpPr>
        <p:spPr>
          <a:xfrm>
            <a:off x="7353328" y="5175337"/>
            <a:ext cx="2441275" cy="400110"/>
          </a:xfrm>
          <a:prstGeom prst="rect">
            <a:avLst/>
          </a:prstGeom>
          <a:noFill/>
        </p:spPr>
        <p:txBody>
          <a:bodyPr wrap="square" rtlCol="0">
            <a:spAutoFit/>
          </a:bodyPr>
          <a:lstStyle/>
          <a:p>
            <a:r>
              <a:rPr lang="en-DE" sz="2000" dirty="0" err="1">
                <a:solidFill>
                  <a:schemeClr val="bg2"/>
                </a:solidFill>
                <a:latin typeface="Roboto" panose="02000000000000000000" pitchFamily="2" charset="0"/>
                <a:ea typeface="Roboto" panose="02000000000000000000" pitchFamily="2" charset="0"/>
              </a:rPr>
              <a:t>add_segment</a:t>
            </a:r>
            <a:r>
              <a:rPr lang="en-DE" sz="2000" dirty="0">
                <a:solidFill>
                  <a:schemeClr val="bg2"/>
                </a:solidFill>
                <a:latin typeface="Roboto" panose="02000000000000000000" pitchFamily="2" charset="0"/>
                <a:ea typeface="Roboto" panose="02000000000000000000" pitchFamily="2" charset="0"/>
              </a:rPr>
              <a:t>()</a:t>
            </a:r>
            <a:endParaRPr lang="de-DE" sz="2000" dirty="0">
              <a:solidFill>
                <a:schemeClr val="bg2"/>
              </a:solidFill>
              <a:latin typeface="Roboto" panose="02000000000000000000" pitchFamily="2" charset="0"/>
              <a:ea typeface="Roboto" panose="02000000000000000000" pitchFamily="2" charset="0"/>
            </a:endParaRPr>
          </a:p>
        </p:txBody>
      </p:sp>
      <p:sp>
        <p:nvSpPr>
          <p:cNvPr id="58" name="Rectangle 57">
            <a:extLst>
              <a:ext uri="{FF2B5EF4-FFF2-40B4-BE49-F238E27FC236}">
                <a16:creationId xmlns:a16="http://schemas.microsoft.com/office/drawing/2014/main" id="{50B189C8-DC2A-5C57-2463-28037316D6B4}"/>
              </a:ext>
            </a:extLst>
          </p:cNvPr>
          <p:cNvSpPr/>
          <p:nvPr/>
        </p:nvSpPr>
        <p:spPr>
          <a:xfrm rot="1619045">
            <a:off x="7009906" y="2282599"/>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9" name="Rectangle 58">
            <a:extLst>
              <a:ext uri="{FF2B5EF4-FFF2-40B4-BE49-F238E27FC236}">
                <a16:creationId xmlns:a16="http://schemas.microsoft.com/office/drawing/2014/main" id="{37469E64-4C9E-D9FC-B80D-3751C51CF7C9}"/>
              </a:ext>
            </a:extLst>
          </p:cNvPr>
          <p:cNvSpPr/>
          <p:nvPr/>
        </p:nvSpPr>
        <p:spPr>
          <a:xfrm rot="4594196">
            <a:off x="7599426" y="3030391"/>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60" name="Rectangle 59">
            <a:extLst>
              <a:ext uri="{FF2B5EF4-FFF2-40B4-BE49-F238E27FC236}">
                <a16:creationId xmlns:a16="http://schemas.microsoft.com/office/drawing/2014/main" id="{42A8D731-D5C3-8D5D-D4F7-EA9DB53D8D83}"/>
              </a:ext>
            </a:extLst>
          </p:cNvPr>
          <p:cNvSpPr/>
          <p:nvPr/>
        </p:nvSpPr>
        <p:spPr>
          <a:xfrm rot="8040358">
            <a:off x="7421111" y="4557189"/>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89" name="Arrow: Notched Right 388">
            <a:extLst>
              <a:ext uri="{FF2B5EF4-FFF2-40B4-BE49-F238E27FC236}">
                <a16:creationId xmlns:a16="http://schemas.microsoft.com/office/drawing/2014/main" id="{3B688AAE-5054-C184-4322-94C637EAF337}"/>
              </a:ext>
            </a:extLst>
          </p:cNvPr>
          <p:cNvSpPr/>
          <p:nvPr/>
        </p:nvSpPr>
        <p:spPr>
          <a:xfrm>
            <a:off x="8035708" y="346069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0" name="Arrow: Notched Right 389">
            <a:extLst>
              <a:ext uri="{FF2B5EF4-FFF2-40B4-BE49-F238E27FC236}">
                <a16:creationId xmlns:a16="http://schemas.microsoft.com/office/drawing/2014/main" id="{E2B1F640-72DA-19F6-E4C7-E4D8040B345B}"/>
              </a:ext>
            </a:extLst>
          </p:cNvPr>
          <p:cNvSpPr/>
          <p:nvPr/>
        </p:nvSpPr>
        <p:spPr>
          <a:xfrm>
            <a:off x="8266634" y="3855441"/>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1" name="Arrow: Notched Right 390">
            <a:extLst>
              <a:ext uri="{FF2B5EF4-FFF2-40B4-BE49-F238E27FC236}">
                <a16:creationId xmlns:a16="http://schemas.microsoft.com/office/drawing/2014/main" id="{036053F4-555E-E741-A8FA-58C1EDC7E20B}"/>
              </a:ext>
            </a:extLst>
          </p:cNvPr>
          <p:cNvSpPr/>
          <p:nvPr/>
        </p:nvSpPr>
        <p:spPr>
          <a:xfrm rot="10800000">
            <a:off x="9277908" y="5212827"/>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2" name="Arrow: Notched Right 391">
            <a:extLst>
              <a:ext uri="{FF2B5EF4-FFF2-40B4-BE49-F238E27FC236}">
                <a16:creationId xmlns:a16="http://schemas.microsoft.com/office/drawing/2014/main" id="{8CCD5DDF-111F-389F-DF9D-94D7A300C4BB}"/>
              </a:ext>
            </a:extLst>
          </p:cNvPr>
          <p:cNvSpPr/>
          <p:nvPr/>
        </p:nvSpPr>
        <p:spPr>
          <a:xfrm rot="10800000">
            <a:off x="8959080" y="5586104"/>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3" name="Arrow: Notched Right 392">
            <a:extLst>
              <a:ext uri="{FF2B5EF4-FFF2-40B4-BE49-F238E27FC236}">
                <a16:creationId xmlns:a16="http://schemas.microsoft.com/office/drawing/2014/main" id="{564A43E0-7615-17F4-E5CC-64390614279C}"/>
              </a:ext>
            </a:extLst>
          </p:cNvPr>
          <p:cNvSpPr/>
          <p:nvPr/>
        </p:nvSpPr>
        <p:spPr>
          <a:xfrm>
            <a:off x="2981888" y="444182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4" name="Arrow: Notched Right 393">
            <a:extLst>
              <a:ext uri="{FF2B5EF4-FFF2-40B4-BE49-F238E27FC236}">
                <a16:creationId xmlns:a16="http://schemas.microsoft.com/office/drawing/2014/main" id="{CCCC7E25-06B8-7643-6DCA-33B6F67C94C1}"/>
              </a:ext>
            </a:extLst>
          </p:cNvPr>
          <p:cNvSpPr/>
          <p:nvPr/>
        </p:nvSpPr>
        <p:spPr>
          <a:xfrm>
            <a:off x="2994607" y="399045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5" name="Arrow: Notched Right 394">
            <a:extLst>
              <a:ext uri="{FF2B5EF4-FFF2-40B4-BE49-F238E27FC236}">
                <a16:creationId xmlns:a16="http://schemas.microsoft.com/office/drawing/2014/main" id="{8B1FF517-76B8-DEB7-4013-9C75BEAAF008}"/>
              </a:ext>
            </a:extLst>
          </p:cNvPr>
          <p:cNvSpPr/>
          <p:nvPr/>
        </p:nvSpPr>
        <p:spPr>
          <a:xfrm>
            <a:off x="3004871" y="3529465"/>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6" name="Rectangle 395">
            <a:extLst>
              <a:ext uri="{FF2B5EF4-FFF2-40B4-BE49-F238E27FC236}">
                <a16:creationId xmlns:a16="http://schemas.microsoft.com/office/drawing/2014/main" id="{A738B878-13CB-A5F1-14FE-254F99D4D9D9}"/>
              </a:ext>
            </a:extLst>
          </p:cNvPr>
          <p:cNvSpPr/>
          <p:nvPr/>
        </p:nvSpPr>
        <p:spPr>
          <a:xfrm rot="2615722">
            <a:off x="5046069" y="4628072"/>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97" name="Rectangle 396">
            <a:extLst>
              <a:ext uri="{FF2B5EF4-FFF2-40B4-BE49-F238E27FC236}">
                <a16:creationId xmlns:a16="http://schemas.microsoft.com/office/drawing/2014/main" id="{08A94145-26C6-E180-33BA-E2990D11A5E4}"/>
              </a:ext>
            </a:extLst>
          </p:cNvPr>
          <p:cNvSpPr/>
          <p:nvPr/>
        </p:nvSpPr>
        <p:spPr>
          <a:xfrm rot="8040358">
            <a:off x="5110600" y="2499107"/>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1132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repeatCount="indefinite" fill="hold" grpId="1" nodeType="withEffect">
                                  <p:stCondLst>
                                    <p:cond delay="0"/>
                                  </p:stCondLst>
                                  <p:endCondLst>
                                    <p:cond evt="onNext" delay="0">
                                      <p:tgtEl>
                                        <p:sldTgt/>
                                      </p:tgtEl>
                                    </p:cond>
                                  </p:endCondLst>
                                  <p:childTnLst>
                                    <p:animMotion origin="layout" path="M -3.54167E-6 -3.33333E-6 C 0.02396 -3.33333E-6 0.08503 0.0294 0.10144 0.05834 C 0.12357 0.09769 0.14258 0.19051 0.14258 0.24051 C 0.14623 0.29537 0.11967 0.35139 0.1 0.38542 C 0.08776 0.39584 0.03685 0.475 -0.01458 0.45278 C -0.02981 0.43588 -0.07617 0.42778 -0.09778 0.33982 C -0.12461 0.27385 -0.11888 0.17385 -0.1026 0.11829 C -0.09062 0.06436 -0.03906 -0.00139 -0.02187 0.00602 C -0.00468 -0.01273 -0.00403 0.00648 -3.54167E-6 0.0051 " pathEditMode="relative" rAng="0" ptsTypes="AAAAAAAAA">
                                      <p:cBhvr>
                                        <p:cTn id="6" dur="2000" fill="hold"/>
                                        <p:tgtEl>
                                          <p:spTgt spid="15"/>
                                        </p:tgtEl>
                                        <p:attrNameLst>
                                          <p:attrName>ppt_x</p:attrName>
                                          <p:attrName>ppt_y</p:attrName>
                                        </p:attrNameLst>
                                      </p:cBhvr>
                                      <p:rCtr x="1328" y="22731"/>
                                    </p:animMotion>
                                  </p:childTnLst>
                                </p:cTn>
                              </p:par>
                              <p:par>
                                <p:cTn id="7" presetID="8" presetClass="emph" presetSubtype="0" repeatCount="indefinite" fill="hold" grpId="2" nodeType="withEffect">
                                  <p:stCondLst>
                                    <p:cond delay="0"/>
                                  </p:stCondLst>
                                  <p:endCondLst>
                                    <p:cond evt="onNext" delay="0">
                                      <p:tgtEl>
                                        <p:sldTgt/>
                                      </p:tgtEl>
                                    </p:cond>
                                  </p:endCondLst>
                                  <p:childTnLst>
                                    <p:animRot by="21600000">
                                      <p:cBhvr>
                                        <p:cTn id="8"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 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p>
          <a:p>
            <a:pPr marL="139700" indent="0">
              <a:buNone/>
            </a:pPr>
            <a:endParaRPr lang="de-DE" dirty="0"/>
          </a:p>
          <a:p>
            <a:pPr marL="139700" indent="0">
              <a:buNone/>
            </a:pPr>
            <a:r>
              <a:rPr lang="de-DE" dirty="0"/>
              <a:t>Wenn die Schlange mit sich oder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Widescreen</PresentationFormat>
  <Paragraphs>87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Aldrich</vt:lpstr>
      <vt:lpstr>Calibri</vt:lpstr>
      <vt:lpstr>Roboto</vt:lpstr>
      <vt:lpstr>Abril Fatface</vt:lpstr>
      <vt:lpstr>Roboto Mono</vt:lpstr>
      <vt:lpstr>Arial</vt:lpstr>
      <vt:lpstr>SlidesMania</vt:lpstr>
      <vt:lpstr>PROGRAMMIERUNG BEGINNER KURS PYTHON #8</vt:lpstr>
      <vt:lpstr>06</vt:lpstr>
      <vt:lpstr>CHALLENGE MODULES</vt:lpstr>
      <vt:lpstr>CHALLENGE SNAKE SEGMENTS</vt:lpstr>
      <vt:lpstr>CHALLENGE SNAKE SEGMENTS</vt:lpstr>
      <vt:lpstr>CHALLENGE SNAKE SEGMENTS</vt:lpstr>
      <vt:lpstr>CHALLENGE SPEED</vt:lpstr>
      <vt:lpstr>CHALLENGE GAME CONTROLER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XMG-Privat</cp:lastModifiedBy>
  <cp:revision>311</cp:revision>
  <dcterms:modified xsi:type="dcterms:W3CDTF">2024-01-09T19:51:28Z</dcterms:modified>
</cp:coreProperties>
</file>