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97" r:id="rId3"/>
    <p:sldId id="305" r:id="rId4"/>
    <p:sldId id="293" r:id="rId5"/>
    <p:sldId id="307" r:id="rId6"/>
    <p:sldId id="306" r:id="rId7"/>
    <p:sldId id="308" r:id="rId8"/>
    <p:sldId id="303" r:id="rId9"/>
    <p:sldId id="310" r:id="rId10"/>
    <p:sldId id="311" r:id="rId11"/>
    <p:sldId id="312" r:id="rId12"/>
    <p:sldId id="296" r:id="rId13"/>
    <p:sldId id="309" r:id="rId14"/>
    <p:sldId id="264" r:id="rId15"/>
    <p:sldId id="278" r:id="rId16"/>
  </p:sldIdLst>
  <p:sldSz cx="12192000" cy="6858000"/>
  <p:notesSz cx="6858000" cy="9144000"/>
  <p:embeddedFontLst>
    <p:embeddedFont>
      <p:font typeface="Abril Fatface" panose="02000503000000020003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9942" autoAdjust="0"/>
  </p:normalViewPr>
  <p:slideViewPr>
    <p:cSldViewPr snapToGrid="0">
      <p:cViewPr varScale="1">
        <p:scale>
          <a:sx n="95" d="100"/>
          <a:sy n="95" d="100"/>
        </p:scale>
        <p:origin x="96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07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#4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__str__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5"/>
            <a:ext cx="9755100" cy="2923411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__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__(</a:t>
            </a:r>
            <a:r>
              <a:rPr lang="en-US" sz="2000" dirty="0" err="1">
                <a:solidFill>
                  <a:schemeClr val="tx1"/>
                </a:solidFill>
              </a:rPr>
              <a:t>self,marke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Initialisieren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marke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 def</a:t>
            </a:r>
            <a:r>
              <a:rPr lang="en-US" sz="2000" dirty="0">
                <a:solidFill>
                  <a:schemeClr val="tx1"/>
                </a:solidFill>
              </a:rPr>
              <a:t> __str__(self):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String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Ausgabe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	 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f“{</a:t>
            </a:r>
            <a:r>
              <a:rPr lang="en-US" sz="2000" dirty="0" err="1"/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/>
              <a:t>}er {</a:t>
            </a:r>
            <a:r>
              <a:rPr lang="en-US" sz="2000" dirty="0" err="1"/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r>
              <a:rPr lang="en-US" sz="2000" dirty="0"/>
              <a:t>"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8450" y="4884644"/>
            <a:ext cx="9755100" cy="1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/>
              <a:t>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blauer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Porsche </a:t>
            </a: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funktionen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1795428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def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lackieren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self,farbe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Funktion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/>
              <a:t>	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8450" y="4208058"/>
            <a:ext cx="9755100" cy="229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porsche.lackieren</a:t>
            </a:r>
            <a:r>
              <a:rPr lang="en-US" sz="2000" dirty="0">
                <a:solidFill>
                  <a:schemeClr val="tx1"/>
                </a:solidFill>
              </a:rPr>
              <a:t>(“golden”)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/>
              <a:t>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goldener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Porsche </a:t>
            </a: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AUTO KLASSE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Auto Klasse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Baue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‘Auto’ die </a:t>
            </a:r>
            <a:r>
              <a:rPr lang="en-US" sz="1600" dirty="0" err="1"/>
              <a:t>folgende</a:t>
            </a:r>
            <a:r>
              <a:rPr lang="en-US" sz="1600" dirty="0"/>
              <a:t> Attribute </a:t>
            </a:r>
            <a:r>
              <a:rPr lang="en-US" sz="1600" dirty="0" err="1"/>
              <a:t>enthält</a:t>
            </a:r>
            <a:r>
              <a:rPr lang="en-US" sz="1600" dirty="0"/>
              <a:t>: “</a:t>
            </a:r>
            <a:r>
              <a:rPr lang="en-US" sz="1600" dirty="0" err="1"/>
              <a:t>kmstand</a:t>
            </a:r>
            <a:r>
              <a:rPr lang="en-US" sz="1600" dirty="0"/>
              <a:t>, </a:t>
            </a:r>
            <a:r>
              <a:rPr lang="en-US" sz="1600" dirty="0" err="1"/>
              <a:t>marke</a:t>
            </a:r>
            <a:r>
              <a:rPr lang="en-US" sz="1600" dirty="0"/>
              <a:t>, </a:t>
            </a:r>
            <a:r>
              <a:rPr lang="en-US" sz="1600" dirty="0" err="1"/>
              <a:t>baujahr</a:t>
            </a:r>
            <a:r>
              <a:rPr lang="en-US" sz="1600" dirty="0"/>
              <a:t>, </a:t>
            </a:r>
            <a:r>
              <a:rPr lang="en-US" sz="1600" dirty="0" err="1"/>
              <a:t>farbe</a:t>
            </a:r>
            <a:r>
              <a:rPr lang="en-US" sz="1600" dirty="0"/>
              <a:t>, </a:t>
            </a:r>
            <a:r>
              <a:rPr lang="en-US" sz="1600" dirty="0" err="1"/>
              <a:t>reifen</a:t>
            </a:r>
            <a:r>
              <a:rPr lang="en-US" sz="1600" dirty="0"/>
              <a:t>”. </a:t>
            </a:r>
            <a:r>
              <a:rPr lang="en-US" sz="1600" dirty="0" err="1"/>
              <a:t>Erzeuge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</a:t>
            </a:r>
            <a:r>
              <a:rPr lang="en-US" sz="1600" dirty="0" err="1"/>
              <a:t>Objekt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Bezeichner</a:t>
            </a:r>
            <a:r>
              <a:rPr lang="en-US" sz="1600" dirty="0"/>
              <a:t> ‘</a:t>
            </a:r>
            <a:r>
              <a:rPr lang="en-US" sz="1600" dirty="0" err="1"/>
              <a:t>porsche</a:t>
            </a:r>
            <a:r>
              <a:rPr lang="en-US" sz="1600" dirty="0"/>
              <a:t>’ </a:t>
            </a:r>
            <a:r>
              <a:rPr lang="en-US" sz="1600" dirty="0" err="1"/>
              <a:t>durch</a:t>
            </a:r>
            <a:r>
              <a:rPr lang="en-US" sz="1600" dirty="0"/>
              <a:t> die </a:t>
            </a:r>
            <a:r>
              <a:rPr lang="en-US" sz="1600" dirty="0" err="1"/>
              <a:t>Klasse</a:t>
            </a:r>
            <a:r>
              <a:rPr lang="en-US" sz="1600" dirty="0"/>
              <a:t> ‘Auto’.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Gebe</a:t>
            </a:r>
            <a:r>
              <a:rPr lang="en-US" sz="1600" dirty="0"/>
              <a:t> die </a:t>
            </a:r>
            <a:r>
              <a:rPr lang="en-US" sz="1600" dirty="0" err="1"/>
              <a:t>Farbe</a:t>
            </a:r>
            <a:r>
              <a:rPr lang="en-US" sz="1600" dirty="0"/>
              <a:t>, </a:t>
            </a:r>
            <a:r>
              <a:rPr lang="en-US" sz="1600" dirty="0" err="1"/>
              <a:t>Marke</a:t>
            </a:r>
            <a:r>
              <a:rPr lang="en-US" sz="1600" dirty="0"/>
              <a:t> und das </a:t>
            </a:r>
            <a:r>
              <a:rPr lang="en-US" sz="1600" dirty="0" err="1"/>
              <a:t>Baujahr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AUTO &amp; GELD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Auto &amp; Geld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Ein Auto muss </a:t>
            </a:r>
            <a:r>
              <a:rPr lang="en-US" sz="1600" dirty="0" err="1"/>
              <a:t>immer</a:t>
            </a:r>
            <a:r>
              <a:rPr lang="en-US" sz="1600" dirty="0"/>
              <a:t> </a:t>
            </a:r>
            <a:r>
              <a:rPr lang="en-US" sz="1600" dirty="0" err="1"/>
              <a:t>bezahlt</a:t>
            </a:r>
            <a:r>
              <a:rPr lang="en-US" sz="1600" dirty="0"/>
              <a:t> warden. </a:t>
            </a: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weitere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Bezeichner</a:t>
            </a:r>
            <a:r>
              <a:rPr lang="en-US" sz="1600" dirty="0"/>
              <a:t> </a:t>
            </a:r>
            <a:r>
              <a:rPr lang="en-US" sz="1600" dirty="0" err="1"/>
              <a:t>Konto</a:t>
            </a:r>
            <a:r>
              <a:rPr lang="en-US" sz="1600" dirty="0"/>
              <a:t>. Ein </a:t>
            </a:r>
            <a:r>
              <a:rPr lang="en-US" sz="1600" dirty="0" err="1"/>
              <a:t>Konto</a:t>
            </a:r>
            <a:r>
              <a:rPr lang="en-US" sz="1600" dirty="0"/>
              <a:t> </a:t>
            </a:r>
            <a:r>
              <a:rPr lang="en-US" sz="1600" dirty="0" err="1"/>
              <a:t>erhält</a:t>
            </a:r>
            <a:r>
              <a:rPr lang="en-US" sz="1600" dirty="0"/>
              <a:t>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/>
              <a:t>beim</a:t>
            </a:r>
            <a:r>
              <a:rPr lang="en-US" sz="1600" dirty="0"/>
              <a:t> </a:t>
            </a:r>
            <a:r>
              <a:rPr lang="en-US" sz="1600" dirty="0" err="1"/>
              <a:t>initialisieren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Zufällige</a:t>
            </a:r>
            <a:r>
              <a:rPr lang="en-US" sz="1600" dirty="0"/>
              <a:t> Nummer und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des </a:t>
            </a:r>
            <a:r>
              <a:rPr lang="en-US" sz="1600" dirty="0" err="1"/>
              <a:t>Kunden</a:t>
            </a:r>
            <a:r>
              <a:rPr lang="en-US" sz="1600" dirty="0"/>
              <a:t>. </a:t>
            </a:r>
            <a:r>
              <a:rPr lang="en-US" sz="1600" dirty="0" err="1"/>
              <a:t>Damit</a:t>
            </a:r>
            <a:r>
              <a:rPr lang="en-US" sz="1600" dirty="0"/>
              <a:t> das Auto nun </a:t>
            </a:r>
            <a:r>
              <a:rPr lang="en-US" sz="1600" dirty="0" err="1"/>
              <a:t>bezahlt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, </a:t>
            </a:r>
            <a:r>
              <a:rPr lang="en-US" sz="1600" dirty="0" err="1"/>
              <a:t>ist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Überweisung</a:t>
            </a:r>
            <a:r>
              <a:rPr lang="en-US" sz="1600" dirty="0"/>
              <a:t> </a:t>
            </a:r>
            <a:r>
              <a:rPr lang="en-US" sz="1600" dirty="0" err="1"/>
              <a:t>notwendig</a:t>
            </a:r>
            <a:r>
              <a:rPr lang="en-US" sz="1600" dirty="0"/>
              <a:t>. </a:t>
            </a:r>
            <a:r>
              <a:rPr lang="en-US" sz="1600" dirty="0" err="1"/>
              <a:t>Erstelle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 um Geld von dem </a:t>
            </a:r>
            <a:r>
              <a:rPr lang="en-US" sz="1600" dirty="0" err="1"/>
              <a:t>Konto</a:t>
            </a:r>
            <a:r>
              <a:rPr lang="en-US" sz="1600" dirty="0"/>
              <a:t> auf </a:t>
            </a:r>
            <a:r>
              <a:rPr lang="en-US" sz="1600" dirty="0" err="1"/>
              <a:t>ein</a:t>
            </a:r>
            <a:r>
              <a:rPr lang="en-US" sz="1600" dirty="0"/>
              <a:t> </a:t>
            </a:r>
            <a:r>
              <a:rPr lang="en-US" sz="1600" dirty="0" err="1"/>
              <a:t>anderes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überweisen</a:t>
            </a:r>
            <a:r>
              <a:rPr lang="en-US" sz="1600" dirty="0"/>
              <a:t>. Eine </a:t>
            </a:r>
            <a:r>
              <a:rPr lang="en-US" sz="1600" dirty="0" err="1"/>
              <a:t>Überweisung</a:t>
            </a:r>
            <a:r>
              <a:rPr lang="en-US" sz="1600" dirty="0"/>
              <a:t> muss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Überweisungsgrund</a:t>
            </a:r>
            <a:r>
              <a:rPr lang="en-US" sz="1600" dirty="0"/>
              <a:t> </a:t>
            </a:r>
            <a:r>
              <a:rPr lang="en-US" sz="1600" dirty="0" err="1"/>
              <a:t>haben</a:t>
            </a:r>
            <a:r>
              <a:rPr lang="en-US" sz="1600" dirty="0"/>
              <a:t>. Dieser </a:t>
            </a:r>
            <a:r>
              <a:rPr lang="en-US" sz="1600" dirty="0" err="1"/>
              <a:t>Grund</a:t>
            </a:r>
            <a:r>
              <a:rPr lang="en-US" sz="1600" dirty="0"/>
              <a:t>, </a:t>
            </a:r>
            <a:r>
              <a:rPr lang="en-US" sz="1600" dirty="0" err="1"/>
              <a:t>setzt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aus</a:t>
            </a:r>
            <a:r>
              <a:rPr lang="en-US" sz="1600" dirty="0"/>
              <a:t> dem </a:t>
            </a:r>
            <a:r>
              <a:rPr lang="en-US" sz="1600" dirty="0" err="1"/>
              <a:t>Markenname</a:t>
            </a:r>
            <a:r>
              <a:rPr lang="en-US" sz="1600" dirty="0"/>
              <a:t> und des </a:t>
            </a:r>
            <a:r>
              <a:rPr lang="en-US" sz="1600" dirty="0" err="1"/>
              <a:t>Baujahres</a:t>
            </a:r>
            <a:r>
              <a:rPr lang="en-US" sz="1600" dirty="0"/>
              <a:t> des Auto </a:t>
            </a:r>
            <a:r>
              <a:rPr lang="en-US" sz="1600" dirty="0" err="1"/>
              <a:t>zusammen</a:t>
            </a:r>
            <a:r>
              <a:rPr lang="en-US" sz="1600" dirty="0"/>
              <a:t>. Da du die </a:t>
            </a:r>
            <a:r>
              <a:rPr lang="en-US" sz="1600" dirty="0" err="1"/>
              <a:t>Zusatzfunktion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Einsicht</a:t>
            </a:r>
            <a:r>
              <a:rPr lang="en-US" sz="1600" dirty="0"/>
              <a:t> in das </a:t>
            </a:r>
            <a:r>
              <a:rPr lang="en-US" sz="1600" dirty="0" err="1"/>
              <a:t>ÜberweisungsLog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gebucht</a:t>
            </a:r>
            <a:r>
              <a:rPr lang="en-US" sz="1600" dirty="0"/>
              <a:t> hast, </a:t>
            </a:r>
            <a:r>
              <a:rPr lang="en-US" sz="1600" dirty="0" err="1"/>
              <a:t>möchtest</a:t>
            </a:r>
            <a:r>
              <a:rPr lang="en-US" sz="1600" dirty="0"/>
              <a:t> du </a:t>
            </a:r>
            <a:r>
              <a:rPr lang="en-US" sz="1600" dirty="0" err="1"/>
              <a:t>dir</a:t>
            </a:r>
            <a:r>
              <a:rPr lang="en-US" sz="1600" dirty="0"/>
              <a:t> nun alle </a:t>
            </a:r>
            <a:r>
              <a:rPr lang="en-US" sz="1600" dirty="0" err="1"/>
              <a:t>bisher</a:t>
            </a:r>
            <a:r>
              <a:rPr lang="en-US" sz="1600" dirty="0"/>
              <a:t> </a:t>
            </a:r>
            <a:r>
              <a:rPr lang="en-US" sz="1600" dirty="0" err="1"/>
              <a:t>getätigten</a:t>
            </a:r>
            <a:r>
              <a:rPr lang="en-US" sz="1600" dirty="0"/>
              <a:t> </a:t>
            </a:r>
            <a:r>
              <a:rPr lang="en-US" sz="1600" dirty="0" err="1"/>
              <a:t>Überweisungen</a:t>
            </a:r>
            <a:r>
              <a:rPr lang="en-US" sz="1600" dirty="0"/>
              <a:t> </a:t>
            </a:r>
            <a:r>
              <a:rPr lang="en-US" sz="1600" dirty="0" err="1"/>
              <a:t>Ausgeben</a:t>
            </a:r>
            <a:r>
              <a:rPr lang="en-US" sz="1600" dirty="0"/>
              <a:t> </a:t>
            </a:r>
            <a:r>
              <a:rPr lang="en-US" sz="1600" dirty="0" err="1"/>
              <a:t>lassen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Kontostand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630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E-SPORT </a:t>
            </a:r>
            <a:r>
              <a:rPr lang="en" sz="12000" dirty="0">
                <a:solidFill>
                  <a:schemeClr val="accent1"/>
                </a:solidFill>
              </a:rPr>
              <a:t>CODING</a:t>
            </a:r>
            <a:endParaRPr sz="1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Wiederholung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Letzte Stunde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Liste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Volle Dröhnung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Parameter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DAS </a:t>
            </a:r>
            <a:r>
              <a:rPr lang="en-US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641F54-CBA0-956C-D81F-BC334BFA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0" y="1130709"/>
            <a:ext cx="9539592" cy="44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C0B813DF-3CD0-C43E-53D9-B5878ACB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25434">
            <a:off x="2221118" y="2762732"/>
            <a:ext cx="8129481" cy="999939"/>
          </a:xfrm>
        </p:spPr>
        <p:txBody>
          <a:bodyPr/>
          <a:lstStyle/>
          <a:p>
            <a:r>
              <a:rPr lang="en" sz="138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KLASSEN</a:t>
            </a:r>
            <a:endParaRPr lang="de-DE" sz="138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6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73A-A4DB-DB8B-2E16-55357DFE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58" y="2045109"/>
            <a:ext cx="6658996" cy="37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8736634" y="3765024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8736634" y="428824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8736634" y="2228101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8736634" y="2720339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8736634" y="1740384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8736634" y="32514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CE55C1-FBFB-E3E9-8D59-ABA9CE9B67C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620154" y="3851793"/>
            <a:ext cx="2116480" cy="1748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F32632-6C08-5C16-2AAB-A6906C222AB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275860" y="4257262"/>
            <a:ext cx="5460774" cy="2925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F9C783-B207-9103-64A4-3B7E2796E3A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829452" y="2001994"/>
            <a:ext cx="3907182" cy="6390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351BE8-D99A-35F7-383B-8102FC69BE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367" y="2489711"/>
            <a:ext cx="5281267" cy="3590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807A48-609B-8DFC-205B-3B5E4324B45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01810" y="2981949"/>
            <a:ext cx="3134824" cy="3629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08812A-9FB5-6022-625E-8378124C54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894773" y="3513079"/>
            <a:ext cx="2841861" cy="1545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2C73A-A4DB-DB8B-2E16-55357DFE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1211" y="1640648"/>
            <a:ext cx="6658996" cy="37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13061-7103-C060-A568-EE2E096D8469}"/>
              </a:ext>
            </a:extLst>
          </p:cNvPr>
          <p:cNvSpPr txBox="1"/>
          <p:nvPr/>
        </p:nvSpPr>
        <p:spPr>
          <a:xfrm>
            <a:off x="5561700" y="4193649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EDC2D-9EA7-7E66-2082-84733D4AC1AF}"/>
              </a:ext>
            </a:extLst>
          </p:cNvPr>
          <p:cNvSpPr txBox="1"/>
          <p:nvPr/>
        </p:nvSpPr>
        <p:spPr>
          <a:xfrm>
            <a:off x="5561700" y="4716869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Reifen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55060-E825-1D93-66C7-00A3972F8315}"/>
              </a:ext>
            </a:extLst>
          </p:cNvPr>
          <p:cNvSpPr txBox="1"/>
          <p:nvPr/>
        </p:nvSpPr>
        <p:spPr>
          <a:xfrm>
            <a:off x="5561700" y="2656726"/>
            <a:ext cx="116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828FF-1CA4-0DE4-973E-76ECDB6B5D26}"/>
              </a:ext>
            </a:extLst>
          </p:cNvPr>
          <p:cNvSpPr txBox="1"/>
          <p:nvPr/>
        </p:nvSpPr>
        <p:spPr>
          <a:xfrm>
            <a:off x="5561700" y="3148964"/>
            <a:ext cx="163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Baujahr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2E637-7717-D724-8D00-578E42DDC701}"/>
              </a:ext>
            </a:extLst>
          </p:cNvPr>
          <p:cNvSpPr txBox="1"/>
          <p:nvPr/>
        </p:nvSpPr>
        <p:spPr>
          <a:xfrm>
            <a:off x="5561700" y="216900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Km-stand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603B2-39EB-C646-6749-744F156251E2}"/>
              </a:ext>
            </a:extLst>
          </p:cNvPr>
          <p:cNvSpPr txBox="1"/>
          <p:nvPr/>
        </p:nvSpPr>
        <p:spPr>
          <a:xfrm>
            <a:off x="5561700" y="3680094"/>
            <a:ext cx="141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Marke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2CB54A4-A572-D7C1-7C4A-6F50E14BB24D}"/>
              </a:ext>
            </a:extLst>
          </p:cNvPr>
          <p:cNvSpPr/>
          <p:nvPr/>
        </p:nvSpPr>
        <p:spPr>
          <a:xfrm>
            <a:off x="4604888" y="2288649"/>
            <a:ext cx="6477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B57C4-3354-14E7-3E76-D230EF7BC0C0}"/>
              </a:ext>
            </a:extLst>
          </p:cNvPr>
          <p:cNvSpPr txBox="1"/>
          <p:nvPr/>
        </p:nvSpPr>
        <p:spPr>
          <a:xfrm>
            <a:off x="2957063" y="3484503"/>
            <a:ext cx="16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462091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pic>
        <p:nvPicPr>
          <p:cNvPr id="3074" name="Picture 2" descr="Wie genau muss der Tacho gehen?">
            <a:extLst>
              <a:ext uri="{FF2B5EF4-FFF2-40B4-BE49-F238E27FC236}">
                <a16:creationId xmlns:a16="http://schemas.microsoft.com/office/drawing/2014/main" id="{10CE8556-7DFB-0340-27DA-A1E02D44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0017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emsen: Trommel, Scheibe &amp; Carbon-Keramik | autozeitung.de">
            <a:extLst>
              <a:ext uri="{FF2B5EF4-FFF2-40B4-BE49-F238E27FC236}">
                <a16:creationId xmlns:a16="http://schemas.microsoft.com/office/drawing/2014/main" id="{BB87FF22-4D94-8F11-01C3-F1D07CF2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08" y="1800534"/>
            <a:ext cx="3486942" cy="209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cheibenwischer für Ihren VW Golf günstig online bestellen">
            <a:extLst>
              <a:ext uri="{FF2B5EF4-FFF2-40B4-BE49-F238E27FC236}">
                <a16:creationId xmlns:a16="http://schemas.microsoft.com/office/drawing/2014/main" id="{3764BF7F-99CC-0C54-BC24-F2AEC242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95" y="2774922"/>
            <a:ext cx="3367880" cy="22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6308A-599E-5807-CD84-93A87D434B15}"/>
              </a:ext>
            </a:extLst>
          </p:cNvPr>
          <p:cNvSpPr txBox="1"/>
          <p:nvPr/>
        </p:nvSpPr>
        <p:spPr>
          <a:xfrm>
            <a:off x="1190625" y="454866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F763-D9C3-FB8D-AED8-FA5E3EECD8D4}"/>
              </a:ext>
            </a:extLst>
          </p:cNvPr>
          <p:cNvSpPr txBox="1"/>
          <p:nvPr/>
        </p:nvSpPr>
        <p:spPr>
          <a:xfrm>
            <a:off x="4807417" y="402544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E436-9340-8477-0491-34364EE50D99}"/>
              </a:ext>
            </a:extLst>
          </p:cNvPr>
          <p:cNvSpPr txBox="1"/>
          <p:nvPr/>
        </p:nvSpPr>
        <p:spPr>
          <a:xfrm>
            <a:off x="8306431" y="507188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</p:spTree>
    <p:extLst>
      <p:ext uri="{BB962C8B-B14F-4D97-AF65-F5344CB8AC3E}">
        <p14:creationId xmlns:p14="http://schemas.microsoft.com/office/powerpoint/2010/main" val="2433425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Was ist eine </a:t>
            </a:r>
            <a:r>
              <a:rPr lang="en" sz="6000" dirty="0">
                <a:solidFill>
                  <a:schemeClr val="accent1"/>
                </a:solidFill>
              </a:rPr>
              <a:t>KLASSE?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6308A-599E-5807-CD84-93A87D434B15}"/>
              </a:ext>
            </a:extLst>
          </p:cNvPr>
          <p:cNvSpPr txBox="1"/>
          <p:nvPr/>
        </p:nvSpPr>
        <p:spPr>
          <a:xfrm>
            <a:off x="5159842" y="2974069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8F763-D9C3-FB8D-AED8-FA5E3EECD8D4}"/>
              </a:ext>
            </a:extLst>
          </p:cNvPr>
          <p:cNvSpPr txBox="1"/>
          <p:nvPr/>
        </p:nvSpPr>
        <p:spPr>
          <a:xfrm>
            <a:off x="5159842" y="3492047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bremsen()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E436-9340-8477-0491-34364EE50D99}"/>
              </a:ext>
            </a:extLst>
          </p:cNvPr>
          <p:cNvSpPr txBox="1"/>
          <p:nvPr/>
        </p:nvSpPr>
        <p:spPr>
          <a:xfrm>
            <a:off x="5159842" y="4010025"/>
            <a:ext cx="202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wischen()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6049BD0-0C97-9EEB-194F-E5C18226FC49}"/>
              </a:ext>
            </a:extLst>
          </p:cNvPr>
          <p:cNvSpPr/>
          <p:nvPr/>
        </p:nvSpPr>
        <p:spPr>
          <a:xfrm>
            <a:off x="4604888" y="3030177"/>
            <a:ext cx="647700" cy="15598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9A446-5B0F-B11D-F4CD-386BB06094B5}"/>
              </a:ext>
            </a:extLst>
          </p:cNvPr>
          <p:cNvSpPr txBox="1"/>
          <p:nvPr/>
        </p:nvSpPr>
        <p:spPr>
          <a:xfrm>
            <a:off x="2957063" y="3606287"/>
            <a:ext cx="16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  <a:latin typeface="Roboto Mono"/>
                <a:ea typeface="Roboto Mono"/>
                <a:sym typeface="Roboto Mono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530090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km  	 	</a:t>
            </a:r>
            <a:r>
              <a:rPr lang="en-US" sz="2000" dirty="0">
                <a:solidFill>
                  <a:schemeClr val="tx1"/>
                </a:solidFill>
              </a:rPr>
              <a:t>= 42069	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Eigenschaften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festlegen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__</a:t>
            </a:r>
            <a:r>
              <a:rPr lang="en-US" sz="2000" dirty="0" err="1">
                <a:solidFill>
                  <a:schemeClr val="accent1"/>
                </a:solidFill>
              </a:rPr>
              <a:t>sitze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2		# Private </a:t>
            </a:r>
            <a:r>
              <a:rPr lang="en-US" sz="2000" dirty="0" err="1">
                <a:solidFill>
                  <a:schemeClr val="tx1"/>
                </a:solidFill>
              </a:rPr>
              <a:t>Eigenschaft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bauhjahr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2001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“Porsche”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>
                <a:solidFill>
                  <a:schemeClr val="tx1"/>
                </a:solidFill>
              </a:rPr>
              <a:t>= “rot”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reifen</a:t>
            </a:r>
            <a:r>
              <a:rPr lang="en-US" sz="2000" dirty="0">
                <a:solidFill>
                  <a:schemeClr val="accent1"/>
                </a:solidFill>
              </a:rPr>
              <a:t> 	</a:t>
            </a:r>
            <a:r>
              <a:rPr lang="en-US" sz="2000" dirty="0">
                <a:solidFill>
                  <a:schemeClr val="tx1"/>
                </a:solidFill>
              </a:rPr>
              <a:t>= 4</a:t>
            </a:r>
            <a:endParaRPr lang="en-US" sz="2000" dirty="0"/>
          </a:p>
          <a:p>
            <a:pPr marL="139700" indent="0">
              <a:buNone/>
            </a:pPr>
            <a:r>
              <a:rPr lang="en-US" sz="2000" dirty="0"/>
              <a:t>		</a:t>
            </a:r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erstellen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accent1"/>
                </a:solidFill>
              </a:rPr>
              <a:t>km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42069 – Variable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auslesen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init </a:t>
            </a:r>
            <a:r>
              <a:rPr lang="en" sz="6000" dirty="0">
                <a:solidFill>
                  <a:schemeClr val="accent1"/>
                </a:solidFill>
              </a:rPr>
              <a:t>KLASSEN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5"/>
            <a:ext cx="9755100" cy="1546805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</a:t>
            </a:r>
            <a:r>
              <a:rPr lang="en-US" sz="2000" dirty="0">
                <a:solidFill>
                  <a:schemeClr val="tx1"/>
                </a:solidFill>
              </a:rPr>
              <a:t>Auto:	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Klasse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def</a:t>
            </a:r>
            <a:r>
              <a:rPr lang="en-US" sz="2000" dirty="0">
                <a:solidFill>
                  <a:schemeClr val="tx1"/>
                </a:solidFill>
              </a:rPr>
              <a:t> __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r>
              <a:rPr lang="en-US" sz="2000" dirty="0">
                <a:solidFill>
                  <a:schemeClr val="tx1"/>
                </a:solidFill>
              </a:rPr>
              <a:t>__(</a:t>
            </a:r>
            <a:r>
              <a:rPr lang="en-US" sz="2000" dirty="0" err="1">
                <a:solidFill>
                  <a:schemeClr val="tx1"/>
                </a:solidFill>
              </a:rPr>
              <a:t>self,marke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>
                <a:solidFill>
                  <a:schemeClr val="tx1"/>
                </a:solidFill>
              </a:rPr>
              <a:t>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Initialisieren</a:t>
            </a:r>
            <a:r>
              <a:rPr lang="en-US" sz="2000" dirty="0"/>
              <a:t>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marke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marke</a:t>
            </a: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self.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farbe</a:t>
            </a:r>
            <a:r>
              <a:rPr lang="en-US" sz="2000" dirty="0"/>
              <a:t>		</a:t>
            </a:r>
          </a:p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1B17893-D3FC-5DC6-D3C8-59AD8DBD0A37}"/>
              </a:ext>
            </a:extLst>
          </p:cNvPr>
          <p:cNvSpPr txBox="1">
            <a:spLocks/>
          </p:cNvSpPr>
          <p:nvPr/>
        </p:nvSpPr>
        <p:spPr>
          <a:xfrm>
            <a:off x="1217550" y="4188833"/>
            <a:ext cx="9755100" cy="108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>
                <a:solidFill>
                  <a:schemeClr val="tx1"/>
                </a:solidFill>
              </a:rPr>
              <a:t> = Auto(“Porsche”,”</a:t>
            </a:r>
            <a:r>
              <a:rPr lang="en-US" sz="2000" dirty="0" err="1">
                <a:solidFill>
                  <a:schemeClr val="tx1"/>
                </a:solidFill>
              </a:rPr>
              <a:t>blau</a:t>
            </a:r>
            <a:r>
              <a:rPr lang="en-US" sz="2000" dirty="0">
                <a:solidFill>
                  <a:schemeClr val="tx1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Objekt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Initalisieren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porsche</a:t>
            </a:r>
            <a:r>
              <a:rPr lang="en-US" sz="2000" dirty="0" err="1">
                <a:solidFill>
                  <a:schemeClr val="tx1"/>
                </a:solidFill>
              </a:rPr>
              <a:t>.</a:t>
            </a:r>
            <a:r>
              <a:rPr lang="en-US" sz="2000" dirty="0" err="1">
                <a:solidFill>
                  <a:schemeClr val="accent1"/>
                </a:solidFill>
              </a:rPr>
              <a:t>farbe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blau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– Variable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auslesen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Font typeface="Roboto Mono"/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8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Widescreen</PresentationFormat>
  <Paragraphs>91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Roboto</vt:lpstr>
      <vt:lpstr>Roboto Mono</vt:lpstr>
      <vt:lpstr>Arial</vt:lpstr>
      <vt:lpstr>Abril Fatface</vt:lpstr>
      <vt:lpstr>Calibri</vt:lpstr>
      <vt:lpstr>Aldrich</vt:lpstr>
      <vt:lpstr>SlidesMania</vt:lpstr>
      <vt:lpstr>PROGRAMMIERUNG BEGINNER KURS PYTHON #4</vt:lpstr>
      <vt:lpstr>06</vt:lpstr>
      <vt:lpstr>KLASSEN</vt:lpstr>
      <vt:lpstr>Was ist eine KLASSE?</vt:lpstr>
      <vt:lpstr>Was ist eine KLASSE?</vt:lpstr>
      <vt:lpstr>Was ist eine KLASSE?</vt:lpstr>
      <vt:lpstr>Was ist eine KLASSE?</vt:lpstr>
      <vt:lpstr>BASICS KLASSEN</vt:lpstr>
      <vt:lpstr>init KLASSEN</vt:lpstr>
      <vt:lpstr>__str__ KLASSEN</vt:lpstr>
      <vt:lpstr>funktionen KLASSEN</vt:lpstr>
      <vt:lpstr>CHALLANGE AUTO KLASSE</vt:lpstr>
      <vt:lpstr>CHALLANGE AUTO &amp; GELD</vt:lpstr>
      <vt:lpstr>E-SPORT CODING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118</cp:revision>
  <dcterms:modified xsi:type="dcterms:W3CDTF">2023-11-11T16:22:11Z</dcterms:modified>
</cp:coreProperties>
</file>