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5"/>
  </p:notesMasterIdLst>
  <p:sldIdLst>
    <p:sldId id="256" r:id="rId2"/>
    <p:sldId id="297" r:id="rId3"/>
    <p:sldId id="327" r:id="rId4"/>
    <p:sldId id="329" r:id="rId5"/>
    <p:sldId id="322" r:id="rId6"/>
    <p:sldId id="328" r:id="rId7"/>
    <p:sldId id="330" r:id="rId8"/>
    <p:sldId id="331" r:id="rId9"/>
    <p:sldId id="332" r:id="rId10"/>
    <p:sldId id="316" r:id="rId11"/>
    <p:sldId id="333" r:id="rId12"/>
    <p:sldId id="334" r:id="rId13"/>
    <p:sldId id="278" r:id="rId14"/>
  </p:sldIdLst>
  <p:sldSz cx="12192000" cy="6858000"/>
  <p:notesSz cx="6858000" cy="9144000"/>
  <p:embeddedFontLst>
    <p:embeddedFont>
      <p:font typeface="Abril Fatface" panose="02000503000000020003" pitchFamily="2" charset="0"/>
      <p:regular r:id="rId16"/>
    </p:embeddedFont>
    <p:embeddedFont>
      <p:font typeface="Aldrich" panose="020B0604020202020204" charset="0"/>
      <p:regular r:id="rId17"/>
    </p:embeddedFont>
    <p:embeddedFont>
      <p:font typeface="Roboto" panose="02000000000000000000" pitchFamily="2" charset="0"/>
      <p:regular r:id="rId18"/>
      <p:bold r:id="rId19"/>
      <p:italic r:id="rId20"/>
      <p:boldItalic r:id="rId21"/>
    </p:embeddedFont>
    <p:embeddedFont>
      <p:font typeface="Roboto Mono" panose="00000009000000000000" pitchFamily="49"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81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46" autoAdjust="0"/>
    <p:restoredTop sz="92474" autoAdjust="0"/>
  </p:normalViewPr>
  <p:slideViewPr>
    <p:cSldViewPr snapToGrid="0">
      <p:cViewPr varScale="1">
        <p:scale>
          <a:sx n="149" d="100"/>
          <a:sy n="149" d="100"/>
        </p:scale>
        <p:origin x="1080" y="88"/>
      </p:cViewPr>
      <p:guideLst>
        <p:guide orient="horz" pos="2160"/>
        <p:guide pos="3840"/>
      </p:guideLst>
    </p:cSldViewPr>
  </p:slideViewPr>
  <p:notesTextViewPr>
    <p:cViewPr>
      <p:scale>
        <a:sx n="1" d="1"/>
        <a:sy n="1" d="1"/>
      </p:scale>
      <p:origin x="0" y="0"/>
    </p:cViewPr>
  </p:notesTextViewPr>
  <p:notesViewPr>
    <p:cSldViewPr snapToGrid="0">
      <p:cViewPr varScale="1">
        <p:scale>
          <a:sx n="91" d="100"/>
          <a:sy n="91" d="100"/>
        </p:scale>
        <p:origin x="3928"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837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2629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a073618e60_0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a073618e60_0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5587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8580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1877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558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5602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5859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7502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dirty="0"/>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18" name="Google Shape;118;p5"/>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dirty="0"/>
          </a:p>
        </p:txBody>
      </p:sp>
      <p:sp>
        <p:nvSpPr>
          <p:cNvPr id="119" name="Google Shape;119;p5"/>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0" name="Google Shape;120;p5"/>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1" name="Google Shape;121;p5"/>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2" name="Google Shape;122;p5"/>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3" name="Google Shape;123;p5"/>
          <p:cNvSpPr txBox="1">
            <a:spLocks noGrp="1"/>
          </p:cNvSpPr>
          <p:nvPr>
            <p:ph type="title" idx="5"/>
          </p:nvPr>
        </p:nvSpPr>
        <p:spPr>
          <a:xfrm>
            <a:off x="9427075" y="4180200"/>
            <a:ext cx="2166900" cy="6957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4" name="Google Shape;124;p5"/>
          <p:cNvSpPr txBox="1">
            <a:spLocks noGrp="1"/>
          </p:cNvSpPr>
          <p:nvPr>
            <p:ph type="title" idx="6"/>
          </p:nvPr>
        </p:nvSpPr>
        <p:spPr>
          <a:xfrm>
            <a:off x="4448700"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5" name="Google Shape;125;p5"/>
          <p:cNvSpPr txBox="1">
            <a:spLocks noGrp="1"/>
          </p:cNvSpPr>
          <p:nvPr>
            <p:ph type="title" idx="7"/>
          </p:nvPr>
        </p:nvSpPr>
        <p:spPr>
          <a:xfrm>
            <a:off x="49077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6" name="Google Shape;126;p5"/>
          <p:cNvSpPr txBox="1">
            <a:spLocks noGrp="1"/>
          </p:cNvSpPr>
          <p:nvPr>
            <p:ph type="title" idx="8"/>
          </p:nvPr>
        </p:nvSpPr>
        <p:spPr>
          <a:xfrm>
            <a:off x="4448700"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7" name="Google Shape;127;p5"/>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8" name="Google Shape;128;p5"/>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9" name="Google Shape;129;p5"/>
          <p:cNvSpPr txBox="1">
            <a:spLocks noGrp="1"/>
          </p:cNvSpPr>
          <p:nvPr>
            <p:ph type="title" idx="14"/>
          </p:nvPr>
        </p:nvSpPr>
        <p:spPr>
          <a:xfrm>
            <a:off x="8406625"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30" name="Google Shape;130;p5"/>
          <p:cNvSpPr txBox="1">
            <a:spLocks noGrp="1"/>
          </p:cNvSpPr>
          <p:nvPr>
            <p:ph type="title" idx="15"/>
          </p:nvPr>
        </p:nvSpPr>
        <p:spPr>
          <a:xfrm>
            <a:off x="840662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184"/>
        <p:cNvGrpSpPr/>
        <p:nvPr/>
      </p:nvGrpSpPr>
      <p:grpSpPr>
        <a:xfrm>
          <a:off x="0" y="0"/>
          <a:ext cx="0" cy="0"/>
          <a:chOff x="0" y="0"/>
          <a:chExt cx="0" cy="0"/>
        </a:xfrm>
      </p:grpSpPr>
      <p:sp>
        <p:nvSpPr>
          <p:cNvPr id="185" name="Google Shape;185;p11"/>
          <p:cNvSpPr/>
          <p:nvPr/>
        </p:nvSpPr>
        <p:spPr>
          <a:xfrm>
            <a:off x="666000" y="1518625"/>
            <a:ext cx="10932600" cy="46206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6" name="Google Shape;186;p11"/>
          <p:cNvGrpSpPr/>
          <p:nvPr/>
        </p:nvGrpSpPr>
        <p:grpSpPr>
          <a:xfrm>
            <a:off x="819246" y="1628734"/>
            <a:ext cx="635280" cy="147600"/>
            <a:chOff x="2147366" y="4139382"/>
            <a:chExt cx="635280" cy="147600"/>
          </a:xfrm>
        </p:grpSpPr>
        <p:sp>
          <p:nvSpPr>
            <p:cNvPr id="187" name="Google Shape;187;p11"/>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8" name="Google Shape;188;p11"/>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9" name="Google Shape;189;p11"/>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90" name="Google Shape;190;p11"/>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91" name="Google Shape;191;p11"/>
          <p:cNvSpPr txBox="1">
            <a:spLocks noGrp="1"/>
          </p:cNvSpPr>
          <p:nvPr>
            <p:ph type="subTitle" idx="2"/>
          </p:nvPr>
        </p:nvSpPr>
        <p:spPr>
          <a:xfrm>
            <a:off x="1217558" y="3100360"/>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92" name="Google Shape;192;p11"/>
          <p:cNvSpPr txBox="1">
            <a:spLocks noGrp="1"/>
          </p:cNvSpPr>
          <p:nvPr>
            <p:ph type="subTitle" idx="3"/>
          </p:nvPr>
        </p:nvSpPr>
        <p:spPr>
          <a:xfrm>
            <a:off x="1217558" y="4400450"/>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93" name="Google Shape;193;p11"/>
          <p:cNvSpPr txBox="1">
            <a:spLocks noGrp="1"/>
          </p:cNvSpPr>
          <p:nvPr>
            <p:ph type="title"/>
          </p:nvPr>
        </p:nvSpPr>
        <p:spPr>
          <a:xfrm>
            <a:off x="684150" y="358863"/>
            <a:ext cx="97551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94" name="Google Shape;194;p11"/>
          <p:cNvSpPr txBox="1">
            <a:spLocks noGrp="1"/>
          </p:cNvSpPr>
          <p:nvPr>
            <p:ph type="body" idx="4"/>
          </p:nvPr>
        </p:nvSpPr>
        <p:spPr>
          <a:xfrm>
            <a:off x="1217550" y="2238218"/>
            <a:ext cx="9755100" cy="9252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95" name="Google Shape;195;p11"/>
          <p:cNvSpPr txBox="1">
            <a:spLocks noGrp="1"/>
          </p:cNvSpPr>
          <p:nvPr>
            <p:ph type="body" idx="5"/>
          </p:nvPr>
        </p:nvSpPr>
        <p:spPr>
          <a:xfrm>
            <a:off x="1217550" y="3526878"/>
            <a:ext cx="97551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96" name="Google Shape;196;p11"/>
          <p:cNvSpPr txBox="1">
            <a:spLocks noGrp="1"/>
          </p:cNvSpPr>
          <p:nvPr>
            <p:ph type="body" idx="6"/>
          </p:nvPr>
        </p:nvSpPr>
        <p:spPr>
          <a:xfrm>
            <a:off x="1217550" y="4813738"/>
            <a:ext cx="97569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342"/>
        <p:cNvGrpSpPr/>
        <p:nvPr/>
      </p:nvGrpSpPr>
      <p:grpSpPr>
        <a:xfrm>
          <a:off x="0" y="0"/>
          <a:ext cx="0" cy="0"/>
          <a:chOff x="0" y="0"/>
          <a:chExt cx="0" cy="0"/>
        </a:xfrm>
      </p:grpSpPr>
      <p:sp>
        <p:nvSpPr>
          <p:cNvPr id="343" name="Google Shape;343;p19"/>
          <p:cNvSpPr/>
          <p:nvPr/>
        </p:nvSpPr>
        <p:spPr>
          <a:xfrm>
            <a:off x="4641925" y="8611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44" name="Google Shape;344;p19"/>
          <p:cNvGrpSpPr/>
          <p:nvPr/>
        </p:nvGrpSpPr>
        <p:grpSpPr>
          <a:xfrm>
            <a:off x="4777596" y="971259"/>
            <a:ext cx="635280" cy="147600"/>
            <a:chOff x="2147366" y="4139382"/>
            <a:chExt cx="635280" cy="147600"/>
          </a:xfrm>
        </p:grpSpPr>
        <p:sp>
          <p:nvSpPr>
            <p:cNvPr id="345" name="Google Shape;345;p1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6" name="Google Shape;346;p1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7" name="Google Shape;347;p1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48" name="Google Shape;348;p19"/>
          <p:cNvSpPr txBox="1">
            <a:spLocks noGrp="1"/>
          </p:cNvSpPr>
          <p:nvPr>
            <p:ph type="title"/>
          </p:nvPr>
        </p:nvSpPr>
        <p:spPr>
          <a:xfrm>
            <a:off x="5300000" y="1512400"/>
            <a:ext cx="3831300" cy="1839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dirty="0"/>
          </a:p>
        </p:txBody>
      </p:sp>
      <p:sp>
        <p:nvSpPr>
          <p:cNvPr id="349" name="Google Shape;349;p19"/>
          <p:cNvSpPr txBox="1">
            <a:spLocks noGrp="1"/>
          </p:cNvSpPr>
          <p:nvPr>
            <p:ph type="body" idx="1"/>
          </p:nvPr>
        </p:nvSpPr>
        <p:spPr>
          <a:xfrm>
            <a:off x="5300088" y="3351250"/>
            <a:ext cx="5581500" cy="1702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dirty="0"/>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marL="1371600" lvl="2"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marL="1828800" lvl="3"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marL="2286000" lvl="4"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marL="2743200" lvl="5"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marL="3200400" lvl="6"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marL="3657600" lvl="7"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marL="4114800" lvl="8" indent="-3429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a:endParaRPr dirty="0"/>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‹Nr.›</a:t>
            </a:fld>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7" r:id="rId3"/>
    <p:sldLayoutId id="214748366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derech1e/python-beginner-course"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hyperlink" Target="https://docs.python.org/3.12/library/turtle.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derech1e/python-beginner-course/tree/master/007"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derech1e/python-beginner-course/tree/master/007"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derech1e/python-beginner-course/tree/master/007"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gif"/></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derech1e/python-beginner-course/tree/master/007"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gif"/></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derech1e/python-beginner-course/tree/master/007"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gi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2523475" y="1607299"/>
            <a:ext cx="6796800" cy="2902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000" dirty="0"/>
              <a:t>PROGRAMMIERUNG BEGINNER KURS </a:t>
            </a:r>
            <a:r>
              <a:rPr lang="en" dirty="0">
                <a:solidFill>
                  <a:schemeClr val="accent1"/>
                </a:solidFill>
              </a:rPr>
              <a:t>PYTHON #8</a:t>
            </a:r>
            <a:endParaRPr sz="5000" dirty="0"/>
          </a:p>
        </p:txBody>
      </p:sp>
      <p:sp>
        <p:nvSpPr>
          <p:cNvPr id="381" name="Google Shape;381;p2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1"/>
                </a:solidFill>
              </a:rPr>
              <a:t>&lt;p&gt;</a:t>
            </a:r>
            <a:r>
              <a:rPr lang="en" dirty="0"/>
              <a:t> Jannik Heinrich &amp; </a:t>
            </a:r>
            <a:br>
              <a:rPr lang="en" dirty="0"/>
            </a:br>
            <a:r>
              <a:rPr lang="en" dirty="0"/>
              <a:t>Thomas Nürk </a:t>
            </a:r>
            <a:r>
              <a:rPr lang="en" dirty="0">
                <a:solidFill>
                  <a:schemeClr val="accent1"/>
                </a:solidFill>
              </a:rPr>
              <a:t>&lt;/p&gt;</a:t>
            </a:r>
            <a:endParaRPr dirty="0">
              <a:solidFill>
                <a:schemeClr val="accent1"/>
              </a:solidFill>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26" name="Arrow: Curved Down 25">
            <a:extLst>
              <a:ext uri="{FF2B5EF4-FFF2-40B4-BE49-F238E27FC236}">
                <a16:creationId xmlns:a16="http://schemas.microsoft.com/office/drawing/2014/main" id="{7A9AA5A5-EBFE-EBF5-420F-FD1C21BF42C8}"/>
              </a:ext>
            </a:extLst>
          </p:cNvPr>
          <p:cNvSpPr/>
          <p:nvPr/>
        </p:nvSpPr>
        <p:spPr>
          <a:xfrm flipH="1">
            <a:off x="7737112" y="3294083"/>
            <a:ext cx="738451" cy="535057"/>
          </a:xfrm>
          <a:prstGeom prst="curvedDownArrow">
            <a:avLst>
              <a:gd name="adj1" fmla="val 25000"/>
              <a:gd name="adj2" fmla="val 69007"/>
              <a:gd name="adj3" fmla="val 4636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 </a:t>
            </a:r>
          </a:p>
        </p:txBody>
      </p:sp>
      <p:sp>
        <p:nvSpPr>
          <p:cNvPr id="31" name="Arrow: Curved Down 30">
            <a:extLst>
              <a:ext uri="{FF2B5EF4-FFF2-40B4-BE49-F238E27FC236}">
                <a16:creationId xmlns:a16="http://schemas.microsoft.com/office/drawing/2014/main" id="{965F8A46-BA66-C2AC-C0F2-C44A19190489}"/>
              </a:ext>
            </a:extLst>
          </p:cNvPr>
          <p:cNvSpPr/>
          <p:nvPr/>
        </p:nvSpPr>
        <p:spPr>
          <a:xfrm flipH="1">
            <a:off x="8345675" y="3283993"/>
            <a:ext cx="738451" cy="535057"/>
          </a:xfrm>
          <a:prstGeom prst="curvedDownArrow">
            <a:avLst>
              <a:gd name="adj1" fmla="val 25000"/>
              <a:gd name="adj2" fmla="val 69007"/>
              <a:gd name="adj3" fmla="val 4636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 </a:t>
            </a:r>
          </a:p>
        </p:txBody>
      </p:sp>
      <p:sp>
        <p:nvSpPr>
          <p:cNvPr id="30" name="Arrow: Curved Down 29">
            <a:extLst>
              <a:ext uri="{FF2B5EF4-FFF2-40B4-BE49-F238E27FC236}">
                <a16:creationId xmlns:a16="http://schemas.microsoft.com/office/drawing/2014/main" id="{B6C87D9A-E7B1-4C94-E888-38268A8F8B67}"/>
              </a:ext>
            </a:extLst>
          </p:cNvPr>
          <p:cNvSpPr/>
          <p:nvPr/>
        </p:nvSpPr>
        <p:spPr>
          <a:xfrm flipH="1">
            <a:off x="8954238" y="3288980"/>
            <a:ext cx="738451" cy="535057"/>
          </a:xfrm>
          <a:prstGeom prst="curvedDownArrow">
            <a:avLst>
              <a:gd name="adj1" fmla="val 25000"/>
              <a:gd name="adj2" fmla="val 69007"/>
              <a:gd name="adj3" fmla="val 4636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 </a:t>
            </a:r>
          </a:p>
        </p:txBody>
      </p:sp>
      <p:sp>
        <p:nvSpPr>
          <p:cNvPr id="29" name="Arrow: Curved Down 28">
            <a:extLst>
              <a:ext uri="{FF2B5EF4-FFF2-40B4-BE49-F238E27FC236}">
                <a16:creationId xmlns:a16="http://schemas.microsoft.com/office/drawing/2014/main" id="{DF511DA9-2398-CB8C-65B3-F24D21FDCEAF}"/>
              </a:ext>
            </a:extLst>
          </p:cNvPr>
          <p:cNvSpPr/>
          <p:nvPr/>
        </p:nvSpPr>
        <p:spPr>
          <a:xfrm flipH="1">
            <a:off x="9516581" y="3286710"/>
            <a:ext cx="738451" cy="535057"/>
          </a:xfrm>
          <a:prstGeom prst="curvedDownArrow">
            <a:avLst>
              <a:gd name="adj1" fmla="val 25000"/>
              <a:gd name="adj2" fmla="val 69007"/>
              <a:gd name="adj3" fmla="val 4636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 </a:t>
            </a:r>
          </a:p>
        </p:txBody>
      </p:sp>
      <p:sp>
        <p:nvSpPr>
          <p:cNvPr id="440" name="Google Shape;440;p29"/>
          <p:cNvSpPr txBox="1">
            <a:spLocks noGrp="1"/>
          </p:cNvSpPr>
          <p:nvPr>
            <p:ph type="title"/>
          </p:nvPr>
        </p:nvSpPr>
        <p:spPr>
          <a:xfrm>
            <a:off x="684150" y="358863"/>
            <a:ext cx="10672108"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CHALLENGE </a:t>
            </a:r>
            <a:r>
              <a:rPr lang="en" sz="6000" dirty="0">
                <a:solidFill>
                  <a:schemeClr val="accent2"/>
                </a:solidFill>
              </a:rPr>
              <a:t>SNAKE SEGMENTS</a:t>
            </a:r>
            <a:endParaRPr sz="6000" dirty="0">
              <a:solidFill>
                <a:schemeClr val="accent2"/>
              </a:solidFill>
            </a:endParaRPr>
          </a:p>
        </p:txBody>
      </p:sp>
      <p:sp>
        <p:nvSpPr>
          <p:cNvPr id="441" name="Google Shape;441;p29"/>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3"/>
                </a:solidFill>
              </a:rPr>
              <a:t>SNAKE SEGMENTS(c7)</a:t>
            </a:r>
            <a:endParaRPr dirty="0"/>
          </a:p>
        </p:txBody>
      </p:sp>
      <p:sp>
        <p:nvSpPr>
          <p:cNvPr id="4" name="Text Placeholder 3">
            <a:extLst>
              <a:ext uri="{FF2B5EF4-FFF2-40B4-BE49-F238E27FC236}">
                <a16:creationId xmlns:a16="http://schemas.microsoft.com/office/drawing/2014/main" id="{71064820-2700-85EE-131A-51CE2DE86E8E}"/>
              </a:ext>
            </a:extLst>
          </p:cNvPr>
          <p:cNvSpPr>
            <a:spLocks noGrp="1"/>
          </p:cNvSpPr>
          <p:nvPr>
            <p:ph type="body" idx="4"/>
          </p:nvPr>
        </p:nvSpPr>
        <p:spPr/>
        <p:txBody>
          <a:bodyPr/>
          <a:lstStyle/>
          <a:p>
            <a:pPr marL="139700" indent="0">
              <a:buNone/>
            </a:pPr>
            <a:r>
              <a:rPr lang="de-DE" dirty="0" err="1"/>
              <a:t>segments</a:t>
            </a:r>
            <a:r>
              <a:rPr lang="de-DE" dirty="0"/>
              <a:t> = [s0, s1, s2, s3]</a:t>
            </a:r>
          </a:p>
        </p:txBody>
      </p:sp>
      <p:sp>
        <p:nvSpPr>
          <p:cNvPr id="5" name="Oval 4">
            <a:extLst>
              <a:ext uri="{FF2B5EF4-FFF2-40B4-BE49-F238E27FC236}">
                <a16:creationId xmlns:a16="http://schemas.microsoft.com/office/drawing/2014/main" id="{CFD86D88-BDE2-FD1E-D0BF-D339210FBA01}"/>
              </a:ext>
            </a:extLst>
          </p:cNvPr>
          <p:cNvSpPr/>
          <p:nvPr/>
        </p:nvSpPr>
        <p:spPr>
          <a:xfrm>
            <a:off x="1824452" y="3945551"/>
            <a:ext cx="776815" cy="7768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Oval 5">
            <a:extLst>
              <a:ext uri="{FF2B5EF4-FFF2-40B4-BE49-F238E27FC236}">
                <a16:creationId xmlns:a16="http://schemas.microsoft.com/office/drawing/2014/main" id="{3EFB56AB-18ED-E922-516D-C9FA1C811FBF}"/>
              </a:ext>
            </a:extLst>
          </p:cNvPr>
          <p:cNvSpPr/>
          <p:nvPr/>
        </p:nvSpPr>
        <p:spPr>
          <a:xfrm>
            <a:off x="2420677" y="3943979"/>
            <a:ext cx="776815" cy="776815"/>
          </a:xfrm>
          <a:prstGeom prst="ellipse">
            <a:avLst/>
          </a:prstGeom>
          <a:solidFill>
            <a:srgbClr val="FFC000"/>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dirty="0"/>
              <a:t>s0</a:t>
            </a:r>
          </a:p>
        </p:txBody>
      </p:sp>
      <p:sp>
        <p:nvSpPr>
          <p:cNvPr id="10" name="Oval 9">
            <a:extLst>
              <a:ext uri="{FF2B5EF4-FFF2-40B4-BE49-F238E27FC236}">
                <a16:creationId xmlns:a16="http://schemas.microsoft.com/office/drawing/2014/main" id="{F9430DDF-4BB3-247C-903B-221AF0F83135}"/>
              </a:ext>
            </a:extLst>
          </p:cNvPr>
          <p:cNvSpPr/>
          <p:nvPr/>
        </p:nvSpPr>
        <p:spPr>
          <a:xfrm>
            <a:off x="1863306" y="4114330"/>
            <a:ext cx="222250" cy="1968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Oval 10">
            <a:extLst>
              <a:ext uri="{FF2B5EF4-FFF2-40B4-BE49-F238E27FC236}">
                <a16:creationId xmlns:a16="http://schemas.microsoft.com/office/drawing/2014/main" id="{508EF66C-C75C-E50D-5218-758520E46FFA}"/>
              </a:ext>
            </a:extLst>
          </p:cNvPr>
          <p:cNvSpPr/>
          <p:nvPr/>
        </p:nvSpPr>
        <p:spPr>
          <a:xfrm>
            <a:off x="2171492" y="4114330"/>
            <a:ext cx="222250" cy="1968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tangle: Rounded Corners 13">
            <a:extLst>
              <a:ext uri="{FF2B5EF4-FFF2-40B4-BE49-F238E27FC236}">
                <a16:creationId xmlns:a16="http://schemas.microsoft.com/office/drawing/2014/main" id="{95FE470D-0000-3E18-2020-6C6B48C4EC95}"/>
              </a:ext>
            </a:extLst>
          </p:cNvPr>
          <p:cNvSpPr/>
          <p:nvPr/>
        </p:nvSpPr>
        <p:spPr>
          <a:xfrm>
            <a:off x="1963266" y="4371905"/>
            <a:ext cx="371686" cy="146050"/>
          </a:xfrm>
          <a:prstGeom prst="roundRect">
            <a:avLst>
              <a:gd name="adj"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Oval 21">
            <a:extLst>
              <a:ext uri="{FF2B5EF4-FFF2-40B4-BE49-F238E27FC236}">
                <a16:creationId xmlns:a16="http://schemas.microsoft.com/office/drawing/2014/main" id="{01FD1897-3548-77FF-815E-9BB64A12094E}"/>
              </a:ext>
            </a:extLst>
          </p:cNvPr>
          <p:cNvSpPr/>
          <p:nvPr/>
        </p:nvSpPr>
        <p:spPr>
          <a:xfrm>
            <a:off x="7435448" y="3906033"/>
            <a:ext cx="776815" cy="7768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Oval 22">
            <a:extLst>
              <a:ext uri="{FF2B5EF4-FFF2-40B4-BE49-F238E27FC236}">
                <a16:creationId xmlns:a16="http://schemas.microsoft.com/office/drawing/2014/main" id="{A676A173-BAB3-F76C-0A63-0F438FEB14C9}"/>
              </a:ext>
            </a:extLst>
          </p:cNvPr>
          <p:cNvSpPr/>
          <p:nvPr/>
        </p:nvSpPr>
        <p:spPr>
          <a:xfrm>
            <a:off x="7480652" y="4074812"/>
            <a:ext cx="222250" cy="1968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Oval 23">
            <a:extLst>
              <a:ext uri="{FF2B5EF4-FFF2-40B4-BE49-F238E27FC236}">
                <a16:creationId xmlns:a16="http://schemas.microsoft.com/office/drawing/2014/main" id="{EF6A71C0-7EC3-CA91-0521-56B00A653B12}"/>
              </a:ext>
            </a:extLst>
          </p:cNvPr>
          <p:cNvSpPr/>
          <p:nvPr/>
        </p:nvSpPr>
        <p:spPr>
          <a:xfrm>
            <a:off x="7788838" y="4074812"/>
            <a:ext cx="222250" cy="1968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Rectangle: Rounded Corners 24">
            <a:extLst>
              <a:ext uri="{FF2B5EF4-FFF2-40B4-BE49-F238E27FC236}">
                <a16:creationId xmlns:a16="http://schemas.microsoft.com/office/drawing/2014/main" id="{C4758846-2140-FBC8-6440-AFAD4D74E112}"/>
              </a:ext>
            </a:extLst>
          </p:cNvPr>
          <p:cNvSpPr/>
          <p:nvPr/>
        </p:nvSpPr>
        <p:spPr>
          <a:xfrm>
            <a:off x="7580612" y="4332387"/>
            <a:ext cx="371686" cy="146050"/>
          </a:xfrm>
          <a:prstGeom prst="roundRect">
            <a:avLst>
              <a:gd name="adj"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Arrow: Curved Down 31">
            <a:extLst>
              <a:ext uri="{FF2B5EF4-FFF2-40B4-BE49-F238E27FC236}">
                <a16:creationId xmlns:a16="http://schemas.microsoft.com/office/drawing/2014/main" id="{F52C9404-655F-A212-B441-9DB4E42C9D53}"/>
              </a:ext>
            </a:extLst>
          </p:cNvPr>
          <p:cNvSpPr/>
          <p:nvPr/>
        </p:nvSpPr>
        <p:spPr>
          <a:xfrm flipH="1">
            <a:off x="2126116" y="3353380"/>
            <a:ext cx="738451" cy="535057"/>
          </a:xfrm>
          <a:prstGeom prst="curvedDownArrow">
            <a:avLst>
              <a:gd name="adj1" fmla="val 25000"/>
              <a:gd name="adj2" fmla="val 69007"/>
              <a:gd name="adj3" fmla="val 46362"/>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de-DE" dirty="0">
                <a:solidFill>
                  <a:schemeClr val="tx1"/>
                </a:solidFill>
              </a:rPr>
              <a:t> </a:t>
            </a:r>
          </a:p>
        </p:txBody>
      </p:sp>
      <p:sp>
        <p:nvSpPr>
          <p:cNvPr id="7" name="Oval 6">
            <a:extLst>
              <a:ext uri="{FF2B5EF4-FFF2-40B4-BE49-F238E27FC236}">
                <a16:creationId xmlns:a16="http://schemas.microsoft.com/office/drawing/2014/main" id="{76441A14-9933-85EB-25D7-4229CEEC1AC8}"/>
              </a:ext>
            </a:extLst>
          </p:cNvPr>
          <p:cNvSpPr/>
          <p:nvPr/>
        </p:nvSpPr>
        <p:spPr>
          <a:xfrm>
            <a:off x="3016894" y="3943979"/>
            <a:ext cx="776815" cy="776815"/>
          </a:xfrm>
          <a:prstGeom prst="ellipse">
            <a:avLst/>
          </a:prstGeom>
          <a:solidFill>
            <a:schemeClr val="tx1">
              <a:lumMod val="75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dirty="0"/>
              <a:t>s1</a:t>
            </a:r>
          </a:p>
        </p:txBody>
      </p:sp>
      <p:sp>
        <p:nvSpPr>
          <p:cNvPr id="21" name="Oval 20">
            <a:extLst>
              <a:ext uri="{FF2B5EF4-FFF2-40B4-BE49-F238E27FC236}">
                <a16:creationId xmlns:a16="http://schemas.microsoft.com/office/drawing/2014/main" id="{32896374-1310-1C3A-3C8A-304121D5A2FF}"/>
              </a:ext>
            </a:extLst>
          </p:cNvPr>
          <p:cNvSpPr/>
          <p:nvPr/>
        </p:nvSpPr>
        <p:spPr>
          <a:xfrm>
            <a:off x="8031673" y="3904461"/>
            <a:ext cx="776815" cy="776815"/>
          </a:xfrm>
          <a:prstGeom prst="ellipse">
            <a:avLst/>
          </a:prstGeom>
          <a:solidFill>
            <a:schemeClr val="tx1">
              <a:lumMod val="75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dirty="0"/>
              <a:t>s0</a:t>
            </a:r>
          </a:p>
        </p:txBody>
      </p:sp>
      <p:sp>
        <p:nvSpPr>
          <p:cNvPr id="20" name="Oval 19">
            <a:extLst>
              <a:ext uri="{FF2B5EF4-FFF2-40B4-BE49-F238E27FC236}">
                <a16:creationId xmlns:a16="http://schemas.microsoft.com/office/drawing/2014/main" id="{10B2A7C3-0AC6-6231-6E62-43CA80E0F344}"/>
              </a:ext>
            </a:extLst>
          </p:cNvPr>
          <p:cNvSpPr/>
          <p:nvPr/>
        </p:nvSpPr>
        <p:spPr>
          <a:xfrm>
            <a:off x="8627890" y="3904461"/>
            <a:ext cx="776815" cy="776815"/>
          </a:xfrm>
          <a:prstGeom prst="ellipse">
            <a:avLst/>
          </a:prstGeom>
          <a:solidFill>
            <a:schemeClr val="tx1">
              <a:lumMod val="75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dirty="0"/>
              <a:t>s1</a:t>
            </a:r>
          </a:p>
        </p:txBody>
      </p:sp>
      <p:sp>
        <p:nvSpPr>
          <p:cNvPr id="19" name="Oval 18">
            <a:extLst>
              <a:ext uri="{FF2B5EF4-FFF2-40B4-BE49-F238E27FC236}">
                <a16:creationId xmlns:a16="http://schemas.microsoft.com/office/drawing/2014/main" id="{8B689BDA-3FB1-45E2-79DB-05911499E832}"/>
              </a:ext>
            </a:extLst>
          </p:cNvPr>
          <p:cNvSpPr/>
          <p:nvPr/>
        </p:nvSpPr>
        <p:spPr>
          <a:xfrm>
            <a:off x="9224107" y="3883255"/>
            <a:ext cx="776815" cy="776815"/>
          </a:xfrm>
          <a:prstGeom prst="ellipse">
            <a:avLst/>
          </a:prstGeom>
          <a:solidFill>
            <a:schemeClr val="tx1">
              <a:lumMod val="75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dirty="0"/>
              <a:t>s2</a:t>
            </a:r>
          </a:p>
        </p:txBody>
      </p:sp>
      <p:sp>
        <p:nvSpPr>
          <p:cNvPr id="18" name="Oval 17">
            <a:extLst>
              <a:ext uri="{FF2B5EF4-FFF2-40B4-BE49-F238E27FC236}">
                <a16:creationId xmlns:a16="http://schemas.microsoft.com/office/drawing/2014/main" id="{DEE809F1-CC87-7A28-E43F-DD57924222A9}"/>
              </a:ext>
            </a:extLst>
          </p:cNvPr>
          <p:cNvSpPr/>
          <p:nvPr/>
        </p:nvSpPr>
        <p:spPr>
          <a:xfrm>
            <a:off x="9820324" y="3904461"/>
            <a:ext cx="776815" cy="776815"/>
          </a:xfrm>
          <a:prstGeom prst="ellipse">
            <a:avLst/>
          </a:prstGeom>
          <a:solidFill>
            <a:schemeClr val="tx1">
              <a:lumMod val="75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dirty="0"/>
              <a:t>s3</a:t>
            </a:r>
          </a:p>
        </p:txBody>
      </p:sp>
      <p:sp>
        <p:nvSpPr>
          <p:cNvPr id="8" name="Oval 7">
            <a:extLst>
              <a:ext uri="{FF2B5EF4-FFF2-40B4-BE49-F238E27FC236}">
                <a16:creationId xmlns:a16="http://schemas.microsoft.com/office/drawing/2014/main" id="{39E43493-590F-4CBA-C304-FE6B465C5349}"/>
              </a:ext>
            </a:extLst>
          </p:cNvPr>
          <p:cNvSpPr/>
          <p:nvPr/>
        </p:nvSpPr>
        <p:spPr>
          <a:xfrm>
            <a:off x="3613111" y="3922773"/>
            <a:ext cx="776815" cy="776815"/>
          </a:xfrm>
          <a:prstGeom prst="ellipse">
            <a:avLst/>
          </a:prstGeom>
          <a:solidFill>
            <a:schemeClr val="tx1">
              <a:lumMod val="75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dirty="0"/>
              <a:t>s2</a:t>
            </a:r>
          </a:p>
        </p:txBody>
      </p:sp>
      <p:sp>
        <p:nvSpPr>
          <p:cNvPr id="9" name="Oval 8">
            <a:extLst>
              <a:ext uri="{FF2B5EF4-FFF2-40B4-BE49-F238E27FC236}">
                <a16:creationId xmlns:a16="http://schemas.microsoft.com/office/drawing/2014/main" id="{61EE7FDC-4E52-513A-CEDD-00FF54171AB3}"/>
              </a:ext>
            </a:extLst>
          </p:cNvPr>
          <p:cNvSpPr/>
          <p:nvPr/>
        </p:nvSpPr>
        <p:spPr>
          <a:xfrm>
            <a:off x="4209328" y="3943979"/>
            <a:ext cx="776815" cy="776815"/>
          </a:xfrm>
          <a:prstGeom prst="ellipse">
            <a:avLst/>
          </a:prstGeom>
          <a:solidFill>
            <a:schemeClr val="tx1">
              <a:lumMod val="75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dirty="0"/>
              <a:t>s3</a:t>
            </a:r>
          </a:p>
        </p:txBody>
      </p:sp>
      <p:sp>
        <p:nvSpPr>
          <p:cNvPr id="16" name="Arrow: Curved Down 15">
            <a:extLst>
              <a:ext uri="{FF2B5EF4-FFF2-40B4-BE49-F238E27FC236}">
                <a16:creationId xmlns:a16="http://schemas.microsoft.com/office/drawing/2014/main" id="{CCB22442-43C3-DCFD-CDF7-7674E71AD509}"/>
              </a:ext>
            </a:extLst>
          </p:cNvPr>
          <p:cNvSpPr/>
          <p:nvPr/>
        </p:nvSpPr>
        <p:spPr>
          <a:xfrm flipH="1">
            <a:off x="2778434" y="3363028"/>
            <a:ext cx="738451" cy="535057"/>
          </a:xfrm>
          <a:prstGeom prst="curvedDownArrow">
            <a:avLst>
              <a:gd name="adj1" fmla="val 25000"/>
              <a:gd name="adj2" fmla="val 69007"/>
              <a:gd name="adj3" fmla="val 4636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 </a:t>
            </a:r>
          </a:p>
        </p:txBody>
      </p:sp>
      <p:sp>
        <p:nvSpPr>
          <p:cNvPr id="34" name="Arrow: Curved Down 33">
            <a:extLst>
              <a:ext uri="{FF2B5EF4-FFF2-40B4-BE49-F238E27FC236}">
                <a16:creationId xmlns:a16="http://schemas.microsoft.com/office/drawing/2014/main" id="{2C5EA631-6FF0-C80D-8559-488EB018245A}"/>
              </a:ext>
            </a:extLst>
          </p:cNvPr>
          <p:cNvSpPr/>
          <p:nvPr/>
        </p:nvSpPr>
        <p:spPr>
          <a:xfrm flipH="1">
            <a:off x="3371373" y="3373119"/>
            <a:ext cx="738451" cy="535057"/>
          </a:xfrm>
          <a:prstGeom prst="curvedDownArrow">
            <a:avLst>
              <a:gd name="adj1" fmla="val 25000"/>
              <a:gd name="adj2" fmla="val 69007"/>
              <a:gd name="adj3" fmla="val 4636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 </a:t>
            </a:r>
          </a:p>
        </p:txBody>
      </p:sp>
      <p:sp>
        <p:nvSpPr>
          <p:cNvPr id="33" name="Arrow: Curved Down 32">
            <a:extLst>
              <a:ext uri="{FF2B5EF4-FFF2-40B4-BE49-F238E27FC236}">
                <a16:creationId xmlns:a16="http://schemas.microsoft.com/office/drawing/2014/main" id="{544EDA6C-8D86-7A1E-F092-299E8F179429}"/>
              </a:ext>
            </a:extLst>
          </p:cNvPr>
          <p:cNvSpPr/>
          <p:nvPr/>
        </p:nvSpPr>
        <p:spPr>
          <a:xfrm flipH="1">
            <a:off x="4028780" y="3401346"/>
            <a:ext cx="738451" cy="535057"/>
          </a:xfrm>
          <a:prstGeom prst="curvedDownArrow">
            <a:avLst>
              <a:gd name="adj1" fmla="val 25000"/>
              <a:gd name="adj2" fmla="val 69007"/>
              <a:gd name="adj3" fmla="val 4636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 </a:t>
            </a:r>
          </a:p>
        </p:txBody>
      </p:sp>
      <p:sp>
        <p:nvSpPr>
          <p:cNvPr id="35" name="TextBox 34">
            <a:extLst>
              <a:ext uri="{FF2B5EF4-FFF2-40B4-BE49-F238E27FC236}">
                <a16:creationId xmlns:a16="http://schemas.microsoft.com/office/drawing/2014/main" id="{DDBE3FAA-75FA-1584-44F7-0E7D1F9A67C8}"/>
              </a:ext>
            </a:extLst>
          </p:cNvPr>
          <p:cNvSpPr txBox="1"/>
          <p:nvPr/>
        </p:nvSpPr>
        <p:spPr>
          <a:xfrm>
            <a:off x="9857630" y="2893300"/>
            <a:ext cx="387132" cy="307777"/>
          </a:xfrm>
          <a:prstGeom prst="rect">
            <a:avLst/>
          </a:prstGeom>
          <a:noFill/>
        </p:spPr>
        <p:txBody>
          <a:bodyPr wrap="square" rtlCol="0">
            <a:spAutoFit/>
          </a:bodyPr>
          <a:lstStyle/>
          <a:p>
            <a:r>
              <a:rPr lang="de-DE" dirty="0">
                <a:solidFill>
                  <a:schemeClr val="tx1"/>
                </a:solidFill>
              </a:rPr>
              <a:t>1.</a:t>
            </a:r>
          </a:p>
        </p:txBody>
      </p:sp>
      <p:sp>
        <p:nvSpPr>
          <p:cNvPr id="36" name="TextBox 35">
            <a:extLst>
              <a:ext uri="{FF2B5EF4-FFF2-40B4-BE49-F238E27FC236}">
                <a16:creationId xmlns:a16="http://schemas.microsoft.com/office/drawing/2014/main" id="{609C7ADA-0DC1-0D0B-3C91-A633662B6C11}"/>
              </a:ext>
            </a:extLst>
          </p:cNvPr>
          <p:cNvSpPr txBox="1"/>
          <p:nvPr/>
        </p:nvSpPr>
        <p:spPr>
          <a:xfrm>
            <a:off x="9211139" y="2896239"/>
            <a:ext cx="387132" cy="307777"/>
          </a:xfrm>
          <a:prstGeom prst="rect">
            <a:avLst/>
          </a:prstGeom>
          <a:noFill/>
        </p:spPr>
        <p:txBody>
          <a:bodyPr wrap="square" rtlCol="0">
            <a:spAutoFit/>
          </a:bodyPr>
          <a:lstStyle/>
          <a:p>
            <a:r>
              <a:rPr lang="de-DE" dirty="0">
                <a:solidFill>
                  <a:schemeClr val="tx1"/>
                </a:solidFill>
              </a:rPr>
              <a:t>2.</a:t>
            </a:r>
          </a:p>
        </p:txBody>
      </p:sp>
      <p:sp>
        <p:nvSpPr>
          <p:cNvPr id="37" name="TextBox 36">
            <a:extLst>
              <a:ext uri="{FF2B5EF4-FFF2-40B4-BE49-F238E27FC236}">
                <a16:creationId xmlns:a16="http://schemas.microsoft.com/office/drawing/2014/main" id="{5B9F792F-FCDD-CAB6-2EF5-68A9F6058CE8}"/>
              </a:ext>
            </a:extLst>
          </p:cNvPr>
          <p:cNvSpPr txBox="1"/>
          <p:nvPr/>
        </p:nvSpPr>
        <p:spPr>
          <a:xfrm>
            <a:off x="8629165" y="2890805"/>
            <a:ext cx="387132" cy="307777"/>
          </a:xfrm>
          <a:prstGeom prst="rect">
            <a:avLst/>
          </a:prstGeom>
          <a:noFill/>
        </p:spPr>
        <p:txBody>
          <a:bodyPr wrap="square" rtlCol="0">
            <a:spAutoFit/>
          </a:bodyPr>
          <a:lstStyle/>
          <a:p>
            <a:r>
              <a:rPr lang="de-DE" dirty="0">
                <a:solidFill>
                  <a:schemeClr val="tx1"/>
                </a:solidFill>
              </a:rPr>
              <a:t>3.</a:t>
            </a:r>
          </a:p>
        </p:txBody>
      </p:sp>
      <p:sp>
        <p:nvSpPr>
          <p:cNvPr id="38" name="TextBox 37">
            <a:extLst>
              <a:ext uri="{FF2B5EF4-FFF2-40B4-BE49-F238E27FC236}">
                <a16:creationId xmlns:a16="http://schemas.microsoft.com/office/drawing/2014/main" id="{03906DE5-B525-FA30-0491-0A98B06A8FA3}"/>
              </a:ext>
            </a:extLst>
          </p:cNvPr>
          <p:cNvSpPr txBox="1"/>
          <p:nvPr/>
        </p:nvSpPr>
        <p:spPr>
          <a:xfrm>
            <a:off x="7947285" y="2893301"/>
            <a:ext cx="387132" cy="307777"/>
          </a:xfrm>
          <a:prstGeom prst="rect">
            <a:avLst/>
          </a:prstGeom>
          <a:noFill/>
        </p:spPr>
        <p:txBody>
          <a:bodyPr wrap="square" rtlCol="0">
            <a:spAutoFit/>
          </a:bodyPr>
          <a:lstStyle/>
          <a:p>
            <a:r>
              <a:rPr lang="de-DE" dirty="0">
                <a:solidFill>
                  <a:schemeClr val="tx1"/>
                </a:solidFill>
              </a:rPr>
              <a:t>4.</a:t>
            </a:r>
          </a:p>
        </p:txBody>
      </p:sp>
      <p:sp>
        <p:nvSpPr>
          <p:cNvPr id="40" name="TextBox 39">
            <a:extLst>
              <a:ext uri="{FF2B5EF4-FFF2-40B4-BE49-F238E27FC236}">
                <a16:creationId xmlns:a16="http://schemas.microsoft.com/office/drawing/2014/main" id="{7358CBEF-1646-0285-E23B-E497B62079F5}"/>
              </a:ext>
            </a:extLst>
          </p:cNvPr>
          <p:cNvSpPr txBox="1"/>
          <p:nvPr/>
        </p:nvSpPr>
        <p:spPr>
          <a:xfrm>
            <a:off x="2336504" y="2995432"/>
            <a:ext cx="387132" cy="307777"/>
          </a:xfrm>
          <a:prstGeom prst="rect">
            <a:avLst/>
          </a:prstGeom>
          <a:noFill/>
        </p:spPr>
        <p:txBody>
          <a:bodyPr wrap="square" rtlCol="0">
            <a:spAutoFit/>
          </a:bodyPr>
          <a:lstStyle/>
          <a:p>
            <a:r>
              <a:rPr lang="de-DE" dirty="0">
                <a:solidFill>
                  <a:schemeClr val="tx1"/>
                </a:solidFill>
              </a:rPr>
              <a:t>1.</a:t>
            </a:r>
          </a:p>
        </p:txBody>
      </p:sp>
      <p:sp>
        <p:nvSpPr>
          <p:cNvPr id="41" name="TextBox 40">
            <a:extLst>
              <a:ext uri="{FF2B5EF4-FFF2-40B4-BE49-F238E27FC236}">
                <a16:creationId xmlns:a16="http://schemas.microsoft.com/office/drawing/2014/main" id="{2A4263E8-AAC3-0B91-6211-2FE134FD3E51}"/>
              </a:ext>
            </a:extLst>
          </p:cNvPr>
          <p:cNvSpPr txBox="1"/>
          <p:nvPr/>
        </p:nvSpPr>
        <p:spPr>
          <a:xfrm>
            <a:off x="4340920" y="2986306"/>
            <a:ext cx="387132" cy="307777"/>
          </a:xfrm>
          <a:prstGeom prst="rect">
            <a:avLst/>
          </a:prstGeom>
          <a:noFill/>
        </p:spPr>
        <p:txBody>
          <a:bodyPr wrap="square" rtlCol="0">
            <a:spAutoFit/>
          </a:bodyPr>
          <a:lstStyle/>
          <a:p>
            <a:r>
              <a:rPr lang="de-DE" dirty="0">
                <a:solidFill>
                  <a:schemeClr val="tx1"/>
                </a:solidFill>
              </a:rPr>
              <a:t>4.</a:t>
            </a:r>
          </a:p>
        </p:txBody>
      </p:sp>
      <p:sp>
        <p:nvSpPr>
          <p:cNvPr id="42" name="TextBox 41">
            <a:extLst>
              <a:ext uri="{FF2B5EF4-FFF2-40B4-BE49-F238E27FC236}">
                <a16:creationId xmlns:a16="http://schemas.microsoft.com/office/drawing/2014/main" id="{3701EEB9-C396-E76E-54A9-86CA945E7FE0}"/>
              </a:ext>
            </a:extLst>
          </p:cNvPr>
          <p:cNvSpPr txBox="1"/>
          <p:nvPr/>
        </p:nvSpPr>
        <p:spPr>
          <a:xfrm>
            <a:off x="3641648" y="2995431"/>
            <a:ext cx="387132" cy="307777"/>
          </a:xfrm>
          <a:prstGeom prst="rect">
            <a:avLst/>
          </a:prstGeom>
          <a:noFill/>
        </p:spPr>
        <p:txBody>
          <a:bodyPr wrap="square" rtlCol="0">
            <a:spAutoFit/>
          </a:bodyPr>
          <a:lstStyle/>
          <a:p>
            <a:r>
              <a:rPr lang="de-DE" dirty="0">
                <a:solidFill>
                  <a:schemeClr val="tx1"/>
                </a:solidFill>
              </a:rPr>
              <a:t>3.</a:t>
            </a:r>
          </a:p>
        </p:txBody>
      </p:sp>
      <p:sp>
        <p:nvSpPr>
          <p:cNvPr id="43" name="TextBox 42">
            <a:extLst>
              <a:ext uri="{FF2B5EF4-FFF2-40B4-BE49-F238E27FC236}">
                <a16:creationId xmlns:a16="http://schemas.microsoft.com/office/drawing/2014/main" id="{CDD2C2DC-0E4E-D62A-0406-5F5531631E70}"/>
              </a:ext>
            </a:extLst>
          </p:cNvPr>
          <p:cNvSpPr txBox="1"/>
          <p:nvPr/>
        </p:nvSpPr>
        <p:spPr>
          <a:xfrm>
            <a:off x="2954501" y="2995431"/>
            <a:ext cx="387132" cy="307777"/>
          </a:xfrm>
          <a:prstGeom prst="rect">
            <a:avLst/>
          </a:prstGeom>
          <a:noFill/>
        </p:spPr>
        <p:txBody>
          <a:bodyPr wrap="square" rtlCol="0">
            <a:spAutoFit/>
          </a:bodyPr>
          <a:lstStyle/>
          <a:p>
            <a:r>
              <a:rPr lang="de-DE" dirty="0">
                <a:solidFill>
                  <a:schemeClr val="tx1"/>
                </a:solidFill>
              </a:rPr>
              <a:t>2.</a:t>
            </a:r>
          </a:p>
        </p:txBody>
      </p:sp>
      <p:sp>
        <p:nvSpPr>
          <p:cNvPr id="45" name="Lightning Bolt 44">
            <a:extLst>
              <a:ext uri="{FF2B5EF4-FFF2-40B4-BE49-F238E27FC236}">
                <a16:creationId xmlns:a16="http://schemas.microsoft.com/office/drawing/2014/main" id="{BCBAF613-4FBF-91BD-9908-87794C09932B}"/>
              </a:ext>
            </a:extLst>
          </p:cNvPr>
          <p:cNvSpPr/>
          <p:nvPr/>
        </p:nvSpPr>
        <p:spPr>
          <a:xfrm>
            <a:off x="1261460" y="3179173"/>
            <a:ext cx="654378" cy="737821"/>
          </a:xfrm>
          <a:prstGeom prst="lightningBol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46" name="Smiley Face 45">
            <a:extLst>
              <a:ext uri="{FF2B5EF4-FFF2-40B4-BE49-F238E27FC236}">
                <a16:creationId xmlns:a16="http://schemas.microsoft.com/office/drawing/2014/main" id="{0D38126C-14DD-D297-BF0F-8554BF05ABA6}"/>
              </a:ext>
            </a:extLst>
          </p:cNvPr>
          <p:cNvSpPr/>
          <p:nvPr/>
        </p:nvSpPr>
        <p:spPr>
          <a:xfrm>
            <a:off x="6924828" y="2803000"/>
            <a:ext cx="499882" cy="500208"/>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ext Placeholder 3">
            <a:extLst>
              <a:ext uri="{FF2B5EF4-FFF2-40B4-BE49-F238E27FC236}">
                <a16:creationId xmlns:a16="http://schemas.microsoft.com/office/drawing/2014/main" id="{1FD33FB7-7933-E59B-CD79-311DD5AF3774}"/>
              </a:ext>
            </a:extLst>
          </p:cNvPr>
          <p:cNvSpPr txBox="1">
            <a:spLocks/>
          </p:cNvSpPr>
          <p:nvPr/>
        </p:nvSpPr>
        <p:spPr>
          <a:xfrm>
            <a:off x="1261460" y="5498768"/>
            <a:ext cx="9755100" cy="925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1pPr>
            <a:lvl2pPr marL="914400" marR="0" lvl="1" indent="-317500" algn="l" rtl="0">
              <a:lnSpc>
                <a:spcPct val="115000"/>
              </a:lnSpc>
              <a:spcBef>
                <a:spcPts val="210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2pPr>
            <a:lvl3pPr marL="1371600" marR="0" lvl="2" indent="-317500" algn="l" rtl="0">
              <a:lnSpc>
                <a:spcPct val="115000"/>
              </a:lnSpc>
              <a:spcBef>
                <a:spcPts val="210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3pPr>
            <a:lvl4pPr marL="1828800" marR="0" lvl="3" indent="-317500" algn="l" rtl="0">
              <a:lnSpc>
                <a:spcPct val="115000"/>
              </a:lnSpc>
              <a:spcBef>
                <a:spcPts val="210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4pPr>
            <a:lvl5pPr marL="2286000" marR="0" lvl="4" indent="-317500" algn="l" rtl="0">
              <a:lnSpc>
                <a:spcPct val="115000"/>
              </a:lnSpc>
              <a:spcBef>
                <a:spcPts val="210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5pPr>
            <a:lvl6pPr marL="2743200" marR="0" lvl="5" indent="-317500" algn="l" rtl="0">
              <a:lnSpc>
                <a:spcPct val="115000"/>
              </a:lnSpc>
              <a:spcBef>
                <a:spcPts val="210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6pPr>
            <a:lvl7pPr marL="3200400" marR="0" lvl="6" indent="-317500" algn="l" rtl="0">
              <a:lnSpc>
                <a:spcPct val="115000"/>
              </a:lnSpc>
              <a:spcBef>
                <a:spcPts val="210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7pPr>
            <a:lvl8pPr marL="3657600" marR="0" lvl="7" indent="-317500" algn="l" rtl="0">
              <a:lnSpc>
                <a:spcPct val="115000"/>
              </a:lnSpc>
              <a:spcBef>
                <a:spcPts val="210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8pPr>
            <a:lvl9pPr marL="4114800" marR="0" lvl="8" indent="-317500" algn="l" rtl="0">
              <a:lnSpc>
                <a:spcPct val="115000"/>
              </a:lnSpc>
              <a:spcBef>
                <a:spcPts val="2100"/>
              </a:spcBef>
              <a:spcAft>
                <a:spcPts val="210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9pPr>
          </a:lstStyle>
          <a:p>
            <a:pPr marL="139700" indent="0">
              <a:buFont typeface="Roboto Mono"/>
              <a:buNone/>
            </a:pPr>
            <a:r>
              <a:rPr lang="de-DE" dirty="0"/>
              <a:t>Die Schlange soll mit jedem gegessen Apfel um ein Segment wachsen. Schreibe den entsprechenden Code dafür. </a:t>
            </a:r>
          </a:p>
        </p:txBody>
      </p:sp>
    </p:spTree>
    <p:extLst>
      <p:ext uri="{BB962C8B-B14F-4D97-AF65-F5344CB8AC3E}">
        <p14:creationId xmlns:p14="http://schemas.microsoft.com/office/powerpoint/2010/main" val="77861786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9"/>
          <p:cNvSpPr txBox="1">
            <a:spLocks noGrp="1"/>
          </p:cNvSpPr>
          <p:nvPr>
            <p:ph type="title"/>
          </p:nvPr>
        </p:nvSpPr>
        <p:spPr>
          <a:xfrm>
            <a:off x="684150" y="358863"/>
            <a:ext cx="10672108"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CHALLENGE </a:t>
            </a:r>
            <a:r>
              <a:rPr lang="en" sz="6000" dirty="0">
                <a:solidFill>
                  <a:schemeClr val="accent2"/>
                </a:solidFill>
              </a:rPr>
              <a:t>SPEED</a:t>
            </a:r>
            <a:endParaRPr sz="6000" dirty="0">
              <a:solidFill>
                <a:schemeClr val="accent2"/>
              </a:solidFill>
            </a:endParaRPr>
          </a:p>
        </p:txBody>
      </p:sp>
      <p:sp>
        <p:nvSpPr>
          <p:cNvPr id="441" name="Google Shape;441;p29"/>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3"/>
                </a:solidFill>
              </a:rPr>
              <a:t>UPDATE SPEED(c8)</a:t>
            </a:r>
            <a:endParaRPr dirty="0"/>
          </a:p>
        </p:txBody>
      </p:sp>
      <p:sp>
        <p:nvSpPr>
          <p:cNvPr id="4" name="Text Placeholder 3">
            <a:extLst>
              <a:ext uri="{FF2B5EF4-FFF2-40B4-BE49-F238E27FC236}">
                <a16:creationId xmlns:a16="http://schemas.microsoft.com/office/drawing/2014/main" id="{71064820-2700-85EE-131A-51CE2DE86E8E}"/>
              </a:ext>
            </a:extLst>
          </p:cNvPr>
          <p:cNvSpPr>
            <a:spLocks noGrp="1"/>
          </p:cNvSpPr>
          <p:nvPr>
            <p:ph type="body" idx="4"/>
          </p:nvPr>
        </p:nvSpPr>
        <p:spPr>
          <a:xfrm>
            <a:off x="1217550" y="2238218"/>
            <a:ext cx="9755100" cy="2350874"/>
          </a:xfrm>
        </p:spPr>
        <p:txBody>
          <a:bodyPr/>
          <a:lstStyle/>
          <a:p>
            <a:pPr marL="139700" indent="0">
              <a:buNone/>
            </a:pPr>
            <a:r>
              <a:rPr lang="de-DE" dirty="0"/>
              <a:t>Die Geschwindigkeit der Schlange soll jedes Mal angepasst werden wenn ein Apfel eingesammelt wird.</a:t>
            </a:r>
          </a:p>
          <a:p>
            <a:pPr marL="139700" indent="0">
              <a:buNone/>
            </a:pPr>
            <a:endParaRPr lang="de-DE" dirty="0"/>
          </a:p>
          <a:p>
            <a:pPr marL="139700" indent="0">
              <a:buNone/>
            </a:pPr>
            <a:r>
              <a:rPr lang="de-DE" dirty="0"/>
              <a:t>Füge dafür die notwendige Funktion der Snake Klasse hinzu.</a:t>
            </a:r>
          </a:p>
        </p:txBody>
      </p:sp>
    </p:spTree>
    <p:extLst>
      <p:ext uri="{BB962C8B-B14F-4D97-AF65-F5344CB8AC3E}">
        <p14:creationId xmlns:p14="http://schemas.microsoft.com/office/powerpoint/2010/main" val="146818133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9"/>
          <p:cNvSpPr txBox="1">
            <a:spLocks noGrp="1"/>
          </p:cNvSpPr>
          <p:nvPr>
            <p:ph type="title"/>
          </p:nvPr>
        </p:nvSpPr>
        <p:spPr>
          <a:xfrm>
            <a:off x="684150" y="358863"/>
            <a:ext cx="10672108"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CHALLENGE </a:t>
            </a:r>
            <a:r>
              <a:rPr lang="en" sz="6000" dirty="0">
                <a:solidFill>
                  <a:schemeClr val="accent2"/>
                </a:solidFill>
              </a:rPr>
              <a:t>GAME CONTROLER</a:t>
            </a:r>
            <a:endParaRPr sz="6000" dirty="0">
              <a:solidFill>
                <a:schemeClr val="accent2"/>
              </a:solidFill>
            </a:endParaRPr>
          </a:p>
        </p:txBody>
      </p:sp>
      <p:sp>
        <p:nvSpPr>
          <p:cNvPr id="441" name="Google Shape;441;p29"/>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3"/>
                </a:solidFill>
              </a:rPr>
              <a:t>GAME CONTROLER(c9)</a:t>
            </a:r>
            <a:endParaRPr dirty="0"/>
          </a:p>
        </p:txBody>
      </p:sp>
      <p:sp>
        <p:nvSpPr>
          <p:cNvPr id="4" name="Text Placeholder 3">
            <a:extLst>
              <a:ext uri="{FF2B5EF4-FFF2-40B4-BE49-F238E27FC236}">
                <a16:creationId xmlns:a16="http://schemas.microsoft.com/office/drawing/2014/main" id="{71064820-2700-85EE-131A-51CE2DE86E8E}"/>
              </a:ext>
            </a:extLst>
          </p:cNvPr>
          <p:cNvSpPr>
            <a:spLocks noGrp="1"/>
          </p:cNvSpPr>
          <p:nvPr>
            <p:ph type="body" idx="4"/>
          </p:nvPr>
        </p:nvSpPr>
        <p:spPr>
          <a:xfrm>
            <a:off x="1217550" y="2238218"/>
            <a:ext cx="9755100" cy="2350874"/>
          </a:xfrm>
        </p:spPr>
        <p:txBody>
          <a:bodyPr/>
          <a:lstStyle/>
          <a:p>
            <a:pPr marL="139700" indent="0">
              <a:buNone/>
            </a:pPr>
            <a:r>
              <a:rPr lang="de-DE" dirty="0"/>
              <a:t>Die ganzen tollen Funktionen sollen nun alle zusammengeführt werden.</a:t>
            </a:r>
          </a:p>
          <a:p>
            <a:pPr marL="139700" indent="0">
              <a:buNone/>
            </a:pPr>
            <a:endParaRPr lang="de-DE" dirty="0"/>
          </a:p>
          <a:p>
            <a:pPr marL="139700" indent="0">
              <a:buNone/>
            </a:pPr>
            <a:r>
              <a:rPr lang="de-DE" dirty="0"/>
              <a:t>Schreibe code für einen Game Controller, er soll dafür sorgen dass sich die Schlange beweget und sobald Nahrung eingesammelt wird die Schlange länger wird, sich die Geschwindigkeit anpasst und die Nahrung neu platziert wird.</a:t>
            </a:r>
          </a:p>
          <a:p>
            <a:pPr marL="139700" indent="0">
              <a:buNone/>
            </a:pPr>
            <a:endParaRPr lang="de-DE" dirty="0"/>
          </a:p>
          <a:p>
            <a:pPr marL="139700" indent="0">
              <a:buNone/>
            </a:pPr>
            <a:r>
              <a:rPr lang="de-DE" dirty="0"/>
              <a:t>Wenn die Schlange mit sich oder der Border kollidiert soll das Spiel zurück gesetzt werden.</a:t>
            </a:r>
          </a:p>
        </p:txBody>
      </p:sp>
    </p:spTree>
    <p:extLst>
      <p:ext uri="{BB962C8B-B14F-4D97-AF65-F5344CB8AC3E}">
        <p14:creationId xmlns:p14="http://schemas.microsoft.com/office/powerpoint/2010/main" val="130900515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44"/>
          <p:cNvSpPr/>
          <p:nvPr/>
        </p:nvSpPr>
        <p:spPr>
          <a:xfrm>
            <a:off x="820850" y="1462175"/>
            <a:ext cx="9234900" cy="3735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7" name="Google Shape;867;p44"/>
          <p:cNvSpPr/>
          <p:nvPr/>
        </p:nvSpPr>
        <p:spPr>
          <a:xfrm>
            <a:off x="820850" y="1462175"/>
            <a:ext cx="9234900" cy="37350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868" name="Google Shape;868;p44"/>
          <p:cNvSpPr txBox="1">
            <a:spLocks noGrp="1"/>
          </p:cNvSpPr>
          <p:nvPr>
            <p:ph type="title"/>
          </p:nvPr>
        </p:nvSpPr>
        <p:spPr>
          <a:xfrm>
            <a:off x="1123750" y="1964975"/>
            <a:ext cx="8608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100" dirty="0"/>
              <a:t>LINKS</a:t>
            </a:r>
            <a:endParaRPr sz="5100" dirty="0"/>
          </a:p>
        </p:txBody>
      </p:sp>
      <p:sp>
        <p:nvSpPr>
          <p:cNvPr id="869" name="Google Shape;869;p44"/>
          <p:cNvSpPr txBox="1">
            <a:spLocks noGrp="1"/>
          </p:cNvSpPr>
          <p:nvPr>
            <p:ph type="body" idx="1"/>
          </p:nvPr>
        </p:nvSpPr>
        <p:spPr>
          <a:xfrm>
            <a:off x="1123894" y="2965625"/>
            <a:ext cx="8931856" cy="2066400"/>
          </a:xfrm>
          <a:prstGeom prst="rect">
            <a:avLst/>
          </a:prstGeom>
        </p:spPr>
        <p:txBody>
          <a:bodyPr spcFirstLastPara="1" wrap="square" lIns="121900" tIns="121900" rIns="121900" bIns="121900" anchor="t" anchorCtr="0">
            <a:noAutofit/>
          </a:bodyPr>
          <a:lstStyle/>
          <a:p>
            <a:pPr marL="114300" indent="0">
              <a:buNone/>
            </a:pPr>
            <a:r>
              <a:rPr lang="de-DE" sz="2000" dirty="0">
                <a:hlinkClick r:id="rId3"/>
              </a:rPr>
              <a:t>https://github.com/derech1e/python-beginner-course</a:t>
            </a:r>
            <a:endParaRPr lang="de-DE" sz="2000" dirty="0"/>
          </a:p>
          <a:p>
            <a:pPr marL="114300" indent="0">
              <a:buNone/>
            </a:pPr>
            <a:r>
              <a:rPr lang="de-DE" sz="2000" dirty="0">
                <a:hlinkClick r:id="rId4"/>
              </a:rPr>
              <a:t>https://docs.python.org/3.12/library/turtle.html</a:t>
            </a:r>
            <a:endParaRPr lang="de-DE" sz="2000" dirty="0"/>
          </a:p>
          <a:p>
            <a:pPr marL="114300" indent="0">
              <a:buNone/>
            </a:pPr>
            <a:endParaRPr lang="de-DE" sz="2000" dirty="0"/>
          </a:p>
          <a:p>
            <a:pPr marL="114300" indent="0">
              <a:buNone/>
            </a:pPr>
            <a:endParaRPr lang="de-DE" sz="2000" dirty="0"/>
          </a:p>
        </p:txBody>
      </p:sp>
      <p:grpSp>
        <p:nvGrpSpPr>
          <p:cNvPr id="870" name="Google Shape;870;p44"/>
          <p:cNvGrpSpPr/>
          <p:nvPr/>
        </p:nvGrpSpPr>
        <p:grpSpPr>
          <a:xfrm>
            <a:off x="963121" y="1592209"/>
            <a:ext cx="635280" cy="147600"/>
            <a:chOff x="2147366" y="4139382"/>
            <a:chExt cx="635280" cy="147600"/>
          </a:xfrm>
        </p:grpSpPr>
        <p:sp>
          <p:nvSpPr>
            <p:cNvPr id="871" name="Google Shape;871;p4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2" name="Google Shape;872;p4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3" name="Google Shape;873;p4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4"/>
          <p:cNvSpPr txBox="1">
            <a:spLocks noGrp="1"/>
          </p:cNvSpPr>
          <p:nvPr>
            <p:ph type="title" idx="5"/>
          </p:nvPr>
        </p:nvSpPr>
        <p:spPr>
          <a:xfrm>
            <a:off x="95032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2"/>
                </a:solidFill>
              </a:rPr>
              <a:t>06</a:t>
            </a:r>
            <a:endParaRPr dirty="0">
              <a:solidFill>
                <a:schemeClr val="accent2"/>
              </a:solidFill>
            </a:endParaRPr>
          </a:p>
        </p:txBody>
      </p:sp>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HEUTIGE </a:t>
            </a:r>
            <a:r>
              <a:rPr lang="en" sz="6000" dirty="0">
                <a:solidFill>
                  <a:schemeClr val="accent2"/>
                </a:solidFill>
              </a:rPr>
              <a:t>AGENDA.</a:t>
            </a:r>
            <a:endParaRPr sz="6000" dirty="0">
              <a:solidFill>
                <a:schemeClr val="accent2"/>
              </a:solidFill>
            </a:endParaRPr>
          </a:p>
        </p:txBody>
      </p:sp>
      <p:sp>
        <p:nvSpPr>
          <p:cNvPr id="395" name="Google Shape;395;p24"/>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US" dirty="0">
                <a:solidFill>
                  <a:schemeClr val="accent1"/>
                </a:solidFill>
              </a:rPr>
              <a:t>Challenge </a:t>
            </a:r>
            <a:r>
              <a:rPr lang="en" dirty="0"/>
              <a:t>Listener</a:t>
            </a:r>
            <a:endParaRPr dirty="0"/>
          </a:p>
        </p:txBody>
      </p:sp>
      <p:sp>
        <p:nvSpPr>
          <p:cNvPr id="396" name="Google Shape;396;p24"/>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p>
            <a:pPr marL="0" indent="0">
              <a:spcAft>
                <a:spcPts val="2100"/>
              </a:spcAft>
              <a:buNone/>
            </a:pPr>
            <a:r>
              <a:rPr lang="en-US" dirty="0">
                <a:solidFill>
                  <a:schemeClr val="accent1"/>
                </a:solidFill>
              </a:rPr>
              <a:t>Challenge </a:t>
            </a:r>
            <a:r>
              <a:rPr lang="en-US" dirty="0"/>
              <a:t>Direction Logic</a:t>
            </a:r>
          </a:p>
        </p:txBody>
      </p:sp>
      <p:sp>
        <p:nvSpPr>
          <p:cNvPr id="397" name="Google Shape;397;p24"/>
          <p:cNvSpPr txBox="1">
            <a:spLocks noGrp="1"/>
          </p:cNvSpPr>
          <p:nvPr>
            <p:ph type="body" idx="3"/>
          </p:nvPr>
        </p:nvSpPr>
        <p:spPr>
          <a:xfrm>
            <a:off x="575949" y="4783425"/>
            <a:ext cx="3398025" cy="1206300"/>
          </a:xfrm>
          <a:prstGeom prst="rect">
            <a:avLst/>
          </a:prstGeom>
        </p:spPr>
        <p:txBody>
          <a:bodyPr spcFirstLastPara="1" wrap="square" lIns="121900" tIns="121900" rIns="121900" bIns="121900" anchor="ctr" anchorCtr="0">
            <a:noAutofit/>
          </a:bodyPr>
          <a:lstStyle/>
          <a:p>
            <a:pPr marL="0" indent="0">
              <a:spcAft>
                <a:spcPts val="2100"/>
              </a:spcAft>
              <a:buNone/>
            </a:pPr>
            <a:r>
              <a:rPr lang="en-US" dirty="0">
                <a:solidFill>
                  <a:schemeClr val="accent1"/>
                </a:solidFill>
              </a:rPr>
              <a:t>Challenge </a:t>
            </a:r>
            <a:r>
              <a:rPr lang="en" dirty="0"/>
              <a:t>Move </a:t>
            </a:r>
            <a:endParaRPr lang="en" dirty="0">
              <a:solidFill>
                <a:schemeClr val="accent1"/>
              </a:solidFill>
            </a:endParaRPr>
          </a:p>
        </p:txBody>
      </p:sp>
      <p:sp>
        <p:nvSpPr>
          <p:cNvPr id="398" name="Google Shape;398;p24"/>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p>
            <a:pPr marL="0" indent="0">
              <a:spcAft>
                <a:spcPts val="2100"/>
              </a:spcAft>
              <a:buNone/>
            </a:pPr>
            <a:r>
              <a:rPr lang="en-US" dirty="0">
                <a:solidFill>
                  <a:schemeClr val="accent1"/>
                </a:solidFill>
              </a:rPr>
              <a:t>Challenge </a:t>
            </a:r>
            <a:r>
              <a:rPr lang="en" dirty="0"/>
              <a:t>Border Logic</a:t>
            </a:r>
            <a:r>
              <a:rPr lang="en" dirty="0">
                <a:solidFill>
                  <a:schemeClr val="accent1"/>
                </a:solidFill>
              </a:rPr>
              <a:t> </a:t>
            </a:r>
          </a:p>
        </p:txBody>
      </p:sp>
      <p:sp>
        <p:nvSpPr>
          <p:cNvPr id="399" name="Google Shape;399;p24"/>
          <p:cNvSpPr txBox="1">
            <a:spLocks noGrp="1"/>
          </p:cNvSpPr>
          <p:nvPr>
            <p:ph type="title" idx="5"/>
          </p:nvPr>
        </p:nvSpPr>
        <p:spPr>
          <a:xfrm>
            <a:off x="18070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01</a:t>
            </a:r>
            <a:endParaRPr dirty="0">
              <a:solidFill>
                <a:schemeClr val="accent1"/>
              </a:solidFill>
            </a:endParaRPr>
          </a:p>
        </p:txBody>
      </p:sp>
      <p:sp>
        <p:nvSpPr>
          <p:cNvPr id="400" name="Google Shape;400;p24"/>
          <p:cNvSpPr txBox="1">
            <a:spLocks noGrp="1"/>
          </p:cNvSpPr>
          <p:nvPr>
            <p:ph type="body" idx="9"/>
          </p:nvPr>
        </p:nvSpPr>
        <p:spPr>
          <a:xfrm>
            <a:off x="8299375" y="2437574"/>
            <a:ext cx="3401800" cy="1206300"/>
          </a:xfrm>
          <a:prstGeom prst="rect">
            <a:avLst/>
          </a:prstGeom>
        </p:spPr>
        <p:txBody>
          <a:bodyPr spcFirstLastPara="1" wrap="square" lIns="121900" tIns="121900" rIns="121900" bIns="121900" anchor="ctr" anchorCtr="0">
            <a:noAutofit/>
          </a:bodyPr>
          <a:lstStyle/>
          <a:p>
            <a:pPr marL="0" indent="0">
              <a:spcAft>
                <a:spcPts val="2100"/>
              </a:spcAft>
              <a:buNone/>
            </a:pPr>
            <a:r>
              <a:rPr lang="en-US" dirty="0"/>
              <a:t>Basics</a:t>
            </a:r>
            <a:br>
              <a:rPr lang="en" dirty="0"/>
            </a:br>
            <a:r>
              <a:rPr lang="en" dirty="0">
                <a:solidFill>
                  <a:schemeClr val="accent1"/>
                </a:solidFill>
              </a:rPr>
              <a:t>Enum </a:t>
            </a:r>
          </a:p>
        </p:txBody>
      </p:sp>
      <p:sp>
        <p:nvSpPr>
          <p:cNvPr id="401" name="Google Shape;401;p24"/>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p>
            <a:pPr marL="0" indent="0">
              <a:spcAft>
                <a:spcPts val="2100"/>
              </a:spcAft>
              <a:buNone/>
            </a:pPr>
            <a:r>
              <a:rPr lang="en-US" dirty="0">
                <a:solidFill>
                  <a:schemeClr val="accent1"/>
                </a:solidFill>
              </a:rPr>
              <a:t>Challenge </a:t>
            </a:r>
            <a:r>
              <a:rPr lang="en-US" dirty="0"/>
              <a:t>Food</a:t>
            </a:r>
          </a:p>
        </p:txBody>
      </p:sp>
      <p:sp>
        <p:nvSpPr>
          <p:cNvPr id="402" name="Google Shape;402;p24"/>
          <p:cNvSpPr txBox="1">
            <a:spLocks noGrp="1"/>
          </p:cNvSpPr>
          <p:nvPr>
            <p:ph type="title" idx="5"/>
          </p:nvPr>
        </p:nvSpPr>
        <p:spPr>
          <a:xfrm>
            <a:off x="569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t>02</a:t>
            </a:r>
            <a:endParaRPr dirty="0"/>
          </a:p>
        </p:txBody>
      </p:sp>
      <p:sp>
        <p:nvSpPr>
          <p:cNvPr id="403" name="Google Shape;403;p24"/>
          <p:cNvSpPr txBox="1">
            <a:spLocks noGrp="1"/>
          </p:cNvSpPr>
          <p:nvPr>
            <p:ph type="title" idx="5"/>
          </p:nvPr>
        </p:nvSpPr>
        <p:spPr>
          <a:xfrm>
            <a:off x="950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solidFill>
                  <a:schemeClr val="accent2"/>
                </a:solidFill>
              </a:rPr>
              <a:t>03</a:t>
            </a:r>
            <a:endParaRPr>
              <a:solidFill>
                <a:schemeClr val="accent2"/>
              </a:solidFill>
            </a:endParaRPr>
          </a:p>
        </p:txBody>
      </p:sp>
      <p:sp>
        <p:nvSpPr>
          <p:cNvPr id="404" name="Google Shape;404;p24"/>
          <p:cNvSpPr txBox="1">
            <a:spLocks noGrp="1"/>
          </p:cNvSpPr>
          <p:nvPr>
            <p:ph type="title" idx="5"/>
          </p:nvPr>
        </p:nvSpPr>
        <p:spPr>
          <a:xfrm>
            <a:off x="18070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04</a:t>
            </a:r>
            <a:endParaRPr dirty="0">
              <a:solidFill>
                <a:schemeClr val="accent1"/>
              </a:solidFill>
            </a:endParaRPr>
          </a:p>
        </p:txBody>
      </p:sp>
      <p:sp>
        <p:nvSpPr>
          <p:cNvPr id="405" name="Google Shape;405;p24"/>
          <p:cNvSpPr txBox="1">
            <a:spLocks noGrp="1"/>
          </p:cNvSpPr>
          <p:nvPr>
            <p:ph type="title" idx="5"/>
          </p:nvPr>
        </p:nvSpPr>
        <p:spPr>
          <a:xfrm>
            <a:off x="56932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t>05</a:t>
            </a:r>
            <a:endParaRPr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9"/>
          <p:cNvSpPr txBox="1">
            <a:spLocks noGrp="1"/>
          </p:cNvSpPr>
          <p:nvPr>
            <p:ph type="title"/>
          </p:nvPr>
        </p:nvSpPr>
        <p:spPr>
          <a:xfrm>
            <a:off x="684150" y="358863"/>
            <a:ext cx="10672108"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CHALLENGE </a:t>
            </a:r>
            <a:r>
              <a:rPr lang="en" sz="6000" dirty="0">
                <a:solidFill>
                  <a:schemeClr val="accent2"/>
                </a:solidFill>
              </a:rPr>
              <a:t>DIRECTION LOGIC</a:t>
            </a:r>
            <a:endParaRPr sz="6000" dirty="0">
              <a:solidFill>
                <a:schemeClr val="accent2"/>
              </a:solidFill>
            </a:endParaRPr>
          </a:p>
        </p:txBody>
      </p:sp>
      <p:sp>
        <p:nvSpPr>
          <p:cNvPr id="441" name="Google Shape;441;p29"/>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3"/>
                </a:solidFill>
              </a:rPr>
              <a:t>DIRECTION LOGIC</a:t>
            </a:r>
            <a:endParaRPr dirty="0"/>
          </a:p>
        </p:txBody>
      </p:sp>
      <p:sp>
        <p:nvSpPr>
          <p:cNvPr id="446" name="Google Shape;446;p29"/>
          <p:cNvSpPr txBox="1">
            <a:spLocks noGrp="1"/>
          </p:cNvSpPr>
          <p:nvPr>
            <p:ph type="body" idx="4"/>
          </p:nvPr>
        </p:nvSpPr>
        <p:spPr>
          <a:xfrm>
            <a:off x="1217550" y="2238218"/>
            <a:ext cx="9755100" cy="3862232"/>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sz="1600" dirty="0"/>
              <a:t>Die Turtle </a:t>
            </a:r>
            <a:r>
              <a:rPr lang="en-US" sz="1600" dirty="0" err="1"/>
              <a:t>kann</a:t>
            </a:r>
            <a:r>
              <a:rPr lang="en-US" sz="1600" dirty="0"/>
              <a:t> </a:t>
            </a:r>
            <a:r>
              <a:rPr lang="en-US" sz="1600" dirty="0" err="1"/>
              <a:t>sich</a:t>
            </a:r>
            <a:r>
              <a:rPr lang="en-US" sz="1600" dirty="0"/>
              <a:t> </a:t>
            </a:r>
            <a:r>
              <a:rPr lang="en-US" sz="1600" dirty="0" err="1"/>
              <a:t>niemals</a:t>
            </a:r>
            <a:r>
              <a:rPr lang="en-US" sz="1600" dirty="0"/>
              <a:t> von der </a:t>
            </a:r>
            <a:r>
              <a:rPr lang="en-US" sz="1600" dirty="0" err="1"/>
              <a:t>aktuellen</a:t>
            </a:r>
            <a:r>
              <a:rPr lang="en-US" sz="1600" dirty="0"/>
              <a:t> </a:t>
            </a:r>
            <a:r>
              <a:rPr lang="en-US" sz="1600" dirty="0" err="1"/>
              <a:t>Bewegungsrichtung</a:t>
            </a:r>
            <a:r>
              <a:rPr lang="en-US" sz="1600" dirty="0"/>
              <a:t> in die </a:t>
            </a:r>
            <a:r>
              <a:rPr lang="en-US" sz="1600" dirty="0" err="1"/>
              <a:t>entgegengesetze</a:t>
            </a:r>
            <a:r>
              <a:rPr lang="en-US" sz="1600" dirty="0"/>
              <a:t> </a:t>
            </a:r>
            <a:r>
              <a:rPr lang="en-US" sz="1600" dirty="0" err="1"/>
              <a:t>bewegen</a:t>
            </a:r>
            <a:r>
              <a:rPr lang="en-US" sz="1600" dirty="0"/>
              <a:t>. </a:t>
            </a:r>
            <a:r>
              <a:rPr lang="en-US" sz="1600" dirty="0" err="1"/>
              <a:t>Implementiere</a:t>
            </a:r>
            <a:r>
              <a:rPr lang="en-US" sz="1600" dirty="0"/>
              <a:t> </a:t>
            </a:r>
            <a:r>
              <a:rPr lang="en-US" sz="1600" dirty="0" err="1"/>
              <a:t>diese</a:t>
            </a:r>
            <a:r>
              <a:rPr lang="en-US" sz="1600" dirty="0"/>
              <a:t> </a:t>
            </a:r>
            <a:r>
              <a:rPr lang="en-US" sz="1600" dirty="0" err="1"/>
              <a:t>Logik</a:t>
            </a:r>
            <a:r>
              <a:rPr lang="en-US" sz="1600" dirty="0"/>
              <a:t> und </a:t>
            </a:r>
            <a:r>
              <a:rPr lang="en-US" sz="1600" dirty="0" err="1"/>
              <a:t>überprüfe</a:t>
            </a:r>
            <a:r>
              <a:rPr lang="en-US" sz="1600" dirty="0"/>
              <a:t> </a:t>
            </a:r>
            <a:r>
              <a:rPr lang="en-US" sz="1600" dirty="0" err="1"/>
              <a:t>diese</a:t>
            </a:r>
            <a:r>
              <a:rPr lang="en-US" sz="1600" dirty="0"/>
              <a:t>, </a:t>
            </a:r>
            <a:r>
              <a:rPr lang="en-US" sz="1600" dirty="0" err="1"/>
              <a:t>indem</a:t>
            </a:r>
            <a:r>
              <a:rPr lang="en-US" sz="1600" dirty="0"/>
              <a:t> du die </a:t>
            </a:r>
            <a:r>
              <a:rPr lang="en-US" sz="1600" dirty="0" err="1">
                <a:solidFill>
                  <a:schemeClr val="accent3"/>
                </a:solidFill>
              </a:rPr>
              <a:t>aktuelle</a:t>
            </a:r>
            <a:r>
              <a:rPr lang="en-US" sz="1600" dirty="0"/>
              <a:t> </a:t>
            </a:r>
            <a:r>
              <a:rPr lang="en-US" sz="1600" dirty="0" err="1"/>
              <a:t>Richtung</a:t>
            </a:r>
            <a:r>
              <a:rPr lang="en-US" sz="1600" dirty="0"/>
              <a:t> und die </a:t>
            </a:r>
            <a:r>
              <a:rPr lang="en-US" sz="1600" dirty="0" err="1">
                <a:solidFill>
                  <a:schemeClr val="accent3"/>
                </a:solidFill>
              </a:rPr>
              <a:t>neue</a:t>
            </a:r>
            <a:r>
              <a:rPr lang="en-US" sz="1600" dirty="0"/>
              <a:t> </a:t>
            </a:r>
            <a:r>
              <a:rPr lang="en-US" sz="1600" dirty="0" err="1"/>
              <a:t>Richtung</a:t>
            </a:r>
            <a:r>
              <a:rPr lang="en-US" sz="1600" dirty="0"/>
              <a:t> in der </a:t>
            </a:r>
            <a:r>
              <a:rPr lang="en-US" sz="1600" dirty="0" err="1"/>
              <a:t>Konsole</a:t>
            </a:r>
            <a:r>
              <a:rPr lang="en-US" sz="1600" dirty="0"/>
              <a:t> </a:t>
            </a:r>
            <a:r>
              <a:rPr lang="en-US" sz="1600" dirty="0" err="1"/>
              <a:t>ausgibst</a:t>
            </a:r>
            <a:r>
              <a:rPr lang="en-US" sz="1600" dirty="0"/>
              <a:t>.</a:t>
            </a:r>
            <a:br>
              <a:rPr lang="en-US" sz="1600" dirty="0"/>
            </a:br>
            <a:br>
              <a:rPr lang="en-US" sz="1600" dirty="0"/>
            </a:br>
            <a:r>
              <a:rPr lang="en-US" sz="1600" dirty="0" err="1"/>
              <a:t>Hinweis</a:t>
            </a:r>
            <a:r>
              <a:rPr lang="en-US" sz="1600" dirty="0"/>
              <a:t>: Die Turtle </a:t>
            </a:r>
            <a:r>
              <a:rPr lang="en-US" sz="1600" dirty="0" err="1"/>
              <a:t>sollte</a:t>
            </a:r>
            <a:r>
              <a:rPr lang="en-US" sz="1600" dirty="0"/>
              <a:t> </a:t>
            </a:r>
            <a:r>
              <a:rPr lang="en-US" sz="1600" dirty="0" err="1"/>
              <a:t>sich</a:t>
            </a:r>
            <a:r>
              <a:rPr lang="en-US" sz="1600" dirty="0"/>
              <a:t> die </a:t>
            </a:r>
            <a:r>
              <a:rPr lang="en-US" sz="1600" dirty="0" err="1"/>
              <a:t>aktuelle</a:t>
            </a:r>
            <a:r>
              <a:rPr lang="en-US" sz="1600" dirty="0"/>
              <a:t> </a:t>
            </a:r>
            <a:br>
              <a:rPr lang="en-US" sz="1600" dirty="0"/>
            </a:br>
            <a:r>
              <a:rPr lang="en-US" sz="1600" dirty="0" err="1"/>
              <a:t>Bewegungsrichtung</a:t>
            </a:r>
            <a:r>
              <a:rPr lang="en-US" sz="1600" dirty="0"/>
              <a:t> </a:t>
            </a:r>
            <a:r>
              <a:rPr lang="en-US" sz="1600" dirty="0" err="1"/>
              <a:t>merken</a:t>
            </a:r>
            <a:r>
              <a:rPr lang="en-US" sz="1600" dirty="0"/>
              <a:t>.</a:t>
            </a:r>
            <a:br>
              <a:rPr lang="en-US" sz="1600" dirty="0"/>
            </a:br>
            <a:br>
              <a:rPr lang="en-US" sz="1600" dirty="0"/>
            </a:br>
            <a:endParaRPr lang="en-US" sz="1600" dirty="0"/>
          </a:p>
          <a:p>
            <a:pPr marL="0" lvl="0" indent="0" algn="l" rtl="0">
              <a:spcBef>
                <a:spcPts val="0"/>
              </a:spcBef>
              <a:spcAft>
                <a:spcPts val="2100"/>
              </a:spcAft>
              <a:buNone/>
            </a:pPr>
            <a:br>
              <a:rPr lang="en-US" sz="1600" dirty="0"/>
            </a:br>
            <a:r>
              <a:rPr lang="en-US" sz="1200" dirty="0"/>
              <a:t>Das Start- und </a:t>
            </a:r>
            <a:r>
              <a:rPr lang="en-US" sz="1200" dirty="0" err="1"/>
              <a:t>Zielprojekt</a:t>
            </a:r>
            <a:r>
              <a:rPr lang="en-US" sz="1200" dirty="0"/>
              <a:t> </a:t>
            </a:r>
            <a:r>
              <a:rPr lang="en-US" sz="1200" dirty="0" err="1"/>
              <a:t>dieser</a:t>
            </a:r>
            <a:r>
              <a:rPr lang="en-US" sz="1200" dirty="0"/>
              <a:t> Aufgabe </a:t>
            </a:r>
            <a:r>
              <a:rPr lang="en-US" sz="1200" dirty="0" err="1"/>
              <a:t>findest</a:t>
            </a:r>
            <a:r>
              <a:rPr lang="en-US" sz="1200" dirty="0"/>
              <a:t> du </a:t>
            </a:r>
            <a:r>
              <a:rPr lang="en-US" sz="1200" dirty="0" err="1"/>
              <a:t>hier</a:t>
            </a:r>
            <a:r>
              <a:rPr lang="en-US" sz="1200" dirty="0"/>
              <a:t>:</a:t>
            </a:r>
            <a:br>
              <a:rPr lang="en-US" sz="1200" dirty="0"/>
            </a:br>
            <a:r>
              <a:rPr lang="en-US" sz="1200" dirty="0">
                <a:hlinkClick r:id="rId3"/>
              </a:rPr>
              <a:t>https://github.com/derech1e/python-beginner-course/tree/master/007</a:t>
            </a:r>
            <a:endParaRPr lang="en-US" sz="1200" dirty="0"/>
          </a:p>
          <a:p>
            <a:pPr marL="0" lvl="0" indent="0" algn="l" rtl="0">
              <a:spcBef>
                <a:spcPts val="0"/>
              </a:spcBef>
              <a:spcAft>
                <a:spcPts val="2100"/>
              </a:spcAft>
              <a:buNone/>
            </a:pPr>
            <a:endParaRPr lang="en-US" sz="1600" dirty="0"/>
          </a:p>
          <a:p>
            <a:pPr marL="0" lvl="0" indent="0" algn="l" rtl="0">
              <a:spcBef>
                <a:spcPts val="0"/>
              </a:spcBef>
              <a:spcAft>
                <a:spcPts val="2100"/>
              </a:spcAft>
              <a:buNone/>
            </a:pPr>
            <a:endParaRPr lang="en-US" sz="1600" dirty="0"/>
          </a:p>
        </p:txBody>
      </p:sp>
      <p:graphicFrame>
        <p:nvGraphicFramePr>
          <p:cNvPr id="3" name="Table 2">
            <a:extLst>
              <a:ext uri="{FF2B5EF4-FFF2-40B4-BE49-F238E27FC236}">
                <a16:creationId xmlns:a16="http://schemas.microsoft.com/office/drawing/2014/main" id="{B714EDA4-45F2-A4B0-B414-689FB71B02CB}"/>
              </a:ext>
            </a:extLst>
          </p:cNvPr>
          <p:cNvGraphicFramePr>
            <a:graphicFrameLocks noGrp="1"/>
          </p:cNvGraphicFramePr>
          <p:nvPr>
            <p:extLst>
              <p:ext uri="{D42A27DB-BD31-4B8C-83A1-F6EECF244321}">
                <p14:modId xmlns:p14="http://schemas.microsoft.com/office/powerpoint/2010/main" val="2529405334"/>
              </p:ext>
            </p:extLst>
          </p:nvPr>
        </p:nvGraphicFramePr>
        <p:xfrm>
          <a:off x="8293794" y="3368169"/>
          <a:ext cx="2678860" cy="2372360"/>
        </p:xfrm>
        <a:graphic>
          <a:graphicData uri="http://schemas.openxmlformats.org/drawingml/2006/table">
            <a:tbl>
              <a:tblPr firstRow="1" bandRow="1">
                <a:tableStyleId>{21E4AEA4-8DFA-4A89-87EB-49C32662AFE0}</a:tableStyleId>
              </a:tblPr>
              <a:tblGrid>
                <a:gridCol w="1065720">
                  <a:extLst>
                    <a:ext uri="{9D8B030D-6E8A-4147-A177-3AD203B41FA5}">
                      <a16:colId xmlns:a16="http://schemas.microsoft.com/office/drawing/2014/main" val="1160250027"/>
                    </a:ext>
                  </a:extLst>
                </a:gridCol>
                <a:gridCol w="284672">
                  <a:extLst>
                    <a:ext uri="{9D8B030D-6E8A-4147-A177-3AD203B41FA5}">
                      <a16:colId xmlns:a16="http://schemas.microsoft.com/office/drawing/2014/main" val="3671169129"/>
                    </a:ext>
                  </a:extLst>
                </a:gridCol>
                <a:gridCol w="284672">
                  <a:extLst>
                    <a:ext uri="{9D8B030D-6E8A-4147-A177-3AD203B41FA5}">
                      <a16:colId xmlns:a16="http://schemas.microsoft.com/office/drawing/2014/main" val="2822901575"/>
                    </a:ext>
                  </a:extLst>
                </a:gridCol>
                <a:gridCol w="345057">
                  <a:extLst>
                    <a:ext uri="{9D8B030D-6E8A-4147-A177-3AD203B41FA5}">
                      <a16:colId xmlns:a16="http://schemas.microsoft.com/office/drawing/2014/main" val="2532318188"/>
                    </a:ext>
                  </a:extLst>
                </a:gridCol>
                <a:gridCol w="362309">
                  <a:extLst>
                    <a:ext uri="{9D8B030D-6E8A-4147-A177-3AD203B41FA5}">
                      <a16:colId xmlns:a16="http://schemas.microsoft.com/office/drawing/2014/main" val="2637834947"/>
                    </a:ext>
                  </a:extLst>
                </a:gridCol>
                <a:gridCol w="336430">
                  <a:extLst>
                    <a:ext uri="{9D8B030D-6E8A-4147-A177-3AD203B41FA5}">
                      <a16:colId xmlns:a16="http://schemas.microsoft.com/office/drawing/2014/main" val="3956061279"/>
                    </a:ext>
                  </a:extLst>
                </a:gridCol>
              </a:tblGrid>
              <a:tr h="370840">
                <a:tc>
                  <a:txBody>
                    <a:bodyPr/>
                    <a:lstStyle/>
                    <a:p>
                      <a:r>
                        <a:rPr lang="de-DE" dirty="0">
                          <a:solidFill>
                            <a:schemeClr val="bg1"/>
                          </a:solidFill>
                        </a:rPr>
                        <a:t>aktuelle Richtung</a:t>
                      </a:r>
                    </a:p>
                  </a:txBody>
                  <a:tcPr/>
                </a:tc>
                <a:tc>
                  <a:txBody>
                    <a:bodyPr/>
                    <a:lstStyle/>
                    <a:p>
                      <a:r>
                        <a:rPr lang="de-DE" dirty="0">
                          <a:solidFill>
                            <a:schemeClr val="bg1"/>
                          </a:solidFill>
                        </a:rPr>
                        <a:t>R</a:t>
                      </a:r>
                    </a:p>
                  </a:txBody>
                  <a:tcPr/>
                </a:tc>
                <a:tc>
                  <a:txBody>
                    <a:bodyPr/>
                    <a:lstStyle/>
                    <a:p>
                      <a:r>
                        <a:rPr lang="de-DE" dirty="0">
                          <a:solidFill>
                            <a:schemeClr val="bg1"/>
                          </a:solidFill>
                        </a:rPr>
                        <a:t>L</a:t>
                      </a:r>
                    </a:p>
                  </a:txBody>
                  <a:tcPr/>
                </a:tc>
                <a:tc>
                  <a:txBody>
                    <a:bodyPr/>
                    <a:lstStyle/>
                    <a:p>
                      <a:r>
                        <a:rPr lang="de-DE" dirty="0">
                          <a:solidFill>
                            <a:schemeClr val="bg1"/>
                          </a:solidFill>
                        </a:rPr>
                        <a:t>U</a:t>
                      </a:r>
                    </a:p>
                  </a:txBody>
                  <a:tcPr/>
                </a:tc>
                <a:tc>
                  <a:txBody>
                    <a:bodyPr/>
                    <a:lstStyle/>
                    <a:p>
                      <a:r>
                        <a:rPr lang="de-DE" dirty="0">
                          <a:solidFill>
                            <a:schemeClr val="bg1"/>
                          </a:solidFill>
                        </a:rPr>
                        <a:t>O</a:t>
                      </a:r>
                    </a:p>
                  </a:txBody>
                  <a:tcPr/>
                </a:tc>
                <a:tc>
                  <a:txBody>
                    <a:bodyPr/>
                    <a:lstStyle/>
                    <a:p>
                      <a:r>
                        <a:rPr lang="de-DE" dirty="0">
                          <a:solidFill>
                            <a:schemeClr val="bg1"/>
                          </a:solidFill>
                        </a:rPr>
                        <a:t>S</a:t>
                      </a:r>
                    </a:p>
                  </a:txBody>
                  <a:tcPr/>
                </a:tc>
                <a:extLst>
                  <a:ext uri="{0D108BD9-81ED-4DB2-BD59-A6C34878D82A}">
                    <a16:rowId xmlns:a16="http://schemas.microsoft.com/office/drawing/2014/main" val="2390346546"/>
                  </a:ext>
                </a:extLst>
              </a:tr>
              <a:tr h="370840">
                <a:tc>
                  <a:txBody>
                    <a:bodyPr/>
                    <a:lstStyle/>
                    <a:p>
                      <a:r>
                        <a:rPr lang="de-DE" dirty="0">
                          <a:solidFill>
                            <a:schemeClr val="bg1"/>
                          </a:solidFill>
                        </a:rPr>
                        <a:t>Links (L)</a:t>
                      </a:r>
                    </a:p>
                  </a:txBody>
                  <a:tcPr/>
                </a:tc>
                <a:tc>
                  <a:txBody>
                    <a:bodyPr/>
                    <a:lstStyle/>
                    <a:p>
                      <a:pPr algn="ctr"/>
                      <a:r>
                        <a:rPr lang="de-DE" dirty="0">
                          <a:solidFill>
                            <a:schemeClr val="bg1"/>
                          </a:solidFill>
                        </a:rPr>
                        <a:t>0</a:t>
                      </a:r>
                    </a:p>
                  </a:txBody>
                  <a:tcPr/>
                </a:tc>
                <a:tc>
                  <a:txBody>
                    <a:bodyPr/>
                    <a:lstStyle/>
                    <a:p>
                      <a:pPr algn="ctr"/>
                      <a:r>
                        <a:rPr lang="de-DE" dirty="0">
                          <a:solidFill>
                            <a:schemeClr val="bg1"/>
                          </a:solidFill>
                        </a:rPr>
                        <a:t>1</a:t>
                      </a:r>
                    </a:p>
                  </a:txBody>
                  <a:tcPr/>
                </a:tc>
                <a:tc>
                  <a:txBody>
                    <a:bodyPr/>
                    <a:lstStyle/>
                    <a:p>
                      <a:pPr algn="ctr"/>
                      <a:r>
                        <a:rPr lang="de-DE" dirty="0">
                          <a:solidFill>
                            <a:schemeClr val="bg1"/>
                          </a:solidFill>
                        </a:rPr>
                        <a:t>1</a:t>
                      </a:r>
                    </a:p>
                  </a:txBody>
                  <a:tcPr/>
                </a:tc>
                <a:tc>
                  <a:txBody>
                    <a:bodyPr/>
                    <a:lstStyle/>
                    <a:p>
                      <a:pPr algn="ctr"/>
                      <a:r>
                        <a:rPr lang="de-DE" dirty="0">
                          <a:solidFill>
                            <a:schemeClr val="bg1"/>
                          </a:solidFill>
                        </a:rPr>
                        <a:t>1</a:t>
                      </a:r>
                    </a:p>
                  </a:txBody>
                  <a:tcPr/>
                </a:tc>
                <a:tc>
                  <a:txBody>
                    <a:bodyPr/>
                    <a:lstStyle/>
                    <a:p>
                      <a:pPr algn="ctr"/>
                      <a:r>
                        <a:rPr lang="de-DE" dirty="0">
                          <a:solidFill>
                            <a:schemeClr val="bg1"/>
                          </a:solidFill>
                        </a:rPr>
                        <a:t>1</a:t>
                      </a:r>
                    </a:p>
                  </a:txBody>
                  <a:tcPr/>
                </a:tc>
                <a:extLst>
                  <a:ext uri="{0D108BD9-81ED-4DB2-BD59-A6C34878D82A}">
                    <a16:rowId xmlns:a16="http://schemas.microsoft.com/office/drawing/2014/main" val="1994617277"/>
                  </a:ext>
                </a:extLst>
              </a:tr>
              <a:tr h="370840">
                <a:tc>
                  <a:txBody>
                    <a:bodyPr/>
                    <a:lstStyle/>
                    <a:p>
                      <a:r>
                        <a:rPr lang="de-DE" dirty="0">
                          <a:solidFill>
                            <a:schemeClr val="bg1"/>
                          </a:solidFill>
                        </a:rPr>
                        <a:t>Rechts (R)</a:t>
                      </a:r>
                    </a:p>
                  </a:txBody>
                  <a:tcPr/>
                </a:tc>
                <a:tc>
                  <a:txBody>
                    <a:bodyPr/>
                    <a:lstStyle/>
                    <a:p>
                      <a:pPr algn="ctr"/>
                      <a:r>
                        <a:rPr lang="de-DE" dirty="0">
                          <a:solidFill>
                            <a:schemeClr val="bg1"/>
                          </a:solidFill>
                        </a:rPr>
                        <a:t>1</a:t>
                      </a:r>
                    </a:p>
                  </a:txBody>
                  <a:tcPr/>
                </a:tc>
                <a:tc>
                  <a:txBody>
                    <a:bodyPr/>
                    <a:lstStyle/>
                    <a:p>
                      <a:pPr algn="ctr"/>
                      <a:r>
                        <a:rPr lang="de-DE" dirty="0">
                          <a:solidFill>
                            <a:schemeClr val="bg1"/>
                          </a:solidFill>
                        </a:rPr>
                        <a:t>0</a:t>
                      </a:r>
                    </a:p>
                  </a:txBody>
                  <a:tcPr/>
                </a:tc>
                <a:tc>
                  <a:txBody>
                    <a:bodyPr/>
                    <a:lstStyle/>
                    <a:p>
                      <a:pPr algn="ctr"/>
                      <a:r>
                        <a:rPr lang="de-DE" dirty="0">
                          <a:solidFill>
                            <a:schemeClr val="bg1"/>
                          </a:solidFill>
                        </a:rPr>
                        <a:t>1</a:t>
                      </a:r>
                    </a:p>
                  </a:txBody>
                  <a:tcPr/>
                </a:tc>
                <a:tc>
                  <a:txBody>
                    <a:bodyPr/>
                    <a:lstStyle/>
                    <a:p>
                      <a:pPr algn="ctr"/>
                      <a:r>
                        <a:rPr lang="de-DE" dirty="0">
                          <a:solidFill>
                            <a:schemeClr val="bg1"/>
                          </a:solidFill>
                        </a:rPr>
                        <a:t>1</a:t>
                      </a:r>
                    </a:p>
                  </a:txBody>
                  <a:tcPr/>
                </a:tc>
                <a:tc>
                  <a:txBody>
                    <a:bodyPr/>
                    <a:lstStyle/>
                    <a:p>
                      <a:pPr algn="ctr"/>
                      <a:r>
                        <a:rPr lang="de-DE" dirty="0">
                          <a:solidFill>
                            <a:schemeClr val="bg1"/>
                          </a:solidFill>
                        </a:rPr>
                        <a:t>1</a:t>
                      </a:r>
                    </a:p>
                  </a:txBody>
                  <a:tcPr/>
                </a:tc>
                <a:extLst>
                  <a:ext uri="{0D108BD9-81ED-4DB2-BD59-A6C34878D82A}">
                    <a16:rowId xmlns:a16="http://schemas.microsoft.com/office/drawing/2014/main" val="761630658"/>
                  </a:ext>
                </a:extLst>
              </a:tr>
              <a:tr h="370840">
                <a:tc>
                  <a:txBody>
                    <a:bodyPr/>
                    <a:lstStyle/>
                    <a:p>
                      <a:r>
                        <a:rPr lang="de-DE" dirty="0">
                          <a:solidFill>
                            <a:schemeClr val="bg1"/>
                          </a:solidFill>
                        </a:rPr>
                        <a:t>Oben (O)</a:t>
                      </a:r>
                    </a:p>
                  </a:txBody>
                  <a:tcPr/>
                </a:tc>
                <a:tc>
                  <a:txBody>
                    <a:bodyPr/>
                    <a:lstStyle/>
                    <a:p>
                      <a:pPr algn="ctr"/>
                      <a:r>
                        <a:rPr lang="de-DE" dirty="0">
                          <a:solidFill>
                            <a:schemeClr val="bg1"/>
                          </a:solidFill>
                        </a:rPr>
                        <a:t>1</a:t>
                      </a:r>
                    </a:p>
                  </a:txBody>
                  <a:tcPr/>
                </a:tc>
                <a:tc>
                  <a:txBody>
                    <a:bodyPr/>
                    <a:lstStyle/>
                    <a:p>
                      <a:pPr algn="ctr"/>
                      <a:r>
                        <a:rPr lang="de-DE" dirty="0">
                          <a:solidFill>
                            <a:schemeClr val="bg1"/>
                          </a:solidFill>
                        </a:rPr>
                        <a:t>1</a:t>
                      </a:r>
                    </a:p>
                  </a:txBody>
                  <a:tcPr/>
                </a:tc>
                <a:tc>
                  <a:txBody>
                    <a:bodyPr/>
                    <a:lstStyle/>
                    <a:p>
                      <a:pPr algn="ctr"/>
                      <a:r>
                        <a:rPr lang="de-DE" dirty="0">
                          <a:solidFill>
                            <a:schemeClr val="bg1"/>
                          </a:solidFill>
                        </a:rPr>
                        <a:t>0</a:t>
                      </a:r>
                    </a:p>
                  </a:txBody>
                  <a:tcPr/>
                </a:tc>
                <a:tc>
                  <a:txBody>
                    <a:bodyPr/>
                    <a:lstStyle/>
                    <a:p>
                      <a:pPr algn="ctr"/>
                      <a:r>
                        <a:rPr lang="de-DE" dirty="0">
                          <a:solidFill>
                            <a:schemeClr val="bg1"/>
                          </a:solidFill>
                        </a:rPr>
                        <a:t>1</a:t>
                      </a:r>
                    </a:p>
                  </a:txBody>
                  <a:tcPr/>
                </a:tc>
                <a:tc>
                  <a:txBody>
                    <a:bodyPr/>
                    <a:lstStyle/>
                    <a:p>
                      <a:pPr algn="ctr"/>
                      <a:r>
                        <a:rPr lang="de-DE" dirty="0">
                          <a:solidFill>
                            <a:schemeClr val="bg1"/>
                          </a:solidFill>
                        </a:rPr>
                        <a:t>1</a:t>
                      </a:r>
                    </a:p>
                  </a:txBody>
                  <a:tcPr/>
                </a:tc>
                <a:extLst>
                  <a:ext uri="{0D108BD9-81ED-4DB2-BD59-A6C34878D82A}">
                    <a16:rowId xmlns:a16="http://schemas.microsoft.com/office/drawing/2014/main" val="380783526"/>
                  </a:ext>
                </a:extLst>
              </a:tr>
              <a:tr h="370840">
                <a:tc>
                  <a:txBody>
                    <a:bodyPr/>
                    <a:lstStyle/>
                    <a:p>
                      <a:r>
                        <a:rPr lang="de-DE" dirty="0">
                          <a:solidFill>
                            <a:schemeClr val="bg1"/>
                          </a:solidFill>
                        </a:rPr>
                        <a:t>Unten (U)</a:t>
                      </a:r>
                    </a:p>
                  </a:txBody>
                  <a:tcPr/>
                </a:tc>
                <a:tc>
                  <a:txBody>
                    <a:bodyPr/>
                    <a:lstStyle/>
                    <a:p>
                      <a:pPr algn="ctr"/>
                      <a:r>
                        <a:rPr lang="de-DE" dirty="0">
                          <a:solidFill>
                            <a:schemeClr val="bg1"/>
                          </a:solidFill>
                        </a:rPr>
                        <a:t>1</a:t>
                      </a:r>
                    </a:p>
                  </a:txBody>
                  <a:tcPr/>
                </a:tc>
                <a:tc>
                  <a:txBody>
                    <a:bodyPr/>
                    <a:lstStyle/>
                    <a:p>
                      <a:pPr algn="ctr"/>
                      <a:r>
                        <a:rPr lang="de-DE" dirty="0">
                          <a:solidFill>
                            <a:schemeClr val="bg1"/>
                          </a:solidFill>
                        </a:rPr>
                        <a:t>1</a:t>
                      </a:r>
                    </a:p>
                  </a:txBody>
                  <a:tcPr/>
                </a:tc>
                <a:tc>
                  <a:txBody>
                    <a:bodyPr/>
                    <a:lstStyle/>
                    <a:p>
                      <a:pPr algn="ctr"/>
                      <a:r>
                        <a:rPr lang="de-DE" dirty="0">
                          <a:solidFill>
                            <a:schemeClr val="bg1"/>
                          </a:solidFill>
                        </a:rPr>
                        <a:t>1</a:t>
                      </a:r>
                    </a:p>
                  </a:txBody>
                  <a:tcPr/>
                </a:tc>
                <a:tc>
                  <a:txBody>
                    <a:bodyPr/>
                    <a:lstStyle/>
                    <a:p>
                      <a:pPr algn="ctr"/>
                      <a:r>
                        <a:rPr lang="de-DE" dirty="0">
                          <a:solidFill>
                            <a:schemeClr val="bg1"/>
                          </a:solidFill>
                        </a:rPr>
                        <a:t>0</a:t>
                      </a:r>
                    </a:p>
                  </a:txBody>
                  <a:tcPr/>
                </a:tc>
                <a:tc>
                  <a:txBody>
                    <a:bodyPr/>
                    <a:lstStyle/>
                    <a:p>
                      <a:pPr algn="ctr"/>
                      <a:r>
                        <a:rPr lang="de-DE" dirty="0">
                          <a:solidFill>
                            <a:schemeClr val="bg1"/>
                          </a:solidFill>
                        </a:rPr>
                        <a:t>1</a:t>
                      </a:r>
                    </a:p>
                  </a:txBody>
                  <a:tcPr/>
                </a:tc>
                <a:extLst>
                  <a:ext uri="{0D108BD9-81ED-4DB2-BD59-A6C34878D82A}">
                    <a16:rowId xmlns:a16="http://schemas.microsoft.com/office/drawing/2014/main" val="651215479"/>
                  </a:ext>
                </a:extLst>
              </a:tr>
              <a:tr h="370840">
                <a:tc>
                  <a:txBody>
                    <a:bodyPr/>
                    <a:lstStyle/>
                    <a:p>
                      <a:r>
                        <a:rPr lang="de-DE" dirty="0" err="1">
                          <a:solidFill>
                            <a:schemeClr val="bg1"/>
                          </a:solidFill>
                        </a:rPr>
                        <a:t>Stop</a:t>
                      </a:r>
                      <a:r>
                        <a:rPr lang="de-DE" dirty="0">
                          <a:solidFill>
                            <a:schemeClr val="bg1"/>
                          </a:solidFill>
                        </a:rPr>
                        <a:t> (S)</a:t>
                      </a:r>
                    </a:p>
                  </a:txBody>
                  <a:tcPr/>
                </a:tc>
                <a:tc>
                  <a:txBody>
                    <a:bodyPr/>
                    <a:lstStyle/>
                    <a:p>
                      <a:pPr algn="ctr"/>
                      <a:r>
                        <a:rPr lang="de-DE" dirty="0">
                          <a:solidFill>
                            <a:schemeClr val="bg1"/>
                          </a:solidFill>
                        </a:rPr>
                        <a:t>1</a:t>
                      </a:r>
                    </a:p>
                  </a:txBody>
                  <a:tcPr/>
                </a:tc>
                <a:tc>
                  <a:txBody>
                    <a:bodyPr/>
                    <a:lstStyle/>
                    <a:p>
                      <a:pPr algn="ctr"/>
                      <a:r>
                        <a:rPr lang="de-DE" dirty="0">
                          <a:solidFill>
                            <a:schemeClr val="bg1"/>
                          </a:solidFill>
                        </a:rPr>
                        <a:t>1</a:t>
                      </a:r>
                    </a:p>
                  </a:txBody>
                  <a:tcPr/>
                </a:tc>
                <a:tc>
                  <a:txBody>
                    <a:bodyPr/>
                    <a:lstStyle/>
                    <a:p>
                      <a:pPr algn="ctr"/>
                      <a:r>
                        <a:rPr lang="de-DE" dirty="0">
                          <a:solidFill>
                            <a:schemeClr val="bg1"/>
                          </a:solidFill>
                        </a:rPr>
                        <a:t>1</a:t>
                      </a:r>
                    </a:p>
                  </a:txBody>
                  <a:tcPr/>
                </a:tc>
                <a:tc>
                  <a:txBody>
                    <a:bodyPr/>
                    <a:lstStyle/>
                    <a:p>
                      <a:pPr algn="ctr"/>
                      <a:r>
                        <a:rPr lang="de-DE" dirty="0">
                          <a:solidFill>
                            <a:schemeClr val="bg1"/>
                          </a:solidFill>
                        </a:rPr>
                        <a:t>1</a:t>
                      </a:r>
                    </a:p>
                  </a:txBody>
                  <a:tcPr/>
                </a:tc>
                <a:tc>
                  <a:txBody>
                    <a:bodyPr/>
                    <a:lstStyle/>
                    <a:p>
                      <a:pPr algn="ctr"/>
                      <a:r>
                        <a:rPr lang="de-DE" dirty="0">
                          <a:solidFill>
                            <a:schemeClr val="bg1"/>
                          </a:solidFill>
                        </a:rPr>
                        <a:t>1</a:t>
                      </a:r>
                    </a:p>
                  </a:txBody>
                  <a:tcPr/>
                </a:tc>
                <a:extLst>
                  <a:ext uri="{0D108BD9-81ED-4DB2-BD59-A6C34878D82A}">
                    <a16:rowId xmlns:a16="http://schemas.microsoft.com/office/drawing/2014/main" val="2959770285"/>
                  </a:ext>
                </a:extLst>
              </a:tr>
            </a:tbl>
          </a:graphicData>
        </a:graphic>
      </p:graphicFrame>
    </p:spTree>
    <p:extLst>
      <p:ext uri="{BB962C8B-B14F-4D97-AF65-F5344CB8AC3E}">
        <p14:creationId xmlns:p14="http://schemas.microsoft.com/office/powerpoint/2010/main" val="113088078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9"/>
          <p:cNvSpPr txBox="1">
            <a:spLocks noGrp="1"/>
          </p:cNvSpPr>
          <p:nvPr>
            <p:ph type="title"/>
          </p:nvPr>
        </p:nvSpPr>
        <p:spPr>
          <a:xfrm>
            <a:off x="684150" y="358863"/>
            <a:ext cx="10672108"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CHALLENGE </a:t>
            </a:r>
            <a:r>
              <a:rPr lang="en" sz="6000" dirty="0">
                <a:solidFill>
                  <a:schemeClr val="accent2"/>
                </a:solidFill>
              </a:rPr>
              <a:t>DIRECTION LOGIC**</a:t>
            </a:r>
            <a:endParaRPr sz="6000" dirty="0">
              <a:solidFill>
                <a:schemeClr val="accent2"/>
              </a:solidFill>
            </a:endParaRPr>
          </a:p>
        </p:txBody>
      </p:sp>
      <p:sp>
        <p:nvSpPr>
          <p:cNvPr id="441" name="Google Shape;441;p29"/>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3"/>
                </a:solidFill>
              </a:rPr>
              <a:t>DIRECTION LOGIC**</a:t>
            </a:r>
            <a:endParaRPr dirty="0"/>
          </a:p>
        </p:txBody>
      </p:sp>
      <p:sp>
        <p:nvSpPr>
          <p:cNvPr id="446" name="Google Shape;446;p29"/>
          <p:cNvSpPr txBox="1">
            <a:spLocks noGrp="1"/>
          </p:cNvSpPr>
          <p:nvPr>
            <p:ph type="body" idx="4"/>
          </p:nvPr>
        </p:nvSpPr>
        <p:spPr>
          <a:xfrm>
            <a:off x="1217550" y="2238218"/>
            <a:ext cx="9755100" cy="3862232"/>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sz="1600" dirty="0" err="1"/>
              <a:t>Diese</a:t>
            </a:r>
            <a:r>
              <a:rPr lang="en-US" sz="1600" dirty="0"/>
              <a:t> Aufgabe </a:t>
            </a:r>
            <a:r>
              <a:rPr lang="en-US" sz="1600" dirty="0" err="1"/>
              <a:t>ist</a:t>
            </a:r>
            <a:r>
              <a:rPr lang="en-US" sz="1600" dirty="0"/>
              <a:t> optional.</a:t>
            </a:r>
            <a:br>
              <a:rPr lang="en-US" sz="1600" dirty="0"/>
            </a:br>
            <a:r>
              <a:rPr lang="en-US" sz="1600" dirty="0" err="1"/>
              <a:t>Implementiere</a:t>
            </a:r>
            <a:r>
              <a:rPr lang="en-US" sz="1600" dirty="0"/>
              <a:t> </a:t>
            </a:r>
            <a:r>
              <a:rPr lang="en-US" sz="1600" dirty="0" err="1"/>
              <a:t>ein</a:t>
            </a:r>
            <a:r>
              <a:rPr lang="en-US" sz="1600" dirty="0"/>
              <a:t> Enum für die </a:t>
            </a:r>
            <a:r>
              <a:rPr lang="en-US" sz="1600" dirty="0" err="1"/>
              <a:t>Richtungen</a:t>
            </a:r>
            <a:r>
              <a:rPr lang="en-US" sz="1600" dirty="0"/>
              <a:t> </a:t>
            </a:r>
            <a:r>
              <a:rPr lang="en-US" sz="1600" dirty="0" err="1"/>
              <a:t>deiner</a:t>
            </a:r>
            <a:r>
              <a:rPr lang="en-US" sz="1600" dirty="0"/>
              <a:t> Turtle, um </a:t>
            </a:r>
            <a:r>
              <a:rPr lang="en-US" sz="1600" dirty="0" err="1"/>
              <a:t>deinen</a:t>
            </a:r>
            <a:r>
              <a:rPr lang="en-US" sz="1600" dirty="0"/>
              <a:t> </a:t>
            </a:r>
            <a:r>
              <a:rPr lang="en-US" sz="1600" dirty="0" err="1"/>
              <a:t>Quellcode</a:t>
            </a:r>
            <a:r>
              <a:rPr lang="en-US" sz="1600" dirty="0"/>
              <a:t> </a:t>
            </a:r>
            <a:r>
              <a:rPr lang="en-US" sz="1600" dirty="0" err="1"/>
              <a:t>einheitlicher</a:t>
            </a:r>
            <a:r>
              <a:rPr lang="en-US" sz="1600" dirty="0"/>
              <a:t> und </a:t>
            </a:r>
            <a:r>
              <a:rPr lang="en-US" sz="1600" dirty="0" err="1"/>
              <a:t>sicherer</a:t>
            </a:r>
            <a:r>
              <a:rPr lang="en-US" sz="1600" dirty="0"/>
              <a:t> </a:t>
            </a:r>
            <a:r>
              <a:rPr lang="en-US" sz="1600" dirty="0" err="1"/>
              <a:t>zu</a:t>
            </a:r>
            <a:r>
              <a:rPr lang="en-US" sz="1600" dirty="0"/>
              <a:t> gestalten. </a:t>
            </a:r>
            <a:r>
              <a:rPr lang="en-US" sz="1600" dirty="0" err="1"/>
              <a:t>Nutze</a:t>
            </a:r>
            <a:r>
              <a:rPr lang="en-US" sz="1600" dirty="0"/>
              <a:t> </a:t>
            </a:r>
            <a:r>
              <a:rPr lang="en-US" sz="1600" dirty="0" err="1"/>
              <a:t>dafür</a:t>
            </a:r>
            <a:r>
              <a:rPr lang="en-US" sz="1600" dirty="0"/>
              <a:t> die </a:t>
            </a:r>
            <a:r>
              <a:rPr lang="en-US" sz="1600" dirty="0" err="1"/>
              <a:t>nächste</a:t>
            </a:r>
            <a:r>
              <a:rPr lang="en-US" sz="1600" dirty="0"/>
              <a:t> Folie </a:t>
            </a:r>
            <a:r>
              <a:rPr lang="en-US" sz="1600" dirty="0" err="1"/>
              <a:t>als</a:t>
            </a:r>
            <a:r>
              <a:rPr lang="en-US" sz="1600" dirty="0"/>
              <a:t> </a:t>
            </a:r>
            <a:r>
              <a:rPr lang="en-US" sz="1600" dirty="0" err="1"/>
              <a:t>Hilfestellung</a:t>
            </a:r>
            <a:r>
              <a:rPr lang="en-US" sz="1600" dirty="0"/>
              <a:t> und/ </a:t>
            </a:r>
            <a:r>
              <a:rPr lang="en-US" sz="1600" dirty="0" err="1"/>
              <a:t>oder</a:t>
            </a:r>
            <a:r>
              <a:rPr lang="en-US" sz="1600" dirty="0"/>
              <a:t> </a:t>
            </a:r>
            <a:r>
              <a:rPr lang="en-US" sz="1600" dirty="0" err="1"/>
              <a:t>frage</a:t>
            </a:r>
            <a:r>
              <a:rPr lang="en-US" sz="1600" dirty="0"/>
              <a:t> </a:t>
            </a:r>
            <a:r>
              <a:rPr lang="en-US" sz="1600" dirty="0" err="1"/>
              <a:t>uns</a:t>
            </a:r>
            <a:r>
              <a:rPr lang="en-US" sz="1600" dirty="0"/>
              <a:t>!</a:t>
            </a:r>
            <a:br>
              <a:rPr lang="en-US" sz="1600" dirty="0"/>
            </a:br>
            <a:endParaRPr lang="en-US" sz="1600" dirty="0"/>
          </a:p>
          <a:p>
            <a:pPr marL="0" lvl="0" indent="0" algn="l" rtl="0">
              <a:spcBef>
                <a:spcPts val="0"/>
              </a:spcBef>
              <a:spcAft>
                <a:spcPts val="2100"/>
              </a:spcAft>
              <a:buNone/>
            </a:pPr>
            <a:br>
              <a:rPr lang="en-US" sz="1600" dirty="0"/>
            </a:br>
            <a:br>
              <a:rPr lang="en-US" sz="1600" dirty="0"/>
            </a:br>
            <a:endParaRPr lang="en-US" sz="1600" dirty="0"/>
          </a:p>
          <a:p>
            <a:pPr marL="0" lvl="0" indent="0" algn="l" rtl="0">
              <a:spcBef>
                <a:spcPts val="0"/>
              </a:spcBef>
              <a:spcAft>
                <a:spcPts val="2100"/>
              </a:spcAft>
              <a:buNone/>
            </a:pPr>
            <a:br>
              <a:rPr lang="en-US" sz="1600" dirty="0"/>
            </a:br>
            <a:r>
              <a:rPr lang="en-US" sz="1200" dirty="0"/>
              <a:t>Das Start- und </a:t>
            </a:r>
            <a:r>
              <a:rPr lang="en-US" sz="1200" dirty="0" err="1"/>
              <a:t>Zielprojekt</a:t>
            </a:r>
            <a:r>
              <a:rPr lang="en-US" sz="1200" dirty="0"/>
              <a:t> </a:t>
            </a:r>
            <a:r>
              <a:rPr lang="en-US" sz="1200" dirty="0" err="1"/>
              <a:t>dieser</a:t>
            </a:r>
            <a:r>
              <a:rPr lang="en-US" sz="1200" dirty="0"/>
              <a:t> Aufgabe </a:t>
            </a:r>
            <a:r>
              <a:rPr lang="en-US" sz="1200" dirty="0" err="1"/>
              <a:t>findest</a:t>
            </a:r>
            <a:r>
              <a:rPr lang="en-US" sz="1200" dirty="0"/>
              <a:t> du </a:t>
            </a:r>
            <a:r>
              <a:rPr lang="en-US" sz="1200" dirty="0" err="1"/>
              <a:t>hier</a:t>
            </a:r>
            <a:r>
              <a:rPr lang="en-US" sz="1200" dirty="0"/>
              <a:t>:</a:t>
            </a:r>
            <a:br>
              <a:rPr lang="en-US" sz="1200" dirty="0"/>
            </a:br>
            <a:r>
              <a:rPr lang="en-US" sz="1200" dirty="0">
                <a:hlinkClick r:id="rId3"/>
              </a:rPr>
              <a:t>https://github.com/derech1e/python-beginner-course/tree/master/007</a:t>
            </a:r>
            <a:endParaRPr lang="en-US" sz="1200" dirty="0"/>
          </a:p>
          <a:p>
            <a:pPr marL="0" lvl="0" indent="0" algn="l" rtl="0">
              <a:spcBef>
                <a:spcPts val="0"/>
              </a:spcBef>
              <a:spcAft>
                <a:spcPts val="2100"/>
              </a:spcAft>
              <a:buNone/>
            </a:pPr>
            <a:endParaRPr lang="en-US" sz="1600" dirty="0"/>
          </a:p>
          <a:p>
            <a:pPr marL="0" lvl="0" indent="0" algn="l" rtl="0">
              <a:spcBef>
                <a:spcPts val="0"/>
              </a:spcBef>
              <a:spcAft>
                <a:spcPts val="2100"/>
              </a:spcAft>
              <a:buNone/>
            </a:pPr>
            <a:endParaRPr lang="en-US" sz="1600" dirty="0"/>
          </a:p>
        </p:txBody>
      </p:sp>
      <p:pic>
        <p:nvPicPr>
          <p:cNvPr id="4" name="Picture 3">
            <a:extLst>
              <a:ext uri="{FF2B5EF4-FFF2-40B4-BE49-F238E27FC236}">
                <a16:creationId xmlns:a16="http://schemas.microsoft.com/office/drawing/2014/main" id="{8A0D1333-83E2-B726-AA3D-822950CBF819}"/>
              </a:ext>
            </a:extLst>
          </p:cNvPr>
          <p:cNvPicPr>
            <a:picLocks noChangeAspect="1"/>
          </p:cNvPicPr>
          <p:nvPr/>
        </p:nvPicPr>
        <p:blipFill>
          <a:blip r:embed="rId4"/>
          <a:stretch>
            <a:fillRect/>
          </a:stretch>
        </p:blipFill>
        <p:spPr>
          <a:xfrm>
            <a:off x="7099539" y="3337196"/>
            <a:ext cx="4058908" cy="2227271"/>
          </a:xfrm>
          <a:prstGeom prst="rect">
            <a:avLst/>
          </a:prstGeom>
        </p:spPr>
      </p:pic>
    </p:spTree>
    <p:extLst>
      <p:ext uri="{BB962C8B-B14F-4D97-AF65-F5344CB8AC3E}">
        <p14:creationId xmlns:p14="http://schemas.microsoft.com/office/powerpoint/2010/main" val="221528465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57C0F3-FC62-15CE-EA0E-9694146D7161}"/>
              </a:ext>
            </a:extLst>
          </p:cNvPr>
          <p:cNvSpPr>
            <a:spLocks noGrp="1"/>
          </p:cNvSpPr>
          <p:nvPr>
            <p:ph type="title"/>
          </p:nvPr>
        </p:nvSpPr>
        <p:spPr/>
        <p:txBody>
          <a:bodyPr/>
          <a:lstStyle/>
          <a:p>
            <a:r>
              <a:rPr lang="en" dirty="0"/>
              <a:t>Basics </a:t>
            </a:r>
            <a:r>
              <a:rPr lang="en" sz="6000" dirty="0">
                <a:solidFill>
                  <a:schemeClr val="accent1"/>
                </a:solidFill>
              </a:rPr>
              <a:t>ENUM</a:t>
            </a:r>
            <a:endParaRPr lang="de-DE" dirty="0"/>
          </a:p>
        </p:txBody>
      </p:sp>
      <p:pic>
        <p:nvPicPr>
          <p:cNvPr id="14" name="Picture 13">
            <a:extLst>
              <a:ext uri="{FF2B5EF4-FFF2-40B4-BE49-F238E27FC236}">
                <a16:creationId xmlns:a16="http://schemas.microsoft.com/office/drawing/2014/main" id="{8688C218-3870-3F9C-DEFD-6A8F4BA2AED9}"/>
              </a:ext>
            </a:extLst>
          </p:cNvPr>
          <p:cNvPicPr>
            <a:picLocks noChangeAspect="1"/>
          </p:cNvPicPr>
          <p:nvPr/>
        </p:nvPicPr>
        <p:blipFill>
          <a:blip r:embed="rId2"/>
          <a:stretch>
            <a:fillRect/>
          </a:stretch>
        </p:blipFill>
        <p:spPr>
          <a:xfrm>
            <a:off x="802258" y="2813161"/>
            <a:ext cx="4861207" cy="3206328"/>
          </a:xfrm>
          <a:prstGeom prst="rect">
            <a:avLst/>
          </a:prstGeom>
        </p:spPr>
      </p:pic>
      <p:sp>
        <p:nvSpPr>
          <p:cNvPr id="17" name="TextBox 16">
            <a:extLst>
              <a:ext uri="{FF2B5EF4-FFF2-40B4-BE49-F238E27FC236}">
                <a16:creationId xmlns:a16="http://schemas.microsoft.com/office/drawing/2014/main" id="{91999471-4D93-1616-C17E-0F153AF330B4}"/>
              </a:ext>
            </a:extLst>
          </p:cNvPr>
          <p:cNvSpPr txBox="1"/>
          <p:nvPr/>
        </p:nvSpPr>
        <p:spPr>
          <a:xfrm>
            <a:off x="948907" y="1958196"/>
            <a:ext cx="9755100" cy="1046440"/>
          </a:xfrm>
          <a:prstGeom prst="rect">
            <a:avLst/>
          </a:prstGeom>
          <a:noFill/>
        </p:spPr>
        <p:txBody>
          <a:bodyPr wrap="square" rtlCol="0">
            <a:spAutoFit/>
          </a:bodyPr>
          <a:lstStyle/>
          <a:p>
            <a:r>
              <a:rPr lang="de-DE" sz="1600" dirty="0">
                <a:solidFill>
                  <a:schemeClr val="dk2"/>
                </a:solidFill>
                <a:latin typeface="Roboto Mono"/>
                <a:ea typeface="Roboto Mono"/>
                <a:sym typeface="Roboto Mono"/>
              </a:rPr>
              <a:t>Ein </a:t>
            </a:r>
            <a:r>
              <a:rPr lang="de-DE" sz="1600" dirty="0" err="1">
                <a:solidFill>
                  <a:srgbClr val="00B050"/>
                </a:solidFill>
                <a:latin typeface="Roboto Mono"/>
                <a:ea typeface="Roboto Mono"/>
                <a:sym typeface="Roboto Mono"/>
              </a:rPr>
              <a:t>Enum</a:t>
            </a:r>
            <a:r>
              <a:rPr lang="de-DE" sz="1600" dirty="0">
                <a:solidFill>
                  <a:schemeClr val="dk2"/>
                </a:solidFill>
                <a:latin typeface="Roboto Mono"/>
                <a:ea typeface="Roboto Mono"/>
                <a:sym typeface="Roboto Mono"/>
              </a:rPr>
              <a:t> ist eine </a:t>
            </a:r>
            <a:r>
              <a:rPr lang="de-DE" sz="1600" dirty="0" err="1">
                <a:solidFill>
                  <a:schemeClr val="dk2"/>
                </a:solidFill>
                <a:latin typeface="Roboto Mono"/>
                <a:ea typeface="Roboto Mono"/>
                <a:sym typeface="Roboto Mono"/>
              </a:rPr>
              <a:t>spezial</a:t>
            </a:r>
            <a:r>
              <a:rPr lang="de-DE" sz="1600" dirty="0">
                <a:solidFill>
                  <a:schemeClr val="dk2"/>
                </a:solidFill>
                <a:latin typeface="Roboto Mono"/>
                <a:ea typeface="Roboto Mono"/>
                <a:sym typeface="Roboto Mono"/>
              </a:rPr>
              <a:t> „</a:t>
            </a:r>
            <a:r>
              <a:rPr lang="de-DE" sz="1600" dirty="0">
                <a:solidFill>
                  <a:srgbClr val="00B050"/>
                </a:solidFill>
                <a:latin typeface="Roboto Mono"/>
                <a:ea typeface="Roboto Mono"/>
                <a:sym typeface="Roboto Mono"/>
              </a:rPr>
              <a:t>Klasse</a:t>
            </a:r>
            <a:r>
              <a:rPr lang="de-DE" sz="1600" dirty="0">
                <a:solidFill>
                  <a:schemeClr val="dk2"/>
                </a:solidFill>
                <a:latin typeface="Roboto Mono"/>
                <a:ea typeface="Roboto Mono"/>
                <a:sym typeface="Roboto Mono"/>
              </a:rPr>
              <a:t>“, die eine Gruppe von </a:t>
            </a:r>
            <a:r>
              <a:rPr lang="de-DE" sz="1600" dirty="0">
                <a:solidFill>
                  <a:srgbClr val="FFC000"/>
                </a:solidFill>
                <a:latin typeface="Roboto Mono"/>
                <a:ea typeface="Roboto Mono"/>
                <a:sym typeface="Roboto Mono"/>
              </a:rPr>
              <a:t>Konstanten</a:t>
            </a:r>
            <a:r>
              <a:rPr lang="de-DE" sz="1600" dirty="0">
                <a:solidFill>
                  <a:schemeClr val="dk2"/>
                </a:solidFill>
                <a:latin typeface="Roboto Mono"/>
                <a:ea typeface="Roboto Mono"/>
                <a:sym typeface="Roboto Mono"/>
              </a:rPr>
              <a:t> repräsentiert. Diese Werte sind während der Laufzeit nicht verändert und werden auch oft als „</a:t>
            </a:r>
            <a:r>
              <a:rPr lang="de-DE" sz="1600" dirty="0">
                <a:solidFill>
                  <a:srgbClr val="FFC000"/>
                </a:solidFill>
                <a:latin typeface="Roboto Mono"/>
                <a:ea typeface="Roboto Mono"/>
                <a:sym typeface="Roboto Mono"/>
              </a:rPr>
              <a:t>final</a:t>
            </a:r>
            <a:r>
              <a:rPr lang="de-DE" sz="1600" dirty="0">
                <a:solidFill>
                  <a:schemeClr val="dk2"/>
                </a:solidFill>
                <a:latin typeface="Roboto Mono"/>
                <a:ea typeface="Roboto Mono"/>
                <a:sym typeface="Roboto Mono"/>
              </a:rPr>
              <a:t>“ bezeichnet. </a:t>
            </a:r>
          </a:p>
          <a:p>
            <a:endParaRPr lang="de-DE" dirty="0"/>
          </a:p>
        </p:txBody>
      </p:sp>
    </p:spTree>
    <p:extLst>
      <p:ext uri="{BB962C8B-B14F-4D97-AF65-F5344CB8AC3E}">
        <p14:creationId xmlns:p14="http://schemas.microsoft.com/office/powerpoint/2010/main" val="9249379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9"/>
          <p:cNvSpPr txBox="1">
            <a:spLocks noGrp="1"/>
          </p:cNvSpPr>
          <p:nvPr>
            <p:ph type="title"/>
          </p:nvPr>
        </p:nvSpPr>
        <p:spPr>
          <a:xfrm>
            <a:off x="684150" y="358863"/>
            <a:ext cx="10672108"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CHALLENGE </a:t>
            </a:r>
            <a:r>
              <a:rPr lang="en" sz="6000" dirty="0">
                <a:solidFill>
                  <a:schemeClr val="accent2"/>
                </a:solidFill>
              </a:rPr>
              <a:t>MOVE</a:t>
            </a:r>
            <a:endParaRPr sz="6000" dirty="0">
              <a:solidFill>
                <a:schemeClr val="accent2"/>
              </a:solidFill>
            </a:endParaRPr>
          </a:p>
        </p:txBody>
      </p:sp>
      <p:sp>
        <p:nvSpPr>
          <p:cNvPr id="441" name="Google Shape;441;p29"/>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3"/>
                </a:solidFill>
              </a:rPr>
              <a:t>MOVE</a:t>
            </a:r>
            <a:endParaRPr dirty="0"/>
          </a:p>
        </p:txBody>
      </p:sp>
      <p:sp>
        <p:nvSpPr>
          <p:cNvPr id="446" name="Google Shape;446;p29"/>
          <p:cNvSpPr txBox="1">
            <a:spLocks noGrp="1"/>
          </p:cNvSpPr>
          <p:nvPr>
            <p:ph type="body" idx="4"/>
          </p:nvPr>
        </p:nvSpPr>
        <p:spPr>
          <a:xfrm>
            <a:off x="1217550" y="2238218"/>
            <a:ext cx="9755100" cy="3862232"/>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sz="1600" dirty="0"/>
              <a:t>Style und </a:t>
            </a:r>
            <a:r>
              <a:rPr lang="en-US" sz="1600" dirty="0" err="1"/>
              <a:t>bewege</a:t>
            </a:r>
            <a:r>
              <a:rPr lang="en-US" sz="1600" dirty="0"/>
              <a:t> die Turtle! </a:t>
            </a:r>
            <a:r>
              <a:rPr lang="en-US" sz="1600" dirty="0" err="1"/>
              <a:t>Implementiere</a:t>
            </a:r>
            <a:r>
              <a:rPr lang="en-US" sz="1600" dirty="0"/>
              <a:t> nun </a:t>
            </a:r>
            <a:r>
              <a:rPr lang="en-US" sz="1600" dirty="0" err="1"/>
              <a:t>eine</a:t>
            </a:r>
            <a:r>
              <a:rPr lang="en-US" sz="1600" dirty="0"/>
              <a:t> </a:t>
            </a:r>
            <a:r>
              <a:rPr lang="en-US" sz="1600" dirty="0" err="1"/>
              <a:t>Funktion</a:t>
            </a:r>
            <a:r>
              <a:rPr lang="en-US" sz="1600" dirty="0"/>
              <a:t>, die je </a:t>
            </a:r>
            <a:r>
              <a:rPr lang="en-US" sz="1600" dirty="0" err="1"/>
              <a:t>nach</a:t>
            </a:r>
            <a:r>
              <a:rPr lang="en-US" sz="1600" dirty="0"/>
              <a:t> </a:t>
            </a:r>
            <a:r>
              <a:rPr lang="en-US" sz="1600" dirty="0" err="1"/>
              <a:t>aktueller</a:t>
            </a:r>
            <a:r>
              <a:rPr lang="en-US" sz="1600" dirty="0"/>
              <a:t> </a:t>
            </a:r>
            <a:r>
              <a:rPr lang="en-US" sz="1600" dirty="0" err="1"/>
              <a:t>Richtung</a:t>
            </a:r>
            <a:r>
              <a:rPr lang="en-US" sz="1600" dirty="0"/>
              <a:t>, die Turtle um 10 </a:t>
            </a:r>
            <a:r>
              <a:rPr lang="en-US" sz="1600" dirty="0" err="1"/>
              <a:t>Einheiten</a:t>
            </a:r>
            <a:r>
              <a:rPr lang="en-US" sz="1600" dirty="0"/>
              <a:t>, alle 20ms </a:t>
            </a:r>
            <a:r>
              <a:rPr lang="en-US" sz="1600" dirty="0" err="1"/>
              <a:t>bewegen</a:t>
            </a:r>
            <a:r>
              <a:rPr lang="en-US" sz="1600" dirty="0"/>
              <a:t> </a:t>
            </a:r>
            <a:r>
              <a:rPr lang="en-US" sz="1600" dirty="0" err="1"/>
              <a:t>lässt</a:t>
            </a:r>
            <a:r>
              <a:rPr lang="en-US" sz="1600" dirty="0"/>
              <a:t>. Zu </a:t>
            </a:r>
            <a:r>
              <a:rPr lang="en-US" sz="1600" dirty="0" err="1"/>
              <a:t>Spielbeginn</a:t>
            </a:r>
            <a:r>
              <a:rPr lang="en-US" sz="1600" dirty="0"/>
              <a:t> </a:t>
            </a:r>
            <a:r>
              <a:rPr lang="en-US" sz="1600" dirty="0" err="1"/>
              <a:t>wartet</a:t>
            </a:r>
            <a:r>
              <a:rPr lang="en-US" sz="1600" dirty="0"/>
              <a:t> die Turtle auf </a:t>
            </a:r>
            <a:r>
              <a:rPr lang="en-US" sz="1600" dirty="0" err="1"/>
              <a:t>eine</a:t>
            </a:r>
            <a:r>
              <a:rPr lang="en-US" sz="1600" dirty="0"/>
              <a:t> </a:t>
            </a:r>
            <a:r>
              <a:rPr lang="en-US" sz="1600" dirty="0" err="1"/>
              <a:t>Eingabe</a:t>
            </a:r>
            <a:r>
              <a:rPr lang="en-US" sz="1600" dirty="0"/>
              <a:t> des Spielers.</a:t>
            </a:r>
          </a:p>
          <a:p>
            <a:pPr marL="0" lvl="0" indent="0" algn="l" rtl="0">
              <a:spcBef>
                <a:spcPts val="0"/>
              </a:spcBef>
              <a:spcAft>
                <a:spcPts val="2100"/>
              </a:spcAft>
              <a:buNone/>
            </a:pPr>
            <a:r>
              <a:rPr lang="en-US" sz="1600" dirty="0" err="1"/>
              <a:t>Hinweis</a:t>
            </a:r>
            <a:r>
              <a:rPr lang="en-US" sz="1600" dirty="0"/>
              <a:t>: Es </a:t>
            </a:r>
            <a:r>
              <a:rPr lang="en-US" sz="1600" dirty="0" err="1"/>
              <a:t>gibt</a:t>
            </a:r>
            <a:r>
              <a:rPr lang="en-US" sz="1600" dirty="0"/>
              <a:t> </a:t>
            </a:r>
            <a:r>
              <a:rPr lang="en-US" sz="1600" dirty="0" err="1"/>
              <a:t>hier</a:t>
            </a:r>
            <a:r>
              <a:rPr lang="en-US" sz="1600" dirty="0"/>
              <a:t> </a:t>
            </a:r>
            <a:r>
              <a:rPr lang="en-US" sz="1600" dirty="0" err="1"/>
              <a:t>mehrere</a:t>
            </a:r>
            <a:r>
              <a:rPr lang="en-US" sz="1600" dirty="0"/>
              <a:t> </a:t>
            </a:r>
            <a:r>
              <a:rPr lang="en-US" sz="1600" dirty="0" err="1"/>
              <a:t>unterschiedliche</a:t>
            </a:r>
            <a:r>
              <a:rPr lang="en-US" sz="1600" dirty="0"/>
              <a:t> </a:t>
            </a:r>
            <a:r>
              <a:rPr lang="en-US" sz="1600" dirty="0" err="1"/>
              <a:t>richtige</a:t>
            </a:r>
            <a:br>
              <a:rPr lang="en-US" sz="1600" dirty="0"/>
            </a:br>
            <a:r>
              <a:rPr lang="en-US" sz="1600" dirty="0"/>
              <a:t>         </a:t>
            </a:r>
            <a:r>
              <a:rPr lang="en-US" sz="1600" dirty="0" err="1"/>
              <a:t>Lösungswege</a:t>
            </a:r>
            <a:r>
              <a:rPr lang="en-US" sz="1600" dirty="0"/>
              <a:t>.</a:t>
            </a:r>
            <a:br>
              <a:rPr lang="en-US" sz="1600" dirty="0"/>
            </a:br>
            <a:br>
              <a:rPr lang="en-US" sz="1600" dirty="0"/>
            </a:br>
            <a:endParaRPr lang="en-US" sz="1600" dirty="0"/>
          </a:p>
          <a:p>
            <a:pPr marL="0" lvl="0" indent="0" algn="l" rtl="0">
              <a:spcBef>
                <a:spcPts val="0"/>
              </a:spcBef>
              <a:spcAft>
                <a:spcPts val="2100"/>
              </a:spcAft>
              <a:buNone/>
            </a:pPr>
            <a:br>
              <a:rPr lang="en-US" sz="1600" dirty="0"/>
            </a:br>
            <a:r>
              <a:rPr lang="en-US" sz="1200" dirty="0"/>
              <a:t>Das Start- und </a:t>
            </a:r>
            <a:r>
              <a:rPr lang="en-US" sz="1200" dirty="0" err="1"/>
              <a:t>Zielprojekt</a:t>
            </a:r>
            <a:r>
              <a:rPr lang="en-US" sz="1200" dirty="0"/>
              <a:t> </a:t>
            </a:r>
            <a:r>
              <a:rPr lang="en-US" sz="1200" dirty="0" err="1"/>
              <a:t>dieser</a:t>
            </a:r>
            <a:r>
              <a:rPr lang="en-US" sz="1200" dirty="0"/>
              <a:t> Aufgabe </a:t>
            </a:r>
            <a:r>
              <a:rPr lang="en-US" sz="1200" dirty="0" err="1"/>
              <a:t>findest</a:t>
            </a:r>
            <a:r>
              <a:rPr lang="en-US" sz="1200" dirty="0"/>
              <a:t> du </a:t>
            </a:r>
            <a:r>
              <a:rPr lang="en-US" sz="1200" dirty="0" err="1"/>
              <a:t>hier</a:t>
            </a:r>
            <a:r>
              <a:rPr lang="en-US" sz="1200" dirty="0"/>
              <a:t>:</a:t>
            </a:r>
            <a:br>
              <a:rPr lang="en-US" sz="1200" dirty="0"/>
            </a:br>
            <a:r>
              <a:rPr lang="en-US" sz="1200" dirty="0">
                <a:hlinkClick r:id="rId3"/>
              </a:rPr>
              <a:t>https://github.com/derech1e/python-beginner-course/tree/master/007</a:t>
            </a:r>
            <a:endParaRPr lang="en-US" sz="1200" dirty="0"/>
          </a:p>
          <a:p>
            <a:pPr marL="0" lvl="0" indent="0" algn="l" rtl="0">
              <a:spcBef>
                <a:spcPts val="0"/>
              </a:spcBef>
              <a:spcAft>
                <a:spcPts val="2100"/>
              </a:spcAft>
              <a:buNone/>
            </a:pPr>
            <a:endParaRPr lang="en-US" sz="1600" dirty="0"/>
          </a:p>
          <a:p>
            <a:pPr marL="0" lvl="0" indent="0" algn="l" rtl="0">
              <a:spcBef>
                <a:spcPts val="0"/>
              </a:spcBef>
              <a:spcAft>
                <a:spcPts val="2100"/>
              </a:spcAft>
              <a:buNone/>
            </a:pPr>
            <a:endParaRPr lang="en-US" sz="1600" dirty="0"/>
          </a:p>
        </p:txBody>
      </p:sp>
      <p:pic>
        <p:nvPicPr>
          <p:cNvPr id="4" name="Picture 3">
            <a:extLst>
              <a:ext uri="{FF2B5EF4-FFF2-40B4-BE49-F238E27FC236}">
                <a16:creationId xmlns:a16="http://schemas.microsoft.com/office/drawing/2014/main" id="{D614365C-F66E-A734-4D98-85D5FF1E379D}"/>
              </a:ext>
            </a:extLst>
          </p:cNvPr>
          <p:cNvPicPr>
            <a:picLocks noChangeAspect="1"/>
          </p:cNvPicPr>
          <p:nvPr/>
        </p:nvPicPr>
        <p:blipFill>
          <a:blip r:embed="rId4"/>
          <a:stretch>
            <a:fillRect/>
          </a:stretch>
        </p:blipFill>
        <p:spPr>
          <a:xfrm>
            <a:off x="8476172" y="3429000"/>
            <a:ext cx="2209800" cy="2209800"/>
          </a:xfrm>
          <a:prstGeom prst="rect">
            <a:avLst/>
          </a:prstGeom>
        </p:spPr>
      </p:pic>
    </p:spTree>
    <p:extLst>
      <p:ext uri="{BB962C8B-B14F-4D97-AF65-F5344CB8AC3E}">
        <p14:creationId xmlns:p14="http://schemas.microsoft.com/office/powerpoint/2010/main" val="72450044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9"/>
          <p:cNvSpPr txBox="1">
            <a:spLocks noGrp="1"/>
          </p:cNvSpPr>
          <p:nvPr>
            <p:ph type="title"/>
          </p:nvPr>
        </p:nvSpPr>
        <p:spPr>
          <a:xfrm>
            <a:off x="684150" y="358863"/>
            <a:ext cx="10672108"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CHALLENGE </a:t>
            </a:r>
            <a:r>
              <a:rPr lang="en" sz="6000" dirty="0">
                <a:solidFill>
                  <a:schemeClr val="accent2"/>
                </a:solidFill>
              </a:rPr>
              <a:t>BORDER LOGIC</a:t>
            </a:r>
            <a:endParaRPr sz="6000" dirty="0">
              <a:solidFill>
                <a:schemeClr val="accent2"/>
              </a:solidFill>
            </a:endParaRPr>
          </a:p>
        </p:txBody>
      </p:sp>
      <p:sp>
        <p:nvSpPr>
          <p:cNvPr id="441" name="Google Shape;441;p29"/>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3"/>
                </a:solidFill>
              </a:rPr>
              <a:t>BORDER LOGIC</a:t>
            </a:r>
            <a:endParaRPr dirty="0"/>
          </a:p>
        </p:txBody>
      </p:sp>
      <p:sp>
        <p:nvSpPr>
          <p:cNvPr id="446" name="Google Shape;446;p29"/>
          <p:cNvSpPr txBox="1">
            <a:spLocks noGrp="1"/>
          </p:cNvSpPr>
          <p:nvPr>
            <p:ph type="body" idx="4"/>
          </p:nvPr>
        </p:nvSpPr>
        <p:spPr>
          <a:xfrm>
            <a:off x="1217550" y="2238218"/>
            <a:ext cx="9755100" cy="3862232"/>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sz="1600" dirty="0" err="1"/>
              <a:t>Teleportiere</a:t>
            </a:r>
            <a:r>
              <a:rPr lang="en-US" sz="1600" dirty="0"/>
              <a:t> die Turtle </a:t>
            </a:r>
            <a:r>
              <a:rPr lang="en-US" sz="1600" dirty="0" err="1"/>
              <a:t>wieder</a:t>
            </a:r>
            <a:r>
              <a:rPr lang="en-US" sz="1600" dirty="0"/>
              <a:t> </a:t>
            </a:r>
            <a:r>
              <a:rPr lang="en-US" sz="1600" dirty="0" err="1"/>
              <a:t>zur</a:t>
            </a:r>
            <a:r>
              <a:rPr lang="en-US" sz="1600" dirty="0"/>
              <a:t> </a:t>
            </a:r>
            <a:r>
              <a:rPr lang="en-US" sz="1600" dirty="0" err="1"/>
              <a:t>Bildschirmmitte</a:t>
            </a:r>
            <a:r>
              <a:rPr lang="en-US" sz="1600" dirty="0"/>
              <a:t>, falls </a:t>
            </a:r>
            <a:r>
              <a:rPr lang="en-US" sz="1600" dirty="0" err="1"/>
              <a:t>sie</a:t>
            </a:r>
            <a:r>
              <a:rPr lang="en-US" sz="1600" dirty="0"/>
              <a:t> den Rand des Fensters </a:t>
            </a:r>
            <a:r>
              <a:rPr lang="en-US" sz="1600" dirty="0" err="1"/>
              <a:t>erreicht</a:t>
            </a:r>
            <a:r>
              <a:rPr lang="en-US" sz="1600" dirty="0"/>
              <a:t> hat. </a:t>
            </a:r>
            <a:r>
              <a:rPr lang="en-US" sz="1600" dirty="0" err="1"/>
              <a:t>Schreibe</a:t>
            </a:r>
            <a:r>
              <a:rPr lang="en-US" sz="1600" dirty="0"/>
              <a:t> </a:t>
            </a:r>
            <a:r>
              <a:rPr lang="en-US" sz="1600" dirty="0" err="1"/>
              <a:t>dafür</a:t>
            </a:r>
            <a:r>
              <a:rPr lang="en-US" sz="1600" dirty="0"/>
              <a:t> </a:t>
            </a:r>
            <a:r>
              <a:rPr lang="en-US" sz="1600" dirty="0" err="1"/>
              <a:t>eine</a:t>
            </a:r>
            <a:r>
              <a:rPr lang="en-US" sz="1600" dirty="0"/>
              <a:t> </a:t>
            </a:r>
            <a:r>
              <a:rPr lang="en-US" sz="1600" dirty="0" err="1"/>
              <a:t>Funktion</a:t>
            </a:r>
            <a:r>
              <a:rPr lang="en-US" sz="1600" dirty="0"/>
              <a:t>, die </a:t>
            </a:r>
            <a:r>
              <a:rPr lang="en-US" sz="1600" dirty="0" err="1"/>
              <a:t>einen</a:t>
            </a:r>
            <a:r>
              <a:rPr lang="en-US" sz="1600" dirty="0"/>
              <a:t> Bool </a:t>
            </a:r>
            <a:r>
              <a:rPr lang="en-US" sz="1600" dirty="0" err="1"/>
              <a:t>als</a:t>
            </a:r>
            <a:r>
              <a:rPr lang="en-US" sz="1600" dirty="0"/>
              <a:t> </a:t>
            </a:r>
            <a:r>
              <a:rPr lang="en-US" sz="1600" dirty="0" err="1"/>
              <a:t>Rückgabe</a:t>
            </a:r>
            <a:r>
              <a:rPr lang="en-US" sz="1600" dirty="0"/>
              <a:t> hat, der </a:t>
            </a:r>
            <a:r>
              <a:rPr lang="en-US" sz="1600" dirty="0" err="1"/>
              <a:t>wahr</a:t>
            </a:r>
            <a:r>
              <a:rPr lang="en-US" sz="1600" dirty="0"/>
              <a:t> </a:t>
            </a:r>
            <a:r>
              <a:rPr lang="en-US" sz="1600" dirty="0" err="1"/>
              <a:t>ist</a:t>
            </a:r>
            <a:r>
              <a:rPr lang="en-US" sz="1600" dirty="0"/>
              <a:t>, </a:t>
            </a:r>
            <a:r>
              <a:rPr lang="en-US" sz="1600" dirty="0" err="1"/>
              <a:t>wenn</a:t>
            </a:r>
            <a:r>
              <a:rPr lang="en-US" sz="1600" dirty="0"/>
              <a:t> </a:t>
            </a:r>
            <a:r>
              <a:rPr lang="en-US" sz="1600" dirty="0" err="1"/>
              <a:t>eine</a:t>
            </a:r>
            <a:r>
              <a:rPr lang="en-US" sz="1600" dirty="0"/>
              <a:t> </a:t>
            </a:r>
            <a:r>
              <a:rPr lang="en-US" sz="1600" dirty="0" err="1"/>
              <a:t>Kollidierung</a:t>
            </a:r>
            <a:r>
              <a:rPr lang="en-US" sz="1600" dirty="0"/>
              <a:t> </a:t>
            </a:r>
            <a:r>
              <a:rPr lang="en-US" sz="1600" dirty="0" err="1"/>
              <a:t>mit</a:t>
            </a:r>
            <a:r>
              <a:rPr lang="en-US" sz="1600" dirty="0"/>
              <a:t> dem </a:t>
            </a:r>
            <a:r>
              <a:rPr lang="en-US" sz="1600" dirty="0" err="1"/>
              <a:t>Fensterrand</a:t>
            </a:r>
            <a:r>
              <a:rPr lang="en-US" sz="1600" dirty="0"/>
              <a:t> </a:t>
            </a:r>
            <a:r>
              <a:rPr lang="en-US" sz="1600" dirty="0" err="1"/>
              <a:t>entsteht</a:t>
            </a:r>
            <a:r>
              <a:rPr lang="en-US" sz="1600" dirty="0"/>
              <a:t>.</a:t>
            </a:r>
            <a:br>
              <a:rPr lang="en-US" sz="1600" dirty="0"/>
            </a:br>
            <a:br>
              <a:rPr lang="en-US" sz="1600" dirty="0"/>
            </a:br>
            <a:br>
              <a:rPr lang="en-US" sz="1600" dirty="0"/>
            </a:br>
            <a:br>
              <a:rPr lang="en-US" sz="1600" dirty="0"/>
            </a:br>
            <a:br>
              <a:rPr lang="en-US" sz="1600" dirty="0"/>
            </a:br>
            <a:endParaRPr lang="en-US" sz="1600" dirty="0"/>
          </a:p>
          <a:p>
            <a:pPr marL="0" lvl="0" indent="0" algn="l" rtl="0">
              <a:spcBef>
                <a:spcPts val="0"/>
              </a:spcBef>
              <a:spcAft>
                <a:spcPts val="2100"/>
              </a:spcAft>
              <a:buNone/>
            </a:pPr>
            <a:br>
              <a:rPr lang="en-US" sz="1600" dirty="0"/>
            </a:br>
            <a:r>
              <a:rPr lang="en-US" sz="1200" dirty="0"/>
              <a:t>Das Start- und </a:t>
            </a:r>
            <a:r>
              <a:rPr lang="en-US" sz="1200" dirty="0" err="1"/>
              <a:t>Zielprojekt</a:t>
            </a:r>
            <a:r>
              <a:rPr lang="en-US" sz="1200" dirty="0"/>
              <a:t> </a:t>
            </a:r>
            <a:r>
              <a:rPr lang="en-US" sz="1200" dirty="0" err="1"/>
              <a:t>dieser</a:t>
            </a:r>
            <a:r>
              <a:rPr lang="en-US" sz="1200" dirty="0"/>
              <a:t> Aufgabe </a:t>
            </a:r>
            <a:r>
              <a:rPr lang="en-US" sz="1200" dirty="0" err="1"/>
              <a:t>findest</a:t>
            </a:r>
            <a:r>
              <a:rPr lang="en-US" sz="1200" dirty="0"/>
              <a:t> du </a:t>
            </a:r>
            <a:r>
              <a:rPr lang="en-US" sz="1200" dirty="0" err="1"/>
              <a:t>hier</a:t>
            </a:r>
            <a:r>
              <a:rPr lang="en-US" sz="1200" dirty="0"/>
              <a:t>:</a:t>
            </a:r>
            <a:br>
              <a:rPr lang="en-US" sz="1200" dirty="0"/>
            </a:br>
            <a:r>
              <a:rPr lang="en-US" sz="1200" dirty="0">
                <a:hlinkClick r:id="rId3"/>
              </a:rPr>
              <a:t>https://github.com/derech1e/python-beginner-course/tree/master/007</a:t>
            </a:r>
            <a:endParaRPr lang="en-US" sz="1200" dirty="0"/>
          </a:p>
          <a:p>
            <a:pPr marL="0" lvl="0" indent="0" algn="l" rtl="0">
              <a:spcBef>
                <a:spcPts val="0"/>
              </a:spcBef>
              <a:spcAft>
                <a:spcPts val="2100"/>
              </a:spcAft>
              <a:buNone/>
            </a:pPr>
            <a:endParaRPr lang="en-US" sz="1600" dirty="0"/>
          </a:p>
          <a:p>
            <a:pPr marL="0" lvl="0" indent="0" algn="l" rtl="0">
              <a:spcBef>
                <a:spcPts val="0"/>
              </a:spcBef>
              <a:spcAft>
                <a:spcPts val="2100"/>
              </a:spcAft>
              <a:buNone/>
            </a:pPr>
            <a:endParaRPr lang="en-US" sz="1600" dirty="0"/>
          </a:p>
        </p:txBody>
      </p:sp>
      <p:pic>
        <p:nvPicPr>
          <p:cNvPr id="3" name="Picture 2">
            <a:extLst>
              <a:ext uri="{FF2B5EF4-FFF2-40B4-BE49-F238E27FC236}">
                <a16:creationId xmlns:a16="http://schemas.microsoft.com/office/drawing/2014/main" id="{C96F2CE3-B6E2-04B8-AF00-45AE6BF4A1DF}"/>
              </a:ext>
            </a:extLst>
          </p:cNvPr>
          <p:cNvPicPr>
            <a:picLocks noChangeAspect="1"/>
          </p:cNvPicPr>
          <p:nvPr/>
        </p:nvPicPr>
        <p:blipFill>
          <a:blip r:embed="rId4"/>
          <a:stretch>
            <a:fillRect/>
          </a:stretch>
        </p:blipFill>
        <p:spPr>
          <a:xfrm>
            <a:off x="8562436" y="3429000"/>
            <a:ext cx="2209800" cy="2209800"/>
          </a:xfrm>
          <a:prstGeom prst="rect">
            <a:avLst/>
          </a:prstGeom>
        </p:spPr>
      </p:pic>
    </p:spTree>
    <p:extLst>
      <p:ext uri="{BB962C8B-B14F-4D97-AF65-F5344CB8AC3E}">
        <p14:creationId xmlns:p14="http://schemas.microsoft.com/office/powerpoint/2010/main" val="310195990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9"/>
          <p:cNvSpPr txBox="1">
            <a:spLocks noGrp="1"/>
          </p:cNvSpPr>
          <p:nvPr>
            <p:ph type="title"/>
          </p:nvPr>
        </p:nvSpPr>
        <p:spPr>
          <a:xfrm>
            <a:off x="684150" y="358863"/>
            <a:ext cx="10672108"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CHALLENGE </a:t>
            </a:r>
            <a:r>
              <a:rPr lang="en" sz="6000" dirty="0">
                <a:solidFill>
                  <a:schemeClr val="accent2"/>
                </a:solidFill>
              </a:rPr>
              <a:t>FOOD</a:t>
            </a:r>
            <a:endParaRPr sz="6000" dirty="0">
              <a:solidFill>
                <a:schemeClr val="accent2"/>
              </a:solidFill>
            </a:endParaRPr>
          </a:p>
        </p:txBody>
      </p:sp>
      <p:sp>
        <p:nvSpPr>
          <p:cNvPr id="441" name="Google Shape;441;p29"/>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3"/>
                </a:solidFill>
              </a:rPr>
              <a:t>FOOD</a:t>
            </a:r>
            <a:endParaRPr dirty="0"/>
          </a:p>
        </p:txBody>
      </p:sp>
      <p:sp>
        <p:nvSpPr>
          <p:cNvPr id="446" name="Google Shape;446;p29"/>
          <p:cNvSpPr txBox="1">
            <a:spLocks noGrp="1"/>
          </p:cNvSpPr>
          <p:nvPr>
            <p:ph type="body" idx="4"/>
          </p:nvPr>
        </p:nvSpPr>
        <p:spPr>
          <a:xfrm>
            <a:off x="1217550" y="2238218"/>
            <a:ext cx="9755100" cy="3862232"/>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sz="1600" dirty="0" err="1"/>
              <a:t>Damit</a:t>
            </a:r>
            <a:r>
              <a:rPr lang="en-US" sz="1600" dirty="0"/>
              <a:t> die </a:t>
            </a:r>
            <a:r>
              <a:rPr lang="en-US" sz="1600" dirty="0" err="1"/>
              <a:t>Schlange</a:t>
            </a:r>
            <a:r>
              <a:rPr lang="en-US" sz="1600" dirty="0"/>
              <a:t> </a:t>
            </a:r>
            <a:r>
              <a:rPr lang="en-US" sz="1600" dirty="0" err="1"/>
              <a:t>während</a:t>
            </a:r>
            <a:r>
              <a:rPr lang="en-US" sz="1600" dirty="0"/>
              <a:t> des Spiels </a:t>
            </a:r>
            <a:r>
              <a:rPr lang="en-US" sz="1600" dirty="0" err="1"/>
              <a:t>wachsen</a:t>
            </a:r>
            <a:r>
              <a:rPr lang="en-US" sz="1600" dirty="0"/>
              <a:t> </a:t>
            </a:r>
            <a:r>
              <a:rPr lang="en-US" sz="1600" dirty="0" err="1"/>
              <a:t>kann</a:t>
            </a:r>
            <a:r>
              <a:rPr lang="en-US" sz="1600" dirty="0"/>
              <a:t>, muss </a:t>
            </a:r>
            <a:r>
              <a:rPr lang="en-US" sz="1600" dirty="0" err="1"/>
              <a:t>sie</a:t>
            </a:r>
            <a:r>
              <a:rPr lang="en-US" sz="1600" dirty="0"/>
              <a:t> </a:t>
            </a:r>
            <a:r>
              <a:rPr lang="en-US" sz="1600" dirty="0" err="1"/>
              <a:t>etwas</a:t>
            </a:r>
            <a:r>
              <a:rPr lang="en-US" sz="1600" dirty="0"/>
              <a:t> </a:t>
            </a:r>
            <a:r>
              <a:rPr lang="en-US" sz="1600" dirty="0" err="1"/>
              <a:t>essen</a:t>
            </a:r>
            <a:r>
              <a:rPr lang="en-US" sz="1600" dirty="0"/>
              <a:t>. </a:t>
            </a:r>
            <a:r>
              <a:rPr lang="en-US" sz="1600" dirty="0" err="1"/>
              <a:t>Implementiere</a:t>
            </a:r>
            <a:r>
              <a:rPr lang="en-US" sz="1600" dirty="0"/>
              <a:t> </a:t>
            </a:r>
            <a:r>
              <a:rPr lang="en-US" sz="1600" dirty="0" err="1"/>
              <a:t>dazu</a:t>
            </a:r>
            <a:r>
              <a:rPr lang="en-US" sz="1600" dirty="0"/>
              <a:t> </a:t>
            </a:r>
            <a:r>
              <a:rPr lang="en-US" sz="1600" dirty="0" err="1"/>
              <a:t>eine</a:t>
            </a:r>
            <a:r>
              <a:rPr lang="en-US" sz="1600" dirty="0"/>
              <a:t> rote </a:t>
            </a:r>
            <a:r>
              <a:rPr lang="en-US" sz="1600" dirty="0" err="1"/>
              <a:t>viereckige</a:t>
            </a:r>
            <a:r>
              <a:rPr lang="en-US" sz="1600" dirty="0"/>
              <a:t> Turtle, die an </a:t>
            </a:r>
            <a:r>
              <a:rPr lang="en-US" sz="1600" dirty="0" err="1"/>
              <a:t>einer</a:t>
            </a:r>
            <a:r>
              <a:rPr lang="en-US" sz="1600" dirty="0"/>
              <a:t> </a:t>
            </a:r>
            <a:r>
              <a:rPr lang="en-US" sz="1600" dirty="0" err="1"/>
              <a:t>zufälligen</a:t>
            </a:r>
            <a:r>
              <a:rPr lang="en-US" sz="1600" dirty="0"/>
              <a:t> Position </a:t>
            </a:r>
            <a:r>
              <a:rPr lang="en-US" sz="1600" dirty="0" err="1"/>
              <a:t>im</a:t>
            </a:r>
            <a:r>
              <a:rPr lang="en-US" sz="1600" dirty="0"/>
              <a:t> Fenster </a:t>
            </a:r>
            <a:r>
              <a:rPr lang="en-US" sz="1600" dirty="0" err="1"/>
              <a:t>erscheint</a:t>
            </a:r>
            <a:r>
              <a:rPr lang="en-US" sz="1600" dirty="0"/>
              <a:t>. </a:t>
            </a:r>
            <a:r>
              <a:rPr lang="en-US" sz="1600" dirty="0" err="1"/>
              <a:t>Wenn</a:t>
            </a:r>
            <a:r>
              <a:rPr lang="en-US" sz="1600" dirty="0"/>
              <a:t> die </a:t>
            </a:r>
            <a:r>
              <a:rPr lang="en-US" sz="1600" dirty="0" err="1"/>
              <a:t>Schlange</a:t>
            </a:r>
            <a:r>
              <a:rPr lang="en-US" sz="1600" dirty="0"/>
              <a:t> das Essen </a:t>
            </a:r>
            <a:r>
              <a:rPr lang="en-US" sz="1600" dirty="0" err="1"/>
              <a:t>berührt</a:t>
            </a:r>
            <a:r>
              <a:rPr lang="en-US" sz="1600" dirty="0"/>
              <a:t>, </a:t>
            </a:r>
            <a:r>
              <a:rPr lang="en-US" sz="1600" dirty="0" err="1"/>
              <a:t>soll</a:t>
            </a:r>
            <a:r>
              <a:rPr lang="en-US" sz="1600" dirty="0"/>
              <a:t> dies an </a:t>
            </a:r>
            <a:r>
              <a:rPr lang="en-US" sz="1600" dirty="0" err="1"/>
              <a:t>eine</a:t>
            </a:r>
            <a:r>
              <a:rPr lang="en-US" sz="1600" dirty="0"/>
              <a:t> </a:t>
            </a:r>
            <a:r>
              <a:rPr lang="en-US" sz="1600" dirty="0" err="1"/>
              <a:t>neue</a:t>
            </a:r>
            <a:r>
              <a:rPr lang="en-US" sz="1600" dirty="0"/>
              <a:t> </a:t>
            </a:r>
            <a:r>
              <a:rPr lang="en-US" sz="1600" dirty="0" err="1"/>
              <a:t>zufällige</a:t>
            </a:r>
            <a:r>
              <a:rPr lang="en-US" sz="1600" dirty="0"/>
              <a:t> Position </a:t>
            </a:r>
            <a:r>
              <a:rPr lang="en-US" sz="1600" dirty="0" err="1"/>
              <a:t>bewegt</a:t>
            </a:r>
            <a:r>
              <a:rPr lang="en-US" sz="1600" dirty="0"/>
              <a:t> </a:t>
            </a:r>
            <a:r>
              <a:rPr lang="en-US" sz="1600" dirty="0" err="1"/>
              <a:t>werden</a:t>
            </a:r>
            <a:r>
              <a:rPr lang="en-US" sz="1600" dirty="0"/>
              <a:t>.</a:t>
            </a:r>
            <a:br>
              <a:rPr lang="en-US" sz="1600" dirty="0"/>
            </a:br>
            <a:br>
              <a:rPr lang="en-US" sz="1600" dirty="0"/>
            </a:br>
            <a:r>
              <a:rPr lang="en-US" sz="1600" dirty="0" err="1"/>
              <a:t>Hinweis</a:t>
            </a:r>
            <a:r>
              <a:rPr lang="en-US" sz="1600" dirty="0"/>
              <a:t>: </a:t>
            </a:r>
            <a:r>
              <a:rPr lang="en-US" sz="1600" dirty="0" err="1"/>
              <a:t>Implementiere</a:t>
            </a:r>
            <a:r>
              <a:rPr lang="en-US" sz="1600" dirty="0"/>
              <a:t> </a:t>
            </a:r>
            <a:r>
              <a:rPr lang="en-US" sz="1600" dirty="0" err="1"/>
              <a:t>dazu</a:t>
            </a:r>
            <a:r>
              <a:rPr lang="en-US" sz="1600" dirty="0"/>
              <a:t> </a:t>
            </a:r>
            <a:r>
              <a:rPr lang="en-US" sz="1600" dirty="0" err="1"/>
              <a:t>eine</a:t>
            </a:r>
            <a:r>
              <a:rPr lang="en-US" sz="1600" dirty="0"/>
              <a:t> </a:t>
            </a:r>
            <a:r>
              <a:rPr lang="en-US" sz="1600" dirty="0" err="1"/>
              <a:t>neue</a:t>
            </a:r>
            <a:r>
              <a:rPr lang="en-US" sz="1600" dirty="0"/>
              <a:t> </a:t>
            </a:r>
            <a:r>
              <a:rPr lang="en-US" sz="1600" dirty="0" err="1"/>
              <a:t>Klasse</a:t>
            </a:r>
            <a:r>
              <a:rPr lang="en-US" sz="1600" dirty="0"/>
              <a:t> “Food” die </a:t>
            </a:r>
            <a:r>
              <a:rPr lang="en-US" sz="1600" dirty="0" err="1"/>
              <a:t>u.a.</a:t>
            </a:r>
            <a:r>
              <a:rPr lang="en-US" sz="1600" dirty="0"/>
              <a:t> </a:t>
            </a:r>
            <a:br>
              <a:rPr lang="en-US" sz="1600" dirty="0"/>
            </a:br>
            <a:r>
              <a:rPr lang="en-US" sz="1600" dirty="0"/>
              <a:t>	 </a:t>
            </a:r>
            <a:r>
              <a:rPr lang="en-US" sz="1600" dirty="0" err="1"/>
              <a:t>eine</a:t>
            </a:r>
            <a:r>
              <a:rPr lang="en-US" sz="1600" dirty="0"/>
              <a:t> </a:t>
            </a:r>
            <a:r>
              <a:rPr lang="en-US" sz="1600" dirty="0" err="1"/>
              <a:t>Funktion</a:t>
            </a:r>
            <a:r>
              <a:rPr lang="en-US" sz="1600" dirty="0"/>
              <a:t> “</a:t>
            </a:r>
            <a:r>
              <a:rPr lang="en-US" sz="1600" dirty="0" err="1"/>
              <a:t>find_new_location</a:t>
            </a:r>
            <a:r>
              <a:rPr lang="en-US" sz="1600" dirty="0"/>
              <a:t>” </a:t>
            </a:r>
            <a:r>
              <a:rPr lang="en-US" sz="1600" dirty="0" err="1"/>
              <a:t>beinhaltet</a:t>
            </a:r>
            <a:r>
              <a:rPr lang="en-US" sz="1600" dirty="0"/>
              <a:t>.</a:t>
            </a:r>
            <a:br>
              <a:rPr lang="en-US" sz="1600" dirty="0"/>
            </a:br>
            <a:br>
              <a:rPr lang="en-US" sz="1600" dirty="0"/>
            </a:br>
            <a:br>
              <a:rPr lang="en-US" sz="1600" dirty="0"/>
            </a:br>
            <a:br>
              <a:rPr lang="en-US" sz="1600" dirty="0"/>
            </a:br>
            <a:r>
              <a:rPr lang="en-US" sz="1200" dirty="0"/>
              <a:t>Das Start- und </a:t>
            </a:r>
            <a:r>
              <a:rPr lang="en-US" sz="1200" dirty="0" err="1"/>
              <a:t>Zielprojekt</a:t>
            </a:r>
            <a:r>
              <a:rPr lang="en-US" sz="1200" dirty="0"/>
              <a:t> </a:t>
            </a:r>
            <a:r>
              <a:rPr lang="en-US" sz="1200" dirty="0" err="1"/>
              <a:t>dieser</a:t>
            </a:r>
            <a:r>
              <a:rPr lang="en-US" sz="1200" dirty="0"/>
              <a:t> Aufgabe </a:t>
            </a:r>
            <a:r>
              <a:rPr lang="en-US" sz="1200" dirty="0" err="1"/>
              <a:t>findest</a:t>
            </a:r>
            <a:r>
              <a:rPr lang="en-US" sz="1200" dirty="0"/>
              <a:t> du </a:t>
            </a:r>
            <a:r>
              <a:rPr lang="en-US" sz="1200" dirty="0" err="1"/>
              <a:t>hier</a:t>
            </a:r>
            <a:r>
              <a:rPr lang="en-US" sz="1200" dirty="0"/>
              <a:t>:</a:t>
            </a:r>
            <a:br>
              <a:rPr lang="en-US" sz="1200" dirty="0"/>
            </a:br>
            <a:r>
              <a:rPr lang="en-US" sz="1200" dirty="0">
                <a:hlinkClick r:id="rId3"/>
              </a:rPr>
              <a:t>https://github.com/derech1e/python-beginner-course/tree/master/007</a:t>
            </a:r>
            <a:endParaRPr lang="en-US" sz="1200" dirty="0"/>
          </a:p>
          <a:p>
            <a:pPr marL="0" lvl="0" indent="0" algn="l" rtl="0">
              <a:spcBef>
                <a:spcPts val="0"/>
              </a:spcBef>
              <a:spcAft>
                <a:spcPts val="2100"/>
              </a:spcAft>
              <a:buNone/>
            </a:pPr>
            <a:endParaRPr lang="en-US" sz="1600" dirty="0"/>
          </a:p>
          <a:p>
            <a:pPr marL="0" lvl="0" indent="0" algn="l" rtl="0">
              <a:spcBef>
                <a:spcPts val="0"/>
              </a:spcBef>
              <a:spcAft>
                <a:spcPts val="2100"/>
              </a:spcAft>
              <a:buNone/>
            </a:pPr>
            <a:endParaRPr lang="en-US" sz="1600" dirty="0"/>
          </a:p>
        </p:txBody>
      </p:sp>
      <p:pic>
        <p:nvPicPr>
          <p:cNvPr id="4" name="Picture 3">
            <a:extLst>
              <a:ext uri="{FF2B5EF4-FFF2-40B4-BE49-F238E27FC236}">
                <a16:creationId xmlns:a16="http://schemas.microsoft.com/office/drawing/2014/main" id="{44120C97-46D6-E0F4-A848-209FFFD463FF}"/>
              </a:ext>
            </a:extLst>
          </p:cNvPr>
          <p:cNvPicPr>
            <a:picLocks noChangeAspect="1"/>
          </p:cNvPicPr>
          <p:nvPr/>
        </p:nvPicPr>
        <p:blipFill>
          <a:blip r:embed="rId4"/>
          <a:stretch>
            <a:fillRect/>
          </a:stretch>
        </p:blipFill>
        <p:spPr>
          <a:xfrm>
            <a:off x="8982556" y="3617915"/>
            <a:ext cx="2209800" cy="2209800"/>
          </a:xfrm>
          <a:prstGeom prst="rect">
            <a:avLst/>
          </a:prstGeom>
        </p:spPr>
      </p:pic>
    </p:spTree>
    <p:extLst>
      <p:ext uri="{BB962C8B-B14F-4D97-AF65-F5344CB8AC3E}">
        <p14:creationId xmlns:p14="http://schemas.microsoft.com/office/powerpoint/2010/main" val="196252475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9"/>
          <p:cNvSpPr txBox="1">
            <a:spLocks noGrp="1"/>
          </p:cNvSpPr>
          <p:nvPr>
            <p:ph type="title"/>
          </p:nvPr>
        </p:nvSpPr>
        <p:spPr>
          <a:xfrm>
            <a:off x="684150" y="358863"/>
            <a:ext cx="10672108"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CHALLENGE </a:t>
            </a:r>
            <a:r>
              <a:rPr lang="en" sz="6000" dirty="0">
                <a:solidFill>
                  <a:schemeClr val="accent2"/>
                </a:solidFill>
              </a:rPr>
              <a:t>MODULES</a:t>
            </a:r>
            <a:endParaRPr sz="6000" dirty="0">
              <a:solidFill>
                <a:schemeClr val="accent2"/>
              </a:solidFill>
            </a:endParaRPr>
          </a:p>
        </p:txBody>
      </p:sp>
      <p:sp>
        <p:nvSpPr>
          <p:cNvPr id="441" name="Google Shape;441;p29"/>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3"/>
                </a:solidFill>
              </a:rPr>
              <a:t>SNAKE CLASS (c6)</a:t>
            </a:r>
            <a:endParaRPr dirty="0"/>
          </a:p>
        </p:txBody>
      </p:sp>
      <p:sp>
        <p:nvSpPr>
          <p:cNvPr id="4" name="Text Placeholder 3">
            <a:extLst>
              <a:ext uri="{FF2B5EF4-FFF2-40B4-BE49-F238E27FC236}">
                <a16:creationId xmlns:a16="http://schemas.microsoft.com/office/drawing/2014/main" id="{71064820-2700-85EE-131A-51CE2DE86E8E}"/>
              </a:ext>
            </a:extLst>
          </p:cNvPr>
          <p:cNvSpPr>
            <a:spLocks noGrp="1"/>
          </p:cNvSpPr>
          <p:nvPr>
            <p:ph type="body" idx="4"/>
          </p:nvPr>
        </p:nvSpPr>
        <p:spPr>
          <a:xfrm>
            <a:off x="1217550" y="2238218"/>
            <a:ext cx="9755100" cy="2350874"/>
          </a:xfrm>
        </p:spPr>
        <p:txBody>
          <a:bodyPr/>
          <a:lstStyle/>
          <a:p>
            <a:pPr marL="139700" indent="0">
              <a:buNone/>
            </a:pPr>
            <a:r>
              <a:rPr lang="de-DE" dirty="0"/>
              <a:t>Um das Programm übersichtlicher zu gestalten, soll die Logik in einer eigen Snake-Klasse ausgelagert werden. Diese kann in einer extra Datei gespeichert werden.</a:t>
            </a:r>
          </a:p>
          <a:p>
            <a:pPr marL="139700" indent="0">
              <a:buNone/>
            </a:pPr>
            <a:endParaRPr lang="de-DE" dirty="0"/>
          </a:p>
          <a:p>
            <a:pPr marL="139700" indent="0">
              <a:buNone/>
            </a:pPr>
            <a:r>
              <a:rPr lang="de-DE" dirty="0"/>
              <a:t>Ebenfalls sollen andere Funktionen, wie z.B. das Screen-Setup in einer Utils.py Datei ausgelagert und danach importiert werden.</a:t>
            </a:r>
          </a:p>
          <a:p>
            <a:pPr marL="139700" indent="0">
              <a:buNone/>
            </a:pPr>
            <a:endParaRPr lang="de-DE" dirty="0"/>
          </a:p>
          <a:p>
            <a:pPr marL="139700" indent="0">
              <a:buNone/>
            </a:pPr>
            <a:endParaRPr lang="de-DE" dirty="0"/>
          </a:p>
          <a:p>
            <a:pPr marL="139700" indent="0">
              <a:buNone/>
            </a:pPr>
            <a:r>
              <a:rPr lang="de-DE" dirty="0"/>
              <a:t>Die </a:t>
            </a:r>
            <a:r>
              <a:rPr lang="de-DE" dirty="0" err="1"/>
              <a:t>main</a:t>
            </a:r>
            <a:r>
              <a:rPr lang="de-DE" dirty="0"/>
              <a:t> Datei soll als Game-</a:t>
            </a:r>
            <a:r>
              <a:rPr lang="de-DE" dirty="0" err="1"/>
              <a:t>Controler</a:t>
            </a:r>
            <a:r>
              <a:rPr lang="de-DE" dirty="0"/>
              <a:t> genutzt werden.</a:t>
            </a:r>
            <a:br>
              <a:rPr lang="de-DE" dirty="0"/>
            </a:br>
            <a:r>
              <a:rPr lang="de-DE" dirty="0"/>
              <a:t> </a:t>
            </a:r>
          </a:p>
        </p:txBody>
      </p:sp>
    </p:spTree>
    <p:extLst>
      <p:ext uri="{BB962C8B-B14F-4D97-AF65-F5344CB8AC3E}">
        <p14:creationId xmlns:p14="http://schemas.microsoft.com/office/powerpoint/2010/main" val="3872588631"/>
      </p:ext>
    </p:extLst>
  </p:cSld>
  <p:clrMapOvr>
    <a:masterClrMapping/>
  </p:clrMapOvr>
  <p:transition>
    <p:fade/>
  </p:transition>
</p:sld>
</file>

<file path=ppt/theme/theme1.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822</Words>
  <Application>Microsoft Office PowerPoint</Application>
  <PresentationFormat>Breitbild</PresentationFormat>
  <Paragraphs>125</Paragraphs>
  <Slides>13</Slides>
  <Notes>12</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13</vt:i4>
      </vt:variant>
    </vt:vector>
  </HeadingPairs>
  <TitlesOfParts>
    <vt:vector size="20" baseType="lpstr">
      <vt:lpstr>Calibri</vt:lpstr>
      <vt:lpstr>Abril Fatface</vt:lpstr>
      <vt:lpstr>Aldrich</vt:lpstr>
      <vt:lpstr>Roboto</vt:lpstr>
      <vt:lpstr>Arial</vt:lpstr>
      <vt:lpstr>Roboto Mono</vt:lpstr>
      <vt:lpstr>SlidesMania</vt:lpstr>
      <vt:lpstr>PROGRAMMIERUNG BEGINNER KURS PYTHON #8</vt:lpstr>
      <vt:lpstr>06</vt:lpstr>
      <vt:lpstr>CHALLENGE DIRECTION LOGIC</vt:lpstr>
      <vt:lpstr>CHALLENGE DIRECTION LOGIC**</vt:lpstr>
      <vt:lpstr>Basics ENUM</vt:lpstr>
      <vt:lpstr>CHALLENGE MOVE</vt:lpstr>
      <vt:lpstr>CHALLENGE BORDER LOGIC</vt:lpstr>
      <vt:lpstr>CHALLENGE FOOD</vt:lpstr>
      <vt:lpstr>CHALLENGE MODULES</vt:lpstr>
      <vt:lpstr>CHALLENGE SNAKE SEGMENTS</vt:lpstr>
      <vt:lpstr>CHALLENGE SPEED</vt:lpstr>
      <vt:lpstr>CHALLENGE GAME CONTROLER</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BEGINNER COURSE PYTHON</dc:title>
  <dc:creator>Jannik Heinrich</dc:creator>
  <cp:lastModifiedBy>Jannik Heinrich</cp:lastModifiedBy>
  <cp:revision>245</cp:revision>
  <dcterms:modified xsi:type="dcterms:W3CDTF">2024-01-09T15:06:44Z</dcterms:modified>
</cp:coreProperties>
</file>