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58" r:id="rId3"/>
    <p:sldId id="290" r:id="rId4"/>
    <p:sldId id="293" r:id="rId5"/>
    <p:sldId id="294" r:id="rId6"/>
    <p:sldId id="286" r:id="rId7"/>
    <p:sldId id="291" r:id="rId8"/>
    <p:sldId id="292" r:id="rId9"/>
    <p:sldId id="295" r:id="rId10"/>
    <p:sldId id="263" r:id="rId11"/>
    <p:sldId id="296" r:id="rId12"/>
    <p:sldId id="264" r:id="rId13"/>
    <p:sldId id="278" r:id="rId14"/>
  </p:sldIdLst>
  <p:sldSz cx="12192000" cy="6858000"/>
  <p:notesSz cx="6858000" cy="9144000"/>
  <p:embeddedFontLst>
    <p:embeddedFont>
      <p:font typeface="Abril Fatface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on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9949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DE" sz="2400" dirty="0">
                <a:solidFill>
                  <a:schemeClr val="tx1"/>
                </a:solidFill>
              </a:rPr>
              <a:t>- </a:t>
            </a:r>
            <a:r>
              <a:rPr lang="en-DE" sz="2400" dirty="0" err="1">
                <a:solidFill>
                  <a:schemeClr val="tx1"/>
                </a:solidFill>
              </a:rPr>
              <a:t>Funktionen</a:t>
            </a:r>
            <a:endParaRPr lang="en-DE" sz="2400" dirty="0">
              <a:solidFill>
                <a:schemeClr val="tx1"/>
              </a:solidFill>
            </a:endParaRPr>
          </a:p>
          <a:p>
            <a:pPr lvl="3"/>
            <a:r>
              <a:rPr lang="en-DE" sz="2400" dirty="0">
                <a:solidFill>
                  <a:schemeClr val="tx1"/>
                </a:solidFill>
              </a:rPr>
              <a:t>   - Parameter</a:t>
            </a:r>
          </a:p>
          <a:p>
            <a:pPr lvl="3"/>
            <a:r>
              <a:rPr lang="en-DE" sz="2400" dirty="0">
                <a:solidFill>
                  <a:schemeClr val="tx1"/>
                </a:solidFill>
              </a:rPr>
              <a:t>   - </a:t>
            </a:r>
            <a:r>
              <a:rPr lang="en-DE" sz="2400" dirty="0" err="1">
                <a:solidFill>
                  <a:schemeClr val="tx1"/>
                </a:solidFill>
              </a:rPr>
              <a:t>Rückgabewerte</a:t>
            </a:r>
            <a:endParaRPr lang="en-DE" sz="2400" dirty="0">
              <a:solidFill>
                <a:schemeClr val="tx1"/>
              </a:solidFill>
            </a:endParaRPr>
          </a:p>
          <a:p>
            <a:pPr lvl="3"/>
            <a:r>
              <a:rPr lang="en-DE" sz="2400" dirty="0">
                <a:solidFill>
                  <a:schemeClr val="tx1"/>
                </a:solidFill>
              </a:rPr>
              <a:t>   - </a:t>
            </a:r>
            <a:r>
              <a:rPr lang="en-DE" sz="2400" dirty="0" err="1">
                <a:solidFill>
                  <a:schemeClr val="tx1"/>
                </a:solidFill>
              </a:rPr>
              <a:t>rekrusive</a:t>
            </a:r>
            <a:r>
              <a:rPr lang="en-DE" sz="2400" dirty="0">
                <a:solidFill>
                  <a:schemeClr val="tx1"/>
                </a:solidFill>
              </a:rPr>
              <a:t> </a:t>
            </a:r>
            <a:r>
              <a:rPr lang="en-DE" sz="2400" dirty="0" err="1">
                <a:solidFill>
                  <a:schemeClr val="tx1"/>
                </a:solidFill>
              </a:rPr>
              <a:t>Funktionen</a:t>
            </a:r>
            <a:r>
              <a:rPr lang="en-DE" sz="2400" dirty="0">
                <a:solidFill>
                  <a:schemeClr val="tx1"/>
                </a:solidFill>
              </a:rPr>
              <a:t>?</a:t>
            </a:r>
          </a:p>
          <a:p>
            <a:pPr lvl="3"/>
            <a:r>
              <a:rPr lang="en-DE" sz="2400" dirty="0">
                <a:solidFill>
                  <a:schemeClr val="tx1"/>
                </a:solidFill>
              </a:rPr>
              <a:t>- </a:t>
            </a:r>
            <a:r>
              <a:rPr lang="en-DE" sz="2400" dirty="0" err="1">
                <a:solidFill>
                  <a:schemeClr val="tx1"/>
                </a:solidFill>
              </a:rPr>
              <a:t>Intellisense</a:t>
            </a:r>
            <a:r>
              <a:rPr lang="en-DE" sz="2400" dirty="0">
                <a:solidFill>
                  <a:schemeClr val="tx1"/>
                </a:solidFill>
              </a:rPr>
              <a:t> </a:t>
            </a:r>
            <a:r>
              <a:rPr lang="en-DE" sz="2400" dirty="0" err="1">
                <a:solidFill>
                  <a:schemeClr val="tx1"/>
                </a:solidFill>
              </a:rPr>
              <a:t>erklären</a:t>
            </a:r>
            <a:endParaRPr lang="en-DE" sz="2400" dirty="0">
              <a:solidFill>
                <a:schemeClr val="tx1"/>
              </a:solidFill>
            </a:endParaRPr>
          </a:p>
          <a:p>
            <a:pPr lvl="3"/>
            <a:r>
              <a:rPr lang="en-DE" sz="2400" dirty="0">
                <a:solidFill>
                  <a:schemeClr val="tx1"/>
                </a:solidFill>
              </a:rPr>
              <a:t>- </a:t>
            </a:r>
            <a:r>
              <a:rPr lang="en-DE" sz="2400" dirty="0" err="1">
                <a:solidFill>
                  <a:schemeClr val="tx1"/>
                </a:solidFill>
              </a:rPr>
              <a:t>Variablen</a:t>
            </a:r>
            <a:r>
              <a:rPr lang="en-DE" sz="2400" dirty="0">
                <a:solidFill>
                  <a:schemeClr val="tx1"/>
                </a:solidFill>
              </a:rPr>
              <a:t> Scopes</a:t>
            </a:r>
          </a:p>
          <a:p>
            <a:pPr lvl="3"/>
            <a:endParaRPr lang="en-DE" sz="2400" dirty="0">
              <a:solidFill>
                <a:schemeClr val="tx1"/>
              </a:solidFill>
            </a:endParaRPr>
          </a:p>
          <a:p>
            <a:pPr lvl="3"/>
            <a:r>
              <a:rPr lang="en-DE" sz="2400" dirty="0">
                <a:solidFill>
                  <a:schemeClr val="tx1"/>
                </a:solidFill>
              </a:rPr>
              <a:t>=&gt; Aufgabe: Prime Number Checker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45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80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575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operators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derech1e/python-beginner-cour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#2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</a:t>
            </a:r>
            <a:r>
              <a:rPr lang="de-DE" dirty="0"/>
              <a:t>E</a:t>
            </a:r>
            <a:r>
              <a:rPr lang="en" dirty="0"/>
              <a:t>NGE </a:t>
            </a:r>
            <a:r>
              <a:rPr lang="en" sz="6000" dirty="0">
                <a:solidFill>
                  <a:schemeClr val="accent2"/>
                </a:solidFill>
              </a:rPr>
              <a:t>HigherLowerGame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HigherLowerGame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es, </a:t>
            </a:r>
            <a:r>
              <a:rPr lang="en-US" dirty="0" err="1"/>
              <a:t>ein</a:t>
            </a:r>
            <a:r>
              <a:rPr lang="en-US" dirty="0"/>
              <a:t> Higher-Lower-Game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programmieren</a:t>
            </a:r>
            <a:r>
              <a:rPr lang="en-US" dirty="0"/>
              <a:t>. In </a:t>
            </a:r>
            <a:r>
              <a:rPr lang="en-US" dirty="0" err="1"/>
              <a:t>diesem</a:t>
            </a:r>
            <a:r>
              <a:rPr lang="en-US" dirty="0"/>
              <a:t> Spiel </a:t>
            </a:r>
            <a:r>
              <a:rPr lang="en-US" dirty="0" err="1"/>
              <a:t>ist</a:t>
            </a:r>
            <a:r>
              <a:rPr lang="en-US" dirty="0"/>
              <a:t> es </a:t>
            </a:r>
            <a:r>
              <a:rPr lang="en-US" dirty="0" err="1"/>
              <a:t>eure</a:t>
            </a:r>
            <a:r>
              <a:rPr lang="en-US" dirty="0"/>
              <a:t> Aufgabe,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zufällige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0 und 100 in so </a:t>
            </a:r>
            <a:r>
              <a:rPr lang="en-US" dirty="0" err="1"/>
              <a:t>wenig</a:t>
            </a:r>
            <a:r>
              <a:rPr lang="en-US" dirty="0"/>
              <a:t> </a:t>
            </a:r>
            <a:r>
              <a:rPr lang="en-US" dirty="0" err="1"/>
              <a:t>Versuchen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möglichen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erraten</a:t>
            </a:r>
            <a:r>
              <a:rPr lang="en-US" dirty="0"/>
              <a:t>.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das </a:t>
            </a:r>
            <a:r>
              <a:rPr lang="en-US" dirty="0" err="1"/>
              <a:t>Programm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Eingabe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Rückmeldung</a:t>
            </a:r>
            <a:r>
              <a:rPr lang="en-US" dirty="0"/>
              <a:t>/ </a:t>
            </a:r>
            <a:r>
              <a:rPr lang="en-US" dirty="0" err="1"/>
              <a:t>Ausgabe</a:t>
            </a:r>
            <a:r>
              <a:rPr lang="en-US" dirty="0"/>
              <a:t> </a:t>
            </a:r>
            <a:r>
              <a:rPr lang="en-US" dirty="0" err="1"/>
              <a:t>geben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die </a:t>
            </a:r>
            <a:r>
              <a:rPr lang="en-US" dirty="0" err="1"/>
              <a:t>gesuchte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</a:t>
            </a:r>
            <a:r>
              <a:rPr lang="en-US" dirty="0" err="1"/>
              <a:t>größer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kleiner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die </a:t>
            </a:r>
            <a:r>
              <a:rPr lang="en-US" dirty="0" err="1"/>
              <a:t>Eingabe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 </a:t>
            </a:r>
            <a:r>
              <a:rPr lang="en-US" dirty="0" err="1"/>
              <a:t>Wenn</a:t>
            </a:r>
            <a:r>
              <a:rPr lang="en-US" dirty="0"/>
              <a:t> die </a:t>
            </a:r>
            <a:r>
              <a:rPr lang="en-US" dirty="0" err="1"/>
              <a:t>gesuchte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</a:t>
            </a:r>
            <a:r>
              <a:rPr lang="en-US" dirty="0" err="1"/>
              <a:t>entspricht</a:t>
            </a:r>
            <a:r>
              <a:rPr lang="en-US" dirty="0"/>
              <a:t>, </a:t>
            </a:r>
            <a:r>
              <a:rPr lang="en-US" dirty="0" err="1"/>
              <a:t>ist</a:t>
            </a:r>
            <a:r>
              <a:rPr lang="en-US" dirty="0"/>
              <a:t> das Spiel </a:t>
            </a:r>
            <a:r>
              <a:rPr lang="en-US" dirty="0" err="1"/>
              <a:t>vorbei</a:t>
            </a:r>
            <a:r>
              <a:rPr lang="en-US" dirty="0"/>
              <a:t>. Die </a:t>
            </a:r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Versuche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ausgegeben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u="sng" dirty="0" err="1"/>
              <a:t>Hinweis</a:t>
            </a:r>
            <a:r>
              <a:rPr lang="en-US" u="sng" dirty="0"/>
              <a:t>:</a:t>
            </a:r>
            <a:br>
              <a:rPr lang="en-US" dirty="0"/>
            </a:br>
            <a:r>
              <a:rPr lang="en-US" dirty="0" err="1"/>
              <a:t>Folgender</a:t>
            </a:r>
            <a:r>
              <a:rPr lang="en-US" dirty="0"/>
              <a:t> </a:t>
            </a:r>
            <a:r>
              <a:rPr lang="en-US" dirty="0" err="1"/>
              <a:t>Quellcode</a:t>
            </a:r>
            <a:r>
              <a:rPr lang="en-US" dirty="0"/>
              <a:t> </a:t>
            </a:r>
            <a:r>
              <a:rPr lang="en-US" dirty="0" err="1"/>
              <a:t>generiert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zufällige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0 und 100: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>
                <a:solidFill>
                  <a:schemeClr val="accent4"/>
                </a:solidFill>
              </a:rPr>
              <a:t>import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random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# some other code here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>
                <a:solidFill>
                  <a:schemeClr val="accent1"/>
                </a:solidFill>
              </a:rPr>
              <a:t>number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random.randint</a:t>
            </a:r>
            <a:r>
              <a:rPr lang="en-US" sz="1600" dirty="0"/>
              <a:t>(0, 100)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Reversed </a:t>
            </a:r>
            <a:r>
              <a:rPr lang="en" sz="6000" dirty="0">
                <a:solidFill>
                  <a:schemeClr val="accent2"/>
                </a:solidFill>
              </a:rPr>
              <a:t>HigherLowerGame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Reversed HigherLowerGame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/>
              <a:t>Ziel ist es, ein Higher-Lower-Game </a:t>
            </a:r>
            <a:r>
              <a:rPr lang="de-DE" dirty="0" err="1"/>
              <a:t>Reversed</a:t>
            </a:r>
            <a:r>
              <a:rPr lang="de-DE" dirty="0"/>
              <a:t> zu programmieren. Jetzt soll das Programm eure Zahl zwischen 0 und 100 in so wenig Versuchen wie möglichen zu erraten. Das Programm soll Zahlen raten und ihr sollt entweder "c"/"C" für </a:t>
            </a:r>
            <a:r>
              <a:rPr lang="de-DE" dirty="0" err="1"/>
              <a:t>correct</a:t>
            </a:r>
            <a:r>
              <a:rPr lang="de-DE" dirty="0"/>
              <a:t>, "l"/"L" wenn eure Zahl niedriger ist, oder "h"/"H" wenn eure Zahl höher ist, antworten als Input.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dirty="0"/>
              <a:t>Pro Tipp: Random ist nicht der beste Algorithmus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5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VERY </a:t>
            </a:r>
            <a:r>
              <a:rPr lang="en" sz="12000" dirty="0">
                <a:solidFill>
                  <a:schemeClr val="accent1"/>
                </a:solidFill>
              </a:rPr>
              <a:t>INTERESTING</a:t>
            </a:r>
            <a:r>
              <a:rPr lang="en" dirty="0"/>
              <a:t> QUIZ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https://www.w3schools.com/python/python_operators.asp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https://www.w3schools.com/python/python_while_loops.asp</a:t>
            </a:r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 err="1"/>
              <a:t>Wiederholung</a:t>
            </a:r>
            <a:r>
              <a:rPr lang="en" dirty="0"/>
              <a:t> </a:t>
            </a:r>
            <a:r>
              <a:rPr lang="en" dirty="0" err="1">
                <a:solidFill>
                  <a:schemeClr val="accent1"/>
                </a:solidFill>
              </a:rPr>
              <a:t>Datentypen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 err="1"/>
              <a:t>Operatoren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Bedingungen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 err="1">
                <a:solidFill>
                  <a:schemeClr val="accent3"/>
                </a:solidFill>
              </a:rPr>
              <a:t>Schleifen</a:t>
            </a:r>
            <a:endParaRPr lang="en-US"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Coding </a:t>
            </a:r>
            <a:r>
              <a:rPr lang="en-US" dirty="0" err="1"/>
              <a:t>Challange</a:t>
            </a:r>
            <a:endParaRPr lang="en-US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Basics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Bedingungen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Quiz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016700" y="2866612"/>
            <a:ext cx="10158600" cy="82785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</a:rPr>
              <a:t>Wiederholung</a:t>
            </a:r>
            <a:endParaRPr sz="72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2FF323-5FE7-A43B-B099-007C31190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18" y="1201437"/>
            <a:ext cx="3513282" cy="426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23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OPERATOREN </a:t>
            </a:r>
            <a:r>
              <a:rPr lang="en" sz="6000" dirty="0">
                <a:solidFill>
                  <a:schemeClr val="accent1"/>
                </a:solidFill>
              </a:rPr>
              <a:t>BEDINGUNGEN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a</a:t>
            </a:r>
            <a:r>
              <a:rPr lang="de-DE" sz="2000" dirty="0"/>
              <a:t> = 1	, </a:t>
            </a:r>
            <a:r>
              <a:rPr lang="de-DE" sz="2000" dirty="0">
                <a:solidFill>
                  <a:schemeClr val="accent1"/>
                </a:solidFill>
              </a:rPr>
              <a:t>b</a:t>
            </a:r>
            <a:r>
              <a:rPr lang="de-DE" sz="2000" dirty="0"/>
              <a:t> = 2</a:t>
            </a:r>
          </a:p>
          <a:p>
            <a:pPr marL="139700" indent="0">
              <a:buNone/>
            </a:pPr>
            <a:r>
              <a:rPr lang="de-DE" sz="2000" dirty="0"/>
              <a:t>	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a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==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b</a:t>
            </a:r>
            <a:r>
              <a:rPr lang="de-DE" sz="2000" dirty="0"/>
              <a:t> 	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„a ist gleich b“</a:t>
            </a:r>
            <a:r>
              <a:rPr lang="de-DE" sz="2000" dirty="0"/>
              <a:t>			</a:t>
            </a:r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de-DE" sz="2000" dirty="0" err="1">
                <a:solidFill>
                  <a:schemeClr val="bg2">
                    <a:lumMod val="50000"/>
                  </a:schemeClr>
                </a:solidFill>
              </a:rPr>
              <a:t>False</a:t>
            </a:r>
            <a:endParaRPr lang="de-DE" sz="2000" dirty="0">
              <a:solidFill>
                <a:schemeClr val="bg2">
                  <a:lumMod val="50000"/>
                </a:schemeClr>
              </a:solidFill>
            </a:endParaRP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a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!=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b</a:t>
            </a:r>
            <a:r>
              <a:rPr lang="de-DE" sz="2000" dirty="0"/>
              <a:t>	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„a ist ungleich b“</a:t>
            </a:r>
            <a:r>
              <a:rPr lang="de-DE" sz="2000" dirty="0">
                <a:solidFill>
                  <a:srgbClr val="FF0000"/>
                </a:solidFill>
              </a:rPr>
              <a:t>		</a:t>
            </a:r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# True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a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b	</a:t>
            </a:r>
            <a:r>
              <a:rPr lang="de-DE" sz="2000" dirty="0"/>
              <a:t>	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„a ist kleiner als b“ </a:t>
            </a:r>
            <a:r>
              <a:rPr lang="de-DE" sz="2000" dirty="0">
                <a:solidFill>
                  <a:srgbClr val="FF0000"/>
                </a:solidFill>
              </a:rPr>
              <a:t>		</a:t>
            </a:r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# True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a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b</a:t>
            </a:r>
            <a:r>
              <a:rPr lang="de-DE" sz="2000" dirty="0"/>
              <a:t>		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„a ist größer als b“ </a:t>
            </a:r>
            <a:r>
              <a:rPr lang="de-DE" sz="2000" dirty="0">
                <a:solidFill>
                  <a:srgbClr val="FF0000"/>
                </a:solidFill>
              </a:rPr>
              <a:t>		</a:t>
            </a:r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de-DE" sz="2000" dirty="0" err="1">
                <a:solidFill>
                  <a:schemeClr val="bg2">
                    <a:lumMod val="50000"/>
                  </a:schemeClr>
                </a:solidFill>
              </a:rPr>
              <a:t>False</a:t>
            </a:r>
            <a:endParaRPr lang="de-DE" sz="2000" dirty="0">
              <a:solidFill>
                <a:schemeClr val="bg2">
                  <a:lumMod val="50000"/>
                </a:schemeClr>
              </a:solidFill>
            </a:endParaRP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a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&lt;=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b</a:t>
            </a:r>
            <a:r>
              <a:rPr lang="de-DE" sz="2000" dirty="0"/>
              <a:t>	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„a ist kleiner oder gleich b“</a:t>
            </a:r>
            <a:r>
              <a:rPr lang="de-DE" sz="2000" dirty="0">
                <a:solidFill>
                  <a:srgbClr val="FF0000"/>
                </a:solidFill>
              </a:rPr>
              <a:t>	</a:t>
            </a:r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# True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a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&gt;=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b</a:t>
            </a:r>
            <a:r>
              <a:rPr lang="de-DE" sz="2000" dirty="0"/>
              <a:t>	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„a ist größer oder gleich b“</a:t>
            </a:r>
            <a:r>
              <a:rPr lang="de-DE" sz="2000" dirty="0">
                <a:solidFill>
                  <a:srgbClr val="FF0000"/>
                </a:solidFill>
              </a:rPr>
              <a:t>	</a:t>
            </a:r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de-DE" sz="2000" dirty="0" err="1">
                <a:solidFill>
                  <a:schemeClr val="bg2">
                    <a:lumMod val="50000"/>
                  </a:schemeClr>
                </a:solidFill>
              </a:rPr>
              <a:t>False</a:t>
            </a:r>
            <a:endParaRPr lang="de-DE" sz="2000" dirty="0">
              <a:solidFill>
                <a:schemeClr val="bg2">
                  <a:lumMod val="50000"/>
                </a:schemeClr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5518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OPERATOREN </a:t>
            </a:r>
            <a:r>
              <a:rPr lang="en" sz="6000" dirty="0">
                <a:solidFill>
                  <a:schemeClr val="accent1"/>
                </a:solidFill>
              </a:rPr>
              <a:t>BEDINGUNGEN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10353886" cy="3457732"/>
          </a:xfrm>
        </p:spPr>
        <p:txBody>
          <a:bodyPr/>
          <a:lstStyle/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a</a:t>
            </a:r>
            <a:r>
              <a:rPr lang="de-DE" sz="2000" dirty="0"/>
              <a:t> = True, </a:t>
            </a:r>
            <a:r>
              <a:rPr lang="de-DE" sz="2000" dirty="0">
                <a:solidFill>
                  <a:schemeClr val="accent1"/>
                </a:solidFill>
              </a:rPr>
              <a:t>b</a:t>
            </a:r>
            <a:r>
              <a:rPr lang="de-DE" sz="2000" dirty="0"/>
              <a:t> = </a:t>
            </a:r>
            <a:r>
              <a:rPr lang="de-DE" sz="2000" dirty="0" err="1"/>
              <a:t>False</a:t>
            </a:r>
            <a:endParaRPr lang="de-DE" sz="2000" dirty="0"/>
          </a:p>
          <a:p>
            <a:pPr marL="139700" indent="0">
              <a:buNone/>
            </a:pPr>
            <a:endParaRPr lang="de-DE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a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b</a:t>
            </a:r>
            <a:r>
              <a:rPr lang="de-DE" sz="2000" dirty="0"/>
              <a:t>		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„a und b“ </a:t>
            </a:r>
            <a:r>
              <a:rPr lang="de-DE" sz="2000" dirty="0">
                <a:solidFill>
                  <a:srgbClr val="FF0000"/>
                </a:solidFill>
              </a:rPr>
              <a:t>			</a:t>
            </a:r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de-DE" sz="2000" dirty="0" err="1">
                <a:solidFill>
                  <a:schemeClr val="bg2">
                    <a:lumMod val="50000"/>
                  </a:schemeClr>
                </a:solidFill>
              </a:rPr>
              <a:t>False</a:t>
            </a:r>
            <a:br>
              <a:rPr lang="de-DE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de-DE" sz="1500" dirty="0">
                <a:solidFill>
                  <a:schemeClr val="bg2"/>
                </a:solidFill>
              </a:rPr>
              <a:t>a ∧ b</a:t>
            </a:r>
          </a:p>
          <a:p>
            <a:pPr marL="139700" indent="0">
              <a:buNone/>
            </a:pPr>
            <a:endParaRPr lang="de-DE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a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5">
                    <a:lumMod val="75000"/>
                  </a:schemeClr>
                </a:solidFill>
              </a:rPr>
              <a:t>or</a:t>
            </a:r>
            <a:r>
              <a:rPr lang="de-DE" sz="2000" dirty="0">
                <a:solidFill>
                  <a:schemeClr val="accent1"/>
                </a:solidFill>
              </a:rPr>
              <a:t> b </a:t>
            </a:r>
            <a:r>
              <a:rPr lang="de-DE" sz="2000" dirty="0"/>
              <a:t>		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„a oder b“ </a:t>
            </a:r>
            <a:r>
              <a:rPr lang="de-DE" sz="2000" dirty="0">
                <a:solidFill>
                  <a:srgbClr val="FF0000"/>
                </a:solidFill>
              </a:rPr>
              <a:t>			</a:t>
            </a:r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# True</a:t>
            </a:r>
          </a:p>
          <a:p>
            <a:pPr marL="139700" indent="0">
              <a:buNone/>
            </a:pPr>
            <a:r>
              <a:rPr lang="de-DE" sz="1500" dirty="0">
                <a:solidFill>
                  <a:schemeClr val="bg2"/>
                </a:solidFill>
              </a:rPr>
              <a:t>a ∨ b</a:t>
            </a:r>
          </a:p>
          <a:p>
            <a:pPr marL="139700" indent="0">
              <a:buNone/>
            </a:pPr>
            <a:endParaRPr lang="de-DE" sz="2000" dirty="0">
              <a:solidFill>
                <a:schemeClr val="bg2">
                  <a:lumMod val="50000"/>
                </a:schemeClr>
              </a:solidFill>
            </a:endParaRPr>
          </a:p>
          <a:p>
            <a:pPr marL="139700" indent="0">
              <a:buNone/>
            </a:pP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de-DE" sz="2000" dirty="0">
                <a:solidFill>
                  <a:schemeClr val="accent1"/>
                </a:solidFill>
              </a:rPr>
              <a:t>(a </a:t>
            </a:r>
            <a:r>
              <a:rPr lang="de-DE" sz="2000" dirty="0" err="1"/>
              <a:t>or</a:t>
            </a:r>
            <a:r>
              <a:rPr lang="de-DE" sz="2000" dirty="0">
                <a:solidFill>
                  <a:schemeClr val="accent1"/>
                </a:solidFill>
              </a:rPr>
              <a:t> b)</a:t>
            </a:r>
            <a:r>
              <a:rPr lang="de-DE" sz="2000" dirty="0"/>
              <a:t>		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„wenn nicht a oder b“</a:t>
            </a:r>
            <a:r>
              <a:rPr lang="de-DE" sz="2000" dirty="0">
                <a:solidFill>
                  <a:srgbClr val="FF0000"/>
                </a:solidFill>
              </a:rPr>
              <a:t>	</a:t>
            </a:r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de-DE" sz="2000" dirty="0" err="1">
                <a:solidFill>
                  <a:schemeClr val="bg2">
                    <a:lumMod val="50000"/>
                  </a:schemeClr>
                </a:solidFill>
              </a:rPr>
              <a:t>False</a:t>
            </a:r>
            <a:endParaRPr lang="de-DE" sz="2000" dirty="0">
              <a:solidFill>
                <a:schemeClr val="bg2">
                  <a:lumMod val="50000"/>
                </a:schemeClr>
              </a:solidFill>
            </a:endParaRPr>
          </a:p>
          <a:p>
            <a:pPr marL="139700" indent="0">
              <a:buNone/>
            </a:pPr>
            <a:r>
              <a:rPr lang="de-DE" sz="1500" dirty="0">
                <a:solidFill>
                  <a:schemeClr val="bg2"/>
                </a:solidFill>
              </a:rPr>
              <a:t> (a ∨ b)</a:t>
            </a: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endParaRPr lang="de-DE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772C4-364D-B3A5-FDEC-7B0B88ECF9C0}"/>
              </a:ext>
            </a:extLst>
          </p:cNvPr>
          <p:cNvSpPr txBox="1"/>
          <p:nvPr/>
        </p:nvSpPr>
        <p:spPr>
          <a:xfrm>
            <a:off x="1375506" y="5300411"/>
            <a:ext cx="20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2"/>
                </a:solidFill>
              </a:rPr>
              <a:t>¬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3933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BEDINGUNGEN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pPr marL="139700" indent="0">
              <a:buNone/>
            </a:pPr>
            <a:r>
              <a:rPr lang="de-DE" sz="2000" dirty="0" err="1">
                <a:solidFill>
                  <a:schemeClr val="accent1"/>
                </a:solidFill>
              </a:rPr>
              <a:t>if</a:t>
            </a:r>
            <a:r>
              <a:rPr lang="de-DE" sz="2000" dirty="0">
                <a:solidFill>
                  <a:schemeClr val="accent1"/>
                </a:solidFill>
              </a:rPr>
              <a:t> (</a:t>
            </a:r>
            <a:r>
              <a:rPr lang="de-DE" sz="2000" dirty="0" err="1"/>
              <a:t>bedingung</a:t>
            </a:r>
            <a:r>
              <a:rPr lang="de-DE" sz="2000" dirty="0">
                <a:solidFill>
                  <a:schemeClr val="accent1"/>
                </a:solidFill>
              </a:rPr>
              <a:t>):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	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# do </a:t>
            </a:r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something</a:t>
            </a:r>
            <a:endParaRPr lang="de-DE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139700" indent="0">
              <a:buNone/>
            </a:pPr>
            <a:r>
              <a:rPr lang="de-DE" sz="2000" dirty="0" err="1">
                <a:solidFill>
                  <a:schemeClr val="accent1"/>
                </a:solidFill>
              </a:rPr>
              <a:t>else</a:t>
            </a:r>
            <a:r>
              <a:rPr lang="de-DE" sz="2000" dirty="0">
                <a:solidFill>
                  <a:schemeClr val="accent1"/>
                </a:solidFill>
              </a:rPr>
              <a:t>: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	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# do </a:t>
            </a:r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something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different</a:t>
            </a:r>
          </a:p>
          <a:p>
            <a:pPr marL="13970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9896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BEDINGUNGEN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x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accent1"/>
                </a:solidFill>
              </a:rPr>
              <a:t> </a:t>
            </a:r>
            <a:r>
              <a:rPr lang="de-DE" sz="2000" dirty="0"/>
              <a:t>7</a:t>
            </a:r>
            <a:r>
              <a:rPr lang="de-DE" sz="2000" dirty="0">
                <a:solidFill>
                  <a:schemeClr val="accent1"/>
                </a:solidFill>
              </a:rPr>
              <a:t> </a:t>
            </a:r>
            <a:r>
              <a:rPr lang="de-DE" sz="2000" dirty="0"/>
              <a:t>+</a:t>
            </a:r>
            <a:r>
              <a:rPr lang="de-DE" sz="2000" dirty="0">
                <a:solidFill>
                  <a:schemeClr val="accent1"/>
                </a:solidFill>
              </a:rPr>
              <a:t> </a:t>
            </a:r>
            <a:r>
              <a:rPr lang="de-DE" sz="2000" dirty="0"/>
              <a:t>5</a:t>
            </a:r>
          </a:p>
          <a:p>
            <a:pPr marL="139700" indent="0">
              <a:buNone/>
            </a:pPr>
            <a:r>
              <a:rPr lang="de-DE" sz="2000" dirty="0" err="1">
                <a:solidFill>
                  <a:schemeClr val="accent1"/>
                </a:solidFill>
              </a:rPr>
              <a:t>if</a:t>
            </a:r>
            <a:r>
              <a:rPr lang="de-DE" sz="2000" dirty="0">
                <a:solidFill>
                  <a:schemeClr val="accent1"/>
                </a:solidFill>
              </a:rPr>
              <a:t> (x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==</a:t>
            </a:r>
            <a:r>
              <a:rPr lang="de-DE" sz="2000" dirty="0"/>
              <a:t> 12</a:t>
            </a:r>
            <a:r>
              <a:rPr lang="de-DE" sz="2000" dirty="0">
                <a:solidFill>
                  <a:schemeClr val="accent1"/>
                </a:solidFill>
              </a:rPr>
              <a:t>):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	</a:t>
            </a:r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print</a:t>
            </a:r>
            <a:r>
              <a:rPr lang="de-DE" sz="2000" dirty="0"/>
              <a:t>("x ist 12")</a:t>
            </a:r>
            <a:endParaRPr lang="de-DE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de-DE" sz="2000" dirty="0" err="1">
                <a:solidFill>
                  <a:schemeClr val="accent1"/>
                </a:solidFill>
              </a:rPr>
              <a:t>else</a:t>
            </a:r>
            <a:r>
              <a:rPr lang="de-DE" sz="2000" dirty="0">
                <a:solidFill>
                  <a:schemeClr val="accent1"/>
                </a:solidFill>
              </a:rPr>
              <a:t>: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	</a:t>
            </a:r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print</a:t>
            </a:r>
            <a:r>
              <a:rPr lang="de-DE" sz="2000" dirty="0"/>
              <a:t>("x ist nicht 12")</a:t>
            </a:r>
            <a:endParaRPr lang="de-DE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53881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BEDINGUNGEN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x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accent1"/>
                </a:solidFill>
              </a:rPr>
              <a:t> </a:t>
            </a:r>
            <a:r>
              <a:rPr lang="de-DE" sz="2000" dirty="0"/>
              <a:t>7</a:t>
            </a:r>
            <a:r>
              <a:rPr lang="de-DE" sz="2000" dirty="0">
                <a:solidFill>
                  <a:schemeClr val="accent1"/>
                </a:solidFill>
              </a:rPr>
              <a:t> </a:t>
            </a:r>
            <a:r>
              <a:rPr lang="de-DE" sz="2000" dirty="0"/>
              <a:t>+</a:t>
            </a:r>
            <a:r>
              <a:rPr lang="de-DE" sz="2000" dirty="0">
                <a:solidFill>
                  <a:schemeClr val="accent1"/>
                </a:solidFill>
              </a:rPr>
              <a:t> </a:t>
            </a:r>
            <a:r>
              <a:rPr lang="de-DE" sz="2000" dirty="0"/>
              <a:t>5</a:t>
            </a:r>
          </a:p>
          <a:p>
            <a:pPr marL="139700" indent="0">
              <a:buNone/>
            </a:pPr>
            <a:r>
              <a:rPr lang="de-DE" sz="2000" dirty="0" err="1">
                <a:solidFill>
                  <a:schemeClr val="accent1"/>
                </a:solidFill>
              </a:rPr>
              <a:t>if</a:t>
            </a:r>
            <a:r>
              <a:rPr lang="de-DE" sz="2000" dirty="0">
                <a:solidFill>
                  <a:schemeClr val="accent1"/>
                </a:solidFill>
              </a:rPr>
              <a:t> (x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==</a:t>
            </a:r>
            <a:r>
              <a:rPr lang="de-DE" sz="2000" dirty="0"/>
              <a:t> 12</a:t>
            </a:r>
            <a:r>
              <a:rPr lang="de-DE" sz="2000" dirty="0">
                <a:solidFill>
                  <a:schemeClr val="accent1"/>
                </a:solidFill>
              </a:rPr>
              <a:t>):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	</a:t>
            </a:r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print</a:t>
            </a:r>
            <a:r>
              <a:rPr lang="de-DE" sz="2000" dirty="0"/>
              <a:t>("x ist 12")</a:t>
            </a:r>
          </a:p>
          <a:p>
            <a:pPr marL="139700" indent="0">
              <a:buNone/>
            </a:pPr>
            <a:r>
              <a:rPr lang="de-DE" sz="2000" dirty="0" err="1">
                <a:solidFill>
                  <a:schemeClr val="accent1"/>
                </a:solidFill>
              </a:rPr>
              <a:t>elif</a:t>
            </a:r>
            <a:r>
              <a:rPr lang="de-DE" sz="2000" dirty="0">
                <a:solidFill>
                  <a:schemeClr val="accent1"/>
                </a:solidFill>
              </a:rPr>
              <a:t> (x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==</a:t>
            </a:r>
            <a:r>
              <a:rPr lang="de-DE" sz="2000" dirty="0">
                <a:solidFill>
                  <a:schemeClr val="accent1"/>
                </a:solidFill>
              </a:rPr>
              <a:t> </a:t>
            </a:r>
            <a:r>
              <a:rPr lang="de-DE" sz="2000" dirty="0"/>
              <a:t>13</a:t>
            </a:r>
            <a:r>
              <a:rPr lang="de-DE" sz="2000" dirty="0">
                <a:solidFill>
                  <a:schemeClr val="accent1"/>
                </a:solidFill>
              </a:rPr>
              <a:t>):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	</a:t>
            </a:r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print</a:t>
            </a:r>
            <a:r>
              <a:rPr lang="de-DE" sz="2000" dirty="0"/>
              <a:t>("x ist 13")</a:t>
            </a:r>
          </a:p>
          <a:p>
            <a:pPr marL="139700" indent="0">
              <a:buNone/>
            </a:pPr>
            <a:r>
              <a:rPr lang="de-DE" sz="2000" dirty="0" err="1">
                <a:solidFill>
                  <a:schemeClr val="accent1"/>
                </a:solidFill>
              </a:rPr>
              <a:t>else</a:t>
            </a:r>
            <a:r>
              <a:rPr lang="de-DE" sz="2000" dirty="0">
                <a:solidFill>
                  <a:schemeClr val="accent1"/>
                </a:solidFill>
              </a:rPr>
              <a:t>: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	</a:t>
            </a:r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print</a:t>
            </a:r>
            <a:r>
              <a:rPr lang="de-DE" sz="2000" dirty="0"/>
              <a:t>("x ist nicht 12")</a:t>
            </a:r>
            <a:endParaRPr lang="de-DE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4296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sym typeface="Roboto Mono"/>
              </a:rPr>
              <a:t>SCHLEIFEN</a:t>
            </a:r>
            <a:endParaRPr sz="6000" dirty="0">
              <a:solidFill>
                <a:schemeClr val="accent1"/>
              </a:solidFill>
              <a:sym typeface="Roboto Mono"/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de-DE" sz="2000" b="1" dirty="0">
                <a:solidFill>
                  <a:schemeClr val="tx1"/>
                </a:solidFill>
              </a:rPr>
              <a:t>w</a:t>
            </a:r>
            <a:r>
              <a:rPr lang="en" sz="2000" b="1" dirty="0">
                <a:solidFill>
                  <a:schemeClr val="tx1"/>
                </a:solidFill>
              </a:rPr>
              <a:t>hile … :</a:t>
            </a:r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547371" y="2340134"/>
            <a:ext cx="9755100" cy="164304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x</a:t>
            </a:r>
            <a:r>
              <a:rPr lang="en-US" sz="1800" dirty="0"/>
              <a:t> = 0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while</a:t>
            </a:r>
            <a:r>
              <a:rPr lang="en-US" sz="1800" dirty="0"/>
              <a:t> x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&lt;=</a:t>
            </a:r>
            <a:r>
              <a:rPr lang="en-US" sz="1800" dirty="0"/>
              <a:t> 10</a:t>
            </a:r>
            <a:r>
              <a:rPr lang="en-US" sz="1800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print</a:t>
            </a:r>
            <a:r>
              <a:rPr lang="en-US" sz="1800" dirty="0"/>
              <a:t>(x)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chemeClr val="accent1"/>
                </a:solidFill>
              </a:rPr>
              <a:t>x </a:t>
            </a:r>
            <a:r>
              <a:rPr lang="en-US" sz="1800" dirty="0"/>
              <a:t>= x + 1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Google Shape;441;p29">
            <a:extLst>
              <a:ext uri="{FF2B5EF4-FFF2-40B4-BE49-F238E27FC236}">
                <a16:creationId xmlns:a16="http://schemas.microsoft.com/office/drawing/2014/main" id="{DF325908-7DB0-CCA5-57C1-D3530E45958B}"/>
              </a:ext>
            </a:extLst>
          </p:cNvPr>
          <p:cNvSpPr txBox="1">
            <a:spLocks/>
          </p:cNvSpPr>
          <p:nvPr/>
        </p:nvSpPr>
        <p:spPr>
          <a:xfrm>
            <a:off x="1218450" y="4066431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de-DE" sz="2000" b="1" dirty="0" err="1">
                <a:solidFill>
                  <a:schemeClr val="tx1"/>
                </a:solidFill>
              </a:rPr>
              <a:t>for</a:t>
            </a:r>
            <a:r>
              <a:rPr lang="de-DE" sz="2000" b="1" dirty="0">
                <a:solidFill>
                  <a:schemeClr val="tx1"/>
                </a:solidFill>
              </a:rPr>
              <a:t> … in … :</a:t>
            </a:r>
          </a:p>
        </p:txBody>
      </p:sp>
      <p:sp>
        <p:nvSpPr>
          <p:cNvPr id="5" name="Google Shape;446;p29">
            <a:extLst>
              <a:ext uri="{FF2B5EF4-FFF2-40B4-BE49-F238E27FC236}">
                <a16:creationId xmlns:a16="http://schemas.microsoft.com/office/drawing/2014/main" id="{049BF71F-6987-420B-D937-13879675E5C7}"/>
              </a:ext>
            </a:extLst>
          </p:cNvPr>
          <p:cNvSpPr txBox="1">
            <a:spLocks/>
          </p:cNvSpPr>
          <p:nvPr/>
        </p:nvSpPr>
        <p:spPr>
          <a:xfrm>
            <a:off x="1547371" y="4565384"/>
            <a:ext cx="9755100" cy="1643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en-US" sz="1800" dirty="0">
                <a:solidFill>
                  <a:schemeClr val="accent1"/>
                </a:solidFill>
              </a:rPr>
              <a:t>x</a:t>
            </a:r>
            <a:r>
              <a:rPr lang="en-US" sz="1800" dirty="0"/>
              <a:t> = 0</a:t>
            </a:r>
          </a:p>
          <a:p>
            <a:pPr marL="0" indent="0">
              <a:buFont typeface="Roboto Mono"/>
              <a:buNone/>
            </a:pPr>
            <a:r>
              <a:rPr lang="en-US" sz="1800" dirty="0">
                <a:solidFill>
                  <a:schemeClr val="accent1"/>
                </a:solidFill>
              </a:rPr>
              <a:t>for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in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range(1, 11)</a:t>
            </a:r>
            <a:r>
              <a:rPr lang="en-US" sz="1800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Font typeface="Roboto Mono"/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print</a:t>
            </a:r>
            <a:r>
              <a:rPr lang="en-US" sz="1800" dirty="0"/>
              <a:t>(x)</a:t>
            </a:r>
          </a:p>
          <a:p>
            <a:pPr marL="0" indent="0">
              <a:buFont typeface="Roboto Mono"/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chemeClr val="accent1"/>
                </a:solidFill>
              </a:rPr>
              <a:t>x </a:t>
            </a:r>
            <a:r>
              <a:rPr lang="en-US" sz="1800" dirty="0"/>
              <a:t>=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Font typeface="Roboto Mono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4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 build="p"/>
      <p:bldP spid="446" grpId="0" uiExpand="1" build="p"/>
      <p:bldP spid="2" grpId="0"/>
      <p:bldP spid="5" grpId="0" uiExpand="1" build="p"/>
    </p:bld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Breitbild</PresentationFormat>
  <Paragraphs>95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Roboto</vt:lpstr>
      <vt:lpstr>Abril Fatface</vt:lpstr>
      <vt:lpstr>Aldrich</vt:lpstr>
      <vt:lpstr>Calibri</vt:lpstr>
      <vt:lpstr>Roboto Mono</vt:lpstr>
      <vt:lpstr>SlidesMania</vt:lpstr>
      <vt:lpstr>PROGRAMMIERUNG BEGINNER KURS PYTHON #2</vt:lpstr>
      <vt:lpstr>06</vt:lpstr>
      <vt:lpstr>Wiederholung</vt:lpstr>
      <vt:lpstr>OPERATOREN BEDINGUNGEN</vt:lpstr>
      <vt:lpstr>OPERATOREN BEDINGUNGEN</vt:lpstr>
      <vt:lpstr>BASICS BEDINGUNGEN</vt:lpstr>
      <vt:lpstr>BASICS BEDINGUNGEN</vt:lpstr>
      <vt:lpstr>BASICS BEDINGUNGEN</vt:lpstr>
      <vt:lpstr>SCHLEIFEN</vt:lpstr>
      <vt:lpstr>CHALLENGE HigherLowerGame</vt:lpstr>
      <vt:lpstr>Reversed HigherLowerGame</vt:lpstr>
      <vt:lpstr>VERY INTERESTING QUIZ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cp:lastModifiedBy>Thomas Nürk</cp:lastModifiedBy>
  <cp:revision>72</cp:revision>
  <dcterms:modified xsi:type="dcterms:W3CDTF">2023-11-01T09:49:19Z</dcterms:modified>
</cp:coreProperties>
</file>