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97" r:id="rId3"/>
    <p:sldId id="307" r:id="rId4"/>
    <p:sldId id="313" r:id="rId5"/>
    <p:sldId id="314" r:id="rId6"/>
    <p:sldId id="315" r:id="rId7"/>
    <p:sldId id="317" r:id="rId8"/>
    <p:sldId id="318" r:id="rId9"/>
    <p:sldId id="324" r:id="rId10"/>
    <p:sldId id="323" r:id="rId11"/>
    <p:sldId id="322" r:id="rId12"/>
    <p:sldId id="264" r:id="rId13"/>
    <p:sldId id="329" r:id="rId14"/>
    <p:sldId id="327" r:id="rId15"/>
    <p:sldId id="325" r:id="rId16"/>
    <p:sldId id="320" r:id="rId17"/>
    <p:sldId id="321" r:id="rId18"/>
    <p:sldId id="278" r:id="rId19"/>
  </p:sldIdLst>
  <p:sldSz cx="12192000" cy="6858000"/>
  <p:notesSz cx="6858000" cy="9144000"/>
  <p:embeddedFontLst>
    <p:embeddedFont>
      <p:font typeface="Abril Fatface" panose="02000503000000020003" pitchFamily="2" charset="0"/>
      <p:regular r:id="rId21"/>
    </p:embeddedFont>
    <p:embeddedFont>
      <p:font typeface="Aldrich" panose="02000000000000000000" pitchFamily="2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ono" panose="00000009000000000000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82F"/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0"/>
    <p:restoredTop sz="89971" autoAdjust="0"/>
  </p:normalViewPr>
  <p:slideViewPr>
    <p:cSldViewPr snapToGrid="0">
      <p:cViewPr varScale="1">
        <p:scale>
          <a:sx n="143" d="100"/>
          <a:sy n="143" d="100"/>
        </p:scale>
        <p:origin x="245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=&gt; Vielfältige Formen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85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#5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in </a:t>
            </a:r>
            <a:r>
              <a:rPr lang="de-DE" sz="6000" dirty="0">
                <a:solidFill>
                  <a:schemeClr val="accent1"/>
                </a:solidFill>
              </a:rPr>
              <a:t>Vererbung</a:t>
            </a:r>
          </a:p>
        </p:txBody>
      </p:sp>
      <p:pic>
        <p:nvPicPr>
          <p:cNvPr id="3" name="Picture 2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74EC37A-A258-4AE2-CDF0-7BBAE532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78" y="1682503"/>
            <a:ext cx="8417052" cy="43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in </a:t>
            </a:r>
            <a:r>
              <a:rPr lang="de-DE" sz="6000" dirty="0">
                <a:solidFill>
                  <a:schemeClr val="accent1"/>
                </a:solidFill>
              </a:rPr>
              <a:t>Vererbung</a:t>
            </a:r>
          </a:p>
        </p:txBody>
      </p:sp>
      <p:pic>
        <p:nvPicPr>
          <p:cNvPr id="19" name="Picture 1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76AD9FC-607B-AA91-5D47-BB2D69EC7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78" y="1682501"/>
            <a:ext cx="8393382" cy="466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34949" y="653818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 err="1"/>
              <a:t>Poly</a:t>
            </a:r>
            <a:r>
              <a:rPr lang="en" sz="12000" dirty="0" err="1">
                <a:solidFill>
                  <a:schemeClr val="accent1"/>
                </a:solidFill>
              </a:rPr>
              <a:t>morphie</a:t>
            </a:r>
            <a:endParaRPr sz="120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07445-01DC-D07B-EE4B-4F78570989CC}"/>
              </a:ext>
            </a:extLst>
          </p:cNvPr>
          <p:cNvSpPr txBox="1"/>
          <p:nvPr/>
        </p:nvSpPr>
        <p:spPr>
          <a:xfrm>
            <a:off x="1014581" y="3857105"/>
            <a:ext cx="4754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Viel/ Mehrere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959D3-2AC9-C922-CD17-085B6CDEA87A}"/>
              </a:ext>
            </a:extLst>
          </p:cNvPr>
          <p:cNvSpPr txBox="1"/>
          <p:nvPr/>
        </p:nvSpPr>
        <p:spPr>
          <a:xfrm>
            <a:off x="6204065" y="3857105"/>
            <a:ext cx="4039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8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Form(en)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Polymorphie in </a:t>
            </a:r>
            <a:r>
              <a:rPr lang="de-DE" sz="6000" dirty="0">
                <a:solidFill>
                  <a:schemeClr val="accent1"/>
                </a:solidFill>
              </a:rPr>
              <a:t>Vererbung</a:t>
            </a:r>
          </a:p>
        </p:txBody>
      </p:sp>
      <p:pic>
        <p:nvPicPr>
          <p:cNvPr id="6" name="Picture 5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E8889137-7001-E316-E047-74DB5A8F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88" y="1518920"/>
            <a:ext cx="7772400" cy="4733994"/>
          </a:xfrm>
          <a:prstGeom prst="rect">
            <a:avLst/>
          </a:prstGeom>
        </p:spPr>
      </p:pic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8C69BC1-29E7-E5BD-A852-D356B9EE8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88" y="1518920"/>
            <a:ext cx="7772400" cy="47339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8FC789-DCD4-5FBB-F574-642907484A16}"/>
              </a:ext>
            </a:extLst>
          </p:cNvPr>
          <p:cNvSpPr/>
          <p:nvPr/>
        </p:nvSpPr>
        <p:spPr>
          <a:xfrm>
            <a:off x="2075755" y="4491907"/>
            <a:ext cx="5820122" cy="473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CCA32-A365-05C1-F0F5-EA1700906995}"/>
              </a:ext>
            </a:extLst>
          </p:cNvPr>
          <p:cNvSpPr txBox="1"/>
          <p:nvPr/>
        </p:nvSpPr>
        <p:spPr>
          <a:xfrm>
            <a:off x="8952613" y="3496454"/>
            <a:ext cx="2473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Override</a:t>
            </a:r>
          </a:p>
        </p:txBody>
      </p:sp>
    </p:spTree>
    <p:extLst>
      <p:ext uri="{BB962C8B-B14F-4D97-AF65-F5344CB8AC3E}">
        <p14:creationId xmlns:p14="http://schemas.microsoft.com/office/powerpoint/2010/main" val="301575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-0.00065 0.0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Polymorphie von </a:t>
            </a:r>
            <a:r>
              <a:rPr lang="de-DE" sz="6000" dirty="0">
                <a:solidFill>
                  <a:schemeClr val="accent1"/>
                </a:solidFill>
              </a:rPr>
              <a:t>FUNKTIONEN</a:t>
            </a:r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69CA9F0-E838-2254-71FC-BE921110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62" y="2008067"/>
            <a:ext cx="4064000" cy="3683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6453EC-8AD9-C562-611D-61B9BE92D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58" y="2271788"/>
            <a:ext cx="5199885" cy="32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908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E-SPORT </a:t>
            </a:r>
            <a:r>
              <a:rPr lang="en" sz="12000" dirty="0">
                <a:solidFill>
                  <a:schemeClr val="accent1"/>
                </a:solidFill>
              </a:rPr>
              <a:t>CODING</a:t>
            </a:r>
            <a:endParaRPr sz="1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5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Wirtschaftliche </a:t>
            </a:r>
            <a:r>
              <a:rPr lang="de-DE" sz="6000" dirty="0">
                <a:solidFill>
                  <a:schemeClr val="accent1"/>
                </a:solidFill>
              </a:rPr>
              <a:t>Diversifikation.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90CB99-B537-8097-68F5-B7D00563FA6F}"/>
              </a:ext>
            </a:extLst>
          </p:cNvPr>
          <p:cNvSpPr txBox="1"/>
          <p:nvPr/>
        </p:nvSpPr>
        <p:spPr>
          <a:xfrm>
            <a:off x="1266738" y="1921079"/>
            <a:ext cx="98151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Unser Autohaus hat in der letzten Zeit so viel Gewinn erwirtschaftet, dass wir unser Angebot nun auch auf Motorräder erweitern wollen.</a:t>
            </a:r>
          </a:p>
          <a:p>
            <a:endParaRPr lang="de-DE" sz="16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de-DE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Erstelle eine Klasse </a:t>
            </a:r>
            <a:r>
              <a:rPr lang="de-DE" sz="16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Fahrzeug</a:t>
            </a:r>
            <a:r>
              <a:rPr lang="de-DE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mit den Eigenschaften </a:t>
            </a:r>
            <a:r>
              <a:rPr lang="de-DE" sz="16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Marke, Bezeichnung, Baujahr, Kilometerstand, Preis </a:t>
            </a:r>
            <a:r>
              <a:rPr lang="de-DE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 einer nicht definierten Funktion </a:t>
            </a:r>
            <a:r>
              <a:rPr lang="de-DE" sz="1600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</a:t>
            </a:r>
            <a:r>
              <a:rPr lang="de-DE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welche vom Typ String ist.</a:t>
            </a:r>
          </a:p>
          <a:p>
            <a:endParaRPr lang="de-DE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de-DE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Erstelle nun noch zwei weitere Klassen: ein </a:t>
            </a:r>
            <a:r>
              <a:rPr lang="de-DE" sz="16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</a:t>
            </a:r>
            <a:r>
              <a:rPr lang="de-DE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hat zusätzlich die Eigenschaften </a:t>
            </a:r>
            <a:r>
              <a:rPr lang="de-DE" sz="1600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Tueren</a:t>
            </a:r>
            <a:r>
              <a:rPr lang="de-DE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und </a:t>
            </a:r>
            <a:r>
              <a:rPr lang="de-DE" sz="16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Sitze</a:t>
            </a:r>
            <a:r>
              <a:rPr lang="de-DE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mit der jeweiligen Anzahl, ein </a:t>
            </a:r>
            <a:r>
              <a:rPr lang="de-DE" sz="16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Motorrad</a:t>
            </a:r>
            <a:r>
              <a:rPr lang="de-DE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hingegen hat die Attribute </a:t>
            </a:r>
            <a:r>
              <a:rPr lang="de-DE" sz="16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Windschutzscheibe</a:t>
            </a:r>
            <a:r>
              <a:rPr lang="de-DE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welches angibt ob sie vorhanden ist und das </a:t>
            </a:r>
            <a:r>
              <a:rPr lang="de-DE" sz="16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Gewicht </a:t>
            </a:r>
            <a:r>
              <a:rPr lang="de-DE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kg. Die </a:t>
            </a:r>
            <a:r>
              <a:rPr lang="de-DE" sz="16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Info-Funktion</a:t>
            </a:r>
            <a:r>
              <a:rPr lang="de-DE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soll jetzt für beide Klassen alle Informationen verständlich als String zurückgeben.</a:t>
            </a:r>
            <a:endParaRPr lang="de-DE" sz="16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4F3BC1D-00AC-7F25-7378-4E63B3B5F3A5}"/>
              </a:ext>
            </a:extLst>
          </p:cNvPr>
          <p:cNvSpPr txBox="1"/>
          <p:nvPr/>
        </p:nvSpPr>
        <p:spPr>
          <a:xfrm>
            <a:off x="10821798" y="5478011"/>
            <a:ext cx="57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37856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Wirtschaftliche </a:t>
            </a:r>
            <a:r>
              <a:rPr lang="de-DE" sz="6000" dirty="0">
                <a:solidFill>
                  <a:schemeClr val="accent1"/>
                </a:solidFill>
              </a:rPr>
              <a:t>Diversifikation.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90CB99-B537-8097-68F5-B7D00563FA6F}"/>
              </a:ext>
            </a:extLst>
          </p:cNvPr>
          <p:cNvSpPr txBox="1"/>
          <p:nvPr/>
        </p:nvSpPr>
        <p:spPr>
          <a:xfrm>
            <a:off x="1266738" y="1921079"/>
            <a:ext cx="98151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Lege nun einen Klasse </a:t>
            </a:r>
            <a:r>
              <a:rPr lang="de-DE" sz="16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Autohaus</a:t>
            </a:r>
            <a:r>
              <a:rPr lang="de-DE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an. Sie soll eine Liste aller Fahrzeuge beinhalten. Des weiteren verfügt die Klasse über die Funktionen </a:t>
            </a:r>
            <a:r>
              <a:rPr lang="de-DE" sz="1600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ankauf</a:t>
            </a:r>
            <a:r>
              <a:rPr lang="de-DE" sz="16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(Fahrzeug)</a:t>
            </a:r>
            <a:r>
              <a:rPr lang="de-DE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und </a:t>
            </a:r>
            <a:r>
              <a:rPr lang="de-DE" sz="16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verkauf(ID)</a:t>
            </a:r>
            <a:r>
              <a:rPr lang="de-DE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Beim Ankauf wird das neue Fahrzeug einer Ankaufsliste hinzugefügt. Beim Verkauf soll ein Fahrzeug mit einer bestimmten </a:t>
            </a:r>
            <a:r>
              <a:rPr lang="de-DE" sz="16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lang="de-DE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aus der Liste entnommen werden und als Objekt zurückgegeben werden.</a:t>
            </a:r>
          </a:p>
          <a:p>
            <a:endParaRPr lang="de-DE" sz="16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de-DE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Damit wir uns über die vielen tollen Fahrzeuge freuen können, wollen wir uns diese mit der Funktion </a:t>
            </a:r>
            <a:r>
              <a:rPr lang="de-DE" sz="1600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zeigeAlle</a:t>
            </a:r>
            <a:r>
              <a:rPr lang="de-DE" sz="16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</a:t>
            </a:r>
            <a:r>
              <a:rPr lang="de-DE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ausgeben lassen. Jede Zeile soll eine </a:t>
            </a:r>
            <a:r>
              <a:rPr lang="de-DE" sz="16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lang="de-DE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sowie die </a:t>
            </a:r>
            <a:r>
              <a:rPr lang="de-DE" sz="16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Informationen des Fahrzeuges </a:t>
            </a:r>
            <a:r>
              <a:rPr lang="de-DE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zeigen.</a:t>
            </a:r>
          </a:p>
          <a:p>
            <a:endParaRPr lang="de-DE" sz="16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de-DE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Ebenfalls soll es eine Funktion </a:t>
            </a:r>
            <a:r>
              <a:rPr lang="de-DE" sz="1600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statistik</a:t>
            </a:r>
            <a:r>
              <a:rPr lang="de-DE" sz="16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</a:t>
            </a:r>
            <a:r>
              <a:rPr lang="de-DE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geben</a:t>
            </a:r>
            <a:r>
              <a:rPr lang="de-DE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r>
              <a:rPr lang="de-DE" sz="16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welche die Anzahl an allen Autos und die der Motorräder anzeigt, sowie der Preis aller Fahrzeuge insgesamt.</a:t>
            </a:r>
            <a:endParaRPr lang="de-DE" sz="16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4F3BC1D-00AC-7F25-7378-4E63B3B5F3A5}"/>
              </a:ext>
            </a:extLst>
          </p:cNvPr>
          <p:cNvSpPr txBox="1"/>
          <p:nvPr/>
        </p:nvSpPr>
        <p:spPr>
          <a:xfrm>
            <a:off x="10821798" y="5478011"/>
            <a:ext cx="57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7C54111-7E2D-41ED-BDDB-82C77FA8A749}"/>
              </a:ext>
            </a:extLst>
          </p:cNvPr>
          <p:cNvSpPr txBox="1"/>
          <p:nvPr/>
        </p:nvSpPr>
        <p:spPr>
          <a:xfrm>
            <a:off x="2290195" y="4581842"/>
            <a:ext cx="2567031" cy="138499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Klassen-Name: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&gt;&gt;&gt; class A():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 pass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&gt;&gt;&gt; a = A()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a.__class__.__name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__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'A'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E303E1-4936-84B6-5706-5856C934F19D}"/>
              </a:ext>
            </a:extLst>
          </p:cNvPr>
          <p:cNvSpPr txBox="1"/>
          <p:nvPr/>
        </p:nvSpPr>
        <p:spPr>
          <a:xfrm>
            <a:off x="5076737" y="4616237"/>
            <a:ext cx="3731703" cy="1169551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Listen-Element entfernen: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thislist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= ["apple", "banana", "cherry"]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thislist.pop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(1)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&gt;&gt;&gt; print(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thislist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['apple', 'cherry']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77E026B-A463-1DC3-1924-9E13E8834770}"/>
              </a:ext>
            </a:extLst>
          </p:cNvPr>
          <p:cNvSpPr txBox="1"/>
          <p:nvPr/>
        </p:nvSpPr>
        <p:spPr>
          <a:xfrm>
            <a:off x="922789" y="4581842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1"/>
                </a:solidFill>
              </a:rPr>
              <a:t>Cheat Sheet</a:t>
            </a:r>
          </a:p>
        </p:txBody>
      </p:sp>
    </p:spTree>
    <p:extLst>
      <p:ext uri="{BB962C8B-B14F-4D97-AF65-F5344CB8AC3E}">
        <p14:creationId xmlns:p14="http://schemas.microsoft.com/office/powerpoint/2010/main" val="310321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https://www.w3schools.com/python/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Was ist </a:t>
            </a:r>
            <a:r>
              <a:rPr lang="en" dirty="0">
                <a:solidFill>
                  <a:schemeClr val="accent1"/>
                </a:solidFill>
              </a:rPr>
              <a:t>Vererbung?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Vererbung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Poly</a:t>
            </a:r>
            <a:r>
              <a:rPr lang="en" dirty="0">
                <a:solidFill>
                  <a:schemeClr val="accent1"/>
                </a:solidFill>
              </a:rPr>
              <a:t>morphie</a:t>
            </a:r>
            <a:r>
              <a:rPr lang="en" dirty="0"/>
              <a:t>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Challange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E-SPORT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4018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 err="1"/>
              <a:t>Besonderheiten</a:t>
            </a:r>
            <a:r>
              <a:rPr lang="en-US" dirty="0"/>
              <a:t> &amp; </a:t>
            </a:r>
            <a:r>
              <a:rPr lang="en-US" dirty="0" err="1"/>
              <a:t>Methoden</a:t>
            </a:r>
            <a:r>
              <a:rPr lang="en-US" dirty="0"/>
              <a:t> der </a:t>
            </a:r>
            <a:r>
              <a:rPr lang="en" dirty="0">
                <a:solidFill>
                  <a:schemeClr val="accent1"/>
                </a:solidFill>
              </a:rPr>
              <a:t>Vererbung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Turtle</a:t>
            </a:r>
            <a:endParaRPr lang="en-US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Wiederholung </a:t>
            </a:r>
            <a:r>
              <a:rPr lang="en" sz="6000" dirty="0">
                <a:solidFill>
                  <a:schemeClr val="accent1"/>
                </a:solidFill>
              </a:rPr>
              <a:t>KLASSE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13061-7103-C060-A568-EE2E096D8469}"/>
              </a:ext>
            </a:extLst>
          </p:cNvPr>
          <p:cNvSpPr txBox="1"/>
          <p:nvPr/>
        </p:nvSpPr>
        <p:spPr>
          <a:xfrm>
            <a:off x="3475725" y="4193649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Farbe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EDC2D-9EA7-7E66-2082-84733D4AC1AF}"/>
              </a:ext>
            </a:extLst>
          </p:cNvPr>
          <p:cNvSpPr txBox="1"/>
          <p:nvPr/>
        </p:nvSpPr>
        <p:spPr>
          <a:xfrm>
            <a:off x="3475725" y="4716869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Reifen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55060-E825-1D93-66C7-00A3972F8315}"/>
              </a:ext>
            </a:extLst>
          </p:cNvPr>
          <p:cNvSpPr txBox="1"/>
          <p:nvPr/>
        </p:nvSpPr>
        <p:spPr>
          <a:xfrm>
            <a:off x="3475725" y="2656726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828FF-1CA4-0DE4-973E-76ECDB6B5D26}"/>
              </a:ext>
            </a:extLst>
          </p:cNvPr>
          <p:cNvSpPr txBox="1"/>
          <p:nvPr/>
        </p:nvSpPr>
        <p:spPr>
          <a:xfrm>
            <a:off x="3475725" y="3148964"/>
            <a:ext cx="163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Baujahr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2E637-7717-D724-8D00-578E42DDC701}"/>
              </a:ext>
            </a:extLst>
          </p:cNvPr>
          <p:cNvSpPr txBox="1"/>
          <p:nvPr/>
        </p:nvSpPr>
        <p:spPr>
          <a:xfrm>
            <a:off x="3475725" y="2169009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Km-stand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603B2-39EB-C646-6749-744F156251E2}"/>
              </a:ext>
            </a:extLst>
          </p:cNvPr>
          <p:cNvSpPr txBox="1"/>
          <p:nvPr/>
        </p:nvSpPr>
        <p:spPr>
          <a:xfrm>
            <a:off x="3475725" y="3680094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Marke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2CB54A4-A572-D7C1-7C4A-6F50E14BB24D}"/>
              </a:ext>
            </a:extLst>
          </p:cNvPr>
          <p:cNvSpPr/>
          <p:nvPr/>
        </p:nvSpPr>
        <p:spPr>
          <a:xfrm>
            <a:off x="2518913" y="2288649"/>
            <a:ext cx="647700" cy="281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B57C4-3354-14E7-3E76-D230EF7BC0C0}"/>
              </a:ext>
            </a:extLst>
          </p:cNvPr>
          <p:cNvSpPr txBox="1"/>
          <p:nvPr/>
        </p:nvSpPr>
        <p:spPr>
          <a:xfrm>
            <a:off x="871088" y="3484503"/>
            <a:ext cx="164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5"/>
                </a:solidFill>
                <a:latin typeface="Roboto Mono"/>
                <a:ea typeface="Roboto Mono"/>
                <a:sym typeface="Roboto Mono"/>
              </a:rPr>
              <a:t>Attribute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60ECD-6F40-79B8-8E78-657124307B22}"/>
              </a:ext>
            </a:extLst>
          </p:cNvPr>
          <p:cNvSpPr txBox="1"/>
          <p:nvPr/>
        </p:nvSpPr>
        <p:spPr>
          <a:xfrm>
            <a:off x="8760292" y="2905780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gas()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0DA9E-17F0-A9DC-0242-0E12D28C6ECA}"/>
              </a:ext>
            </a:extLst>
          </p:cNvPr>
          <p:cNvSpPr txBox="1"/>
          <p:nvPr/>
        </p:nvSpPr>
        <p:spPr>
          <a:xfrm>
            <a:off x="8760292" y="3423758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bremsen()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92BF4-FBB0-88C1-51D3-654755F20199}"/>
              </a:ext>
            </a:extLst>
          </p:cNvPr>
          <p:cNvSpPr txBox="1"/>
          <p:nvPr/>
        </p:nvSpPr>
        <p:spPr>
          <a:xfrm>
            <a:off x="8760292" y="3941736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wischen()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4F9D34B-A8DE-4F5A-9854-58D524EE647B}"/>
              </a:ext>
            </a:extLst>
          </p:cNvPr>
          <p:cNvSpPr/>
          <p:nvPr/>
        </p:nvSpPr>
        <p:spPr>
          <a:xfrm>
            <a:off x="8205338" y="2961888"/>
            <a:ext cx="647700" cy="15598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04132-73A2-7510-2644-F043C746F662}"/>
              </a:ext>
            </a:extLst>
          </p:cNvPr>
          <p:cNvSpPr txBox="1"/>
          <p:nvPr/>
        </p:nvSpPr>
        <p:spPr>
          <a:xfrm>
            <a:off x="6287089" y="3537998"/>
            <a:ext cx="191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5"/>
                </a:solidFill>
                <a:latin typeface="Roboto Mono"/>
                <a:ea typeface="Roboto Mono"/>
                <a:sym typeface="Roboto Mono"/>
              </a:rPr>
              <a:t>Funktionen</a:t>
            </a:r>
          </a:p>
        </p:txBody>
      </p:sp>
    </p:spTree>
    <p:extLst>
      <p:ext uri="{BB962C8B-B14F-4D97-AF65-F5344CB8AC3E}">
        <p14:creationId xmlns:p14="http://schemas.microsoft.com/office/powerpoint/2010/main" val="2462091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2" grpId="0" animBg="1"/>
      <p:bldP spid="3" grpId="0"/>
      <p:bldP spid="4" grpId="0"/>
      <p:bldP spid="6" grpId="0"/>
      <p:bldP spid="9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sz="6000" dirty="0">
                <a:solidFill>
                  <a:schemeClr val="accent1"/>
                </a:solidFill>
              </a:rPr>
              <a:t>Vererbung?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0D133F0-DEBD-D597-75BF-231A32298F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2" t="21962" r="11374" b="11110"/>
          <a:stretch/>
        </p:blipFill>
        <p:spPr bwMode="auto">
          <a:xfrm>
            <a:off x="1133475" y="3790948"/>
            <a:ext cx="2940052" cy="2099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5AE68F-24B4-5607-9DFF-EFD964CD8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6" y="3790949"/>
            <a:ext cx="3489324" cy="2099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76821A-C1D7-9C34-BDE7-AC80399394AD}"/>
              </a:ext>
            </a:extLst>
          </p:cNvPr>
          <p:cNvSpPr/>
          <p:nvPr/>
        </p:nvSpPr>
        <p:spPr>
          <a:xfrm>
            <a:off x="4995862" y="1657350"/>
            <a:ext cx="2200275" cy="866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Auto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047E84-BC86-A97F-B776-0090FC83AF71}"/>
              </a:ext>
            </a:extLst>
          </p:cNvPr>
          <p:cNvSpPr/>
          <p:nvPr/>
        </p:nvSpPr>
        <p:spPr>
          <a:xfrm>
            <a:off x="2603501" y="2976562"/>
            <a:ext cx="1800225" cy="69532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VW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0525D8B-BB10-53B6-2F16-5F615E6DEE98}"/>
              </a:ext>
            </a:extLst>
          </p:cNvPr>
          <p:cNvSpPr/>
          <p:nvPr/>
        </p:nvSpPr>
        <p:spPr>
          <a:xfrm>
            <a:off x="7788274" y="2976562"/>
            <a:ext cx="1800225" cy="69532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Multipla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02BE1A2-DB04-1540-3D74-C296F59A4C8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403726" y="2524125"/>
            <a:ext cx="1444624" cy="800100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B5592BB-F611-0077-990B-84D4540158D2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6343650" y="2516981"/>
            <a:ext cx="1444624" cy="807244"/>
          </a:xfrm>
          <a:prstGeom prst="bentConnector3">
            <a:avLst>
              <a:gd name="adj1" fmla="val 9945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CC88B3-393A-8250-0134-CB134A2511E0}"/>
              </a:ext>
            </a:extLst>
          </p:cNvPr>
          <p:cNvSpPr txBox="1"/>
          <p:nvPr/>
        </p:nvSpPr>
        <p:spPr>
          <a:xfrm>
            <a:off x="711636" y="317742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Anzahl Lampen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D26AC-A034-7A64-379F-3817EFB32028}"/>
              </a:ext>
            </a:extLst>
          </p:cNvPr>
          <p:cNvSpPr txBox="1"/>
          <p:nvPr/>
        </p:nvSpPr>
        <p:spPr>
          <a:xfrm>
            <a:off x="9688404" y="3177420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Anzahl Fenster</a:t>
            </a:r>
          </a:p>
        </p:txBody>
      </p:sp>
    </p:spTree>
    <p:extLst>
      <p:ext uri="{BB962C8B-B14F-4D97-AF65-F5344CB8AC3E}">
        <p14:creationId xmlns:p14="http://schemas.microsoft.com/office/powerpoint/2010/main" val="317175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sz="6000" dirty="0">
                <a:solidFill>
                  <a:schemeClr val="accent1"/>
                </a:solidFill>
              </a:rPr>
              <a:t>Vererbung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E56FD02-3F6D-10DF-99F7-41B8779F8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776000-27C9-A89E-4B5A-CADFFC5936FD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A637A9B-9A0C-3FCF-C190-C82E47512F1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A677B4-273E-7592-3607-50F86A4E84AF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D9F55E72-567F-1354-1D51-6613203EE8C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797BB9-697A-93F1-AC60-6F08123D6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42" y="1587055"/>
            <a:ext cx="9420225" cy="42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50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sz="6000" dirty="0">
                <a:solidFill>
                  <a:schemeClr val="accent1"/>
                </a:solidFill>
              </a:rPr>
              <a:t>Vererbung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E56FD02-3F6D-10DF-99F7-41B8779F8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776000-27C9-A89E-4B5A-CADFFC5936FD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A637A9B-9A0C-3FCF-C190-C82E47512F1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A677B4-273E-7592-3607-50F86A4E84AF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D9F55E72-567F-1354-1D51-6613203EE8C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83C11-97C1-B71C-2505-0213E4C80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75" y="1451845"/>
            <a:ext cx="8497958" cy="475936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3CE7620-2BFB-7636-2F5E-344C86532EE1}"/>
              </a:ext>
            </a:extLst>
          </p:cNvPr>
          <p:cNvSpPr/>
          <p:nvPr/>
        </p:nvSpPr>
        <p:spPr>
          <a:xfrm rot="10800000">
            <a:off x="3524249" y="5336832"/>
            <a:ext cx="1276350" cy="347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895EE-7B97-BE8F-90EB-C30FB7FBC37D}"/>
              </a:ext>
            </a:extLst>
          </p:cNvPr>
          <p:cNvSpPr txBox="1"/>
          <p:nvPr/>
        </p:nvSpPr>
        <p:spPr>
          <a:xfrm>
            <a:off x="4886324" y="5325911"/>
            <a:ext cx="412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Platzhalter zur Fehlervermeidung</a:t>
            </a:r>
          </a:p>
        </p:txBody>
      </p:sp>
    </p:spTree>
    <p:extLst>
      <p:ext uri="{BB962C8B-B14F-4D97-AF65-F5344CB8AC3E}">
        <p14:creationId xmlns:p14="http://schemas.microsoft.com/office/powerpoint/2010/main" val="2201265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sz="6000" dirty="0">
                <a:solidFill>
                  <a:schemeClr val="accent1"/>
                </a:solidFill>
              </a:rPr>
              <a:t>Vererbung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E56FD02-3F6D-10DF-99F7-41B8779F8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776000-27C9-A89E-4B5A-CADFFC5936FD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A637A9B-9A0C-3FCF-C190-C82E47512F1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A677B4-273E-7592-3607-50F86A4E84AF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D9F55E72-567F-1354-1D51-6613203EE8C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BBB18-8959-69F8-831A-1D60BA0ED8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678675" y="1451845"/>
            <a:ext cx="8497958" cy="47593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6B1162-315A-2F3E-A776-B5972749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776" y="2009775"/>
            <a:ext cx="7867650" cy="28384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98C575-2DFC-49C2-F0A3-2BE2CF5537CB}"/>
              </a:ext>
            </a:extLst>
          </p:cNvPr>
          <p:cNvSpPr/>
          <p:nvPr/>
        </p:nvSpPr>
        <p:spPr>
          <a:xfrm>
            <a:off x="4668658" y="4002502"/>
            <a:ext cx="6457653" cy="276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3695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__</a:t>
            </a:r>
            <a:r>
              <a:rPr lang="de-DE" dirty="0" err="1"/>
              <a:t>init</a:t>
            </a:r>
            <a:r>
              <a:rPr lang="de-DE" dirty="0"/>
              <a:t>__ in </a:t>
            </a:r>
            <a:r>
              <a:rPr lang="de-DE" sz="6000" dirty="0">
                <a:solidFill>
                  <a:schemeClr val="accent1"/>
                </a:solidFill>
              </a:rPr>
              <a:t>Vererbung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E56FD02-3F6D-10DF-99F7-41B8779F8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776000-27C9-A89E-4B5A-CADFFC5936FD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A637A9B-9A0C-3FCF-C190-C82E47512F1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8BE184-0D8C-B5F1-8FE0-90831C078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37" y="1541948"/>
            <a:ext cx="9153525" cy="21856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1D5BBD-590A-ECA6-FB81-3ECA3DAB0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37" y="3727645"/>
            <a:ext cx="9153525" cy="2185697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A677B4-273E-7592-3607-50F86A4E84AF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D9F55E72-567F-1354-1D51-6613203EE8C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F7F64-6505-3C0D-B42E-9B888FE81A6A}"/>
              </a:ext>
            </a:extLst>
          </p:cNvPr>
          <p:cNvSpPr/>
          <p:nvPr/>
        </p:nvSpPr>
        <p:spPr>
          <a:xfrm>
            <a:off x="2397117" y="2728530"/>
            <a:ext cx="768358" cy="318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E464B-FCA4-8553-2733-6EC828D025AD}"/>
              </a:ext>
            </a:extLst>
          </p:cNvPr>
          <p:cNvSpPr/>
          <p:nvPr/>
        </p:nvSpPr>
        <p:spPr>
          <a:xfrm>
            <a:off x="4146542" y="2744364"/>
            <a:ext cx="768358" cy="321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B49CE9-D0C4-39B5-8DCD-4FED2119CBE8}"/>
              </a:ext>
            </a:extLst>
          </p:cNvPr>
          <p:cNvSpPr/>
          <p:nvPr/>
        </p:nvSpPr>
        <p:spPr>
          <a:xfrm>
            <a:off x="2498717" y="4930437"/>
            <a:ext cx="962033" cy="302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B6195D-E394-71C2-FB25-03AFACFFA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462" y="7233818"/>
            <a:ext cx="9791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5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__</a:t>
            </a:r>
            <a:r>
              <a:rPr lang="de-DE" dirty="0" err="1"/>
              <a:t>init</a:t>
            </a:r>
            <a:r>
              <a:rPr lang="de-DE" dirty="0"/>
              <a:t>__ in </a:t>
            </a:r>
            <a:r>
              <a:rPr lang="de-DE" sz="6000" dirty="0">
                <a:solidFill>
                  <a:schemeClr val="accent1"/>
                </a:solidFill>
              </a:rPr>
              <a:t>Vererbung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E56FD02-3F6D-10DF-99F7-41B8779F8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776000-27C9-A89E-4B5A-CADFFC5936FD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139700" indent="0">
              <a:buNone/>
            </a:pP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1D5BBD-590A-ECA6-FB81-3ECA3DAB08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84150" y="1607969"/>
            <a:ext cx="9153525" cy="2185697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A677B4-273E-7592-3607-50F86A4E84AF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D9F55E72-567F-1354-1D51-6613203EE8C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B6195D-E394-71C2-FB25-03AFACFF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80" y="2845118"/>
            <a:ext cx="8190374" cy="353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2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Widescreen</PresentationFormat>
  <Paragraphs>78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Abril Fatface</vt:lpstr>
      <vt:lpstr>Roboto Mono</vt:lpstr>
      <vt:lpstr>Roboto</vt:lpstr>
      <vt:lpstr>Calibri</vt:lpstr>
      <vt:lpstr>Arial</vt:lpstr>
      <vt:lpstr>Aldrich</vt:lpstr>
      <vt:lpstr>SlidesMania</vt:lpstr>
      <vt:lpstr>PROGRAMMIERUNG BEGINNER KURS PYTHON #5</vt:lpstr>
      <vt:lpstr>06</vt:lpstr>
      <vt:lpstr>Wiederholung KLASSE</vt:lpstr>
      <vt:lpstr>Was ist Vererbung?</vt:lpstr>
      <vt:lpstr>Beispiel Vererbung</vt:lpstr>
      <vt:lpstr>Beispiel Vererbung</vt:lpstr>
      <vt:lpstr>Beispiel Vererbung</vt:lpstr>
      <vt:lpstr>__init__ in Vererbung</vt:lpstr>
      <vt:lpstr>__init__ in Vererbung</vt:lpstr>
      <vt:lpstr>Methoden in Vererbung</vt:lpstr>
      <vt:lpstr>Methoden in Vererbung</vt:lpstr>
      <vt:lpstr>Polymorphie</vt:lpstr>
      <vt:lpstr>Polymorphie in Vererbung</vt:lpstr>
      <vt:lpstr>Polymorphie von FUNKTIONEN</vt:lpstr>
      <vt:lpstr>E-SPORT CODING</vt:lpstr>
      <vt:lpstr>Wirtschaftliche Diversifikation.</vt:lpstr>
      <vt:lpstr>Wirtschaftliche Diversifikation.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XMG-Privat</cp:lastModifiedBy>
  <cp:revision>178</cp:revision>
  <dcterms:modified xsi:type="dcterms:W3CDTF">2023-11-28T19:08:35Z</dcterms:modified>
</cp:coreProperties>
</file>