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97" r:id="rId3"/>
    <p:sldId id="316" r:id="rId4"/>
    <p:sldId id="327" r:id="rId5"/>
    <p:sldId id="329" r:id="rId6"/>
    <p:sldId id="322" r:id="rId7"/>
    <p:sldId id="328" r:id="rId8"/>
    <p:sldId id="330" r:id="rId9"/>
    <p:sldId id="331" r:id="rId10"/>
    <p:sldId id="278" r:id="rId11"/>
  </p:sldIdLst>
  <p:sldSz cx="12192000" cy="6858000"/>
  <p:notesSz cx="6858000" cy="9144000"/>
  <p:embeddedFontLst>
    <p:embeddedFont>
      <p:font typeface="Abril Fatface" panose="02000503000000020003" pitchFamily="2" charset="0"/>
      <p:regular r:id="rId13"/>
    </p:embeddedFont>
    <p:embeddedFont>
      <p:font typeface="Aldrich" panose="02000000000000000000" pitchFamily="2" charset="0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Mono" panose="00000009000000000000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 autoAdjust="0"/>
    <p:restoredTop sz="92474" autoAdjust="0"/>
  </p:normalViewPr>
  <p:slideViewPr>
    <p:cSldViewPr snapToGrid="0">
      <p:cViewPr>
        <p:scale>
          <a:sx n="150" d="100"/>
          <a:sy n="150" d="100"/>
        </p:scale>
        <p:origin x="1320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50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58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580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87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5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0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python.org/3.12/library/turtl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#8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https://docs.python.org/3.12/library/turtle.html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" dirty="0"/>
              <a:t>Listener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-US" dirty="0"/>
              <a:t>Direction Logic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" dirty="0"/>
              <a:t>Move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" dirty="0"/>
              <a:t>Border Logic</a:t>
            </a:r>
            <a:r>
              <a:rPr lang="en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4018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Enum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-US" dirty="0"/>
              <a:t>Food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7A9AA5A5-EBFE-EBF5-420F-FD1C21BF42C8}"/>
              </a:ext>
            </a:extLst>
          </p:cNvPr>
          <p:cNvSpPr/>
          <p:nvPr/>
        </p:nvSpPr>
        <p:spPr>
          <a:xfrm flipH="1">
            <a:off x="7737112" y="3294083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965F8A46-BA66-C2AC-C0F2-C44A19190489}"/>
              </a:ext>
            </a:extLst>
          </p:cNvPr>
          <p:cNvSpPr/>
          <p:nvPr/>
        </p:nvSpPr>
        <p:spPr>
          <a:xfrm flipH="1">
            <a:off x="8345675" y="3283993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B6C87D9A-E7B1-4C94-E888-38268A8F8B67}"/>
              </a:ext>
            </a:extLst>
          </p:cNvPr>
          <p:cNvSpPr/>
          <p:nvPr/>
        </p:nvSpPr>
        <p:spPr>
          <a:xfrm flipH="1">
            <a:off x="8954238" y="3288980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F511DA9-2398-CB8C-65B3-F24D21FDCEAF}"/>
              </a:ext>
            </a:extLst>
          </p:cNvPr>
          <p:cNvSpPr/>
          <p:nvPr/>
        </p:nvSpPr>
        <p:spPr>
          <a:xfrm flipH="1">
            <a:off x="9516581" y="3286710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SNAKE SEGMENTS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SNAKE SEGMENTS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4820-2700-85EE-131A-51CE2DE86E8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de-DE" dirty="0" err="1"/>
              <a:t>segments</a:t>
            </a:r>
            <a:r>
              <a:rPr lang="de-DE" dirty="0"/>
              <a:t> = [s0, s1, s2, s3]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D86D88-BDE2-FD1E-D0BF-D339210FBA01}"/>
              </a:ext>
            </a:extLst>
          </p:cNvPr>
          <p:cNvSpPr/>
          <p:nvPr/>
        </p:nvSpPr>
        <p:spPr>
          <a:xfrm>
            <a:off x="1824452" y="3945551"/>
            <a:ext cx="776815" cy="7768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FB56AB-18ED-E922-516D-C9FA1C811FBF}"/>
              </a:ext>
            </a:extLst>
          </p:cNvPr>
          <p:cNvSpPr/>
          <p:nvPr/>
        </p:nvSpPr>
        <p:spPr>
          <a:xfrm>
            <a:off x="2420677" y="3943979"/>
            <a:ext cx="776815" cy="7768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430DDF-4BB3-247C-903B-221AF0F83135}"/>
              </a:ext>
            </a:extLst>
          </p:cNvPr>
          <p:cNvSpPr/>
          <p:nvPr/>
        </p:nvSpPr>
        <p:spPr>
          <a:xfrm>
            <a:off x="1863306" y="4114330"/>
            <a:ext cx="222250" cy="1968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8EF66C-C75C-E50D-5218-758520E46FFA}"/>
              </a:ext>
            </a:extLst>
          </p:cNvPr>
          <p:cNvSpPr/>
          <p:nvPr/>
        </p:nvSpPr>
        <p:spPr>
          <a:xfrm>
            <a:off x="2171492" y="4114330"/>
            <a:ext cx="222250" cy="1968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FE470D-0000-3E18-2020-6C6B48C4EC95}"/>
              </a:ext>
            </a:extLst>
          </p:cNvPr>
          <p:cNvSpPr/>
          <p:nvPr/>
        </p:nvSpPr>
        <p:spPr>
          <a:xfrm>
            <a:off x="1963266" y="4371905"/>
            <a:ext cx="371686" cy="1460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FD1897-3548-77FF-815E-9BB64A12094E}"/>
              </a:ext>
            </a:extLst>
          </p:cNvPr>
          <p:cNvSpPr/>
          <p:nvPr/>
        </p:nvSpPr>
        <p:spPr>
          <a:xfrm>
            <a:off x="7435448" y="3906033"/>
            <a:ext cx="776815" cy="7768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76A173-BAB3-F76C-0A63-0F438FEB14C9}"/>
              </a:ext>
            </a:extLst>
          </p:cNvPr>
          <p:cNvSpPr/>
          <p:nvPr/>
        </p:nvSpPr>
        <p:spPr>
          <a:xfrm>
            <a:off x="7480652" y="4074812"/>
            <a:ext cx="222250" cy="1968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6A71C0-7EC3-CA91-0521-56B00A653B12}"/>
              </a:ext>
            </a:extLst>
          </p:cNvPr>
          <p:cNvSpPr/>
          <p:nvPr/>
        </p:nvSpPr>
        <p:spPr>
          <a:xfrm>
            <a:off x="7788838" y="4074812"/>
            <a:ext cx="222250" cy="1968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758846-2140-FBC8-6440-AFAD4D74E112}"/>
              </a:ext>
            </a:extLst>
          </p:cNvPr>
          <p:cNvSpPr/>
          <p:nvPr/>
        </p:nvSpPr>
        <p:spPr>
          <a:xfrm>
            <a:off x="7580612" y="4332387"/>
            <a:ext cx="371686" cy="1460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rrow: Curved Down 31">
            <a:extLst>
              <a:ext uri="{FF2B5EF4-FFF2-40B4-BE49-F238E27FC236}">
                <a16:creationId xmlns:a16="http://schemas.microsoft.com/office/drawing/2014/main" id="{F52C9404-655F-A212-B441-9DB4E42C9D53}"/>
              </a:ext>
            </a:extLst>
          </p:cNvPr>
          <p:cNvSpPr/>
          <p:nvPr/>
        </p:nvSpPr>
        <p:spPr>
          <a:xfrm flipH="1">
            <a:off x="2126116" y="3353380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41A14-9933-85EB-25D7-4229CEEC1AC8}"/>
              </a:ext>
            </a:extLst>
          </p:cNvPr>
          <p:cNvSpPr/>
          <p:nvPr/>
        </p:nvSpPr>
        <p:spPr>
          <a:xfrm>
            <a:off x="3016894" y="3943979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96374-1310-1C3A-3C8A-304121D5A2FF}"/>
              </a:ext>
            </a:extLst>
          </p:cNvPr>
          <p:cNvSpPr/>
          <p:nvPr/>
        </p:nvSpPr>
        <p:spPr>
          <a:xfrm>
            <a:off x="8031673" y="3904461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2A7C3-0AC6-6231-6E62-43CA80E0F344}"/>
              </a:ext>
            </a:extLst>
          </p:cNvPr>
          <p:cNvSpPr/>
          <p:nvPr/>
        </p:nvSpPr>
        <p:spPr>
          <a:xfrm>
            <a:off x="8627890" y="3904461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689BDA-3FB1-45E2-79DB-05911499E832}"/>
              </a:ext>
            </a:extLst>
          </p:cNvPr>
          <p:cNvSpPr/>
          <p:nvPr/>
        </p:nvSpPr>
        <p:spPr>
          <a:xfrm>
            <a:off x="9224107" y="3883255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E809F1-CC87-7A28-E43F-DD57924222A9}"/>
              </a:ext>
            </a:extLst>
          </p:cNvPr>
          <p:cNvSpPr/>
          <p:nvPr/>
        </p:nvSpPr>
        <p:spPr>
          <a:xfrm>
            <a:off x="9820324" y="3904461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E43493-590F-4CBA-C304-FE6B465C5349}"/>
              </a:ext>
            </a:extLst>
          </p:cNvPr>
          <p:cNvSpPr/>
          <p:nvPr/>
        </p:nvSpPr>
        <p:spPr>
          <a:xfrm>
            <a:off x="3613111" y="3922773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EE7FDC-4E52-513A-CEDD-00FF54171AB3}"/>
              </a:ext>
            </a:extLst>
          </p:cNvPr>
          <p:cNvSpPr/>
          <p:nvPr/>
        </p:nvSpPr>
        <p:spPr>
          <a:xfrm>
            <a:off x="4209328" y="3943979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s3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CCB22442-43C3-DCFD-CDF7-7674E71AD509}"/>
              </a:ext>
            </a:extLst>
          </p:cNvPr>
          <p:cNvSpPr/>
          <p:nvPr/>
        </p:nvSpPr>
        <p:spPr>
          <a:xfrm flipH="1">
            <a:off x="2778434" y="3363028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Arrow: Curved Down 33">
            <a:extLst>
              <a:ext uri="{FF2B5EF4-FFF2-40B4-BE49-F238E27FC236}">
                <a16:creationId xmlns:a16="http://schemas.microsoft.com/office/drawing/2014/main" id="{2C5EA631-6FF0-C80D-8559-488EB018245A}"/>
              </a:ext>
            </a:extLst>
          </p:cNvPr>
          <p:cNvSpPr/>
          <p:nvPr/>
        </p:nvSpPr>
        <p:spPr>
          <a:xfrm flipH="1">
            <a:off x="3371373" y="3373119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" name="Arrow: Curved Down 32">
            <a:extLst>
              <a:ext uri="{FF2B5EF4-FFF2-40B4-BE49-F238E27FC236}">
                <a16:creationId xmlns:a16="http://schemas.microsoft.com/office/drawing/2014/main" id="{544EDA6C-8D86-7A1E-F092-299E8F179429}"/>
              </a:ext>
            </a:extLst>
          </p:cNvPr>
          <p:cNvSpPr/>
          <p:nvPr/>
        </p:nvSpPr>
        <p:spPr>
          <a:xfrm flipH="1">
            <a:off x="4028780" y="3401346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BE3FAA-75FA-1584-44F7-0E7D1F9A67C8}"/>
              </a:ext>
            </a:extLst>
          </p:cNvPr>
          <p:cNvSpPr txBox="1"/>
          <p:nvPr/>
        </p:nvSpPr>
        <p:spPr>
          <a:xfrm>
            <a:off x="9857630" y="2893300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9C7ADA-0DC1-0D0B-3C91-A633662B6C11}"/>
              </a:ext>
            </a:extLst>
          </p:cNvPr>
          <p:cNvSpPr txBox="1"/>
          <p:nvPr/>
        </p:nvSpPr>
        <p:spPr>
          <a:xfrm>
            <a:off x="9211139" y="2896239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9F792F-FCDD-CAB6-2EF5-68A9F6058CE8}"/>
              </a:ext>
            </a:extLst>
          </p:cNvPr>
          <p:cNvSpPr txBox="1"/>
          <p:nvPr/>
        </p:nvSpPr>
        <p:spPr>
          <a:xfrm>
            <a:off x="8629165" y="2890805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06DE5-B525-FA30-0491-0A98B06A8FA3}"/>
              </a:ext>
            </a:extLst>
          </p:cNvPr>
          <p:cNvSpPr txBox="1"/>
          <p:nvPr/>
        </p:nvSpPr>
        <p:spPr>
          <a:xfrm>
            <a:off x="7947285" y="2893301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58CBEF-1646-0285-E23B-E497B62079F5}"/>
              </a:ext>
            </a:extLst>
          </p:cNvPr>
          <p:cNvSpPr txBox="1"/>
          <p:nvPr/>
        </p:nvSpPr>
        <p:spPr>
          <a:xfrm>
            <a:off x="2336504" y="2995432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4263E8-AAC3-0B91-6211-2FE134FD3E51}"/>
              </a:ext>
            </a:extLst>
          </p:cNvPr>
          <p:cNvSpPr txBox="1"/>
          <p:nvPr/>
        </p:nvSpPr>
        <p:spPr>
          <a:xfrm>
            <a:off x="4340920" y="2986306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01EEB9-C396-E76E-54A9-86CA945E7FE0}"/>
              </a:ext>
            </a:extLst>
          </p:cNvPr>
          <p:cNvSpPr txBox="1"/>
          <p:nvPr/>
        </p:nvSpPr>
        <p:spPr>
          <a:xfrm>
            <a:off x="3641648" y="2995431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D2C2DC-0E4E-D62A-0406-5F5531631E70}"/>
              </a:ext>
            </a:extLst>
          </p:cNvPr>
          <p:cNvSpPr txBox="1"/>
          <p:nvPr/>
        </p:nvSpPr>
        <p:spPr>
          <a:xfrm>
            <a:off x="2954501" y="2995431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45" name="Lightning Bolt 44">
            <a:extLst>
              <a:ext uri="{FF2B5EF4-FFF2-40B4-BE49-F238E27FC236}">
                <a16:creationId xmlns:a16="http://schemas.microsoft.com/office/drawing/2014/main" id="{BCBAF613-4FBF-91BD-9908-87794C09932B}"/>
              </a:ext>
            </a:extLst>
          </p:cNvPr>
          <p:cNvSpPr/>
          <p:nvPr/>
        </p:nvSpPr>
        <p:spPr>
          <a:xfrm>
            <a:off x="1261460" y="3179173"/>
            <a:ext cx="654378" cy="737821"/>
          </a:xfrm>
          <a:prstGeom prst="lightningBol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0D38126C-14DD-D297-BF0F-8554BF05ABA6}"/>
              </a:ext>
            </a:extLst>
          </p:cNvPr>
          <p:cNvSpPr/>
          <p:nvPr/>
        </p:nvSpPr>
        <p:spPr>
          <a:xfrm>
            <a:off x="6924828" y="2803000"/>
            <a:ext cx="499882" cy="500208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178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DIRECTION LOGIC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DIRECTION LOGIC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Die Turtle </a:t>
            </a:r>
            <a:r>
              <a:rPr lang="en-US" sz="1600" dirty="0" err="1"/>
              <a:t>kann</a:t>
            </a:r>
            <a:r>
              <a:rPr lang="en-US" sz="1600" dirty="0"/>
              <a:t>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niemals</a:t>
            </a:r>
            <a:r>
              <a:rPr lang="en-US" sz="1600" dirty="0"/>
              <a:t> von der </a:t>
            </a:r>
            <a:r>
              <a:rPr lang="en-US" sz="1600" dirty="0" err="1"/>
              <a:t>aktuellen</a:t>
            </a:r>
            <a:r>
              <a:rPr lang="en-US" sz="1600" dirty="0"/>
              <a:t> </a:t>
            </a:r>
            <a:r>
              <a:rPr lang="en-US" sz="1600" dirty="0" err="1"/>
              <a:t>Bewegungsrichtung</a:t>
            </a:r>
            <a:r>
              <a:rPr lang="en-US" sz="1600" dirty="0"/>
              <a:t> in die </a:t>
            </a:r>
            <a:r>
              <a:rPr lang="en-US" sz="1600" dirty="0" err="1"/>
              <a:t>entgegengesetze</a:t>
            </a:r>
            <a:r>
              <a:rPr lang="en-US" sz="1600" dirty="0"/>
              <a:t> </a:t>
            </a:r>
            <a:r>
              <a:rPr lang="en-US" sz="1600" dirty="0" err="1"/>
              <a:t>bewegen</a:t>
            </a:r>
            <a:r>
              <a:rPr lang="en-US" sz="1600" dirty="0"/>
              <a:t>. </a:t>
            </a:r>
            <a:r>
              <a:rPr lang="en-US" sz="1600" dirty="0" err="1"/>
              <a:t>Implementiere</a:t>
            </a:r>
            <a:r>
              <a:rPr lang="en-US" sz="1600" dirty="0"/>
              <a:t> </a:t>
            </a:r>
            <a:r>
              <a:rPr lang="en-US" sz="1600" dirty="0" err="1"/>
              <a:t>diese</a:t>
            </a:r>
            <a:r>
              <a:rPr lang="en-US" sz="1600" dirty="0"/>
              <a:t> </a:t>
            </a:r>
            <a:r>
              <a:rPr lang="en-US" sz="1600" dirty="0" err="1"/>
              <a:t>Logik</a:t>
            </a:r>
            <a:r>
              <a:rPr lang="en-US" sz="1600" dirty="0"/>
              <a:t> und </a:t>
            </a:r>
            <a:r>
              <a:rPr lang="en-US" sz="1600" dirty="0" err="1"/>
              <a:t>überprüfe</a:t>
            </a:r>
            <a:r>
              <a:rPr lang="en-US" sz="1600" dirty="0"/>
              <a:t> </a:t>
            </a:r>
            <a:r>
              <a:rPr lang="en-US" sz="1600" dirty="0" err="1"/>
              <a:t>diese</a:t>
            </a:r>
            <a:r>
              <a:rPr lang="en-US" sz="1600" dirty="0"/>
              <a:t>, </a:t>
            </a:r>
            <a:r>
              <a:rPr lang="en-US" sz="1600" dirty="0" err="1"/>
              <a:t>indem</a:t>
            </a:r>
            <a:r>
              <a:rPr lang="en-US" sz="1600" dirty="0"/>
              <a:t> du die </a:t>
            </a:r>
            <a:r>
              <a:rPr lang="en-US" sz="1600" dirty="0" err="1">
                <a:solidFill>
                  <a:schemeClr val="accent3"/>
                </a:solidFill>
              </a:rPr>
              <a:t>aktuelle</a:t>
            </a:r>
            <a:r>
              <a:rPr lang="en-US" sz="1600" dirty="0"/>
              <a:t> </a:t>
            </a:r>
            <a:r>
              <a:rPr lang="en-US" sz="1600" dirty="0" err="1"/>
              <a:t>Richtung</a:t>
            </a:r>
            <a:r>
              <a:rPr lang="en-US" sz="1600" dirty="0"/>
              <a:t> und die </a:t>
            </a:r>
            <a:r>
              <a:rPr lang="en-US" sz="1600" dirty="0" err="1">
                <a:solidFill>
                  <a:schemeClr val="accent3"/>
                </a:solidFill>
              </a:rPr>
              <a:t>neue</a:t>
            </a:r>
            <a:r>
              <a:rPr lang="en-US" sz="1600" dirty="0"/>
              <a:t> </a:t>
            </a:r>
            <a:r>
              <a:rPr lang="en-US" sz="1600" dirty="0" err="1"/>
              <a:t>Richtung</a:t>
            </a:r>
            <a:r>
              <a:rPr lang="en-US" sz="1600" dirty="0"/>
              <a:t> in der </a:t>
            </a:r>
            <a:r>
              <a:rPr lang="en-US" sz="1600" dirty="0" err="1"/>
              <a:t>Konsole</a:t>
            </a:r>
            <a:r>
              <a:rPr lang="en-US" sz="1600" dirty="0"/>
              <a:t> </a:t>
            </a:r>
            <a:r>
              <a:rPr lang="en-US" sz="1600" dirty="0" err="1"/>
              <a:t>ausgibst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Hinweis</a:t>
            </a:r>
            <a:r>
              <a:rPr lang="en-US" sz="1600" dirty="0"/>
              <a:t>: Die Turtle </a:t>
            </a:r>
            <a:r>
              <a:rPr lang="en-US" sz="1600" dirty="0" err="1"/>
              <a:t>sollte</a:t>
            </a:r>
            <a:r>
              <a:rPr lang="en-US" sz="1600" dirty="0"/>
              <a:t> </a:t>
            </a:r>
            <a:r>
              <a:rPr lang="en-US" sz="1600" dirty="0" err="1"/>
              <a:t>sich</a:t>
            </a:r>
            <a:r>
              <a:rPr lang="en-US" sz="1600" dirty="0"/>
              <a:t> die </a:t>
            </a:r>
            <a:r>
              <a:rPr lang="en-US" sz="1600" dirty="0" err="1"/>
              <a:t>aktuelle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err="1"/>
              <a:t>Bewegungsrichtung</a:t>
            </a:r>
            <a:r>
              <a:rPr lang="en-US" sz="1600" dirty="0"/>
              <a:t> </a:t>
            </a:r>
            <a:r>
              <a:rPr lang="en-US" sz="1600" dirty="0" err="1"/>
              <a:t>merken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14EDA4-45F2-A4B0-B414-689FB71B0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05334"/>
              </p:ext>
            </p:extLst>
          </p:nvPr>
        </p:nvGraphicFramePr>
        <p:xfrm>
          <a:off x="8293794" y="3368169"/>
          <a:ext cx="2678860" cy="2372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5720">
                  <a:extLst>
                    <a:ext uri="{9D8B030D-6E8A-4147-A177-3AD203B41FA5}">
                      <a16:colId xmlns:a16="http://schemas.microsoft.com/office/drawing/2014/main" val="1160250027"/>
                    </a:ext>
                  </a:extLst>
                </a:gridCol>
                <a:gridCol w="284672">
                  <a:extLst>
                    <a:ext uri="{9D8B030D-6E8A-4147-A177-3AD203B41FA5}">
                      <a16:colId xmlns:a16="http://schemas.microsoft.com/office/drawing/2014/main" val="3671169129"/>
                    </a:ext>
                  </a:extLst>
                </a:gridCol>
                <a:gridCol w="284672">
                  <a:extLst>
                    <a:ext uri="{9D8B030D-6E8A-4147-A177-3AD203B41FA5}">
                      <a16:colId xmlns:a16="http://schemas.microsoft.com/office/drawing/2014/main" val="2822901575"/>
                    </a:ext>
                  </a:extLst>
                </a:gridCol>
                <a:gridCol w="345057">
                  <a:extLst>
                    <a:ext uri="{9D8B030D-6E8A-4147-A177-3AD203B41FA5}">
                      <a16:colId xmlns:a16="http://schemas.microsoft.com/office/drawing/2014/main" val="2532318188"/>
                    </a:ext>
                  </a:extLst>
                </a:gridCol>
                <a:gridCol w="362309">
                  <a:extLst>
                    <a:ext uri="{9D8B030D-6E8A-4147-A177-3AD203B41FA5}">
                      <a16:colId xmlns:a16="http://schemas.microsoft.com/office/drawing/2014/main" val="2637834947"/>
                    </a:ext>
                  </a:extLst>
                </a:gridCol>
                <a:gridCol w="336430">
                  <a:extLst>
                    <a:ext uri="{9D8B030D-6E8A-4147-A177-3AD203B41FA5}">
                      <a16:colId xmlns:a16="http://schemas.microsoft.com/office/drawing/2014/main" val="3956061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aktuelle Richtung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4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Links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61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Rechts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3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Oben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Unten (U)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1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Stop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7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8807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DIRECTION LOGIC**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DIRECTION LOGIC**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Diese</a:t>
            </a:r>
            <a:r>
              <a:rPr lang="en-US" sz="1600" dirty="0"/>
              <a:t> Aufgabe </a:t>
            </a:r>
            <a:r>
              <a:rPr lang="en-US" sz="1600" dirty="0" err="1"/>
              <a:t>ist</a:t>
            </a:r>
            <a:r>
              <a:rPr lang="en-US" sz="1600" dirty="0"/>
              <a:t> optional.</a:t>
            </a:r>
            <a:br>
              <a:rPr lang="en-US" sz="1600" dirty="0"/>
            </a:br>
            <a:r>
              <a:rPr lang="en-US" sz="1600" dirty="0" err="1"/>
              <a:t>Implementiere</a:t>
            </a:r>
            <a:r>
              <a:rPr lang="en-US" sz="1600" dirty="0"/>
              <a:t> </a:t>
            </a:r>
            <a:r>
              <a:rPr lang="en-US" sz="1600" dirty="0" err="1"/>
              <a:t>ein</a:t>
            </a:r>
            <a:r>
              <a:rPr lang="en-US" sz="1600" dirty="0"/>
              <a:t> Enum für die </a:t>
            </a:r>
            <a:r>
              <a:rPr lang="en-US" sz="1600" dirty="0" err="1"/>
              <a:t>Richtungen</a:t>
            </a:r>
            <a:r>
              <a:rPr lang="en-US" sz="1600" dirty="0"/>
              <a:t> </a:t>
            </a:r>
            <a:r>
              <a:rPr lang="en-US" sz="1600" dirty="0" err="1"/>
              <a:t>deiner</a:t>
            </a:r>
            <a:r>
              <a:rPr lang="en-US" sz="1600" dirty="0"/>
              <a:t> Turtle, um </a:t>
            </a:r>
            <a:r>
              <a:rPr lang="en-US" sz="1600" dirty="0" err="1"/>
              <a:t>deinen</a:t>
            </a:r>
            <a:r>
              <a:rPr lang="en-US" sz="1600" dirty="0"/>
              <a:t> </a:t>
            </a:r>
            <a:r>
              <a:rPr lang="en-US" sz="1600" dirty="0" err="1"/>
              <a:t>Quellcode</a:t>
            </a:r>
            <a:r>
              <a:rPr lang="en-US" sz="1600" dirty="0"/>
              <a:t> </a:t>
            </a:r>
            <a:r>
              <a:rPr lang="en-US" sz="1600" dirty="0" err="1"/>
              <a:t>einheitlicher</a:t>
            </a:r>
            <a:r>
              <a:rPr lang="en-US" sz="1600" dirty="0"/>
              <a:t> und </a:t>
            </a:r>
            <a:r>
              <a:rPr lang="en-US" sz="1600" dirty="0" err="1"/>
              <a:t>sicherer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gestalten. </a:t>
            </a:r>
            <a:r>
              <a:rPr lang="en-US" sz="1600" dirty="0" err="1"/>
              <a:t>Nutze</a:t>
            </a:r>
            <a:r>
              <a:rPr lang="en-US" sz="1600" dirty="0"/>
              <a:t> </a:t>
            </a:r>
            <a:r>
              <a:rPr lang="en-US" sz="1600" dirty="0" err="1"/>
              <a:t>dafür</a:t>
            </a:r>
            <a:r>
              <a:rPr lang="en-US" sz="1600" dirty="0"/>
              <a:t> die </a:t>
            </a:r>
            <a:r>
              <a:rPr lang="en-US" sz="1600" dirty="0" err="1"/>
              <a:t>nächste</a:t>
            </a:r>
            <a:r>
              <a:rPr lang="en-US" sz="1600" dirty="0"/>
              <a:t> Folie </a:t>
            </a:r>
            <a:r>
              <a:rPr lang="en-US" sz="1600" dirty="0" err="1"/>
              <a:t>als</a:t>
            </a:r>
            <a:r>
              <a:rPr lang="en-US" sz="1600" dirty="0"/>
              <a:t> </a:t>
            </a:r>
            <a:r>
              <a:rPr lang="en-US" sz="1600" dirty="0" err="1"/>
              <a:t>Hilfestellung</a:t>
            </a:r>
            <a:r>
              <a:rPr lang="en-US" sz="1600" dirty="0"/>
              <a:t> und/ </a:t>
            </a:r>
            <a:r>
              <a:rPr lang="en-US" sz="1600" dirty="0" err="1"/>
              <a:t>oder</a:t>
            </a:r>
            <a:r>
              <a:rPr lang="en-US" sz="1600" dirty="0"/>
              <a:t> </a:t>
            </a:r>
            <a:r>
              <a:rPr lang="en-US" sz="1600" dirty="0" err="1"/>
              <a:t>frage</a:t>
            </a:r>
            <a:r>
              <a:rPr lang="en-US" sz="1600" dirty="0"/>
              <a:t> </a:t>
            </a:r>
            <a:r>
              <a:rPr lang="en-US" sz="1600" dirty="0" err="1"/>
              <a:t>uns</a:t>
            </a:r>
            <a:r>
              <a:rPr lang="en-US" sz="1600" dirty="0"/>
              <a:t>!</a:t>
            </a: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D1333-83E2-B726-AA3D-822950CBF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539" y="3337196"/>
            <a:ext cx="4058908" cy="222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846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ENUM</a:t>
            </a:r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88C218-3870-3F9C-DEFD-6A8F4BA2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8" y="2813161"/>
            <a:ext cx="4861207" cy="32063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999471-4D93-1616-C17E-0F153AF330B4}"/>
              </a:ext>
            </a:extLst>
          </p:cNvPr>
          <p:cNvSpPr txBox="1"/>
          <p:nvPr/>
        </p:nvSpPr>
        <p:spPr>
          <a:xfrm>
            <a:off x="948907" y="1958196"/>
            <a:ext cx="97551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Ein </a:t>
            </a:r>
            <a:r>
              <a:rPr lang="de-DE" sz="1600" dirty="0" err="1">
                <a:solidFill>
                  <a:srgbClr val="00B050"/>
                </a:solidFill>
                <a:latin typeface="Roboto Mono"/>
                <a:ea typeface="Roboto Mono"/>
                <a:sym typeface="Roboto Mono"/>
              </a:rPr>
              <a:t>Enum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 ist eine </a:t>
            </a:r>
            <a:r>
              <a:rPr lang="de-DE" sz="1600" dirty="0" err="1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spezial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 „</a:t>
            </a:r>
            <a:r>
              <a:rPr lang="de-DE" sz="1600" dirty="0">
                <a:solidFill>
                  <a:srgbClr val="00B050"/>
                </a:solidFill>
                <a:latin typeface="Roboto Mono"/>
                <a:ea typeface="Roboto Mono"/>
                <a:sym typeface="Roboto Mono"/>
              </a:rPr>
              <a:t>Klasse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“, die eine Gruppe von </a:t>
            </a:r>
            <a:r>
              <a:rPr lang="de-DE" sz="1600" dirty="0">
                <a:solidFill>
                  <a:srgbClr val="FFC000"/>
                </a:solidFill>
                <a:latin typeface="Roboto Mono"/>
                <a:ea typeface="Roboto Mono"/>
                <a:sym typeface="Roboto Mono"/>
              </a:rPr>
              <a:t>Konstanten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 repräsentiert. Diese Werte sind während der Laufzeit nicht verändert und werden auch oft als „</a:t>
            </a:r>
            <a:r>
              <a:rPr lang="de-DE" sz="1600" dirty="0">
                <a:solidFill>
                  <a:srgbClr val="FFC000"/>
                </a:solidFill>
                <a:latin typeface="Roboto Mono"/>
                <a:ea typeface="Roboto Mono"/>
                <a:sym typeface="Roboto Mono"/>
              </a:rPr>
              <a:t>final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“ bezeichnet.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9379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MOVE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MOVE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Style und </a:t>
            </a:r>
            <a:r>
              <a:rPr lang="en-US" sz="1600" dirty="0" err="1"/>
              <a:t>bewege</a:t>
            </a:r>
            <a:r>
              <a:rPr lang="en-US" sz="1600" dirty="0"/>
              <a:t> die Turtle! </a:t>
            </a:r>
            <a:r>
              <a:rPr lang="en-US" sz="1600" dirty="0" err="1"/>
              <a:t>Implementiere</a:t>
            </a:r>
            <a:r>
              <a:rPr lang="en-US" sz="1600" dirty="0"/>
              <a:t> nun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, die je </a:t>
            </a:r>
            <a:r>
              <a:rPr lang="en-US" sz="1600" dirty="0" err="1"/>
              <a:t>nach</a:t>
            </a:r>
            <a:r>
              <a:rPr lang="en-US" sz="1600" dirty="0"/>
              <a:t> </a:t>
            </a:r>
            <a:r>
              <a:rPr lang="en-US" sz="1600" dirty="0" err="1"/>
              <a:t>aktueller</a:t>
            </a:r>
            <a:r>
              <a:rPr lang="en-US" sz="1600" dirty="0"/>
              <a:t> </a:t>
            </a:r>
            <a:r>
              <a:rPr lang="en-US" sz="1600" dirty="0" err="1"/>
              <a:t>Richtung</a:t>
            </a:r>
            <a:r>
              <a:rPr lang="en-US" sz="1600" dirty="0"/>
              <a:t>, die Turtle um 10 </a:t>
            </a:r>
            <a:r>
              <a:rPr lang="en-US" sz="1600" dirty="0" err="1"/>
              <a:t>Einheiten</a:t>
            </a:r>
            <a:r>
              <a:rPr lang="en-US" sz="1600" dirty="0"/>
              <a:t>, alle 20ms </a:t>
            </a:r>
            <a:r>
              <a:rPr lang="en-US" sz="1600" dirty="0" err="1"/>
              <a:t>bewegen</a:t>
            </a:r>
            <a:r>
              <a:rPr lang="en-US" sz="1600" dirty="0"/>
              <a:t> </a:t>
            </a:r>
            <a:r>
              <a:rPr lang="en-US" sz="1600" dirty="0" err="1"/>
              <a:t>lässt</a:t>
            </a:r>
            <a:r>
              <a:rPr lang="en-US" sz="1600" dirty="0"/>
              <a:t>. Zu </a:t>
            </a:r>
            <a:r>
              <a:rPr lang="en-US" sz="1600" dirty="0" err="1"/>
              <a:t>Spielbeginn</a:t>
            </a:r>
            <a:r>
              <a:rPr lang="en-US" sz="1600" dirty="0"/>
              <a:t> </a:t>
            </a:r>
            <a:r>
              <a:rPr lang="en-US" sz="1600" dirty="0" err="1"/>
              <a:t>wartet</a:t>
            </a:r>
            <a:r>
              <a:rPr lang="en-US" sz="1600" dirty="0"/>
              <a:t> die Turtle auf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Eingabe</a:t>
            </a:r>
            <a:r>
              <a:rPr lang="en-US" sz="1600" dirty="0"/>
              <a:t> des Spielers.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Hinweis</a:t>
            </a:r>
            <a:r>
              <a:rPr lang="en-US" sz="1600" dirty="0"/>
              <a:t>: Es </a:t>
            </a:r>
            <a:r>
              <a:rPr lang="en-US" sz="1600" dirty="0" err="1"/>
              <a:t>gibt</a:t>
            </a:r>
            <a:r>
              <a:rPr lang="en-US" sz="1600" dirty="0"/>
              <a:t> </a:t>
            </a:r>
            <a:r>
              <a:rPr lang="en-US" sz="1600" dirty="0" err="1"/>
              <a:t>hier</a:t>
            </a:r>
            <a:r>
              <a:rPr lang="en-US" sz="1600" dirty="0"/>
              <a:t> </a:t>
            </a:r>
            <a:r>
              <a:rPr lang="en-US" sz="1600" dirty="0" err="1"/>
              <a:t>mehrere</a:t>
            </a:r>
            <a:r>
              <a:rPr lang="en-US" sz="1600" dirty="0"/>
              <a:t> </a:t>
            </a:r>
            <a:r>
              <a:rPr lang="en-US" sz="1600" dirty="0" err="1"/>
              <a:t>unterschiedliche</a:t>
            </a:r>
            <a:r>
              <a:rPr lang="en-US" sz="1600" dirty="0"/>
              <a:t> </a:t>
            </a:r>
            <a:r>
              <a:rPr lang="en-US" sz="1600" dirty="0" err="1"/>
              <a:t>richtige</a:t>
            </a:r>
            <a:br>
              <a:rPr lang="en-US" sz="1600" dirty="0"/>
            </a:br>
            <a:r>
              <a:rPr lang="en-US" sz="1600" dirty="0"/>
              <a:t>         </a:t>
            </a:r>
            <a:r>
              <a:rPr lang="en-US" sz="1600" dirty="0" err="1"/>
              <a:t>Lösungswege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4365C-F66E-A734-4D98-85D5FF1E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172" y="3429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04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BORDER LOGIC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BORDER LOGIC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Teleportiere</a:t>
            </a:r>
            <a:r>
              <a:rPr lang="en-US" sz="1600" dirty="0"/>
              <a:t> die Turtle </a:t>
            </a:r>
            <a:r>
              <a:rPr lang="en-US" sz="1600" dirty="0" err="1"/>
              <a:t>wieder</a:t>
            </a:r>
            <a:r>
              <a:rPr lang="en-US" sz="1600" dirty="0"/>
              <a:t> </a:t>
            </a:r>
            <a:r>
              <a:rPr lang="en-US" sz="1600" dirty="0" err="1"/>
              <a:t>zur</a:t>
            </a:r>
            <a:r>
              <a:rPr lang="en-US" sz="1600" dirty="0"/>
              <a:t> </a:t>
            </a:r>
            <a:r>
              <a:rPr lang="en-US" sz="1600" dirty="0" err="1"/>
              <a:t>Bildschirmmitte</a:t>
            </a:r>
            <a:r>
              <a:rPr lang="en-US" sz="1600" dirty="0"/>
              <a:t>, falls </a:t>
            </a:r>
            <a:r>
              <a:rPr lang="en-US" sz="1600" dirty="0" err="1"/>
              <a:t>sie</a:t>
            </a:r>
            <a:r>
              <a:rPr lang="en-US" sz="1600" dirty="0"/>
              <a:t> den Rand des Fensters </a:t>
            </a:r>
            <a:r>
              <a:rPr lang="en-US" sz="1600" dirty="0" err="1"/>
              <a:t>erreicht</a:t>
            </a:r>
            <a:r>
              <a:rPr lang="en-US" sz="1600" dirty="0"/>
              <a:t> hat. </a:t>
            </a:r>
            <a:r>
              <a:rPr lang="en-US" sz="1600" dirty="0" err="1"/>
              <a:t>Schreibe</a:t>
            </a:r>
            <a:r>
              <a:rPr lang="en-US" sz="1600" dirty="0"/>
              <a:t> </a:t>
            </a:r>
            <a:r>
              <a:rPr lang="en-US" sz="1600" dirty="0" err="1"/>
              <a:t>dafür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, die </a:t>
            </a:r>
            <a:r>
              <a:rPr lang="en-US" sz="1600" dirty="0" err="1"/>
              <a:t>einen</a:t>
            </a:r>
            <a:r>
              <a:rPr lang="en-US" sz="1600" dirty="0"/>
              <a:t> Bool </a:t>
            </a:r>
            <a:r>
              <a:rPr lang="en-US" sz="1600" dirty="0" err="1"/>
              <a:t>als</a:t>
            </a:r>
            <a:r>
              <a:rPr lang="en-US" sz="1600" dirty="0"/>
              <a:t> </a:t>
            </a:r>
            <a:r>
              <a:rPr lang="en-US" sz="1600" dirty="0" err="1"/>
              <a:t>Rückgabe</a:t>
            </a:r>
            <a:r>
              <a:rPr lang="en-US" sz="1600" dirty="0"/>
              <a:t> hat, der </a:t>
            </a:r>
            <a:r>
              <a:rPr lang="en-US" sz="1600" dirty="0" err="1"/>
              <a:t>wahr</a:t>
            </a:r>
            <a:r>
              <a:rPr lang="en-US" sz="1600" dirty="0"/>
              <a:t> </a:t>
            </a:r>
            <a:r>
              <a:rPr lang="en-US" sz="1600" dirty="0" err="1"/>
              <a:t>ist</a:t>
            </a:r>
            <a:r>
              <a:rPr lang="en-US" sz="1600" dirty="0"/>
              <a:t>, </a:t>
            </a:r>
            <a:r>
              <a:rPr lang="en-US" sz="1600" dirty="0" err="1"/>
              <a:t>wenn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Kollidierung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dem </a:t>
            </a:r>
            <a:r>
              <a:rPr lang="en-US" sz="1600" dirty="0" err="1"/>
              <a:t>Fensterrand</a:t>
            </a:r>
            <a:r>
              <a:rPr lang="en-US" sz="1600" dirty="0"/>
              <a:t> </a:t>
            </a:r>
            <a:r>
              <a:rPr lang="en-US" sz="1600" dirty="0" err="1"/>
              <a:t>entsteht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F2CE3-B6E2-04B8-AF00-45AE6BF4A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436" y="3429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599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FOOD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FOOD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Damit</a:t>
            </a:r>
            <a:r>
              <a:rPr lang="en-US" sz="1600" dirty="0"/>
              <a:t> die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während</a:t>
            </a:r>
            <a:r>
              <a:rPr lang="en-US" sz="1600" dirty="0"/>
              <a:t> des Spiels </a:t>
            </a:r>
            <a:r>
              <a:rPr lang="en-US" sz="1600" dirty="0" err="1"/>
              <a:t>wachsen</a:t>
            </a:r>
            <a:r>
              <a:rPr lang="en-US" sz="1600" dirty="0"/>
              <a:t> </a:t>
            </a:r>
            <a:r>
              <a:rPr lang="en-US" sz="1600" dirty="0" err="1"/>
              <a:t>kann</a:t>
            </a:r>
            <a:r>
              <a:rPr lang="en-US" sz="1600" dirty="0"/>
              <a:t>, muss </a:t>
            </a:r>
            <a:r>
              <a:rPr lang="en-US" sz="1600" dirty="0" err="1"/>
              <a:t>sie</a:t>
            </a:r>
            <a:r>
              <a:rPr lang="en-US" sz="1600" dirty="0"/>
              <a:t> </a:t>
            </a:r>
            <a:r>
              <a:rPr lang="en-US" sz="1600" dirty="0" err="1"/>
              <a:t>etwas</a:t>
            </a:r>
            <a:r>
              <a:rPr lang="en-US" sz="1600" dirty="0"/>
              <a:t> </a:t>
            </a:r>
            <a:r>
              <a:rPr lang="en-US" sz="1600" dirty="0" err="1"/>
              <a:t>essen</a:t>
            </a:r>
            <a:r>
              <a:rPr lang="en-US" sz="1600" dirty="0"/>
              <a:t>. </a:t>
            </a:r>
            <a:r>
              <a:rPr lang="en-US" sz="1600" dirty="0" err="1"/>
              <a:t>Implementiere</a:t>
            </a:r>
            <a:r>
              <a:rPr lang="en-US" sz="1600" dirty="0"/>
              <a:t> </a:t>
            </a:r>
            <a:r>
              <a:rPr lang="en-US" sz="1600" dirty="0" err="1"/>
              <a:t>dazu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rote </a:t>
            </a:r>
            <a:r>
              <a:rPr lang="en-US" sz="1600" dirty="0" err="1"/>
              <a:t>viereckige</a:t>
            </a:r>
            <a:r>
              <a:rPr lang="en-US" sz="1600" dirty="0"/>
              <a:t> Turtle, die an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zufälligen</a:t>
            </a:r>
            <a:r>
              <a:rPr lang="en-US" sz="1600" dirty="0"/>
              <a:t> Position </a:t>
            </a:r>
            <a:r>
              <a:rPr lang="en-US" sz="1600" dirty="0" err="1"/>
              <a:t>im</a:t>
            </a:r>
            <a:r>
              <a:rPr lang="en-US" sz="1600" dirty="0"/>
              <a:t> Fenster </a:t>
            </a:r>
            <a:r>
              <a:rPr lang="en-US" sz="1600" dirty="0" err="1"/>
              <a:t>erscheint</a:t>
            </a:r>
            <a:r>
              <a:rPr lang="en-US" sz="1600" dirty="0"/>
              <a:t>. </a:t>
            </a:r>
            <a:r>
              <a:rPr lang="en-US" sz="1600" dirty="0" err="1"/>
              <a:t>Wenn</a:t>
            </a:r>
            <a:r>
              <a:rPr lang="en-US" sz="1600" dirty="0"/>
              <a:t> die </a:t>
            </a:r>
            <a:r>
              <a:rPr lang="en-US" sz="1600" dirty="0" err="1"/>
              <a:t>Schlange</a:t>
            </a:r>
            <a:r>
              <a:rPr lang="en-US" sz="1600" dirty="0"/>
              <a:t> das Essen </a:t>
            </a:r>
            <a:r>
              <a:rPr lang="en-US" sz="1600" dirty="0" err="1"/>
              <a:t>berührt</a:t>
            </a:r>
            <a:r>
              <a:rPr lang="en-US" sz="1600" dirty="0"/>
              <a:t>, </a:t>
            </a:r>
            <a:r>
              <a:rPr lang="en-US" sz="1600" dirty="0" err="1"/>
              <a:t>soll</a:t>
            </a:r>
            <a:r>
              <a:rPr lang="en-US" sz="1600" dirty="0"/>
              <a:t> dies an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neue</a:t>
            </a:r>
            <a:r>
              <a:rPr lang="en-US" sz="1600" dirty="0"/>
              <a:t> </a:t>
            </a:r>
            <a:r>
              <a:rPr lang="en-US" sz="1600" dirty="0" err="1"/>
              <a:t>zufällige</a:t>
            </a:r>
            <a:r>
              <a:rPr lang="en-US" sz="1600" dirty="0"/>
              <a:t> Position </a:t>
            </a:r>
            <a:r>
              <a:rPr lang="en-US" sz="1600" dirty="0" err="1"/>
              <a:t>bewegt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Hinweis</a:t>
            </a:r>
            <a:r>
              <a:rPr lang="en-US" sz="1600" dirty="0"/>
              <a:t>: </a:t>
            </a:r>
            <a:r>
              <a:rPr lang="en-US" sz="1600" dirty="0" err="1"/>
              <a:t>Implementiere</a:t>
            </a:r>
            <a:r>
              <a:rPr lang="en-US" sz="1600" dirty="0"/>
              <a:t> </a:t>
            </a:r>
            <a:r>
              <a:rPr lang="en-US" sz="1600" dirty="0" err="1"/>
              <a:t>dazu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neue</a:t>
            </a:r>
            <a:r>
              <a:rPr lang="en-US" sz="1600" dirty="0"/>
              <a:t> </a:t>
            </a:r>
            <a:r>
              <a:rPr lang="en-US" sz="1600" dirty="0" err="1"/>
              <a:t>Klasse</a:t>
            </a:r>
            <a:r>
              <a:rPr lang="en-US" sz="1600" dirty="0"/>
              <a:t> “Food” die </a:t>
            </a:r>
            <a:r>
              <a:rPr lang="en-US" sz="1600" dirty="0" err="1"/>
              <a:t>u.a.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	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 “</a:t>
            </a:r>
            <a:r>
              <a:rPr lang="en-US" sz="1600" dirty="0" err="1"/>
              <a:t>find_new_location</a:t>
            </a:r>
            <a:r>
              <a:rPr lang="en-US" sz="1600" dirty="0"/>
              <a:t>” </a:t>
            </a:r>
            <a:r>
              <a:rPr lang="en-US" sz="1600" dirty="0" err="1"/>
              <a:t>beinhaltet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20C97-46D6-E0F4-A848-209FFFD46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556" y="3617915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247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Widescreen</PresentationFormat>
  <Paragraphs>104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Roboto Mono</vt:lpstr>
      <vt:lpstr>Abril Fatface</vt:lpstr>
      <vt:lpstr>Roboto</vt:lpstr>
      <vt:lpstr>Arial</vt:lpstr>
      <vt:lpstr>Aldrich</vt:lpstr>
      <vt:lpstr>SlidesMania</vt:lpstr>
      <vt:lpstr>PROGRAMMIERUNG BEGINNER KURS PYTHON #8</vt:lpstr>
      <vt:lpstr>06</vt:lpstr>
      <vt:lpstr>CHALLENGE SNAKE SEGMENTS</vt:lpstr>
      <vt:lpstr>CHALLENGE DIRECTION LOGIC</vt:lpstr>
      <vt:lpstr>CHALLENGE DIRECTION LOGIC**</vt:lpstr>
      <vt:lpstr>Basics ENUM</vt:lpstr>
      <vt:lpstr>CHALLENGE MOVE</vt:lpstr>
      <vt:lpstr>CHALLENGE BORDER LOGIC</vt:lpstr>
      <vt:lpstr>CHALLENGE FOOD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XMG-Privat</cp:lastModifiedBy>
  <cp:revision>241</cp:revision>
  <dcterms:modified xsi:type="dcterms:W3CDTF">2024-01-09T12:31:58Z</dcterms:modified>
</cp:coreProperties>
</file>