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8"/>
  </p:notesMasterIdLst>
  <p:sldIdLst>
    <p:sldId id="256" r:id="rId2"/>
    <p:sldId id="297" r:id="rId3"/>
    <p:sldId id="290" r:id="rId4"/>
    <p:sldId id="293" r:id="rId5"/>
    <p:sldId id="303" r:id="rId6"/>
    <p:sldId id="294" r:id="rId7"/>
    <p:sldId id="298" r:id="rId8"/>
    <p:sldId id="299" r:id="rId9"/>
    <p:sldId id="300" r:id="rId10"/>
    <p:sldId id="302" r:id="rId11"/>
    <p:sldId id="301" r:id="rId12"/>
    <p:sldId id="263" r:id="rId13"/>
    <p:sldId id="296" r:id="rId14"/>
    <p:sldId id="264" r:id="rId15"/>
    <p:sldId id="304" r:id="rId16"/>
    <p:sldId id="278" r:id="rId17"/>
  </p:sldIdLst>
  <p:sldSz cx="12192000" cy="6858000"/>
  <p:notesSz cx="6858000" cy="9144000"/>
  <p:embeddedFontLst>
    <p:embeddedFont>
      <p:font typeface="Abril Fatface" panose="02000503000000020003" pitchFamily="2" charset="0"/>
      <p:regular r:id="rId19"/>
    </p:embeddedFont>
    <p:embeddedFont>
      <p:font typeface="Aldrich" panose="02000000000000000000" pitchFamily="2" charset="0"/>
      <p:regular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Mono" panose="00000009000000000000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8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89942" autoAdjust="0"/>
  </p:normalViewPr>
  <p:slideViewPr>
    <p:cSldViewPr snapToGrid="0">
      <p:cViewPr varScale="1">
        <p:scale>
          <a:sx n="108" d="100"/>
          <a:sy n="108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450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575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613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 dirty="0"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  <p:sldLayoutId id="214748366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operators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derech1e/python-beginner-cours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PROGRAMMIERUNG BEGINNER KURS </a:t>
            </a:r>
            <a:r>
              <a:rPr lang="en" dirty="0">
                <a:solidFill>
                  <a:schemeClr val="accent1"/>
                </a:solidFill>
              </a:rPr>
              <a:t>PYTHON #3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Jannik Heinrich &amp; </a:t>
            </a:r>
            <a:br>
              <a:rPr lang="en" dirty="0"/>
            </a:br>
            <a:r>
              <a:rPr lang="en" dirty="0"/>
              <a:t>Thomas Nürk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VOLLE DRÖHNUNG </a:t>
            </a:r>
            <a:r>
              <a:rPr lang="en" sz="6000" dirty="0">
                <a:solidFill>
                  <a:schemeClr val="accent1"/>
                </a:solidFill>
              </a:rPr>
              <a:t>PARAMETER 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7"/>
            <a:ext cx="10353886" cy="4138519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def </a:t>
            </a: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tx1"/>
                </a:solidFill>
              </a:rPr>
              <a:t>(**</a:t>
            </a:r>
            <a:r>
              <a:rPr lang="en-US" sz="2000" dirty="0">
                <a:solidFill>
                  <a:schemeClr val="accent1"/>
                </a:solidFill>
              </a:rPr>
              <a:t>name</a:t>
            </a:r>
            <a:r>
              <a:rPr lang="en-US" sz="2000" dirty="0">
                <a:solidFill>
                  <a:schemeClr val="tx1"/>
                </a:solidFill>
              </a:rPr>
              <a:t>):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Parameter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beliebige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Anz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>
                <a:solidFill>
                  <a:schemeClr val="bg2"/>
                </a:solidFill>
              </a:rPr>
              <a:t>(“My name is " +</a:t>
            </a:r>
            <a:r>
              <a:rPr lang="en-US" sz="2000" dirty="0">
                <a:solidFill>
                  <a:schemeClr val="accent1"/>
                </a:solidFill>
              </a:rPr>
              <a:t> name[‘n1’]</a:t>
            </a:r>
            <a:r>
              <a:rPr lang="en-US" sz="2000" dirty="0">
                <a:solidFill>
                  <a:schemeClr val="bg2"/>
                </a:solidFill>
              </a:rPr>
              <a:t>)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Auswahl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eines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Param.</a:t>
            </a: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bg2"/>
                </a:solidFill>
              </a:rPr>
              <a:t>(n1 = “Günther”, n2 = ”Max”)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Aufruf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mit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Parameter</a:t>
            </a:r>
            <a:endParaRPr lang="en-US" sz="2000" dirty="0">
              <a:solidFill>
                <a:schemeClr val="accent6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	# My name is Max</a:t>
            </a:r>
            <a:endParaRPr lang="de-DE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73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</a:t>
            </a:r>
            <a:r>
              <a:rPr lang="en" sz="6000" dirty="0">
                <a:solidFill>
                  <a:schemeClr val="accent1"/>
                </a:solidFill>
              </a:rPr>
              <a:t>REKUSION. 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684150" y="2238217"/>
            <a:ext cx="10353886" cy="4138519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def </a:t>
            </a:r>
            <a:r>
              <a:rPr lang="en-US" sz="2000" dirty="0">
                <a:solidFill>
                  <a:schemeClr val="accent5"/>
                </a:solidFill>
              </a:rPr>
              <a:t>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accent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):		   				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	</a:t>
            </a:r>
            <a:r>
              <a:rPr lang="de-DE" sz="2000" dirty="0" err="1">
                <a:solidFill>
                  <a:schemeClr val="bg2"/>
                </a:solidFill>
              </a:rPr>
              <a:t>if</a:t>
            </a:r>
            <a:r>
              <a:rPr lang="de-DE" sz="2000" dirty="0">
                <a:solidFill>
                  <a:schemeClr val="bg2"/>
                </a:solidFill>
              </a:rPr>
              <a:t> (</a:t>
            </a:r>
            <a:r>
              <a:rPr lang="de-DE" sz="2000" dirty="0">
                <a:solidFill>
                  <a:schemeClr val="accent1"/>
                </a:solidFill>
              </a:rPr>
              <a:t>x</a:t>
            </a:r>
            <a:r>
              <a:rPr lang="de-DE" sz="2000" dirty="0">
                <a:solidFill>
                  <a:schemeClr val="bg2"/>
                </a:solidFill>
              </a:rPr>
              <a:t> </a:t>
            </a:r>
            <a:r>
              <a:rPr lang="de-DE" sz="2000" dirty="0">
                <a:solidFill>
                  <a:schemeClr val="accent5"/>
                </a:solidFill>
              </a:rPr>
              <a:t>&lt;=</a:t>
            </a:r>
            <a:r>
              <a:rPr lang="de-DE" sz="2000" dirty="0">
                <a:solidFill>
                  <a:schemeClr val="bg2"/>
                </a:solidFill>
              </a:rPr>
              <a:t> 0):</a:t>
            </a:r>
          </a:p>
          <a:p>
            <a:pPr marL="139700" indent="0">
              <a:buNone/>
            </a:pPr>
            <a:r>
              <a:rPr lang="de-DE" sz="2000" dirty="0">
                <a:solidFill>
                  <a:schemeClr val="bg2"/>
                </a:solidFill>
              </a:rPr>
              <a:t>		</a:t>
            </a:r>
            <a:r>
              <a:rPr lang="de-DE" sz="2000" dirty="0" err="1">
                <a:solidFill>
                  <a:schemeClr val="accent6"/>
                </a:solidFill>
              </a:rPr>
              <a:t>return</a:t>
            </a:r>
            <a:r>
              <a:rPr lang="de-DE" sz="2000" dirty="0">
                <a:solidFill>
                  <a:schemeClr val="bg2"/>
                </a:solidFill>
              </a:rPr>
              <a:t> 0</a:t>
            </a:r>
          </a:p>
          <a:p>
            <a:pPr marL="139700" indent="0">
              <a:buNone/>
            </a:pPr>
            <a:r>
              <a:rPr lang="de-DE" sz="2000" dirty="0">
                <a:solidFill>
                  <a:schemeClr val="bg2"/>
                </a:solidFill>
              </a:rPr>
              <a:t>	</a:t>
            </a:r>
            <a:r>
              <a:rPr lang="de-DE" sz="2000" dirty="0" err="1">
                <a:solidFill>
                  <a:schemeClr val="bg2"/>
                </a:solidFill>
              </a:rPr>
              <a:t>else</a:t>
            </a:r>
            <a:r>
              <a:rPr lang="de-DE" sz="2000" dirty="0">
                <a:solidFill>
                  <a:schemeClr val="bg2"/>
                </a:solidFill>
              </a:rPr>
              <a:t>:</a:t>
            </a:r>
          </a:p>
          <a:p>
            <a:pPr marL="139700" indent="0">
              <a:buNone/>
            </a:pPr>
            <a:r>
              <a:rPr lang="de-DE" sz="2000" dirty="0">
                <a:solidFill>
                  <a:schemeClr val="bg2"/>
                </a:solidFill>
              </a:rPr>
              <a:t>		</a:t>
            </a:r>
            <a:r>
              <a:rPr lang="de-DE" sz="2000" dirty="0" err="1">
                <a:solidFill>
                  <a:schemeClr val="accent6"/>
                </a:solidFill>
              </a:rPr>
              <a:t>return</a:t>
            </a:r>
            <a:r>
              <a:rPr lang="de-DE" sz="2000" dirty="0">
                <a:solidFill>
                  <a:schemeClr val="bg2"/>
                </a:solidFill>
              </a:rPr>
              <a:t> </a:t>
            </a:r>
            <a:r>
              <a:rPr lang="de-DE" sz="2000" dirty="0">
                <a:solidFill>
                  <a:schemeClr val="accent1"/>
                </a:solidFill>
              </a:rPr>
              <a:t>x</a:t>
            </a:r>
            <a:r>
              <a:rPr lang="de-DE" sz="2000" dirty="0">
                <a:solidFill>
                  <a:schemeClr val="bg2"/>
                </a:solidFill>
              </a:rPr>
              <a:t> + </a:t>
            </a:r>
            <a:r>
              <a:rPr lang="de-DE" sz="2000" dirty="0">
                <a:solidFill>
                  <a:schemeClr val="accent5"/>
                </a:solidFill>
              </a:rPr>
              <a:t>f</a:t>
            </a:r>
            <a:r>
              <a:rPr lang="de-DE" sz="2000" dirty="0">
                <a:solidFill>
                  <a:schemeClr val="bg2"/>
                </a:solidFill>
              </a:rPr>
              <a:t>(</a:t>
            </a:r>
            <a:r>
              <a:rPr lang="de-DE" sz="2000" dirty="0">
                <a:solidFill>
                  <a:schemeClr val="accent1"/>
                </a:solidFill>
              </a:rPr>
              <a:t>x</a:t>
            </a:r>
            <a:r>
              <a:rPr lang="de-DE" sz="2000" dirty="0">
                <a:solidFill>
                  <a:schemeClr val="bg2"/>
                </a:solidFill>
              </a:rPr>
              <a:t>-1)	</a:t>
            </a:r>
            <a:r>
              <a:rPr lang="de-DE" sz="2000" dirty="0">
                <a:solidFill>
                  <a:schemeClr val="tx1">
                    <a:lumMod val="65000"/>
                  </a:schemeClr>
                </a:solidFill>
              </a:rPr>
              <a:t># selbst Aufruf</a:t>
            </a:r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endParaRPr lang="de-DE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1F3A41-B07F-9473-725E-282CBCA43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380" y="481265"/>
            <a:ext cx="5023204" cy="321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166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</a:t>
            </a:r>
            <a:r>
              <a:rPr lang="de-DE" dirty="0"/>
              <a:t>E</a:t>
            </a:r>
            <a:r>
              <a:rPr lang="en" dirty="0"/>
              <a:t>NGE </a:t>
            </a:r>
            <a:r>
              <a:rPr lang="en" sz="6000" dirty="0" err="1">
                <a:solidFill>
                  <a:schemeClr val="accent2"/>
                </a:solidFill>
              </a:rPr>
              <a:t>ggT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GGT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Ziel</a:t>
            </a:r>
            <a:r>
              <a:rPr lang="en-US" sz="1600" dirty="0"/>
              <a:t> </a:t>
            </a:r>
            <a:r>
              <a:rPr lang="en-US" sz="1600" dirty="0" err="1"/>
              <a:t>ist</a:t>
            </a:r>
            <a:r>
              <a:rPr lang="en-US" sz="1600" dirty="0"/>
              <a:t> es den </a:t>
            </a:r>
            <a:r>
              <a:rPr lang="en-US" sz="1600" dirty="0" err="1"/>
              <a:t>größten</a:t>
            </a:r>
            <a:r>
              <a:rPr lang="en-US" sz="1600" dirty="0"/>
              <a:t> </a:t>
            </a:r>
            <a:r>
              <a:rPr lang="en-US" sz="1600" dirty="0" err="1"/>
              <a:t>gemeinsamen</a:t>
            </a:r>
            <a:r>
              <a:rPr lang="en-US" sz="1600" dirty="0"/>
              <a:t> </a:t>
            </a:r>
            <a:r>
              <a:rPr lang="en-US" sz="1600" dirty="0" err="1"/>
              <a:t>Teiler</a:t>
            </a:r>
            <a:r>
              <a:rPr lang="en-US" sz="1600" dirty="0"/>
              <a:t> (</a:t>
            </a:r>
            <a:r>
              <a:rPr lang="en-US" sz="1600" dirty="0" err="1"/>
              <a:t>ggT</a:t>
            </a:r>
            <a:r>
              <a:rPr lang="en-US" sz="1600" dirty="0"/>
              <a:t>) </a:t>
            </a:r>
            <a:r>
              <a:rPr lang="en-US" sz="1600" dirty="0" err="1"/>
              <a:t>zweier</a:t>
            </a:r>
            <a:r>
              <a:rPr lang="en-US" sz="1600" dirty="0"/>
              <a:t> </a:t>
            </a:r>
            <a:r>
              <a:rPr lang="en-US" sz="1600" dirty="0" err="1"/>
              <a:t>Zahlen</a:t>
            </a:r>
            <a:r>
              <a:rPr lang="en-US" sz="1600" dirty="0"/>
              <a:t> </a:t>
            </a:r>
            <a:r>
              <a:rPr lang="en-US" sz="1600" dirty="0" err="1"/>
              <a:t>zu</a:t>
            </a:r>
            <a:r>
              <a:rPr lang="en-US" sz="1600" dirty="0"/>
              <a:t> </a:t>
            </a:r>
            <a:r>
              <a:rPr lang="en-US" sz="1600" dirty="0" err="1"/>
              <a:t>finden</a:t>
            </a:r>
            <a:r>
              <a:rPr lang="en-US" sz="1600" dirty="0"/>
              <a:t>. </a:t>
            </a:r>
            <a:r>
              <a:rPr lang="en-US" sz="1600" dirty="0" err="1"/>
              <a:t>Implementiert</a:t>
            </a:r>
            <a:r>
              <a:rPr lang="en-US" sz="1600" dirty="0"/>
              <a:t> </a:t>
            </a:r>
            <a:r>
              <a:rPr lang="en-US" sz="1600" dirty="0" err="1"/>
              <a:t>einen</a:t>
            </a:r>
            <a:r>
              <a:rPr lang="en-US" sz="1600" dirty="0"/>
              <a:t> </a:t>
            </a:r>
            <a:r>
              <a:rPr lang="en-US" sz="1600" dirty="0" err="1"/>
              <a:t>Algorithmus</a:t>
            </a:r>
            <a:r>
              <a:rPr lang="en-US" sz="1600" dirty="0"/>
              <a:t> (</a:t>
            </a:r>
            <a:r>
              <a:rPr lang="en-US" sz="1600" dirty="0" err="1"/>
              <a:t>Iterativ</a:t>
            </a:r>
            <a:r>
              <a:rPr lang="en-US" sz="1600" dirty="0"/>
              <a:t> </a:t>
            </a:r>
            <a:r>
              <a:rPr lang="en-US" sz="1600" dirty="0" err="1"/>
              <a:t>oder</a:t>
            </a:r>
            <a:r>
              <a:rPr lang="en-US" sz="1600" dirty="0"/>
              <a:t> </a:t>
            </a:r>
            <a:r>
              <a:rPr lang="en-US" sz="1600" dirty="0" err="1"/>
              <a:t>Rekrusiv</a:t>
            </a:r>
            <a:r>
              <a:rPr lang="en-US" sz="1600" dirty="0"/>
              <a:t>) der </a:t>
            </a:r>
            <a:r>
              <a:rPr lang="en-US" sz="1600" dirty="0" err="1"/>
              <a:t>euch</a:t>
            </a:r>
            <a:r>
              <a:rPr lang="en-US" sz="1600" dirty="0"/>
              <a:t> das </a:t>
            </a:r>
            <a:r>
              <a:rPr lang="en-US" sz="1600" dirty="0" err="1"/>
              <a:t>Ergebnis</a:t>
            </a:r>
            <a:r>
              <a:rPr lang="en-US" sz="1600" dirty="0"/>
              <a:t> </a:t>
            </a:r>
            <a:r>
              <a:rPr lang="en-US" sz="1600" dirty="0" err="1"/>
              <a:t>liefert</a:t>
            </a:r>
            <a:r>
              <a:rPr lang="en-US" sz="1600" dirty="0"/>
              <a:t>. </a:t>
            </a:r>
            <a:r>
              <a:rPr lang="en-US" sz="1600" dirty="0" err="1"/>
              <a:t>Gebt</a:t>
            </a:r>
            <a:r>
              <a:rPr lang="en-US" sz="1600" dirty="0"/>
              <a:t> dieses </a:t>
            </a:r>
            <a:r>
              <a:rPr lang="en-US" sz="1600" dirty="0" err="1"/>
              <a:t>Ergbnis</a:t>
            </a:r>
            <a:r>
              <a:rPr lang="en-US" sz="1600" dirty="0"/>
              <a:t> in der </a:t>
            </a:r>
            <a:r>
              <a:rPr lang="en-US" sz="1600" dirty="0" err="1"/>
              <a:t>Konsole</a:t>
            </a:r>
            <a:r>
              <a:rPr lang="en-US" sz="1600" dirty="0"/>
              <a:t> </a:t>
            </a:r>
            <a:r>
              <a:rPr lang="en-US" sz="1600" dirty="0" err="1"/>
              <a:t>aus.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8CE7F5-FA78-0BB4-A557-96CAF263549D}"/>
              </a:ext>
            </a:extLst>
          </p:cNvPr>
          <p:cNvSpPr txBox="1"/>
          <p:nvPr/>
        </p:nvSpPr>
        <p:spPr>
          <a:xfrm>
            <a:off x="1217550" y="3523024"/>
            <a:ext cx="4940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Hinweis</a:t>
            </a:r>
            <a:r>
              <a:rPr lang="en-US" sz="1600" u="sng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 (Pseudocode):</a:t>
            </a:r>
            <a:br>
              <a:rPr lang="en-US" sz="1600" u="sng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</a:b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ggT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(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m,n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):</a:t>
            </a:r>
            <a:br>
              <a:rPr lang="en-US" sz="1600" dirty="0">
                <a:latin typeface="Roboto Mono" pitchFamily="49" charset="0"/>
                <a:ea typeface="Roboto Mono" pitchFamily="49" charset="0"/>
              </a:rPr>
            </a:b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wenn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 m=n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dann</a:t>
            </a:r>
            <a:b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</a:b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	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gebe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 m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zurück</a:t>
            </a:r>
            <a:b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</a:b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sonst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wenn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 m&lt;n</a:t>
            </a:r>
            <a:b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</a:b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	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gebe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ggT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(m, n-m)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zurück</a:t>
            </a:r>
            <a:b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</a:b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sonst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wenn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 n&lt;m</a:t>
            </a:r>
            <a:b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</a:b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	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gebe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ggT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(m-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n,n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)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zurück</a:t>
            </a:r>
            <a:endParaRPr lang="en-US" sz="1600" dirty="0">
              <a:solidFill>
                <a:schemeClr val="tx1">
                  <a:lumMod val="65000"/>
                </a:schemeClr>
              </a:solidFill>
              <a:latin typeface="Roboto Mono" pitchFamily="49" charset="0"/>
              <a:ea typeface="Roboto Mono" pitchFamily="49" charset="0"/>
            </a:endParaRPr>
          </a:p>
          <a:p>
            <a:endParaRPr lang="en-DE" sz="1600" dirty="0">
              <a:latin typeface="Roboto Mono" pitchFamily="49" charset="0"/>
              <a:ea typeface="Roboto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 </a:t>
            </a:r>
            <a:r>
              <a:rPr lang="en" sz="6000" dirty="0">
                <a:solidFill>
                  <a:schemeClr val="accent2"/>
                </a:solidFill>
              </a:rPr>
              <a:t>EUKLID ALGO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EUKLIG GGT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Ziel</a:t>
            </a:r>
            <a:r>
              <a:rPr lang="en-US" sz="1600" dirty="0"/>
              <a:t> </a:t>
            </a:r>
            <a:r>
              <a:rPr lang="en-US" sz="1600" dirty="0" err="1"/>
              <a:t>ist</a:t>
            </a:r>
            <a:r>
              <a:rPr lang="en-US" sz="1600" dirty="0"/>
              <a:t> es den </a:t>
            </a:r>
            <a:r>
              <a:rPr lang="en-US" sz="1600" dirty="0" err="1"/>
              <a:t>größten</a:t>
            </a:r>
            <a:r>
              <a:rPr lang="en-US" sz="1600" dirty="0"/>
              <a:t> </a:t>
            </a:r>
            <a:r>
              <a:rPr lang="en-US" sz="1600" dirty="0" err="1"/>
              <a:t>gemeinsamen</a:t>
            </a:r>
            <a:r>
              <a:rPr lang="en-US" sz="1600" dirty="0"/>
              <a:t> </a:t>
            </a:r>
            <a:r>
              <a:rPr lang="en-US" sz="1600" dirty="0" err="1"/>
              <a:t>Teiler</a:t>
            </a:r>
            <a:r>
              <a:rPr lang="en-US" sz="1600" dirty="0"/>
              <a:t> (</a:t>
            </a:r>
            <a:r>
              <a:rPr lang="en-US" sz="1600" dirty="0" err="1"/>
              <a:t>ggT</a:t>
            </a:r>
            <a:r>
              <a:rPr lang="en-US" sz="1600" dirty="0"/>
              <a:t>) </a:t>
            </a:r>
            <a:r>
              <a:rPr lang="en-US" sz="1600" dirty="0" err="1"/>
              <a:t>zweier</a:t>
            </a:r>
            <a:r>
              <a:rPr lang="en-US" sz="1600" dirty="0"/>
              <a:t> </a:t>
            </a:r>
            <a:r>
              <a:rPr lang="en-US" sz="1600" dirty="0" err="1"/>
              <a:t>Zahlen</a:t>
            </a:r>
            <a:r>
              <a:rPr lang="en-US" sz="1600" dirty="0"/>
              <a:t> </a:t>
            </a:r>
            <a:r>
              <a:rPr lang="en-US" sz="1600" dirty="0" err="1"/>
              <a:t>zu</a:t>
            </a:r>
            <a:r>
              <a:rPr lang="en-US" sz="1600" dirty="0"/>
              <a:t> </a:t>
            </a:r>
            <a:r>
              <a:rPr lang="en-US" sz="1600" dirty="0" err="1"/>
              <a:t>finden</a:t>
            </a:r>
            <a:r>
              <a:rPr lang="en-US" sz="1600" dirty="0"/>
              <a:t>. </a:t>
            </a:r>
            <a:r>
              <a:rPr lang="en-US" sz="1600" dirty="0" err="1"/>
              <a:t>Implementiert</a:t>
            </a:r>
            <a:r>
              <a:rPr lang="en-US" sz="1600" dirty="0"/>
              <a:t> </a:t>
            </a:r>
            <a:r>
              <a:rPr lang="en-US" sz="1600" dirty="0" err="1"/>
              <a:t>dazu</a:t>
            </a:r>
            <a:r>
              <a:rPr lang="en-US" sz="1600" dirty="0"/>
              <a:t> den </a:t>
            </a:r>
            <a:r>
              <a:rPr lang="en-US" sz="1600" dirty="0" err="1"/>
              <a:t>euklidschen</a:t>
            </a:r>
            <a:r>
              <a:rPr lang="en-US" sz="1600" dirty="0"/>
              <a:t> </a:t>
            </a:r>
            <a:r>
              <a:rPr lang="en-US" sz="1600" dirty="0" err="1"/>
              <a:t>Algorithmus</a:t>
            </a:r>
            <a:r>
              <a:rPr lang="en-US" sz="1600" dirty="0"/>
              <a:t> (</a:t>
            </a:r>
            <a:r>
              <a:rPr lang="en-US" sz="1600" dirty="0" err="1"/>
              <a:t>Iterativ</a:t>
            </a:r>
            <a:r>
              <a:rPr lang="en-US" sz="1600" dirty="0"/>
              <a:t> </a:t>
            </a:r>
            <a:r>
              <a:rPr lang="en-US" sz="1600" dirty="0" err="1"/>
              <a:t>oder</a:t>
            </a:r>
            <a:r>
              <a:rPr lang="en-US" sz="1600" dirty="0"/>
              <a:t> </a:t>
            </a:r>
            <a:r>
              <a:rPr lang="en-US" sz="1600" dirty="0" err="1"/>
              <a:t>Rekrusiv</a:t>
            </a:r>
            <a:r>
              <a:rPr lang="en-US" sz="1600" dirty="0"/>
              <a:t>) und </a:t>
            </a:r>
            <a:r>
              <a:rPr lang="en-US" sz="1600" dirty="0" err="1"/>
              <a:t>gebt</a:t>
            </a:r>
            <a:r>
              <a:rPr lang="en-US" sz="1600" dirty="0"/>
              <a:t> das </a:t>
            </a:r>
            <a:r>
              <a:rPr lang="en-US" sz="1600" dirty="0" err="1"/>
              <a:t>Ergbnis</a:t>
            </a:r>
            <a:r>
              <a:rPr lang="en-US" sz="1600" dirty="0"/>
              <a:t> in der </a:t>
            </a:r>
            <a:r>
              <a:rPr lang="en-US" sz="1600" dirty="0" err="1"/>
              <a:t>Konsole</a:t>
            </a:r>
            <a:r>
              <a:rPr lang="en-US" sz="1600" dirty="0"/>
              <a:t> </a:t>
            </a:r>
            <a:r>
              <a:rPr lang="en-US" sz="1600" dirty="0" err="1"/>
              <a:t>aus.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BAB05-3289-E96D-1C29-2E4D1C8CC590}"/>
              </a:ext>
            </a:extLst>
          </p:cNvPr>
          <p:cNvSpPr txBox="1"/>
          <p:nvPr/>
        </p:nvSpPr>
        <p:spPr>
          <a:xfrm>
            <a:off x="1128156" y="3610099"/>
            <a:ext cx="70776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Hinweis</a:t>
            </a:r>
            <a:r>
              <a:rPr lang="en-US" sz="1600" u="sng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 (Pseudocode):</a:t>
            </a:r>
            <a:br>
              <a:rPr lang="en-US" sz="1600" u="sng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</a:b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euklid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(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m,n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)</a:t>
            </a:r>
            <a:b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</a:b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wenn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 m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geteil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 n</a:t>
            </a:r>
            <a:b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</a:b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	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gebe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 m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zurück</a:t>
            </a:r>
            <a:b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</a:b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sonst</a:t>
            </a:r>
            <a:b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</a:b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	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gebe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euklid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(rest von m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geteil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 n, m)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zurück</a:t>
            </a:r>
            <a:endParaRPr lang="en-US" sz="1600" u="sng" dirty="0">
              <a:solidFill>
                <a:schemeClr val="tx1">
                  <a:lumMod val="65000"/>
                </a:schemeClr>
              </a:solidFill>
              <a:latin typeface="Roboto Mono" pitchFamily="49" charset="0"/>
              <a:ea typeface="Roboto Mono" pitchFamily="49" charset="0"/>
            </a:endParaRPr>
          </a:p>
          <a:p>
            <a:endParaRPr lang="en-DE" sz="1600" dirty="0">
              <a:latin typeface="Roboto Mono" pitchFamily="49" charset="0"/>
              <a:ea typeface="Roboto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75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VERY </a:t>
            </a:r>
            <a:r>
              <a:rPr lang="en" sz="12000" dirty="0">
                <a:solidFill>
                  <a:schemeClr val="accent1"/>
                </a:solidFill>
              </a:rPr>
              <a:t>INTERESTING</a:t>
            </a:r>
            <a:r>
              <a:rPr lang="en" dirty="0"/>
              <a:t> QUIZ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sz="12000" dirty="0">
                <a:solidFill>
                  <a:schemeClr val="accent1"/>
                </a:solidFill>
              </a:rPr>
              <a:t>TURTLE</a:t>
            </a:r>
            <a:r>
              <a:rPr lang="en" dirty="0"/>
              <a:t> </a:t>
            </a:r>
            <a:br>
              <a:rPr lang="en"/>
            </a:br>
            <a:r>
              <a:rPr lang="en" sz="3200"/>
              <a:t>(game)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688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4"/>
          <p:cNvSpPr txBox="1">
            <a:spLocks noGrp="1"/>
          </p:cNvSpPr>
          <p:nvPr>
            <p:ph type="title"/>
          </p:nvPr>
        </p:nvSpPr>
        <p:spPr>
          <a:xfrm>
            <a:off x="1123750" y="1964975"/>
            <a:ext cx="8608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LINKS</a:t>
            </a:r>
            <a:endParaRPr sz="5100" dirty="0"/>
          </a:p>
        </p:txBody>
      </p:sp>
      <p:sp>
        <p:nvSpPr>
          <p:cNvPr id="869" name="Google Shape;869;p44"/>
          <p:cNvSpPr txBox="1">
            <a:spLocks noGrp="1"/>
          </p:cNvSpPr>
          <p:nvPr>
            <p:ph type="body" idx="1"/>
          </p:nvPr>
        </p:nvSpPr>
        <p:spPr>
          <a:xfrm>
            <a:off x="1123894" y="2965625"/>
            <a:ext cx="8931856" cy="206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de-DE" sz="2000" dirty="0">
                <a:hlinkClick r:id="rId3"/>
              </a:rPr>
              <a:t>https://www.w3schools.com/python/python_operators.asp</a:t>
            </a:r>
            <a:endParaRPr lang="de-DE" sz="2000" dirty="0"/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https://www.w3schools.com/python/python_while_loops.asp</a:t>
            </a:r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https://github.com/derech1e/python-beginner-course</a:t>
            </a:r>
            <a:endParaRPr lang="de-DE" sz="2000" dirty="0"/>
          </a:p>
          <a:p>
            <a:pPr marL="114300" indent="0">
              <a:buNone/>
            </a:pPr>
            <a:endParaRPr lang="de-DE" sz="2000" dirty="0"/>
          </a:p>
        </p:txBody>
      </p:sp>
      <p:grpSp>
        <p:nvGrpSpPr>
          <p:cNvPr id="870" name="Google Shape;870;p44"/>
          <p:cNvGrpSpPr/>
          <p:nvPr/>
        </p:nvGrpSpPr>
        <p:grpSpPr>
          <a:xfrm>
            <a:off x="963121" y="1592209"/>
            <a:ext cx="635280" cy="147600"/>
            <a:chOff x="2147366" y="4139382"/>
            <a:chExt cx="635280" cy="147600"/>
          </a:xfrm>
        </p:grpSpPr>
        <p:sp>
          <p:nvSpPr>
            <p:cNvPr id="871" name="Google Shape;871;p4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06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HEUTIGE </a:t>
            </a:r>
            <a:r>
              <a:rPr lang="en" sz="6000" dirty="0">
                <a:solidFill>
                  <a:schemeClr val="accent2"/>
                </a:solidFill>
              </a:rPr>
              <a:t>AGENDA.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Wiederholung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Letzte Stunde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Basics</a:t>
            </a:r>
            <a:br>
              <a:rPr lang="en-US" dirty="0"/>
            </a:br>
            <a:r>
              <a:rPr lang="en" dirty="0">
                <a:solidFill>
                  <a:schemeClr val="accent1"/>
                </a:solidFill>
              </a:rPr>
              <a:t>Liste</a:t>
            </a:r>
            <a:endParaRPr lang="en-US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49" y="4783425"/>
            <a:ext cx="3398025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Basics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Funktionen </a:t>
            </a: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Volle Dröhnung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Parameter </a:t>
            </a: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Basics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Funktionen </a:t>
            </a: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DAS </a:t>
            </a:r>
            <a:r>
              <a:rPr lang="en-US" dirty="0">
                <a:solidFill>
                  <a:schemeClr val="accent2"/>
                </a:solidFill>
              </a:rPr>
              <a:t>QUIZ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016700" y="1678405"/>
            <a:ext cx="10158600" cy="35011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</a:rPr>
              <a:t>Wiederholung</a:t>
            </a:r>
            <a:br>
              <a:rPr lang="en" sz="7200" dirty="0">
                <a:solidFill>
                  <a:schemeClr val="accent1"/>
                </a:solidFill>
              </a:rPr>
            </a:br>
            <a:r>
              <a:rPr lang="en" sz="7200" dirty="0">
                <a:solidFill>
                  <a:schemeClr val="accent2"/>
                </a:solidFill>
              </a:rPr>
              <a:t>THE</a:t>
            </a:r>
            <a:r>
              <a:rPr lang="en" sz="7200" dirty="0">
                <a:solidFill>
                  <a:schemeClr val="accent1"/>
                </a:solidFill>
              </a:rPr>
              <a:t> </a:t>
            </a:r>
            <a:r>
              <a:rPr lang="en" sz="14000" dirty="0">
                <a:solidFill>
                  <a:schemeClr val="bg2"/>
                </a:solidFill>
              </a:rPr>
              <a:t>GAME</a:t>
            </a:r>
            <a:endParaRPr sz="1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23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err="1"/>
              <a:t>Nachtrag</a:t>
            </a:r>
            <a:r>
              <a:rPr lang="en" dirty="0"/>
              <a:t> </a:t>
            </a:r>
            <a:r>
              <a:rPr lang="en" sz="6000" dirty="0">
                <a:solidFill>
                  <a:schemeClr val="accent1"/>
                </a:solidFill>
              </a:rPr>
              <a:t>MATCH CASE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1882196"/>
            <a:ext cx="9755100" cy="3813754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/>
              <a:t>def </a:t>
            </a:r>
            <a:r>
              <a:rPr lang="en-US" sz="2000" dirty="0">
                <a:solidFill>
                  <a:schemeClr val="accent5"/>
                </a:solidFill>
              </a:rPr>
              <a:t>f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/>
                </a:solidFill>
              </a:rPr>
              <a:t>argument</a:t>
            </a:r>
            <a:r>
              <a:rPr lang="en-US" sz="2000" dirty="0"/>
              <a:t>):</a:t>
            </a:r>
          </a:p>
          <a:p>
            <a:pPr marL="139700" indent="0">
              <a:buNone/>
            </a:pPr>
            <a:r>
              <a:rPr lang="en-US" sz="2000" dirty="0"/>
              <a:t>    match </a:t>
            </a:r>
            <a:r>
              <a:rPr lang="en-US" sz="2000" dirty="0">
                <a:solidFill>
                  <a:schemeClr val="accent1"/>
                </a:solidFill>
              </a:rPr>
              <a:t>argument</a:t>
            </a:r>
            <a:r>
              <a:rPr lang="en-US" sz="2000" dirty="0"/>
              <a:t>: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argument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festlegen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/>
              <a:t>            case 0: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if argument == 0</a:t>
            </a:r>
          </a:p>
          <a:p>
            <a:pPr marL="139700" indent="0">
              <a:buNone/>
            </a:pPr>
            <a:r>
              <a:rPr lang="en-US" sz="2000" dirty="0"/>
              <a:t>                </a:t>
            </a:r>
            <a:r>
              <a:rPr lang="en-US" sz="2000" dirty="0">
                <a:solidFill>
                  <a:schemeClr val="accent6"/>
                </a:solidFill>
              </a:rPr>
              <a:t>return</a:t>
            </a:r>
            <a:r>
              <a:rPr lang="en-US" sz="2000" dirty="0"/>
              <a:t> "zero"</a:t>
            </a:r>
          </a:p>
          <a:p>
            <a:pPr marL="139700" indent="0">
              <a:buNone/>
            </a:pPr>
            <a:r>
              <a:rPr lang="en-US" sz="2000" dirty="0"/>
              <a:t>            case 1:</a:t>
            </a:r>
          </a:p>
          <a:p>
            <a:pPr marL="139700" indent="0">
              <a:buNone/>
            </a:pPr>
            <a:r>
              <a:rPr lang="en-US" sz="2000" dirty="0"/>
              <a:t>                </a:t>
            </a:r>
            <a:r>
              <a:rPr lang="en-US" sz="2000" dirty="0">
                <a:solidFill>
                  <a:schemeClr val="accent6"/>
                </a:solidFill>
              </a:rPr>
              <a:t>return</a:t>
            </a:r>
            <a:r>
              <a:rPr lang="en-US" sz="2000" dirty="0"/>
              <a:t> "one"</a:t>
            </a:r>
          </a:p>
          <a:p>
            <a:pPr marL="139700" indent="0">
              <a:buNone/>
            </a:pPr>
            <a:r>
              <a:rPr lang="en-US" sz="2000" dirty="0"/>
              <a:t>            case 2:</a:t>
            </a:r>
          </a:p>
          <a:p>
            <a:pPr marL="139700" indent="0">
              <a:buNone/>
            </a:pPr>
            <a:r>
              <a:rPr lang="en-US" sz="2000" dirty="0"/>
              <a:t>                </a:t>
            </a:r>
            <a:r>
              <a:rPr lang="en-US" sz="2000" dirty="0">
                <a:solidFill>
                  <a:schemeClr val="accent6"/>
                </a:solidFill>
              </a:rPr>
              <a:t>return</a:t>
            </a:r>
            <a:r>
              <a:rPr lang="en-US" sz="2000" dirty="0"/>
              <a:t> "two"</a:t>
            </a:r>
          </a:p>
          <a:p>
            <a:pPr marL="139700" indent="0">
              <a:buNone/>
            </a:pPr>
            <a:r>
              <a:rPr lang="en-US" sz="2000" dirty="0"/>
              <a:t>            case default:			</a:t>
            </a:r>
            <a:r>
              <a:rPr lang="en-US" sz="2000" dirty="0">
                <a:solidFill>
                  <a:schemeClr val="bg2">
                    <a:lumMod val="65000"/>
                  </a:schemeClr>
                </a:solidFill>
              </a:rPr>
              <a:t># default &lt;=&gt; _</a:t>
            </a:r>
          </a:p>
          <a:p>
            <a:pPr marL="139700" indent="0">
              <a:buNone/>
            </a:pPr>
            <a:r>
              <a:rPr lang="en-US" sz="2000" dirty="0"/>
              <a:t>                </a:t>
            </a:r>
            <a:r>
              <a:rPr lang="en-US" sz="2000" dirty="0">
                <a:solidFill>
                  <a:schemeClr val="accent6"/>
                </a:solidFill>
              </a:rPr>
              <a:t>return</a:t>
            </a:r>
            <a:r>
              <a:rPr lang="en-US" sz="2000" dirty="0"/>
              <a:t> "something“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wenn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nichts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zuvor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1C0C0DF-9037-507A-2D5B-8752567B326D}"/>
              </a:ext>
            </a:extLst>
          </p:cNvPr>
          <p:cNvSpPr txBox="1"/>
          <p:nvPr/>
        </p:nvSpPr>
        <p:spPr>
          <a:xfrm>
            <a:off x="9400825" y="1574419"/>
            <a:ext cx="2076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tx1"/>
                </a:solidFill>
              </a:rPr>
              <a:t>!!! ab PYTHON 3.10</a:t>
            </a:r>
          </a:p>
        </p:txBody>
      </p:sp>
    </p:spTree>
    <p:extLst>
      <p:ext uri="{BB962C8B-B14F-4D97-AF65-F5344CB8AC3E}">
        <p14:creationId xmlns:p14="http://schemas.microsoft.com/office/powerpoint/2010/main" val="2955181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LISTE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1882196"/>
            <a:ext cx="9755100" cy="3813754"/>
          </a:xfrm>
        </p:spPr>
        <p:txBody>
          <a:bodyPr/>
          <a:lstStyle/>
          <a:p>
            <a:pPr marL="13970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 = [10, "</a:t>
            </a:r>
            <a:r>
              <a:rPr lang="en-US" sz="2000" dirty="0" err="1"/>
              <a:t>abc</a:t>
            </a:r>
            <a:r>
              <a:rPr lang="en-US" sz="2000" dirty="0"/>
              <a:t>", 3.14]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Liste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definieren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US" sz="400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sz="1000" dirty="0">
                <a:solidFill>
                  <a:schemeClr val="tx1"/>
                </a:solidFill>
              </a:rPr>
              <a:t>0	1	2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 = [0] * 10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Liste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definieren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10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Elemente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=0</a:t>
            </a:r>
          </a:p>
          <a:p>
            <a:pPr marL="139700" indent="0">
              <a:buNone/>
            </a:pPr>
            <a:endParaRPr lang="en-US" sz="2000" dirty="0"/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[0])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10 		Element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aus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Liste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[1])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abc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for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i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in</a:t>
            </a:r>
            <a:r>
              <a:rPr lang="en-US" sz="2000" dirty="0">
                <a:solidFill>
                  <a:schemeClr val="accent1"/>
                </a:solidFill>
              </a:rPr>
              <a:t> a:</a:t>
            </a:r>
            <a:r>
              <a:rPr lang="en-US" sz="2000" dirty="0"/>
              <a:t>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Für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jedes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Element in a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	print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1"/>
                </a:solidFill>
              </a:rPr>
              <a:t>i</a:t>
            </a:r>
            <a:r>
              <a:rPr lang="en-US" sz="2000" dirty="0"/>
              <a:t>)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Element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ausgeben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10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FUNKTIONEN 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8"/>
            <a:ext cx="10353886" cy="3457732"/>
          </a:xfrm>
        </p:spPr>
        <p:txBody>
          <a:bodyPr/>
          <a:lstStyle/>
          <a:p>
            <a:pPr marL="13970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def </a:t>
            </a:r>
            <a:r>
              <a:rPr lang="en-US" sz="2000" dirty="0" err="1">
                <a:solidFill>
                  <a:schemeClr val="accent5"/>
                </a:solidFill>
              </a:rPr>
              <a:t>functionName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accent1"/>
                </a:solidFill>
              </a:rPr>
              <a:t>Parameter</a:t>
            </a:r>
            <a:r>
              <a:rPr lang="en-US" sz="2000" dirty="0">
                <a:solidFill>
                  <a:schemeClr val="tx1"/>
                </a:solidFill>
              </a:rPr>
              <a:t>):		</a:t>
            </a:r>
            <a:r>
              <a:rPr lang="en-US" sz="2000" dirty="0">
                <a:solidFill>
                  <a:schemeClr val="bg2">
                    <a:lumMod val="6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bg2">
                    <a:lumMod val="65000"/>
                  </a:schemeClr>
                </a:solidFill>
              </a:rPr>
              <a:t>Funktion</a:t>
            </a:r>
            <a:r>
              <a:rPr lang="en-US" sz="2000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65000"/>
                  </a:schemeClr>
                </a:solidFill>
              </a:rPr>
              <a:t>definieren</a:t>
            </a:r>
            <a:endParaRPr lang="en-US" sz="2000" dirty="0">
              <a:solidFill>
                <a:schemeClr val="bg2">
                  <a:lumMod val="6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  	</a:t>
            </a:r>
            <a:r>
              <a:rPr lang="de-DE" sz="2000" dirty="0">
                <a:solidFill>
                  <a:schemeClr val="accent6"/>
                </a:solidFill>
              </a:rPr>
              <a:t># do </a:t>
            </a:r>
            <a:r>
              <a:rPr lang="de-DE" sz="2000" dirty="0" err="1">
                <a:solidFill>
                  <a:schemeClr val="accent6"/>
                </a:solidFill>
              </a:rPr>
              <a:t>something</a:t>
            </a:r>
            <a:r>
              <a:rPr lang="de-DE" sz="2000" dirty="0">
                <a:solidFill>
                  <a:schemeClr val="accent6"/>
                </a:solidFill>
              </a:rPr>
              <a:t>			</a:t>
            </a:r>
            <a:r>
              <a:rPr lang="de-DE" sz="2000" dirty="0">
                <a:solidFill>
                  <a:schemeClr val="bg2">
                    <a:lumMod val="65000"/>
                  </a:schemeClr>
                </a:solidFill>
              </a:rPr>
              <a:t># Code in Funktion</a:t>
            </a:r>
            <a:br>
              <a:rPr lang="de-DE" sz="2000" dirty="0">
                <a:solidFill>
                  <a:schemeClr val="bg2">
                    <a:lumMod val="65000"/>
                  </a:schemeClr>
                </a:solidFill>
              </a:rPr>
            </a:br>
            <a:r>
              <a:rPr lang="de-DE" sz="2000" dirty="0">
                <a:solidFill>
                  <a:schemeClr val="bg2">
                    <a:lumMod val="65000"/>
                  </a:schemeClr>
                </a:solidFill>
              </a:rPr>
              <a:t>	</a:t>
            </a:r>
            <a:r>
              <a:rPr lang="de-DE" sz="2000" dirty="0">
                <a:solidFill>
                  <a:schemeClr val="accent5"/>
                </a:solidFill>
              </a:rPr>
              <a:t>x</a:t>
            </a:r>
            <a:r>
              <a:rPr lang="de-DE" sz="2000" dirty="0">
                <a:solidFill>
                  <a:schemeClr val="tx1"/>
                </a:solidFill>
              </a:rPr>
              <a:t> =</a:t>
            </a:r>
            <a:r>
              <a:rPr lang="de-DE" sz="2000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1"/>
                </a:solidFill>
              </a:rPr>
              <a:t>Parameter</a:t>
            </a:r>
            <a:r>
              <a:rPr lang="de-DE" sz="2000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de-DE" sz="2000" dirty="0">
                <a:solidFill>
                  <a:schemeClr val="tx1"/>
                </a:solidFill>
              </a:rPr>
              <a:t>+1</a:t>
            </a:r>
            <a:r>
              <a:rPr lang="de-DE" sz="2000" dirty="0">
                <a:solidFill>
                  <a:schemeClr val="bg2">
                    <a:lumMod val="65000"/>
                  </a:schemeClr>
                </a:solidFill>
              </a:rPr>
              <a:t> </a:t>
            </a:r>
          </a:p>
          <a:p>
            <a:pPr marL="139700" indent="0">
              <a:buNone/>
            </a:pPr>
            <a:r>
              <a:rPr lang="de-DE" sz="2000" dirty="0">
                <a:solidFill>
                  <a:schemeClr val="accent6"/>
                </a:solidFill>
              </a:rPr>
              <a:t>	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</a:rPr>
              <a:t>return</a:t>
            </a:r>
            <a:r>
              <a:rPr lang="de-DE" sz="2000" dirty="0">
                <a:solidFill>
                  <a:schemeClr val="bg2"/>
                </a:solidFill>
              </a:rPr>
              <a:t> </a:t>
            </a:r>
            <a:r>
              <a:rPr lang="de-DE" sz="2000" dirty="0">
                <a:solidFill>
                  <a:schemeClr val="accent5"/>
                </a:solidFill>
              </a:rPr>
              <a:t>x				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</a:rPr>
              <a:t># Optionale Rückgabe</a:t>
            </a:r>
          </a:p>
          <a:p>
            <a:pPr marL="139700" indent="0">
              <a:buNone/>
            </a:pPr>
            <a:endParaRPr lang="de-DE" sz="2000" dirty="0">
              <a:solidFill>
                <a:schemeClr val="accent6"/>
              </a:solidFill>
            </a:endParaRPr>
          </a:p>
          <a:p>
            <a:pPr marL="139700" indent="0">
              <a:buNone/>
            </a:pPr>
            <a:endParaRPr lang="de-DE" sz="2000" dirty="0">
              <a:solidFill>
                <a:schemeClr val="accent6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bg2"/>
                </a:solidFill>
              </a:rPr>
              <a:t>y = </a:t>
            </a:r>
            <a:r>
              <a:rPr lang="en-US" sz="2000" dirty="0" err="1">
                <a:solidFill>
                  <a:schemeClr val="accent5"/>
                </a:solidFill>
              </a:rPr>
              <a:t>functionName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accent1"/>
                </a:solidFill>
              </a:rPr>
              <a:t>Parameter</a:t>
            </a:r>
            <a:r>
              <a:rPr lang="en-US" sz="2000" dirty="0">
                <a:solidFill>
                  <a:schemeClr val="tx1"/>
                </a:solidFill>
              </a:rPr>
              <a:t>)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Funktionsaufruf</a:t>
            </a: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339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FUNKTIONEN 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8"/>
            <a:ext cx="10353886" cy="3457732"/>
          </a:xfrm>
        </p:spPr>
        <p:txBody>
          <a:bodyPr/>
          <a:lstStyle/>
          <a:p>
            <a:pPr marL="13970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def </a:t>
            </a: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accent1"/>
                </a:solidFill>
              </a:rPr>
              <a:t>name</a:t>
            </a:r>
            <a:r>
              <a:rPr lang="en-US" sz="2000" dirty="0">
                <a:solidFill>
                  <a:schemeClr val="tx1"/>
                </a:solidFill>
              </a:rPr>
              <a:t>):		</a:t>
            </a:r>
            <a:endParaRPr lang="en-US" sz="2000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>
                <a:solidFill>
                  <a:schemeClr val="bg2"/>
                </a:solidFill>
              </a:rPr>
              <a:t>(“My name is " +</a:t>
            </a:r>
            <a:r>
              <a:rPr lang="en-US" sz="2000" dirty="0">
                <a:solidFill>
                  <a:schemeClr val="accent1"/>
                </a:solidFill>
              </a:rPr>
              <a:t> name</a:t>
            </a:r>
            <a:r>
              <a:rPr lang="en-US" sz="2000" dirty="0">
                <a:solidFill>
                  <a:schemeClr val="bg2"/>
                </a:solidFill>
              </a:rPr>
              <a:t>) </a:t>
            </a:r>
            <a:endParaRPr lang="de-DE" sz="2000" dirty="0">
              <a:solidFill>
                <a:schemeClr val="bg2"/>
              </a:solidFill>
            </a:endParaRPr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bg2"/>
                </a:solidFill>
              </a:rPr>
              <a:t>(“</a:t>
            </a:r>
            <a:r>
              <a:rPr lang="de-DE" sz="2000" dirty="0">
                <a:solidFill>
                  <a:schemeClr val="bg2"/>
                </a:solidFill>
              </a:rPr>
              <a:t>(</a:t>
            </a:r>
            <a:r>
              <a:rPr lang="de-DE" sz="2000" dirty="0" err="1">
                <a:solidFill>
                  <a:schemeClr val="bg2"/>
                </a:solidFill>
              </a:rPr>
              <a:t>chka-chka</a:t>
            </a:r>
            <a:r>
              <a:rPr lang="de-DE" sz="2000" dirty="0">
                <a:solidFill>
                  <a:schemeClr val="bg2"/>
                </a:solidFill>
              </a:rPr>
              <a:t>, Slim Shady)</a:t>
            </a:r>
            <a:r>
              <a:rPr lang="en-US" sz="2000" dirty="0">
                <a:solidFill>
                  <a:schemeClr val="bg2"/>
                </a:solidFill>
              </a:rPr>
              <a:t>”)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Aufruf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mit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Parameter</a:t>
            </a: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22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VOLLE DRÖHNUNG </a:t>
            </a:r>
            <a:r>
              <a:rPr lang="en" sz="6000" dirty="0">
                <a:solidFill>
                  <a:schemeClr val="accent1"/>
                </a:solidFill>
              </a:rPr>
              <a:t>PARAMETER 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7"/>
            <a:ext cx="10353886" cy="4138519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def </a:t>
            </a: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accent1"/>
                </a:solidFill>
              </a:rPr>
              <a:t>name </a:t>
            </a:r>
            <a:r>
              <a:rPr lang="en-US" sz="2000" dirty="0">
                <a:solidFill>
                  <a:schemeClr val="tx1"/>
                </a:solidFill>
              </a:rPr>
              <a:t>= “irrelevant”):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Standard Parameter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>
                <a:solidFill>
                  <a:schemeClr val="bg2"/>
                </a:solidFill>
              </a:rPr>
              <a:t>(“My name is " +</a:t>
            </a:r>
            <a:r>
              <a:rPr lang="en-US" sz="2000" dirty="0">
                <a:solidFill>
                  <a:schemeClr val="accent1"/>
                </a:solidFill>
              </a:rPr>
              <a:t> name</a:t>
            </a:r>
            <a:r>
              <a:rPr lang="en-US" sz="2000" dirty="0">
                <a:solidFill>
                  <a:schemeClr val="bg2"/>
                </a:solidFill>
              </a:rPr>
              <a:t>) </a:t>
            </a:r>
            <a:endParaRPr lang="de-DE" sz="2000" dirty="0">
              <a:solidFill>
                <a:schemeClr val="bg2"/>
              </a:solidFill>
            </a:endParaRPr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bg2"/>
                </a:solidFill>
              </a:rPr>
              <a:t>(“Günther”)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Aufruf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mit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Parameter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	# My name is Günther</a:t>
            </a:r>
          </a:p>
          <a:p>
            <a:pPr marL="139700" indent="0">
              <a:buNone/>
            </a:pP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bg2"/>
                </a:solidFill>
              </a:rPr>
              <a:t>()	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Aufruf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ohnr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Parameter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	 # My name is irrelevant</a:t>
            </a:r>
          </a:p>
          <a:p>
            <a:pPr marL="139700" indent="0">
              <a:buNone/>
            </a:pPr>
            <a:endParaRPr lang="de-DE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47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VOLLE DRÖHNUNG </a:t>
            </a:r>
            <a:r>
              <a:rPr lang="en" sz="6000" dirty="0">
                <a:solidFill>
                  <a:schemeClr val="accent1"/>
                </a:solidFill>
              </a:rPr>
              <a:t>PARAMETER 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7"/>
            <a:ext cx="10353886" cy="4138519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def </a:t>
            </a: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tx1"/>
                </a:solidFill>
              </a:rPr>
              <a:t>(*</a:t>
            </a:r>
            <a:r>
              <a:rPr lang="en-US" sz="2000" dirty="0">
                <a:solidFill>
                  <a:schemeClr val="accent1"/>
                </a:solidFill>
              </a:rPr>
              <a:t>name</a:t>
            </a:r>
            <a:r>
              <a:rPr lang="en-US" sz="2000" dirty="0">
                <a:solidFill>
                  <a:schemeClr val="tx1"/>
                </a:solidFill>
              </a:rPr>
              <a:t>):			  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Parameter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beliebige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Anz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>
                <a:solidFill>
                  <a:schemeClr val="bg2"/>
                </a:solidFill>
              </a:rPr>
              <a:t>(“My name is " +</a:t>
            </a:r>
            <a:r>
              <a:rPr lang="en-US" sz="2000" dirty="0">
                <a:solidFill>
                  <a:schemeClr val="accent1"/>
                </a:solidFill>
              </a:rPr>
              <a:t> name[1]</a:t>
            </a:r>
            <a:r>
              <a:rPr lang="en-US" sz="2000" dirty="0">
                <a:solidFill>
                  <a:schemeClr val="bg2"/>
                </a:solidFill>
              </a:rPr>
              <a:t>) </a:t>
            </a:r>
            <a:endParaRPr lang="de-DE" sz="2000" dirty="0">
              <a:solidFill>
                <a:schemeClr val="bg2"/>
              </a:solidFill>
            </a:endParaRPr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bg2"/>
                </a:solidFill>
              </a:rPr>
              <a:t>(“</a:t>
            </a:r>
            <a:r>
              <a:rPr lang="en-US" sz="2000" dirty="0" err="1">
                <a:solidFill>
                  <a:schemeClr val="bg2"/>
                </a:solidFill>
              </a:rPr>
              <a:t>Günther”,”Max”,”Johannes</a:t>
            </a:r>
            <a:r>
              <a:rPr lang="en-US" sz="2000" dirty="0">
                <a:solidFill>
                  <a:schemeClr val="bg2"/>
                </a:solidFill>
              </a:rPr>
              <a:t>”)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Aufruf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mit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Parameter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	# ??? – </a:t>
            </a:r>
            <a:r>
              <a:rPr lang="en-US" sz="2000" dirty="0" err="1">
                <a:solidFill>
                  <a:schemeClr val="accent6"/>
                </a:solidFill>
              </a:rPr>
              <a:t>nicht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spoilern</a:t>
            </a:r>
            <a:r>
              <a:rPr lang="en-US" sz="2000" dirty="0">
                <a:solidFill>
                  <a:schemeClr val="accent6"/>
                </a:solidFill>
              </a:rPr>
              <a:t> :) 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	# My name is Max</a:t>
            </a:r>
            <a:endParaRPr lang="de-DE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13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Microsoft Office PowerPoint</Application>
  <PresentationFormat>Widescreen</PresentationFormat>
  <Paragraphs>101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Aldrich</vt:lpstr>
      <vt:lpstr>Roboto Mono</vt:lpstr>
      <vt:lpstr>Roboto</vt:lpstr>
      <vt:lpstr>Arial</vt:lpstr>
      <vt:lpstr>Abril Fatface</vt:lpstr>
      <vt:lpstr>SlidesMania</vt:lpstr>
      <vt:lpstr>PROGRAMMIERUNG BEGINNER KURS PYTHON #3</vt:lpstr>
      <vt:lpstr>06</vt:lpstr>
      <vt:lpstr>Wiederholung THE GAME</vt:lpstr>
      <vt:lpstr>Nachtrag MATCH CASE</vt:lpstr>
      <vt:lpstr>BASICS LISTE</vt:lpstr>
      <vt:lpstr>BASICS FUNKTIONEN </vt:lpstr>
      <vt:lpstr>BASICS FUNKTIONEN </vt:lpstr>
      <vt:lpstr>VOLLE DRÖHNUNG PARAMETER </vt:lpstr>
      <vt:lpstr>VOLLE DRÖHNUNG PARAMETER </vt:lpstr>
      <vt:lpstr>VOLLE DRÖHNUNG PARAMETER </vt:lpstr>
      <vt:lpstr>THE REKUSION. </vt:lpstr>
      <vt:lpstr>CHALLENGE ggT</vt:lpstr>
      <vt:lpstr>CHALLENGE EUKLID ALGO</vt:lpstr>
      <vt:lpstr>VERY INTERESTING QUIZ</vt:lpstr>
      <vt:lpstr>THE TURTLE  (game)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BEGINNER COURSE PYTHON</dc:title>
  <dc:creator>Jannik Heinrich</dc:creator>
  <cp:lastModifiedBy>XMG-Privat</cp:lastModifiedBy>
  <cp:revision>92</cp:revision>
  <dcterms:modified xsi:type="dcterms:W3CDTF">2024-01-16T21:16:21Z</dcterms:modified>
</cp:coreProperties>
</file>