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7"/>
  </p:notesMasterIdLst>
  <p:sldIdLst>
    <p:sldId id="256" r:id="rId2"/>
    <p:sldId id="297" r:id="rId3"/>
    <p:sldId id="305" r:id="rId4"/>
    <p:sldId id="293" r:id="rId5"/>
    <p:sldId id="307" r:id="rId6"/>
    <p:sldId id="306" r:id="rId7"/>
    <p:sldId id="308" r:id="rId8"/>
    <p:sldId id="303" r:id="rId9"/>
    <p:sldId id="310" r:id="rId10"/>
    <p:sldId id="311" r:id="rId11"/>
    <p:sldId id="312" r:id="rId12"/>
    <p:sldId id="296" r:id="rId13"/>
    <p:sldId id="309" r:id="rId14"/>
    <p:sldId id="264" r:id="rId15"/>
    <p:sldId id="278" r:id="rId16"/>
  </p:sldIdLst>
  <p:sldSz cx="12192000" cy="6858000"/>
  <p:notesSz cx="6858000" cy="9144000"/>
  <p:embeddedFontLst>
    <p:embeddedFont>
      <p:font typeface="Abril Fatface" panose="02000503000000020003" pitchFamily="2" charset="0"/>
      <p:regular r:id="rId18"/>
    </p:embeddedFont>
    <p:embeddedFont>
      <p:font typeface="Aldrich" panose="02000000000000000000" pitchFamily="2" charset="0"/>
      <p:regular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  <p:embeddedFont>
      <p:font typeface="Roboto Mono" panose="00000009000000000000" pitchFamily="49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81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82"/>
    <p:restoredTop sz="89942" autoAdjust="0"/>
  </p:normalViewPr>
  <p:slideViewPr>
    <p:cSldViewPr snapToGrid="0">
      <p:cViewPr varScale="1">
        <p:scale>
          <a:sx n="106" d="100"/>
          <a:sy n="106" d="100"/>
        </p:scale>
        <p:origin x="138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92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8575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2077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a073618e60_0_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a073618e60_0_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2"/>
          <p:cNvGrpSpPr/>
          <p:nvPr/>
        </p:nvGrpSpPr>
        <p:grpSpPr>
          <a:xfrm>
            <a:off x="852246" y="3768247"/>
            <a:ext cx="3707096" cy="1936167"/>
            <a:chOff x="2176863" y="4518413"/>
            <a:chExt cx="5362500" cy="1301975"/>
          </a:xfrm>
        </p:grpSpPr>
        <p:sp>
          <p:nvSpPr>
            <p:cNvPr id="45" name="Google Shape;45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987983" y="3878297"/>
            <a:ext cx="635280" cy="147600"/>
            <a:chOff x="2147366" y="4139382"/>
            <a:chExt cx="635280" cy="147600"/>
          </a:xfrm>
        </p:grpSpPr>
        <p:sp>
          <p:nvSpPr>
            <p:cNvPr id="48" name="Google Shape;48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51;p2"/>
          <p:cNvSpPr/>
          <p:nvPr/>
        </p:nvSpPr>
        <p:spPr>
          <a:xfrm>
            <a:off x="1618138" y="949638"/>
            <a:ext cx="8893200" cy="4109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" name="Google Shape;52;p2"/>
          <p:cNvGrpSpPr/>
          <p:nvPr/>
        </p:nvGrpSpPr>
        <p:grpSpPr>
          <a:xfrm>
            <a:off x="1771384" y="1059747"/>
            <a:ext cx="635280" cy="147600"/>
            <a:chOff x="2147366" y="4139382"/>
            <a:chExt cx="635280" cy="147600"/>
          </a:xfrm>
        </p:grpSpPr>
        <p:sp>
          <p:nvSpPr>
            <p:cNvPr id="53" name="Google Shape;53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5520051" y="4606376"/>
            <a:ext cx="5362500" cy="1301975"/>
            <a:chOff x="2176863" y="4518413"/>
            <a:chExt cx="5362500" cy="1301975"/>
          </a:xfrm>
        </p:grpSpPr>
        <p:sp>
          <p:nvSpPr>
            <p:cNvPr id="57" name="Google Shape;57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5655734" y="4716497"/>
            <a:ext cx="635280" cy="147600"/>
            <a:chOff x="2147366" y="4139382"/>
            <a:chExt cx="635280" cy="147600"/>
          </a:xfrm>
        </p:grpSpPr>
        <p:sp>
          <p:nvSpPr>
            <p:cNvPr id="60" name="Google Shape;60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2"/>
          <p:cNvSpPr txBox="1">
            <a:spLocks noGrp="1"/>
          </p:cNvSpPr>
          <p:nvPr>
            <p:ph type="title"/>
          </p:nvPr>
        </p:nvSpPr>
        <p:spPr>
          <a:xfrm>
            <a:off x="2176875" y="1137800"/>
            <a:ext cx="6796800" cy="322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 dirty="0"/>
          </a:p>
        </p:txBody>
      </p:sp>
      <p:sp>
        <p:nvSpPr>
          <p:cNvPr id="64" name="Google Shape;64;p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5"/>
          <p:cNvGrpSpPr/>
          <p:nvPr/>
        </p:nvGrpSpPr>
        <p:grpSpPr>
          <a:xfrm>
            <a:off x="8201100" y="4138775"/>
            <a:ext cx="3509100" cy="2030700"/>
            <a:chOff x="8115925" y="1776575"/>
            <a:chExt cx="3509100" cy="2030700"/>
          </a:xfrm>
        </p:grpSpPr>
        <p:sp>
          <p:nvSpPr>
            <p:cNvPr id="83" name="Google Shape;83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4" name="Google Shape;84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85" name="Google Shape;8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8" name="Google Shape;88;p5"/>
          <p:cNvGrpSpPr/>
          <p:nvPr/>
        </p:nvGrpSpPr>
        <p:grpSpPr>
          <a:xfrm>
            <a:off x="481800" y="4138775"/>
            <a:ext cx="3509100" cy="2030700"/>
            <a:chOff x="396625" y="1776575"/>
            <a:chExt cx="3509100" cy="2030700"/>
          </a:xfrm>
        </p:grpSpPr>
        <p:sp>
          <p:nvSpPr>
            <p:cNvPr id="89" name="Google Shape;89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" name="Google Shape;90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91" name="Google Shape;91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4" name="Google Shape;94;p5"/>
          <p:cNvGrpSpPr/>
          <p:nvPr/>
        </p:nvGrpSpPr>
        <p:grpSpPr>
          <a:xfrm>
            <a:off x="4341450" y="4138775"/>
            <a:ext cx="3509100" cy="2030700"/>
            <a:chOff x="4234200" y="1776575"/>
            <a:chExt cx="3509100" cy="2030700"/>
          </a:xfrm>
        </p:grpSpPr>
        <p:sp>
          <p:nvSpPr>
            <p:cNvPr id="95" name="Google Shape;95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" name="Google Shape;96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97" name="Google Shape;97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0" name="Google Shape;100;p5"/>
          <p:cNvGrpSpPr/>
          <p:nvPr/>
        </p:nvGrpSpPr>
        <p:grpSpPr>
          <a:xfrm>
            <a:off x="481800" y="1776575"/>
            <a:ext cx="3509100" cy="2030700"/>
            <a:chOff x="396625" y="1776575"/>
            <a:chExt cx="3509100" cy="2030700"/>
          </a:xfrm>
        </p:grpSpPr>
        <p:sp>
          <p:nvSpPr>
            <p:cNvPr id="101" name="Google Shape;101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" name="Google Shape;102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103" name="Google Shape;103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6" name="Google Shape;106;p5"/>
          <p:cNvGrpSpPr/>
          <p:nvPr/>
        </p:nvGrpSpPr>
        <p:grpSpPr>
          <a:xfrm>
            <a:off x="8201100" y="1776575"/>
            <a:ext cx="3509100" cy="2030700"/>
            <a:chOff x="8115925" y="1776575"/>
            <a:chExt cx="3509100" cy="2030700"/>
          </a:xfrm>
        </p:grpSpPr>
        <p:sp>
          <p:nvSpPr>
            <p:cNvPr id="107" name="Google Shape;107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8" name="Google Shape;108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109" name="Google Shape;109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2" name="Google Shape;112;p5"/>
          <p:cNvGrpSpPr/>
          <p:nvPr/>
        </p:nvGrpSpPr>
        <p:grpSpPr>
          <a:xfrm>
            <a:off x="4341450" y="1776575"/>
            <a:ext cx="3509100" cy="2030700"/>
            <a:chOff x="4234200" y="1776575"/>
            <a:chExt cx="3509100" cy="2030700"/>
          </a:xfrm>
        </p:grpSpPr>
        <p:sp>
          <p:nvSpPr>
            <p:cNvPr id="113" name="Google Shape;113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4" name="Google Shape;114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115" name="Google Shape;11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 dirty="0"/>
          </a:p>
        </p:txBody>
      </p:sp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5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body" idx="3"/>
          </p:nvPr>
        </p:nvSpPr>
        <p:spPr>
          <a:xfrm>
            <a:off x="575950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4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title" idx="5"/>
          </p:nvPr>
        </p:nvSpPr>
        <p:spPr>
          <a:xfrm>
            <a:off x="942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title" idx="6"/>
          </p:nvPr>
        </p:nvSpPr>
        <p:spPr>
          <a:xfrm>
            <a:off x="444870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title" idx="7"/>
          </p:nvPr>
        </p:nvSpPr>
        <p:spPr>
          <a:xfrm>
            <a:off x="49077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title" idx="8"/>
          </p:nvPr>
        </p:nvSpPr>
        <p:spPr>
          <a:xfrm>
            <a:off x="4448700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body" idx="13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9" name="Google Shape;129;p5"/>
          <p:cNvSpPr txBox="1">
            <a:spLocks noGrp="1"/>
          </p:cNvSpPr>
          <p:nvPr>
            <p:ph type="title" idx="14"/>
          </p:nvPr>
        </p:nvSpPr>
        <p:spPr>
          <a:xfrm>
            <a:off x="84066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title" idx="15"/>
          </p:nvPr>
        </p:nvSpPr>
        <p:spPr>
          <a:xfrm>
            <a:off x="840662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Big Title">
  <p:cSld name="CUSTOM_7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"/>
          <p:cNvSpPr/>
          <p:nvPr/>
        </p:nvSpPr>
        <p:spPr>
          <a:xfrm>
            <a:off x="629700" y="604225"/>
            <a:ext cx="10932600" cy="5351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9" name="Google Shape;179;p10"/>
          <p:cNvGrpSpPr/>
          <p:nvPr/>
        </p:nvGrpSpPr>
        <p:grpSpPr>
          <a:xfrm>
            <a:off x="819246" y="714334"/>
            <a:ext cx="635280" cy="147600"/>
            <a:chOff x="2147366" y="4139382"/>
            <a:chExt cx="635280" cy="147600"/>
          </a:xfrm>
        </p:grpSpPr>
        <p:sp>
          <p:nvSpPr>
            <p:cNvPr id="180" name="Google Shape;180;p1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3" name="Google Shape;183;p10"/>
          <p:cNvSpPr txBox="1">
            <a:spLocks noGrp="1"/>
          </p:cNvSpPr>
          <p:nvPr>
            <p:ph type="title"/>
          </p:nvPr>
        </p:nvSpPr>
        <p:spPr>
          <a:xfrm>
            <a:off x="781800" y="919825"/>
            <a:ext cx="10628400" cy="4720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"/>
          <p:cNvSpPr/>
          <p:nvPr/>
        </p:nvSpPr>
        <p:spPr>
          <a:xfrm>
            <a:off x="666000" y="1518625"/>
            <a:ext cx="10932600" cy="46206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6" name="Google Shape;186;p11"/>
          <p:cNvGrpSpPr/>
          <p:nvPr/>
        </p:nvGrpSpPr>
        <p:grpSpPr>
          <a:xfrm>
            <a:off x="819246" y="1628734"/>
            <a:ext cx="635280" cy="147600"/>
            <a:chOff x="2147366" y="4139382"/>
            <a:chExt cx="635280" cy="147600"/>
          </a:xfrm>
        </p:grpSpPr>
        <p:sp>
          <p:nvSpPr>
            <p:cNvPr id="187" name="Google Shape;187;p11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0" name="Google Shape;190;p11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1" name="Google Shape;191;p11"/>
          <p:cNvSpPr txBox="1">
            <a:spLocks noGrp="1"/>
          </p:cNvSpPr>
          <p:nvPr>
            <p:ph type="subTitle" idx="2"/>
          </p:nvPr>
        </p:nvSpPr>
        <p:spPr>
          <a:xfrm>
            <a:off x="1217558" y="3100360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2" name="Google Shape;192;p11"/>
          <p:cNvSpPr txBox="1">
            <a:spLocks noGrp="1"/>
          </p:cNvSpPr>
          <p:nvPr>
            <p:ph type="subTitle" idx="3"/>
          </p:nvPr>
        </p:nvSpPr>
        <p:spPr>
          <a:xfrm>
            <a:off x="1217558" y="4400450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3" name="Google Shape;193;p11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94" name="Google Shape;194;p11"/>
          <p:cNvSpPr txBox="1">
            <a:spLocks noGrp="1"/>
          </p:cNvSpPr>
          <p:nvPr>
            <p:ph type="body" idx="4"/>
          </p:nvPr>
        </p:nvSpPr>
        <p:spPr>
          <a:xfrm>
            <a:off x="1217550" y="2238218"/>
            <a:ext cx="97551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5" name="Google Shape;195;p11"/>
          <p:cNvSpPr txBox="1">
            <a:spLocks noGrp="1"/>
          </p:cNvSpPr>
          <p:nvPr>
            <p:ph type="body" idx="5"/>
          </p:nvPr>
        </p:nvSpPr>
        <p:spPr>
          <a:xfrm>
            <a:off x="1217550" y="3526878"/>
            <a:ext cx="97551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6" name="Google Shape;196;p11"/>
          <p:cNvSpPr txBox="1">
            <a:spLocks noGrp="1"/>
          </p:cNvSpPr>
          <p:nvPr>
            <p:ph type="body" idx="6"/>
          </p:nvPr>
        </p:nvSpPr>
        <p:spPr>
          <a:xfrm>
            <a:off x="1217550" y="4813738"/>
            <a:ext cx="97569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7 Title and text right">
  <p:cSld name="CUSTOM_16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9"/>
          <p:cNvSpPr/>
          <p:nvPr/>
        </p:nvSpPr>
        <p:spPr>
          <a:xfrm>
            <a:off x="4641925" y="861150"/>
            <a:ext cx="6930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4" name="Google Shape;344;p19"/>
          <p:cNvGrpSpPr/>
          <p:nvPr/>
        </p:nvGrpSpPr>
        <p:grpSpPr>
          <a:xfrm>
            <a:off x="4777596" y="971259"/>
            <a:ext cx="635280" cy="147600"/>
            <a:chOff x="2147366" y="4139382"/>
            <a:chExt cx="635280" cy="147600"/>
          </a:xfrm>
        </p:grpSpPr>
        <p:sp>
          <p:nvSpPr>
            <p:cNvPr id="345" name="Google Shape;345;p19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9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9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8" name="Google Shape;348;p19"/>
          <p:cNvSpPr txBox="1">
            <a:spLocks noGrp="1"/>
          </p:cNvSpPr>
          <p:nvPr>
            <p:ph type="title"/>
          </p:nvPr>
        </p:nvSpPr>
        <p:spPr>
          <a:xfrm>
            <a:off x="5300000" y="1512400"/>
            <a:ext cx="3831300" cy="1839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 dirty="0"/>
          </a:p>
        </p:txBody>
      </p:sp>
      <p:sp>
        <p:nvSpPr>
          <p:cNvPr id="349" name="Google Shape;349;p19"/>
          <p:cNvSpPr txBox="1">
            <a:spLocks noGrp="1"/>
          </p:cNvSpPr>
          <p:nvPr>
            <p:ph type="body" idx="1"/>
          </p:nvPr>
        </p:nvSpPr>
        <p:spPr>
          <a:xfrm>
            <a:off x="5300088" y="3351250"/>
            <a:ext cx="55815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429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" name="Google Shape;10;p1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1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  <p:sldLayoutId id="2147483657" r:id="rId4"/>
    <p:sldLayoutId id="2147483665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operators.as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derech1e/python-beginner-cours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2"/>
          <p:cNvSpPr txBox="1">
            <a:spLocks noGrp="1"/>
          </p:cNvSpPr>
          <p:nvPr>
            <p:ph type="title"/>
          </p:nvPr>
        </p:nvSpPr>
        <p:spPr>
          <a:xfrm>
            <a:off x="2523475" y="1607299"/>
            <a:ext cx="6796800" cy="290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PROGRAMMIERUNG BEGINNER KURS </a:t>
            </a:r>
            <a:r>
              <a:rPr lang="en" dirty="0">
                <a:solidFill>
                  <a:schemeClr val="accent1"/>
                </a:solidFill>
              </a:rPr>
              <a:t>PYTHON #4</a:t>
            </a:r>
            <a:endParaRPr sz="5000" dirty="0"/>
          </a:p>
        </p:txBody>
      </p:sp>
      <p:sp>
        <p:nvSpPr>
          <p:cNvPr id="381" name="Google Shape;381;p2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&lt;p&gt;</a:t>
            </a:r>
            <a:r>
              <a:rPr lang="en" dirty="0"/>
              <a:t> Jannik Heinrich &amp; </a:t>
            </a:r>
            <a:br>
              <a:rPr lang="en" dirty="0"/>
            </a:br>
            <a:r>
              <a:rPr lang="en" dirty="0"/>
              <a:t>Thomas Nürk </a:t>
            </a:r>
            <a:r>
              <a:rPr lang="en" dirty="0">
                <a:solidFill>
                  <a:schemeClr val="accent1"/>
                </a:solidFill>
              </a:rPr>
              <a:t>&lt;/p&gt;</a:t>
            </a:r>
            <a:endParaRPr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57C0F3-FC62-15CE-EA0E-9694146D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__str__ </a:t>
            </a:r>
            <a:r>
              <a:rPr lang="en" sz="6000" dirty="0">
                <a:solidFill>
                  <a:schemeClr val="accent1"/>
                </a:solidFill>
              </a:rPr>
              <a:t>KLASSEN</a:t>
            </a:r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B60CCB-076F-1878-D203-C5D2E357592E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1217550" y="1882195"/>
            <a:ext cx="9755100" cy="2923411"/>
          </a:xfrm>
        </p:spPr>
        <p:txBody>
          <a:bodyPr/>
          <a:lstStyle/>
          <a:p>
            <a:pPr marL="13970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class </a:t>
            </a:r>
            <a:r>
              <a:rPr lang="en-US" sz="2000" dirty="0">
                <a:solidFill>
                  <a:schemeClr val="tx1"/>
                </a:solidFill>
              </a:rPr>
              <a:t>Auto:						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Klasse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definieren</a:t>
            </a:r>
            <a:endParaRPr lang="en-US" sz="2000" dirty="0">
              <a:solidFill>
                <a:schemeClr val="tx1"/>
              </a:solidFill>
            </a:endParaRPr>
          </a:p>
          <a:p>
            <a:pPr marL="13970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>
                <a:solidFill>
                  <a:schemeClr val="accent1"/>
                </a:solidFill>
              </a:rPr>
              <a:t>def</a:t>
            </a:r>
            <a:r>
              <a:rPr lang="en-US" sz="2000" dirty="0">
                <a:solidFill>
                  <a:schemeClr val="tx1"/>
                </a:solidFill>
              </a:rPr>
              <a:t> __</a:t>
            </a:r>
            <a:r>
              <a:rPr lang="en-US" sz="2000" dirty="0" err="1">
                <a:solidFill>
                  <a:schemeClr val="tx1"/>
                </a:solidFill>
              </a:rPr>
              <a:t>init</a:t>
            </a:r>
            <a:r>
              <a:rPr lang="en-US" sz="2000" dirty="0">
                <a:solidFill>
                  <a:schemeClr val="tx1"/>
                </a:solidFill>
              </a:rPr>
              <a:t>__(</a:t>
            </a:r>
            <a:r>
              <a:rPr lang="en-US" sz="2000" dirty="0" err="1">
                <a:solidFill>
                  <a:schemeClr val="tx1"/>
                </a:solidFill>
              </a:rPr>
              <a:t>self,marke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farbe</a:t>
            </a:r>
            <a:r>
              <a:rPr lang="en-US" sz="2000" dirty="0">
                <a:solidFill>
                  <a:schemeClr val="tx1"/>
                </a:solidFill>
              </a:rPr>
              <a:t>):	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Initialisieren</a:t>
            </a:r>
            <a:r>
              <a:rPr lang="en-US" sz="2000" dirty="0"/>
              <a:t>	</a:t>
            </a:r>
          </a:p>
          <a:p>
            <a:pPr marL="13970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	</a:t>
            </a:r>
            <a:r>
              <a:rPr lang="en-US" sz="2000" dirty="0" err="1">
                <a:solidFill>
                  <a:schemeClr val="tx1"/>
                </a:solidFill>
              </a:rPr>
              <a:t>self.</a:t>
            </a:r>
            <a:r>
              <a:rPr lang="en-US" sz="2000" dirty="0" err="1">
                <a:solidFill>
                  <a:schemeClr val="accent1"/>
                </a:solidFill>
              </a:rPr>
              <a:t>marke</a:t>
            </a:r>
            <a:r>
              <a:rPr lang="en-US" sz="2000" dirty="0">
                <a:solidFill>
                  <a:schemeClr val="accent1"/>
                </a:solidFill>
              </a:rPr>
              <a:t>  </a:t>
            </a:r>
            <a:r>
              <a:rPr lang="en-US" sz="2000" dirty="0">
                <a:solidFill>
                  <a:schemeClr val="tx1"/>
                </a:solidFill>
              </a:rPr>
              <a:t>= </a:t>
            </a:r>
            <a:r>
              <a:rPr lang="en-US" sz="2000" dirty="0" err="1">
                <a:solidFill>
                  <a:schemeClr val="tx1"/>
                </a:solidFill>
              </a:rPr>
              <a:t>marke</a:t>
            </a:r>
            <a:endParaRPr lang="en-US" sz="2000" dirty="0">
              <a:solidFill>
                <a:schemeClr val="tx1"/>
              </a:solidFill>
            </a:endParaRPr>
          </a:p>
          <a:p>
            <a:pPr marL="13970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	</a:t>
            </a:r>
            <a:r>
              <a:rPr lang="en-US" sz="2000" dirty="0" err="1">
                <a:solidFill>
                  <a:schemeClr val="tx1"/>
                </a:solidFill>
              </a:rPr>
              <a:t>self.</a:t>
            </a:r>
            <a:r>
              <a:rPr lang="en-US" sz="2000" dirty="0" err="1">
                <a:solidFill>
                  <a:schemeClr val="accent1"/>
                </a:solidFill>
              </a:rPr>
              <a:t>farbe</a:t>
            </a:r>
            <a:r>
              <a:rPr lang="en-US" sz="2000" dirty="0">
                <a:solidFill>
                  <a:schemeClr val="accent1"/>
                </a:solidFill>
              </a:rPr>
              <a:t>  </a:t>
            </a:r>
            <a:r>
              <a:rPr lang="en-US" sz="2000" dirty="0">
                <a:solidFill>
                  <a:schemeClr val="tx1"/>
                </a:solidFill>
              </a:rPr>
              <a:t>= </a:t>
            </a:r>
            <a:r>
              <a:rPr lang="en-US" sz="2000" dirty="0" err="1">
                <a:solidFill>
                  <a:schemeClr val="tx1"/>
                </a:solidFill>
              </a:rPr>
              <a:t>farbe</a:t>
            </a:r>
            <a:endParaRPr lang="en-US" sz="2000" dirty="0">
              <a:solidFill>
                <a:schemeClr val="tx1"/>
              </a:solidFill>
            </a:endParaRPr>
          </a:p>
          <a:p>
            <a:pPr marL="139700" indent="0">
              <a:buNone/>
            </a:pPr>
            <a:r>
              <a:rPr lang="en-US" sz="2000" dirty="0"/>
              <a:t>	</a:t>
            </a:r>
          </a:p>
          <a:p>
            <a:pPr marL="139700" indent="0">
              <a:buNone/>
            </a:pPr>
            <a:r>
              <a:rPr lang="en-US" sz="2000" dirty="0"/>
              <a:t>	</a:t>
            </a:r>
            <a:r>
              <a:rPr lang="en-US" sz="2000" dirty="0">
                <a:solidFill>
                  <a:schemeClr val="accent1"/>
                </a:solidFill>
              </a:rPr>
              <a:t> def</a:t>
            </a:r>
            <a:r>
              <a:rPr lang="en-US" sz="2000" dirty="0">
                <a:solidFill>
                  <a:schemeClr val="tx1"/>
                </a:solidFill>
              </a:rPr>
              <a:t> __str__(self):	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# String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Ausgabe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definieren</a:t>
            </a:r>
            <a:endParaRPr lang="en-US" sz="2000" dirty="0">
              <a:solidFill>
                <a:schemeClr val="tx1"/>
              </a:solidFill>
            </a:endParaRPr>
          </a:p>
          <a:p>
            <a:pPr marL="139700" indent="0">
              <a:buNone/>
            </a:pPr>
            <a:r>
              <a:rPr lang="en-US" sz="2000" dirty="0"/>
              <a:t>		 </a:t>
            </a:r>
            <a:r>
              <a:rPr lang="en-US" sz="2000" dirty="0">
                <a:solidFill>
                  <a:schemeClr val="accent1"/>
                </a:solidFill>
              </a:rPr>
              <a:t>return</a:t>
            </a:r>
            <a:r>
              <a:rPr lang="en-US" sz="2000" dirty="0"/>
              <a:t> f“{</a:t>
            </a:r>
            <a:r>
              <a:rPr lang="en-US" sz="2000" dirty="0" err="1"/>
              <a:t>self.</a:t>
            </a:r>
            <a:r>
              <a:rPr lang="en-US" sz="2000" dirty="0" err="1">
                <a:solidFill>
                  <a:schemeClr val="accent1"/>
                </a:solidFill>
              </a:rPr>
              <a:t>farbe</a:t>
            </a:r>
            <a:r>
              <a:rPr lang="en-US" sz="2000" dirty="0"/>
              <a:t>}er {</a:t>
            </a:r>
            <a:r>
              <a:rPr lang="en-US" sz="2000" dirty="0" err="1"/>
              <a:t>self.</a:t>
            </a:r>
            <a:r>
              <a:rPr lang="en-US" sz="2000" dirty="0" err="1">
                <a:solidFill>
                  <a:schemeClr val="accent1"/>
                </a:solidFill>
              </a:rPr>
              <a:t>marke</a:t>
            </a:r>
            <a:r>
              <a:rPr lang="en-US" sz="2000" dirty="0">
                <a:solidFill>
                  <a:schemeClr val="tx1"/>
                </a:solidFill>
              </a:rPr>
              <a:t>}</a:t>
            </a:r>
            <a:r>
              <a:rPr lang="en-US" sz="2000" dirty="0"/>
              <a:t>"</a:t>
            </a:r>
          </a:p>
          <a:p>
            <a:pPr marL="139700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 marL="139700" indent="0">
              <a:buNone/>
            </a:pPr>
            <a:endParaRPr lang="de-DE" sz="20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41B17893-D3FC-5DC6-D3C8-59AD8DBD0A37}"/>
              </a:ext>
            </a:extLst>
          </p:cNvPr>
          <p:cNvSpPr txBox="1">
            <a:spLocks/>
          </p:cNvSpPr>
          <p:nvPr/>
        </p:nvSpPr>
        <p:spPr>
          <a:xfrm>
            <a:off x="1218450" y="4884644"/>
            <a:ext cx="9755100" cy="1083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139700" indent="0">
              <a:buNone/>
            </a:pPr>
            <a:r>
              <a:rPr lang="en-US" sz="2000" dirty="0" err="1">
                <a:solidFill>
                  <a:schemeClr val="accent1"/>
                </a:solidFill>
              </a:rPr>
              <a:t>porsche</a:t>
            </a:r>
            <a:r>
              <a:rPr lang="en-US" sz="2000" dirty="0">
                <a:solidFill>
                  <a:schemeClr val="tx1"/>
                </a:solidFill>
              </a:rPr>
              <a:t> = Auto(“Porsche”,”</a:t>
            </a:r>
            <a:r>
              <a:rPr lang="en-US" sz="2000" dirty="0" err="1">
                <a:solidFill>
                  <a:schemeClr val="tx1"/>
                </a:solidFill>
              </a:rPr>
              <a:t>blau</a:t>
            </a:r>
            <a:r>
              <a:rPr lang="en-US" sz="2000" dirty="0">
                <a:solidFill>
                  <a:schemeClr val="tx1"/>
                </a:solidFill>
              </a:rPr>
              <a:t>”)	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Objekt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Initalisieren</a:t>
            </a:r>
            <a:endParaRPr 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marL="139700" indent="0">
              <a:buNone/>
            </a:pPr>
            <a:r>
              <a:rPr lang="en-US" sz="2000" dirty="0">
                <a:solidFill>
                  <a:schemeClr val="accent6"/>
                </a:solidFill>
              </a:rPr>
              <a:t>print</a:t>
            </a:r>
            <a:r>
              <a:rPr lang="en-US" sz="2000" dirty="0"/>
              <a:t>(</a:t>
            </a:r>
            <a:r>
              <a:rPr lang="en-US" sz="2000" dirty="0" err="1">
                <a:solidFill>
                  <a:schemeClr val="accent1"/>
                </a:solidFill>
              </a:rPr>
              <a:t>porsche</a:t>
            </a:r>
            <a:r>
              <a:rPr lang="en-US" sz="2000" dirty="0"/>
              <a:t>)				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blauer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Porsche </a:t>
            </a:r>
          </a:p>
          <a:p>
            <a:pPr marL="139700" indent="0">
              <a:buFont typeface="Roboto Mono"/>
              <a:buNone/>
            </a:pPr>
            <a:endParaRPr lang="de-DE" sz="20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0773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57C0F3-FC62-15CE-EA0E-9694146D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funktionen </a:t>
            </a:r>
            <a:r>
              <a:rPr lang="en" sz="6000" dirty="0">
                <a:solidFill>
                  <a:schemeClr val="accent1"/>
                </a:solidFill>
              </a:rPr>
              <a:t>KLASSEN</a:t>
            </a:r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B60CCB-076F-1878-D203-C5D2E357592E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1217550" y="1882196"/>
            <a:ext cx="9755100" cy="1795428"/>
          </a:xfrm>
        </p:spPr>
        <p:txBody>
          <a:bodyPr/>
          <a:lstStyle/>
          <a:p>
            <a:pPr marL="13970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class </a:t>
            </a:r>
            <a:r>
              <a:rPr lang="en-US" sz="2000" dirty="0">
                <a:solidFill>
                  <a:schemeClr val="tx1"/>
                </a:solidFill>
              </a:rPr>
              <a:t>Auto:						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Klasse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definieren</a:t>
            </a:r>
            <a:endParaRPr lang="en-US" sz="2000" dirty="0">
              <a:solidFill>
                <a:schemeClr val="tx1"/>
              </a:solidFill>
            </a:endParaRPr>
          </a:p>
          <a:p>
            <a:pPr marL="13970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</a:t>
            </a:r>
          </a:p>
          <a:p>
            <a:pPr marL="13970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	def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lackieren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self,farbe</a:t>
            </a:r>
            <a:r>
              <a:rPr lang="en-US" sz="2000" dirty="0">
                <a:solidFill>
                  <a:schemeClr val="tx1"/>
                </a:solidFill>
              </a:rPr>
              <a:t>):	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Funktion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definieren</a:t>
            </a:r>
            <a:r>
              <a:rPr lang="en-US" sz="2000" dirty="0"/>
              <a:t>	</a:t>
            </a:r>
          </a:p>
          <a:p>
            <a:pPr marL="13970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	</a:t>
            </a:r>
            <a:r>
              <a:rPr lang="en-US" sz="2000" dirty="0" err="1">
                <a:solidFill>
                  <a:schemeClr val="tx1"/>
                </a:solidFill>
              </a:rPr>
              <a:t>self.</a:t>
            </a:r>
            <a:r>
              <a:rPr lang="en-US" sz="2000" dirty="0" err="1">
                <a:solidFill>
                  <a:schemeClr val="accent1"/>
                </a:solidFill>
              </a:rPr>
              <a:t>farbe</a:t>
            </a:r>
            <a:r>
              <a:rPr lang="en-US" sz="2000" dirty="0">
                <a:solidFill>
                  <a:schemeClr val="accent1"/>
                </a:solidFill>
              </a:rPr>
              <a:t>  </a:t>
            </a:r>
            <a:r>
              <a:rPr lang="en-US" sz="2000" dirty="0">
                <a:solidFill>
                  <a:schemeClr val="tx1"/>
                </a:solidFill>
              </a:rPr>
              <a:t>= </a:t>
            </a:r>
            <a:r>
              <a:rPr lang="en-US" sz="2000" dirty="0" err="1">
                <a:solidFill>
                  <a:schemeClr val="tx1"/>
                </a:solidFill>
              </a:rPr>
              <a:t>farbe</a:t>
            </a:r>
            <a:endParaRPr lang="en-US" sz="2000" dirty="0">
              <a:solidFill>
                <a:schemeClr val="tx1"/>
              </a:solidFill>
            </a:endParaRPr>
          </a:p>
          <a:p>
            <a:pPr marL="139700" indent="0">
              <a:buNone/>
            </a:pPr>
            <a:r>
              <a:rPr lang="en-US" sz="2000" dirty="0"/>
              <a:t>	</a:t>
            </a:r>
          </a:p>
          <a:p>
            <a:pPr marL="139700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 marL="139700" indent="0">
              <a:buNone/>
            </a:pPr>
            <a:endParaRPr lang="de-DE" sz="20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41B17893-D3FC-5DC6-D3C8-59AD8DBD0A37}"/>
              </a:ext>
            </a:extLst>
          </p:cNvPr>
          <p:cNvSpPr txBox="1">
            <a:spLocks/>
          </p:cNvSpPr>
          <p:nvPr/>
        </p:nvSpPr>
        <p:spPr>
          <a:xfrm>
            <a:off x="1218450" y="4208058"/>
            <a:ext cx="9755100" cy="2291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139700" indent="0">
              <a:buNone/>
            </a:pPr>
            <a:r>
              <a:rPr lang="en-US" sz="2000" dirty="0" err="1">
                <a:solidFill>
                  <a:schemeClr val="accent1"/>
                </a:solidFill>
              </a:rPr>
              <a:t>porsche</a:t>
            </a:r>
            <a:r>
              <a:rPr lang="en-US" sz="2000" dirty="0">
                <a:solidFill>
                  <a:schemeClr val="tx1"/>
                </a:solidFill>
              </a:rPr>
              <a:t> = Auto(“Porsche”,”</a:t>
            </a:r>
            <a:r>
              <a:rPr lang="en-US" sz="2000" dirty="0" err="1">
                <a:solidFill>
                  <a:schemeClr val="tx1"/>
                </a:solidFill>
              </a:rPr>
              <a:t>blau</a:t>
            </a:r>
            <a:r>
              <a:rPr lang="en-US" sz="2000" dirty="0">
                <a:solidFill>
                  <a:schemeClr val="tx1"/>
                </a:solidFill>
              </a:rPr>
              <a:t>”)	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Objekt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Initalisieren</a:t>
            </a:r>
            <a:endParaRPr 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marL="139700" indent="0">
              <a:buNone/>
            </a:pPr>
            <a:r>
              <a:rPr lang="en-US" sz="2000" dirty="0" err="1">
                <a:solidFill>
                  <a:schemeClr val="tx1"/>
                </a:solidFill>
              </a:rPr>
              <a:t>porsche.lackieren</a:t>
            </a:r>
            <a:r>
              <a:rPr lang="en-US" sz="2000" dirty="0">
                <a:solidFill>
                  <a:schemeClr val="tx1"/>
                </a:solidFill>
              </a:rPr>
              <a:t>(“golden”)</a:t>
            </a:r>
          </a:p>
          <a:p>
            <a:pPr marL="139700" indent="0">
              <a:buNone/>
            </a:pPr>
            <a:r>
              <a:rPr lang="en-US" sz="2000" dirty="0">
                <a:solidFill>
                  <a:schemeClr val="accent6"/>
                </a:solidFill>
              </a:rPr>
              <a:t>print</a:t>
            </a:r>
            <a:r>
              <a:rPr lang="en-US" sz="2000" dirty="0"/>
              <a:t>(</a:t>
            </a:r>
            <a:r>
              <a:rPr lang="en-US" sz="2000" dirty="0" err="1">
                <a:solidFill>
                  <a:schemeClr val="accent1"/>
                </a:solidFill>
              </a:rPr>
              <a:t>porsche</a:t>
            </a:r>
            <a:r>
              <a:rPr lang="en-US" sz="2000" dirty="0"/>
              <a:t>)				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goldener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Porsche </a:t>
            </a:r>
          </a:p>
          <a:p>
            <a:pPr marL="139700" indent="0">
              <a:buFont typeface="Roboto Mono"/>
              <a:buNone/>
            </a:pPr>
            <a:endParaRPr lang="de-DE" sz="20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40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10672108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CHALLENGE </a:t>
            </a:r>
            <a:r>
              <a:rPr lang="en" sz="6000" dirty="0">
                <a:solidFill>
                  <a:schemeClr val="accent2"/>
                </a:solidFill>
              </a:rPr>
              <a:t>AUTO KLASSE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441" name="Google Shape;441;p29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Auto Klasse</a:t>
            </a:r>
            <a:endParaRPr dirty="0"/>
          </a:p>
        </p:txBody>
      </p:sp>
      <p:sp>
        <p:nvSpPr>
          <p:cNvPr id="446" name="Google Shape;446;p29"/>
          <p:cNvSpPr txBox="1">
            <a:spLocks noGrp="1"/>
          </p:cNvSpPr>
          <p:nvPr>
            <p:ph type="body" idx="4"/>
          </p:nvPr>
        </p:nvSpPr>
        <p:spPr>
          <a:xfrm>
            <a:off x="1217550" y="2238218"/>
            <a:ext cx="9755100" cy="386223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600" dirty="0" err="1"/>
              <a:t>Erstelle</a:t>
            </a:r>
            <a:r>
              <a:rPr lang="en-US" sz="1600" dirty="0"/>
              <a:t> </a:t>
            </a:r>
            <a:r>
              <a:rPr lang="en-US" sz="1600" dirty="0" err="1"/>
              <a:t>eine</a:t>
            </a:r>
            <a:r>
              <a:rPr lang="en-US" sz="1600" dirty="0"/>
              <a:t> </a:t>
            </a:r>
            <a:r>
              <a:rPr lang="en-US" sz="1600" dirty="0" err="1"/>
              <a:t>Klasse</a:t>
            </a:r>
            <a:r>
              <a:rPr lang="en-US" sz="1600" dirty="0"/>
              <a:t> ‘Auto’ die </a:t>
            </a:r>
            <a:r>
              <a:rPr lang="en-US" sz="1600" dirty="0" err="1"/>
              <a:t>folgende</a:t>
            </a:r>
            <a:r>
              <a:rPr lang="en-US" sz="1600" dirty="0"/>
              <a:t> Attribute </a:t>
            </a:r>
            <a:r>
              <a:rPr lang="en-US" sz="1600" dirty="0" err="1"/>
              <a:t>enthält</a:t>
            </a:r>
            <a:r>
              <a:rPr lang="en-US" sz="1600" dirty="0"/>
              <a:t>: “</a:t>
            </a:r>
            <a:r>
              <a:rPr lang="en-US" sz="1600" dirty="0" err="1"/>
              <a:t>kmstand</a:t>
            </a:r>
            <a:r>
              <a:rPr lang="en-US" sz="1600" dirty="0"/>
              <a:t>, </a:t>
            </a:r>
            <a:r>
              <a:rPr lang="en-US" sz="1600" dirty="0" err="1"/>
              <a:t>marke</a:t>
            </a:r>
            <a:r>
              <a:rPr lang="en-US" sz="1600" dirty="0"/>
              <a:t>, </a:t>
            </a:r>
            <a:r>
              <a:rPr lang="en-US" sz="1600" dirty="0" err="1"/>
              <a:t>baujahr</a:t>
            </a:r>
            <a:r>
              <a:rPr lang="en-US" sz="1600" dirty="0"/>
              <a:t>, </a:t>
            </a:r>
            <a:r>
              <a:rPr lang="en-US" sz="1600" dirty="0" err="1"/>
              <a:t>farbe</a:t>
            </a:r>
            <a:r>
              <a:rPr lang="en-US" sz="1600" dirty="0"/>
              <a:t>, </a:t>
            </a:r>
            <a:r>
              <a:rPr lang="en-US" sz="1600" dirty="0" err="1"/>
              <a:t>reifen</a:t>
            </a:r>
            <a:r>
              <a:rPr lang="en-US" sz="1600" dirty="0"/>
              <a:t>”. </a:t>
            </a:r>
            <a:r>
              <a:rPr lang="en-US" sz="1600" dirty="0" err="1"/>
              <a:t>Erzeuge</a:t>
            </a:r>
            <a:r>
              <a:rPr lang="en-US" sz="1600" dirty="0"/>
              <a:t> </a:t>
            </a:r>
            <a:r>
              <a:rPr lang="en-US" sz="1600" dirty="0" err="1"/>
              <a:t>ein</a:t>
            </a:r>
            <a:r>
              <a:rPr lang="en-US" sz="1600" dirty="0"/>
              <a:t> </a:t>
            </a:r>
            <a:r>
              <a:rPr lang="en-US" sz="1600" dirty="0" err="1"/>
              <a:t>Objekt</a:t>
            </a:r>
            <a:r>
              <a:rPr lang="en-US" sz="1600" dirty="0"/>
              <a:t> </a:t>
            </a:r>
            <a:r>
              <a:rPr lang="en-US" sz="1600" dirty="0" err="1"/>
              <a:t>mit</a:t>
            </a:r>
            <a:r>
              <a:rPr lang="en-US" sz="1600" dirty="0"/>
              <a:t> dem </a:t>
            </a:r>
            <a:r>
              <a:rPr lang="en-US" sz="1600" dirty="0" err="1"/>
              <a:t>Bezeichner</a:t>
            </a:r>
            <a:r>
              <a:rPr lang="en-US" sz="1600" dirty="0"/>
              <a:t> ‘</a:t>
            </a:r>
            <a:r>
              <a:rPr lang="en-US" sz="1600" dirty="0" err="1"/>
              <a:t>porsche</a:t>
            </a:r>
            <a:r>
              <a:rPr lang="en-US" sz="1600" dirty="0"/>
              <a:t>’ </a:t>
            </a:r>
            <a:r>
              <a:rPr lang="en-US" sz="1600" dirty="0" err="1"/>
              <a:t>durch</a:t>
            </a:r>
            <a:r>
              <a:rPr lang="en-US" sz="1600" dirty="0"/>
              <a:t> die </a:t>
            </a:r>
            <a:r>
              <a:rPr lang="en-US" sz="1600" dirty="0" err="1"/>
              <a:t>Klasse</a:t>
            </a:r>
            <a:r>
              <a:rPr lang="en-US" sz="1600" dirty="0"/>
              <a:t> ‘Auto’.</a:t>
            </a:r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600" dirty="0" err="1"/>
              <a:t>Gebe</a:t>
            </a:r>
            <a:r>
              <a:rPr lang="en-US" sz="1600" dirty="0"/>
              <a:t> die </a:t>
            </a:r>
            <a:r>
              <a:rPr lang="en-US" sz="1600" dirty="0" err="1"/>
              <a:t>Farbe</a:t>
            </a:r>
            <a:r>
              <a:rPr lang="en-US" sz="1600" dirty="0"/>
              <a:t>, </a:t>
            </a:r>
            <a:r>
              <a:rPr lang="en-US" sz="1600" dirty="0" err="1"/>
              <a:t>Marke</a:t>
            </a:r>
            <a:r>
              <a:rPr lang="en-US" sz="1600" dirty="0"/>
              <a:t> und das </a:t>
            </a:r>
            <a:r>
              <a:rPr lang="en-US" sz="1600" dirty="0" err="1"/>
              <a:t>Baujahr</a:t>
            </a:r>
            <a:r>
              <a:rPr lang="en-US" sz="1600" dirty="0"/>
              <a:t> in der </a:t>
            </a:r>
            <a:r>
              <a:rPr lang="en-US" sz="1600" dirty="0" err="1"/>
              <a:t>Konsole</a:t>
            </a:r>
            <a:r>
              <a:rPr lang="en-US" sz="1600" dirty="0"/>
              <a:t> </a:t>
            </a:r>
            <a:r>
              <a:rPr lang="en-US" sz="1600" dirty="0" err="1"/>
              <a:t>aus.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17753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10672108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CHALLENGE </a:t>
            </a:r>
            <a:r>
              <a:rPr lang="en" sz="6000" dirty="0">
                <a:solidFill>
                  <a:schemeClr val="accent2"/>
                </a:solidFill>
              </a:rPr>
              <a:t>AUTO &amp; GELD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441" name="Google Shape;441;p29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Auto &amp; Geld</a:t>
            </a:r>
            <a:endParaRPr dirty="0"/>
          </a:p>
        </p:txBody>
      </p:sp>
      <p:sp>
        <p:nvSpPr>
          <p:cNvPr id="446" name="Google Shape;446;p29"/>
          <p:cNvSpPr txBox="1">
            <a:spLocks noGrp="1"/>
          </p:cNvSpPr>
          <p:nvPr>
            <p:ph type="body" idx="4"/>
          </p:nvPr>
        </p:nvSpPr>
        <p:spPr>
          <a:xfrm>
            <a:off x="1217550" y="2238218"/>
            <a:ext cx="9755100" cy="386223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600" dirty="0"/>
              <a:t>Ein Auto muss </a:t>
            </a:r>
            <a:r>
              <a:rPr lang="en-US" sz="1600" dirty="0" err="1"/>
              <a:t>immer</a:t>
            </a:r>
            <a:r>
              <a:rPr lang="en-US" sz="1600" dirty="0"/>
              <a:t> </a:t>
            </a:r>
            <a:r>
              <a:rPr lang="en-US" sz="1600" dirty="0" err="1"/>
              <a:t>bezahlt</a:t>
            </a:r>
            <a:r>
              <a:rPr lang="en-US" sz="1600" dirty="0"/>
              <a:t> </a:t>
            </a:r>
            <a:r>
              <a:rPr lang="en-US" sz="1600" dirty="0" err="1"/>
              <a:t>werden</a:t>
            </a:r>
            <a:r>
              <a:rPr lang="en-US" sz="1600" dirty="0"/>
              <a:t>. </a:t>
            </a:r>
            <a:r>
              <a:rPr lang="en-US" sz="1600" dirty="0" err="1"/>
              <a:t>Erstelle</a:t>
            </a:r>
            <a:r>
              <a:rPr lang="en-US" sz="1600" dirty="0"/>
              <a:t> </a:t>
            </a:r>
            <a:r>
              <a:rPr lang="en-US" sz="1600" dirty="0" err="1"/>
              <a:t>eine</a:t>
            </a:r>
            <a:r>
              <a:rPr lang="en-US" sz="1600" dirty="0"/>
              <a:t> </a:t>
            </a:r>
            <a:r>
              <a:rPr lang="en-US" sz="1600" dirty="0" err="1"/>
              <a:t>weitere</a:t>
            </a:r>
            <a:r>
              <a:rPr lang="en-US" sz="1600" dirty="0"/>
              <a:t> </a:t>
            </a:r>
            <a:r>
              <a:rPr lang="en-US" sz="1600" dirty="0" err="1"/>
              <a:t>Klasse</a:t>
            </a:r>
            <a:r>
              <a:rPr lang="en-US" sz="1600" dirty="0"/>
              <a:t> </a:t>
            </a:r>
            <a:r>
              <a:rPr lang="en-US" sz="1600" dirty="0" err="1"/>
              <a:t>mit</a:t>
            </a:r>
            <a:r>
              <a:rPr lang="en-US" sz="1600" dirty="0"/>
              <a:t> dem </a:t>
            </a:r>
            <a:r>
              <a:rPr lang="en-US" sz="1600" dirty="0" err="1"/>
              <a:t>Bezeichner</a:t>
            </a:r>
            <a:r>
              <a:rPr lang="en-US" sz="1600" dirty="0"/>
              <a:t> </a:t>
            </a:r>
            <a:r>
              <a:rPr lang="en-US" sz="1600" dirty="0" err="1"/>
              <a:t>Konto</a:t>
            </a:r>
            <a:r>
              <a:rPr lang="en-US" sz="1600" dirty="0"/>
              <a:t>. Ein </a:t>
            </a:r>
            <a:r>
              <a:rPr lang="en-US" sz="1600" dirty="0" err="1"/>
              <a:t>Konto</a:t>
            </a:r>
            <a:r>
              <a:rPr lang="en-US" sz="1600" dirty="0"/>
              <a:t> </a:t>
            </a:r>
            <a:r>
              <a:rPr lang="en-US" sz="1600" dirty="0" err="1"/>
              <a:t>erhält</a:t>
            </a:r>
            <a:r>
              <a:rPr lang="en-US" sz="1600" dirty="0"/>
              <a:t> </a:t>
            </a:r>
            <a:r>
              <a:rPr lang="en-US" sz="1600" dirty="0" err="1"/>
              <a:t>dabei</a:t>
            </a:r>
            <a:r>
              <a:rPr lang="en-US" sz="1600" dirty="0"/>
              <a:t> </a:t>
            </a:r>
            <a:r>
              <a:rPr lang="en-US" sz="1600" dirty="0" err="1"/>
              <a:t>beim</a:t>
            </a:r>
            <a:r>
              <a:rPr lang="en-US" sz="1600" dirty="0"/>
              <a:t> </a:t>
            </a:r>
            <a:r>
              <a:rPr lang="en-US" sz="1600" dirty="0" err="1"/>
              <a:t>Initialisieren</a:t>
            </a:r>
            <a:r>
              <a:rPr lang="en-US" sz="1600" dirty="0"/>
              <a:t> </a:t>
            </a:r>
            <a:r>
              <a:rPr lang="en-US" sz="1600" dirty="0" err="1"/>
              <a:t>eine</a:t>
            </a:r>
            <a:r>
              <a:rPr lang="en-US" sz="1600" dirty="0"/>
              <a:t> </a:t>
            </a:r>
            <a:r>
              <a:rPr lang="en-US" sz="1600" dirty="0" err="1"/>
              <a:t>zufällige</a:t>
            </a:r>
            <a:r>
              <a:rPr lang="en-US" sz="1600" dirty="0"/>
              <a:t> </a:t>
            </a:r>
            <a:r>
              <a:rPr lang="en-US" sz="1600" dirty="0" err="1"/>
              <a:t>Kunden</a:t>
            </a:r>
            <a:r>
              <a:rPr lang="en-US" sz="1600" dirty="0"/>
              <a:t>-Nr. (</a:t>
            </a:r>
            <a:r>
              <a:rPr lang="en-US" sz="1600" dirty="0" err="1"/>
              <a:t>zwischen</a:t>
            </a:r>
            <a:r>
              <a:rPr lang="en-US" sz="1600" dirty="0"/>
              <a:t> 1 und 10000) und </a:t>
            </a:r>
            <a:r>
              <a:rPr lang="en-US" sz="1600" dirty="0" err="1"/>
              <a:t>einen</a:t>
            </a:r>
            <a:r>
              <a:rPr lang="en-US" sz="1600" dirty="0"/>
              <a:t> </a:t>
            </a:r>
            <a:r>
              <a:rPr lang="en-US" sz="1600" dirty="0" err="1"/>
              <a:t>Namen</a:t>
            </a:r>
            <a:r>
              <a:rPr lang="en-US" sz="1600" dirty="0"/>
              <a:t> des </a:t>
            </a:r>
            <a:r>
              <a:rPr lang="en-US" sz="1600" dirty="0" err="1"/>
              <a:t>Kunden</a:t>
            </a:r>
            <a:r>
              <a:rPr lang="en-US" sz="1600" dirty="0"/>
              <a:t>. </a:t>
            </a:r>
            <a:r>
              <a:rPr lang="en-US" sz="1600" dirty="0" err="1"/>
              <a:t>Damit</a:t>
            </a:r>
            <a:r>
              <a:rPr lang="en-US" sz="1600" dirty="0"/>
              <a:t> das Auto nun </a:t>
            </a:r>
            <a:r>
              <a:rPr lang="en-US" sz="1600" dirty="0" err="1"/>
              <a:t>bezahlt</a:t>
            </a:r>
            <a:r>
              <a:rPr lang="en-US" sz="1600" dirty="0"/>
              <a:t> </a:t>
            </a:r>
            <a:r>
              <a:rPr lang="en-US" sz="1600" dirty="0" err="1"/>
              <a:t>werden</a:t>
            </a:r>
            <a:r>
              <a:rPr lang="en-US" sz="1600" dirty="0"/>
              <a:t> </a:t>
            </a:r>
            <a:r>
              <a:rPr lang="en-US" sz="1600" dirty="0" err="1"/>
              <a:t>kann</a:t>
            </a:r>
            <a:r>
              <a:rPr lang="en-US" sz="1600" dirty="0"/>
              <a:t>, </a:t>
            </a:r>
            <a:r>
              <a:rPr lang="en-US" sz="1600" dirty="0" err="1"/>
              <a:t>ist</a:t>
            </a:r>
            <a:r>
              <a:rPr lang="en-US" sz="1600" dirty="0"/>
              <a:t> </a:t>
            </a:r>
            <a:r>
              <a:rPr lang="en-US" sz="1600" dirty="0" err="1"/>
              <a:t>eine</a:t>
            </a:r>
            <a:r>
              <a:rPr lang="en-US" sz="1600" dirty="0"/>
              <a:t> </a:t>
            </a:r>
            <a:r>
              <a:rPr lang="en-US" sz="1600" dirty="0" err="1"/>
              <a:t>Überweisung</a:t>
            </a:r>
            <a:r>
              <a:rPr lang="en-US" sz="1600" dirty="0"/>
              <a:t> von 50.000€ </a:t>
            </a:r>
            <a:r>
              <a:rPr lang="en-US" sz="1600" dirty="0" err="1"/>
              <a:t>notwendig</a:t>
            </a:r>
            <a:r>
              <a:rPr lang="en-US" sz="1600" dirty="0"/>
              <a:t>. </a:t>
            </a:r>
            <a:r>
              <a:rPr lang="en-US" sz="1600" dirty="0" err="1"/>
              <a:t>Erstelle</a:t>
            </a:r>
            <a:r>
              <a:rPr lang="en-US" sz="1600" dirty="0"/>
              <a:t> </a:t>
            </a:r>
            <a:r>
              <a:rPr lang="en-US" sz="1600" dirty="0" err="1"/>
              <a:t>entsprechende</a:t>
            </a:r>
            <a:r>
              <a:rPr lang="en-US" sz="1600" dirty="0"/>
              <a:t> </a:t>
            </a:r>
            <a:r>
              <a:rPr lang="en-US" sz="1600" dirty="0" err="1"/>
              <a:t>Variablen</a:t>
            </a:r>
            <a:r>
              <a:rPr lang="en-US" sz="1600" dirty="0"/>
              <a:t> und </a:t>
            </a:r>
            <a:r>
              <a:rPr lang="en-US" sz="1600" dirty="0" err="1"/>
              <a:t>eine</a:t>
            </a:r>
            <a:r>
              <a:rPr lang="en-US" sz="1600" dirty="0"/>
              <a:t> </a:t>
            </a:r>
            <a:r>
              <a:rPr lang="en-US" sz="1600" dirty="0" err="1"/>
              <a:t>Funktion</a:t>
            </a:r>
            <a:r>
              <a:rPr lang="en-US" sz="1600" dirty="0"/>
              <a:t>, um Geld von </a:t>
            </a:r>
            <a:r>
              <a:rPr lang="en-US" sz="1600" dirty="0" err="1"/>
              <a:t>deinem</a:t>
            </a:r>
            <a:r>
              <a:rPr lang="en-US" sz="1600" dirty="0"/>
              <a:t> </a:t>
            </a:r>
            <a:r>
              <a:rPr lang="en-US" sz="1600" dirty="0" err="1"/>
              <a:t>Konto</a:t>
            </a:r>
            <a:r>
              <a:rPr lang="en-US" sz="1600" dirty="0"/>
              <a:t> auf das </a:t>
            </a:r>
            <a:r>
              <a:rPr lang="en-US" sz="1600" dirty="0" err="1"/>
              <a:t>Konto</a:t>
            </a:r>
            <a:r>
              <a:rPr lang="en-US" sz="1600" dirty="0"/>
              <a:t> </a:t>
            </a:r>
            <a:r>
              <a:rPr lang="en-US" sz="1600" dirty="0" err="1"/>
              <a:t>eines</a:t>
            </a:r>
            <a:r>
              <a:rPr lang="en-US" sz="1600" dirty="0"/>
              <a:t> </a:t>
            </a:r>
            <a:r>
              <a:rPr lang="en-US" sz="1600" dirty="0" err="1"/>
              <a:t>Autohauses</a:t>
            </a:r>
            <a:r>
              <a:rPr lang="en-US" sz="1600" dirty="0"/>
              <a:t> </a:t>
            </a:r>
            <a:r>
              <a:rPr lang="en-US" sz="1600" dirty="0" err="1"/>
              <a:t>zu</a:t>
            </a:r>
            <a:r>
              <a:rPr lang="en-US" sz="1600" dirty="0"/>
              <a:t> </a:t>
            </a:r>
            <a:r>
              <a:rPr lang="en-US" sz="1600" dirty="0" err="1"/>
              <a:t>überweisen</a:t>
            </a:r>
            <a:r>
              <a:rPr lang="en-US" sz="1600" dirty="0"/>
              <a:t>. Eine </a:t>
            </a:r>
            <a:r>
              <a:rPr lang="en-US" sz="1600" dirty="0" err="1"/>
              <a:t>Überweisung</a:t>
            </a:r>
            <a:r>
              <a:rPr lang="en-US" sz="1600" dirty="0"/>
              <a:t> muss </a:t>
            </a:r>
            <a:r>
              <a:rPr lang="en-US" sz="1600" dirty="0" err="1"/>
              <a:t>dabei</a:t>
            </a:r>
            <a:r>
              <a:rPr lang="en-US" sz="1600" dirty="0"/>
              <a:t> </a:t>
            </a:r>
            <a:r>
              <a:rPr lang="en-US" sz="1600" dirty="0" err="1"/>
              <a:t>auch</a:t>
            </a:r>
            <a:r>
              <a:rPr lang="en-US" sz="1600" dirty="0"/>
              <a:t> </a:t>
            </a:r>
            <a:r>
              <a:rPr lang="en-US" sz="1600" dirty="0" err="1"/>
              <a:t>einen</a:t>
            </a:r>
            <a:r>
              <a:rPr lang="en-US" sz="1600" dirty="0"/>
              <a:t> </a:t>
            </a:r>
            <a:r>
              <a:rPr lang="en-US" sz="1600" dirty="0" err="1"/>
              <a:t>Überweisungsgrund</a:t>
            </a:r>
            <a:r>
              <a:rPr lang="en-US" sz="1600" dirty="0"/>
              <a:t> </a:t>
            </a:r>
            <a:r>
              <a:rPr lang="en-US" sz="1600" dirty="0" err="1"/>
              <a:t>haben</a:t>
            </a:r>
            <a:r>
              <a:rPr lang="en-US" sz="1600" dirty="0"/>
              <a:t>. Dieser </a:t>
            </a:r>
            <a:r>
              <a:rPr lang="en-US" sz="1600" dirty="0" err="1"/>
              <a:t>setzt</a:t>
            </a:r>
            <a:r>
              <a:rPr lang="en-US" sz="1600" dirty="0"/>
              <a:t> </a:t>
            </a:r>
            <a:r>
              <a:rPr lang="en-US" sz="1600" dirty="0" err="1"/>
              <a:t>sich</a:t>
            </a:r>
            <a:r>
              <a:rPr lang="en-US" sz="1600" dirty="0"/>
              <a:t> </a:t>
            </a:r>
            <a:r>
              <a:rPr lang="en-US" sz="1600" dirty="0" err="1"/>
              <a:t>aus</a:t>
            </a:r>
            <a:r>
              <a:rPr lang="en-US" sz="1600" dirty="0"/>
              <a:t> dem </a:t>
            </a:r>
            <a:r>
              <a:rPr lang="en-US" sz="1600" dirty="0" err="1"/>
              <a:t>Markenname</a:t>
            </a:r>
            <a:r>
              <a:rPr lang="en-US" sz="1600" dirty="0"/>
              <a:t> und dem </a:t>
            </a:r>
            <a:r>
              <a:rPr lang="en-US" sz="1600" dirty="0" err="1"/>
              <a:t>Baujahres</a:t>
            </a:r>
            <a:r>
              <a:rPr lang="en-US" sz="1600" dirty="0"/>
              <a:t> des Auto </a:t>
            </a:r>
            <a:r>
              <a:rPr lang="en-US" sz="1600" dirty="0" err="1"/>
              <a:t>zusammen</a:t>
            </a:r>
            <a:r>
              <a:rPr lang="en-US" sz="1600" dirty="0"/>
              <a:t>. </a:t>
            </a:r>
            <a:r>
              <a:rPr lang="en-US" sz="1600" dirty="0" err="1"/>
              <a:t>Jede</a:t>
            </a:r>
            <a:r>
              <a:rPr lang="en-US" sz="1600" dirty="0"/>
              <a:t> </a:t>
            </a:r>
            <a:r>
              <a:rPr lang="en-US" sz="1600" dirty="0" err="1"/>
              <a:t>Überweisung</a:t>
            </a:r>
            <a:r>
              <a:rPr lang="en-US" sz="1600" dirty="0"/>
              <a:t> </a:t>
            </a:r>
            <a:r>
              <a:rPr lang="en-US" sz="1600" dirty="0" err="1"/>
              <a:t>wird</a:t>
            </a:r>
            <a:r>
              <a:rPr lang="en-US" sz="1600" dirty="0"/>
              <a:t> </a:t>
            </a:r>
            <a:r>
              <a:rPr lang="en-US" sz="1600" dirty="0" err="1"/>
              <a:t>mit</a:t>
            </a:r>
            <a:r>
              <a:rPr lang="en-US" sz="1600" dirty="0"/>
              <a:t> dem </a:t>
            </a:r>
            <a:r>
              <a:rPr lang="en-US" sz="1600" dirty="0" err="1"/>
              <a:t>Überweisungsgrund</a:t>
            </a:r>
            <a:r>
              <a:rPr lang="en-US" sz="1600" dirty="0"/>
              <a:t> in </a:t>
            </a:r>
            <a:r>
              <a:rPr lang="en-US" sz="1600" dirty="0" err="1"/>
              <a:t>einer</a:t>
            </a:r>
            <a:r>
              <a:rPr lang="en-US" sz="1600" dirty="0"/>
              <a:t> </a:t>
            </a:r>
            <a:r>
              <a:rPr lang="en-US" sz="1600" dirty="0" err="1"/>
              <a:t>Transaktionsliste</a:t>
            </a:r>
            <a:r>
              <a:rPr lang="en-US" sz="1600" dirty="0"/>
              <a:t> </a:t>
            </a:r>
            <a:r>
              <a:rPr lang="en-US" sz="1600" dirty="0" err="1"/>
              <a:t>gespeichert</a:t>
            </a:r>
            <a:r>
              <a:rPr lang="en-US" sz="1600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600" dirty="0"/>
              <a:t>Gib </a:t>
            </a:r>
            <a:r>
              <a:rPr lang="en-US" sz="1600" dirty="0" err="1"/>
              <a:t>deinen</a:t>
            </a:r>
            <a:r>
              <a:rPr lang="en-US" sz="1600" dirty="0"/>
              <a:t> </a:t>
            </a:r>
            <a:r>
              <a:rPr lang="en-US" sz="1600" dirty="0" err="1"/>
              <a:t>Kontostand</a:t>
            </a:r>
            <a:r>
              <a:rPr lang="en-US" sz="1600" dirty="0"/>
              <a:t> und die </a:t>
            </a:r>
            <a:r>
              <a:rPr lang="en-US" sz="1600" dirty="0" err="1"/>
              <a:t>Transaktionsliste</a:t>
            </a:r>
            <a:r>
              <a:rPr lang="en-US" sz="1600" dirty="0"/>
              <a:t> </a:t>
            </a:r>
            <a:r>
              <a:rPr lang="en-US" sz="1600" dirty="0" err="1"/>
              <a:t>deines</a:t>
            </a:r>
            <a:r>
              <a:rPr lang="en-US" sz="1600" dirty="0"/>
              <a:t> </a:t>
            </a:r>
            <a:r>
              <a:rPr lang="en-US" sz="1600" dirty="0" err="1"/>
              <a:t>Kontos</a:t>
            </a:r>
            <a:r>
              <a:rPr lang="en-US" sz="1600" dirty="0"/>
              <a:t> </a:t>
            </a:r>
            <a:r>
              <a:rPr lang="en-US" sz="1600" dirty="0" err="1"/>
              <a:t>nach</a:t>
            </a:r>
            <a:r>
              <a:rPr lang="en-US" sz="1600" dirty="0"/>
              <a:t> der </a:t>
            </a:r>
            <a:r>
              <a:rPr lang="en-US" sz="1600" dirty="0" err="1"/>
              <a:t>Überweisung</a:t>
            </a:r>
            <a:r>
              <a:rPr lang="en-US" sz="1600" dirty="0"/>
              <a:t> </a:t>
            </a:r>
            <a:r>
              <a:rPr lang="en-US" sz="1600" dirty="0" err="1"/>
              <a:t>aus.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76304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4720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E-SPORT </a:t>
            </a:r>
            <a:r>
              <a:rPr lang="en" sz="12000" dirty="0">
                <a:solidFill>
                  <a:schemeClr val="accent1"/>
                </a:solidFill>
              </a:rPr>
              <a:t>CODING</a:t>
            </a:r>
            <a:endParaRPr sz="120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44"/>
          <p:cNvSpPr/>
          <p:nvPr/>
        </p:nvSpPr>
        <p:spPr>
          <a:xfrm>
            <a:off x="820850" y="1462175"/>
            <a:ext cx="9234900" cy="37350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7" name="Google Shape;867;p44"/>
          <p:cNvSpPr/>
          <p:nvPr/>
        </p:nvSpPr>
        <p:spPr>
          <a:xfrm>
            <a:off x="820850" y="1462175"/>
            <a:ext cx="9234900" cy="3735000"/>
          </a:xfrm>
          <a:prstGeom prst="roundRect">
            <a:avLst>
              <a:gd name="adj" fmla="val 3539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8" name="Google Shape;868;p44"/>
          <p:cNvSpPr txBox="1">
            <a:spLocks noGrp="1"/>
          </p:cNvSpPr>
          <p:nvPr>
            <p:ph type="title"/>
          </p:nvPr>
        </p:nvSpPr>
        <p:spPr>
          <a:xfrm>
            <a:off x="1123750" y="1964975"/>
            <a:ext cx="8608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 dirty="0"/>
              <a:t>LINKS</a:t>
            </a:r>
            <a:endParaRPr sz="5100" dirty="0"/>
          </a:p>
        </p:txBody>
      </p:sp>
      <p:sp>
        <p:nvSpPr>
          <p:cNvPr id="869" name="Google Shape;869;p44"/>
          <p:cNvSpPr txBox="1">
            <a:spLocks noGrp="1"/>
          </p:cNvSpPr>
          <p:nvPr>
            <p:ph type="body" idx="1"/>
          </p:nvPr>
        </p:nvSpPr>
        <p:spPr>
          <a:xfrm>
            <a:off x="1123894" y="2965625"/>
            <a:ext cx="8931856" cy="2066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14300" indent="0">
              <a:buNone/>
            </a:pPr>
            <a:r>
              <a:rPr lang="de-DE" sz="2000" dirty="0">
                <a:hlinkClick r:id="rId3"/>
              </a:rPr>
              <a:t>https://www.w3schools.com/python/python_operators.asp</a:t>
            </a:r>
            <a:endParaRPr lang="de-DE" sz="2000" dirty="0"/>
          </a:p>
          <a:p>
            <a:pPr marL="114300" indent="0">
              <a:buNone/>
            </a:pPr>
            <a:r>
              <a:rPr lang="de-DE" sz="2000" dirty="0">
                <a:hlinkClick r:id="rId4"/>
              </a:rPr>
              <a:t>https://www.w3schools.com/python/python_while_loops.asp</a:t>
            </a:r>
          </a:p>
          <a:p>
            <a:pPr marL="114300" indent="0">
              <a:buNone/>
            </a:pPr>
            <a:r>
              <a:rPr lang="de-DE" sz="2000" dirty="0">
                <a:hlinkClick r:id="rId4"/>
              </a:rPr>
              <a:t>https://github.com/derech1e/python-beginner-course</a:t>
            </a:r>
            <a:endParaRPr lang="de-DE" sz="2000" dirty="0"/>
          </a:p>
          <a:p>
            <a:pPr marL="114300" indent="0">
              <a:buNone/>
            </a:pPr>
            <a:endParaRPr lang="de-DE" sz="2000" dirty="0"/>
          </a:p>
        </p:txBody>
      </p:sp>
      <p:grpSp>
        <p:nvGrpSpPr>
          <p:cNvPr id="870" name="Google Shape;870;p44"/>
          <p:cNvGrpSpPr/>
          <p:nvPr/>
        </p:nvGrpSpPr>
        <p:grpSpPr>
          <a:xfrm>
            <a:off x="963121" y="1592209"/>
            <a:ext cx="635280" cy="147600"/>
            <a:chOff x="2147366" y="4139382"/>
            <a:chExt cx="635280" cy="147600"/>
          </a:xfrm>
        </p:grpSpPr>
        <p:sp>
          <p:nvSpPr>
            <p:cNvPr id="871" name="Google Shape;871;p4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4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4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4"/>
          <p:cNvSpPr txBox="1">
            <a:spLocks noGrp="1"/>
          </p:cNvSpPr>
          <p:nvPr>
            <p:ph type="title" idx="5"/>
          </p:nvPr>
        </p:nvSpPr>
        <p:spPr>
          <a:xfrm>
            <a:off x="95032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06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394" name="Google Shape;394;p24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HEUTIGE </a:t>
            </a:r>
            <a:r>
              <a:rPr lang="en" sz="6000" dirty="0">
                <a:solidFill>
                  <a:schemeClr val="accent2"/>
                </a:solidFill>
              </a:rPr>
              <a:t>AGENDA.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395" name="Google Shape;395;p24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/>
              <a:t>Was </a:t>
            </a:r>
            <a:r>
              <a:rPr lang="en" dirty="0" err="1"/>
              <a:t>ist</a:t>
            </a:r>
            <a:r>
              <a:rPr lang="en" dirty="0"/>
              <a:t> </a:t>
            </a:r>
            <a:r>
              <a:rPr lang="en" dirty="0" err="1"/>
              <a:t>eine</a:t>
            </a:r>
            <a:r>
              <a:rPr lang="en" dirty="0"/>
              <a:t> </a:t>
            </a:r>
            <a:br>
              <a:rPr lang="en" dirty="0"/>
            </a:br>
            <a:r>
              <a:rPr lang="en" dirty="0" err="1">
                <a:solidFill>
                  <a:schemeClr val="accent1"/>
                </a:solidFill>
              </a:rPr>
              <a:t>Klasse</a:t>
            </a:r>
            <a:endParaRPr dirty="0"/>
          </a:p>
        </p:txBody>
      </p:sp>
      <p:sp>
        <p:nvSpPr>
          <p:cNvPr id="396" name="Google Shape;396;p24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-US" dirty="0"/>
              <a:t>Basics</a:t>
            </a:r>
            <a:br>
              <a:rPr lang="en-US" dirty="0"/>
            </a:br>
            <a:r>
              <a:rPr lang="en" dirty="0">
                <a:solidFill>
                  <a:schemeClr val="accent1"/>
                </a:solidFill>
              </a:rPr>
              <a:t>Klassen</a:t>
            </a:r>
            <a:endParaRPr lang="en-US" dirty="0"/>
          </a:p>
        </p:txBody>
      </p:sp>
      <p:sp>
        <p:nvSpPr>
          <p:cNvPr id="397" name="Google Shape;397;p24"/>
          <p:cNvSpPr txBox="1">
            <a:spLocks noGrp="1"/>
          </p:cNvSpPr>
          <p:nvPr>
            <p:ph type="body" idx="3"/>
          </p:nvPr>
        </p:nvSpPr>
        <p:spPr>
          <a:xfrm>
            <a:off x="575949" y="4783425"/>
            <a:ext cx="3398025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" dirty="0" err="1"/>
              <a:t>Challange</a:t>
            </a:r>
            <a:r>
              <a:rPr lang="en" dirty="0"/>
              <a:t> </a:t>
            </a:r>
            <a:br>
              <a:rPr lang="en" dirty="0"/>
            </a:br>
            <a:r>
              <a:rPr lang="en" dirty="0">
                <a:solidFill>
                  <a:schemeClr val="accent1"/>
                </a:solidFill>
              </a:rPr>
              <a:t>Auto </a:t>
            </a:r>
            <a:r>
              <a:rPr lang="en" dirty="0" err="1">
                <a:solidFill>
                  <a:schemeClr val="accent1"/>
                </a:solidFill>
              </a:rPr>
              <a:t>Klasse</a:t>
            </a:r>
            <a:r>
              <a:rPr lang="en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398" name="Google Shape;398;p24"/>
          <p:cNvSpPr txBox="1">
            <a:spLocks noGrp="1"/>
          </p:cNvSpPr>
          <p:nvPr>
            <p:ph type="body" idx="4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" dirty="0" err="1"/>
              <a:t>Challange</a:t>
            </a:r>
            <a:br>
              <a:rPr lang="en" dirty="0"/>
            </a:br>
            <a:r>
              <a:rPr lang="en" dirty="0">
                <a:solidFill>
                  <a:schemeClr val="accent1"/>
                </a:solidFill>
              </a:rPr>
              <a:t>Auto &amp; Geld </a:t>
            </a:r>
          </a:p>
        </p:txBody>
      </p:sp>
      <p:sp>
        <p:nvSpPr>
          <p:cNvPr id="399" name="Google Shape;399;p24"/>
          <p:cNvSpPr txBox="1">
            <a:spLocks noGrp="1"/>
          </p:cNvSpPr>
          <p:nvPr>
            <p:ph type="title" idx="5"/>
          </p:nvPr>
        </p:nvSpPr>
        <p:spPr>
          <a:xfrm>
            <a:off x="18070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01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00" name="Google Shape;400;p24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4018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-GB" dirty="0"/>
              <a:t>i</a:t>
            </a:r>
            <a:r>
              <a:rPr lang="en" dirty="0"/>
              <a:t>nit, __str__ in</a:t>
            </a:r>
            <a:br>
              <a:rPr lang="en" dirty="0"/>
            </a:br>
            <a:r>
              <a:rPr lang="en" dirty="0">
                <a:solidFill>
                  <a:schemeClr val="accent1"/>
                </a:solidFill>
              </a:rPr>
              <a:t>Klassen </a:t>
            </a:r>
          </a:p>
        </p:txBody>
      </p:sp>
      <p:sp>
        <p:nvSpPr>
          <p:cNvPr id="401" name="Google Shape;401;p24"/>
          <p:cNvSpPr txBox="1">
            <a:spLocks noGrp="1"/>
          </p:cNvSpPr>
          <p:nvPr>
            <p:ph type="body" idx="13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-US" dirty="0"/>
              <a:t>Basics</a:t>
            </a:r>
            <a:br>
              <a:rPr lang="en-US" dirty="0"/>
            </a:br>
            <a:r>
              <a:rPr lang="en" dirty="0">
                <a:solidFill>
                  <a:schemeClr val="accent1"/>
                </a:solidFill>
              </a:rPr>
              <a:t>Turtle</a:t>
            </a:r>
            <a:endParaRPr lang="en-US" dirty="0"/>
          </a:p>
        </p:txBody>
      </p:sp>
      <p:sp>
        <p:nvSpPr>
          <p:cNvPr id="402" name="Google Shape;402;p24"/>
          <p:cNvSpPr txBox="1">
            <a:spLocks noGrp="1"/>
          </p:cNvSpPr>
          <p:nvPr>
            <p:ph type="title" idx="5"/>
          </p:nvPr>
        </p:nvSpPr>
        <p:spPr>
          <a:xfrm>
            <a:off x="569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03" name="Google Shape;403;p24"/>
          <p:cNvSpPr txBox="1">
            <a:spLocks noGrp="1"/>
          </p:cNvSpPr>
          <p:nvPr>
            <p:ph type="title" idx="5"/>
          </p:nvPr>
        </p:nvSpPr>
        <p:spPr>
          <a:xfrm>
            <a:off x="950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03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04" name="Google Shape;404;p24"/>
          <p:cNvSpPr txBox="1">
            <a:spLocks noGrp="1"/>
          </p:cNvSpPr>
          <p:nvPr>
            <p:ph type="title" idx="5"/>
          </p:nvPr>
        </p:nvSpPr>
        <p:spPr>
          <a:xfrm>
            <a:off x="180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04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05" name="Google Shape;405;p24"/>
          <p:cNvSpPr txBox="1">
            <a:spLocks noGrp="1"/>
          </p:cNvSpPr>
          <p:nvPr>
            <p:ph type="title" idx="5"/>
          </p:nvPr>
        </p:nvSpPr>
        <p:spPr>
          <a:xfrm>
            <a:off x="56932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99641F54-CBA0-956C-D81F-BC334BFAC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510" y="1130709"/>
            <a:ext cx="9539592" cy="4483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4">
            <a:extLst>
              <a:ext uri="{FF2B5EF4-FFF2-40B4-BE49-F238E27FC236}">
                <a16:creationId xmlns:a16="http://schemas.microsoft.com/office/drawing/2014/main" id="{C0B813DF-3CD0-C43E-53D9-B5878ACB4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0425434">
            <a:off x="2221118" y="2762732"/>
            <a:ext cx="8129481" cy="999939"/>
          </a:xfrm>
        </p:spPr>
        <p:txBody>
          <a:bodyPr/>
          <a:lstStyle/>
          <a:p>
            <a:r>
              <a:rPr lang="en" sz="1380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KLASSEN</a:t>
            </a:r>
            <a:endParaRPr lang="de-DE" sz="1380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78663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57C0F3-FC62-15CE-EA0E-9694146D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Was ist eine </a:t>
            </a:r>
            <a:r>
              <a:rPr lang="en" sz="6000" dirty="0">
                <a:solidFill>
                  <a:schemeClr val="accent1"/>
                </a:solidFill>
              </a:rPr>
              <a:t>KLASSE?</a:t>
            </a:r>
            <a:endParaRPr lang="de-D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2B2C73A-A4DB-DB8B-2E16-55357DFEA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358" y="2045109"/>
            <a:ext cx="6658996" cy="3744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313061-7103-C060-A568-EE2E096D8469}"/>
              </a:ext>
            </a:extLst>
          </p:cNvPr>
          <p:cNvSpPr txBox="1"/>
          <p:nvPr/>
        </p:nvSpPr>
        <p:spPr>
          <a:xfrm>
            <a:off x="8736634" y="3765024"/>
            <a:ext cx="1160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n w="0"/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Farbe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BEDC2D-9EA7-7E66-2082-84733D4AC1AF}"/>
              </a:ext>
            </a:extLst>
          </p:cNvPr>
          <p:cNvSpPr txBox="1"/>
          <p:nvPr/>
        </p:nvSpPr>
        <p:spPr>
          <a:xfrm>
            <a:off x="8736634" y="4288244"/>
            <a:ext cx="1415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n w="0"/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Reifen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E55060-E825-1D93-66C7-00A3972F8315}"/>
              </a:ext>
            </a:extLst>
          </p:cNvPr>
          <p:cNvSpPr txBox="1"/>
          <p:nvPr/>
        </p:nvSpPr>
        <p:spPr>
          <a:xfrm>
            <a:off x="8736634" y="2228101"/>
            <a:ext cx="1160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n w="0"/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Sitze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D828FF-1CA4-0DE4-973E-76ECDB6B5D26}"/>
              </a:ext>
            </a:extLst>
          </p:cNvPr>
          <p:cNvSpPr txBox="1"/>
          <p:nvPr/>
        </p:nvSpPr>
        <p:spPr>
          <a:xfrm>
            <a:off x="8736634" y="2720339"/>
            <a:ext cx="1634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n w="0"/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Baujahr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C2E637-7717-D724-8D00-578E42DDC701}"/>
              </a:ext>
            </a:extLst>
          </p:cNvPr>
          <p:cNvSpPr txBox="1"/>
          <p:nvPr/>
        </p:nvSpPr>
        <p:spPr>
          <a:xfrm>
            <a:off x="8736634" y="1740384"/>
            <a:ext cx="2022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n w="0"/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Km-stand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A603B2-39EB-C646-6749-744F156251E2}"/>
              </a:ext>
            </a:extLst>
          </p:cNvPr>
          <p:cNvSpPr txBox="1"/>
          <p:nvPr/>
        </p:nvSpPr>
        <p:spPr>
          <a:xfrm>
            <a:off x="8736634" y="3251469"/>
            <a:ext cx="1415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n w="0"/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Marke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CE55C1-FBFB-E3E9-8D59-ABA9CE9B67CA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6620154" y="3851793"/>
            <a:ext cx="2116480" cy="17484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F32632-6C08-5C16-2AAB-A6906C222ABF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3275860" y="4257262"/>
            <a:ext cx="5460774" cy="29259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1F9C783-B207-9103-64A4-3B7E2796E3A6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4829452" y="2001994"/>
            <a:ext cx="3907182" cy="63909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3351BE8-D99A-35F7-383B-8102FC69BE99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3455367" y="2489711"/>
            <a:ext cx="5281267" cy="35900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8807A48-609B-8DFC-205B-3B5E4324B450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5601810" y="2981949"/>
            <a:ext cx="3134824" cy="36297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08812A-9FB5-6022-625E-8378124C5457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5894773" y="3513079"/>
            <a:ext cx="2841861" cy="15454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181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  <p:bldP spid="10" grpId="0" build="p"/>
      <p:bldP spid="11" grpId="0" build="p"/>
      <p:bldP spid="12" grpId="0" build="p"/>
      <p:bldP spid="1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57C0F3-FC62-15CE-EA0E-9694146D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Was ist eine </a:t>
            </a:r>
            <a:r>
              <a:rPr lang="en" sz="6000" dirty="0">
                <a:solidFill>
                  <a:schemeClr val="accent1"/>
                </a:solidFill>
              </a:rPr>
              <a:t>KLASSE?</a:t>
            </a:r>
            <a:endParaRPr lang="de-D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2B2C73A-A4DB-DB8B-2E16-55357DFEA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211211" y="1640648"/>
            <a:ext cx="6658996" cy="3744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313061-7103-C060-A568-EE2E096D8469}"/>
              </a:ext>
            </a:extLst>
          </p:cNvPr>
          <p:cNvSpPr txBox="1"/>
          <p:nvPr/>
        </p:nvSpPr>
        <p:spPr>
          <a:xfrm>
            <a:off x="5561700" y="4193649"/>
            <a:ext cx="1160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n w="0"/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Farbe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BEDC2D-9EA7-7E66-2082-84733D4AC1AF}"/>
              </a:ext>
            </a:extLst>
          </p:cNvPr>
          <p:cNvSpPr txBox="1"/>
          <p:nvPr/>
        </p:nvSpPr>
        <p:spPr>
          <a:xfrm>
            <a:off x="5561700" y="4716869"/>
            <a:ext cx="1415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n w="0"/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Reifen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E55060-E825-1D93-66C7-00A3972F8315}"/>
              </a:ext>
            </a:extLst>
          </p:cNvPr>
          <p:cNvSpPr txBox="1"/>
          <p:nvPr/>
        </p:nvSpPr>
        <p:spPr>
          <a:xfrm>
            <a:off x="5561700" y="2656726"/>
            <a:ext cx="1160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n w="0"/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Sitze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D828FF-1CA4-0DE4-973E-76ECDB6B5D26}"/>
              </a:ext>
            </a:extLst>
          </p:cNvPr>
          <p:cNvSpPr txBox="1"/>
          <p:nvPr/>
        </p:nvSpPr>
        <p:spPr>
          <a:xfrm>
            <a:off x="5561700" y="3148964"/>
            <a:ext cx="1634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n w="0"/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Baujahr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C2E637-7717-D724-8D00-578E42DDC701}"/>
              </a:ext>
            </a:extLst>
          </p:cNvPr>
          <p:cNvSpPr txBox="1"/>
          <p:nvPr/>
        </p:nvSpPr>
        <p:spPr>
          <a:xfrm>
            <a:off x="5561700" y="2169009"/>
            <a:ext cx="2022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n w="0"/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Km-stand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A603B2-39EB-C646-6749-744F156251E2}"/>
              </a:ext>
            </a:extLst>
          </p:cNvPr>
          <p:cNvSpPr txBox="1"/>
          <p:nvPr/>
        </p:nvSpPr>
        <p:spPr>
          <a:xfrm>
            <a:off x="5561700" y="3680094"/>
            <a:ext cx="1415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n w="0"/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Marke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E2CB54A4-A572-D7C1-7C4A-6F50E14BB24D}"/>
              </a:ext>
            </a:extLst>
          </p:cNvPr>
          <p:cNvSpPr/>
          <p:nvPr/>
        </p:nvSpPr>
        <p:spPr>
          <a:xfrm>
            <a:off x="4604888" y="2288649"/>
            <a:ext cx="647700" cy="2819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AB57C4-3354-14E7-3E76-D230EF7BC0C0}"/>
              </a:ext>
            </a:extLst>
          </p:cNvPr>
          <p:cNvSpPr txBox="1"/>
          <p:nvPr/>
        </p:nvSpPr>
        <p:spPr>
          <a:xfrm>
            <a:off x="2957063" y="3484503"/>
            <a:ext cx="1647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5"/>
                </a:solidFill>
                <a:latin typeface="Roboto Mono"/>
                <a:ea typeface="Roboto Mono"/>
                <a:sym typeface="Roboto Mono"/>
              </a:rPr>
              <a:t>Attribute</a:t>
            </a:r>
          </a:p>
        </p:txBody>
      </p:sp>
    </p:spTree>
    <p:extLst>
      <p:ext uri="{BB962C8B-B14F-4D97-AF65-F5344CB8AC3E}">
        <p14:creationId xmlns:p14="http://schemas.microsoft.com/office/powerpoint/2010/main" val="2462091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57C0F3-FC62-15CE-EA0E-9694146D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Was ist eine </a:t>
            </a:r>
            <a:r>
              <a:rPr lang="en" sz="6000" dirty="0">
                <a:solidFill>
                  <a:schemeClr val="accent1"/>
                </a:solidFill>
              </a:rPr>
              <a:t>KLASSE?</a:t>
            </a:r>
            <a:endParaRPr lang="de-DE" dirty="0"/>
          </a:p>
        </p:txBody>
      </p:sp>
      <p:pic>
        <p:nvPicPr>
          <p:cNvPr id="3074" name="Picture 2" descr="Wie genau muss der Tacho gehen?">
            <a:extLst>
              <a:ext uri="{FF2B5EF4-FFF2-40B4-BE49-F238E27FC236}">
                <a16:creationId xmlns:a16="http://schemas.microsoft.com/office/drawing/2014/main" id="{10CE8556-7DFB-0340-27DA-A1E02D442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2001750"/>
            <a:ext cx="219075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Bremsen: Trommel, Scheibe &amp; Carbon-Keramik | autozeitung.de">
            <a:extLst>
              <a:ext uri="{FF2B5EF4-FFF2-40B4-BE49-F238E27FC236}">
                <a16:creationId xmlns:a16="http://schemas.microsoft.com/office/drawing/2014/main" id="{BB87FF22-4D94-8F11-01C3-F1D07CF22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208" y="1800534"/>
            <a:ext cx="3486942" cy="2097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Scheibenwischer für Ihren VW Golf günstig online bestellen">
            <a:extLst>
              <a:ext uri="{FF2B5EF4-FFF2-40B4-BE49-F238E27FC236}">
                <a16:creationId xmlns:a16="http://schemas.microsoft.com/office/drawing/2014/main" id="{3764BF7F-99CC-0C54-BC24-F2AEC242A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3495" y="2774922"/>
            <a:ext cx="3367880" cy="2246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F6308A-599E-5807-CD84-93A87D434B15}"/>
              </a:ext>
            </a:extLst>
          </p:cNvPr>
          <p:cNvSpPr txBox="1"/>
          <p:nvPr/>
        </p:nvSpPr>
        <p:spPr>
          <a:xfrm>
            <a:off x="1190625" y="4548667"/>
            <a:ext cx="2022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n w="0"/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gas()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48F763-D9C3-FB8D-AED8-FA5E3EECD8D4}"/>
              </a:ext>
            </a:extLst>
          </p:cNvPr>
          <p:cNvSpPr txBox="1"/>
          <p:nvPr/>
        </p:nvSpPr>
        <p:spPr>
          <a:xfrm>
            <a:off x="4807417" y="4025447"/>
            <a:ext cx="2022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n w="0"/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bremsen()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44E436-9340-8477-0491-34364EE50D99}"/>
              </a:ext>
            </a:extLst>
          </p:cNvPr>
          <p:cNvSpPr txBox="1"/>
          <p:nvPr/>
        </p:nvSpPr>
        <p:spPr>
          <a:xfrm>
            <a:off x="8306431" y="5071887"/>
            <a:ext cx="2022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n w="0"/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wischen()</a:t>
            </a:r>
          </a:p>
        </p:txBody>
      </p:sp>
    </p:spTree>
    <p:extLst>
      <p:ext uri="{BB962C8B-B14F-4D97-AF65-F5344CB8AC3E}">
        <p14:creationId xmlns:p14="http://schemas.microsoft.com/office/powerpoint/2010/main" val="24334253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57C0F3-FC62-15CE-EA0E-9694146D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Was ist eine </a:t>
            </a:r>
            <a:r>
              <a:rPr lang="en" sz="6000" dirty="0">
                <a:solidFill>
                  <a:schemeClr val="accent1"/>
                </a:solidFill>
              </a:rPr>
              <a:t>KLASSE?</a:t>
            </a:r>
            <a:endParaRPr lang="de-D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F6308A-599E-5807-CD84-93A87D434B15}"/>
              </a:ext>
            </a:extLst>
          </p:cNvPr>
          <p:cNvSpPr txBox="1"/>
          <p:nvPr/>
        </p:nvSpPr>
        <p:spPr>
          <a:xfrm>
            <a:off x="5159842" y="2974069"/>
            <a:ext cx="2022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n w="0"/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gas()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48F763-D9C3-FB8D-AED8-FA5E3EECD8D4}"/>
              </a:ext>
            </a:extLst>
          </p:cNvPr>
          <p:cNvSpPr txBox="1"/>
          <p:nvPr/>
        </p:nvSpPr>
        <p:spPr>
          <a:xfrm>
            <a:off x="5159842" y="3492047"/>
            <a:ext cx="2022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n w="0"/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bremsen()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44E436-9340-8477-0491-34364EE50D99}"/>
              </a:ext>
            </a:extLst>
          </p:cNvPr>
          <p:cNvSpPr txBox="1"/>
          <p:nvPr/>
        </p:nvSpPr>
        <p:spPr>
          <a:xfrm>
            <a:off x="5159842" y="4010025"/>
            <a:ext cx="2022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n w="0"/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wischen()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A6049BD0-0C97-9EEB-194F-E5C18226FC49}"/>
              </a:ext>
            </a:extLst>
          </p:cNvPr>
          <p:cNvSpPr/>
          <p:nvPr/>
        </p:nvSpPr>
        <p:spPr>
          <a:xfrm>
            <a:off x="4604888" y="3030177"/>
            <a:ext cx="647700" cy="155983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9A446-5B0F-B11D-F4CD-386BB06094B5}"/>
              </a:ext>
            </a:extLst>
          </p:cNvPr>
          <p:cNvSpPr txBox="1"/>
          <p:nvPr/>
        </p:nvSpPr>
        <p:spPr>
          <a:xfrm>
            <a:off x="2686639" y="3606287"/>
            <a:ext cx="1918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5"/>
                </a:solidFill>
                <a:latin typeface="Roboto Mono"/>
                <a:ea typeface="Roboto Mono"/>
                <a:sym typeface="Roboto Mono"/>
              </a:rPr>
              <a:t>Funktionen</a:t>
            </a:r>
          </a:p>
        </p:txBody>
      </p:sp>
    </p:spTree>
    <p:extLst>
      <p:ext uri="{BB962C8B-B14F-4D97-AF65-F5344CB8AC3E}">
        <p14:creationId xmlns:p14="http://schemas.microsoft.com/office/powerpoint/2010/main" val="3530090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57C0F3-FC62-15CE-EA0E-9694146D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BASICS </a:t>
            </a:r>
            <a:r>
              <a:rPr lang="en" sz="6000" dirty="0">
                <a:solidFill>
                  <a:schemeClr val="accent1"/>
                </a:solidFill>
              </a:rPr>
              <a:t>KLASSEN</a:t>
            </a:r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B60CCB-076F-1878-D203-C5D2E357592E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1217550" y="1882196"/>
            <a:ext cx="9755100" cy="3813754"/>
          </a:xfrm>
        </p:spPr>
        <p:txBody>
          <a:bodyPr/>
          <a:lstStyle/>
          <a:p>
            <a:pPr marL="13970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class </a:t>
            </a:r>
            <a:r>
              <a:rPr lang="en-US" sz="2000" dirty="0">
                <a:solidFill>
                  <a:schemeClr val="tx1"/>
                </a:solidFill>
              </a:rPr>
              <a:t>Auto:				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Klasse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definieren</a:t>
            </a:r>
            <a:endParaRPr lang="en-US" sz="2000" dirty="0">
              <a:solidFill>
                <a:schemeClr val="tx1"/>
              </a:solidFill>
            </a:endParaRPr>
          </a:p>
          <a:p>
            <a:pPr marL="13970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>
                <a:solidFill>
                  <a:schemeClr val="accent1"/>
                </a:solidFill>
              </a:rPr>
              <a:t>km  	 	</a:t>
            </a:r>
            <a:r>
              <a:rPr lang="en-US" sz="2000" dirty="0">
                <a:solidFill>
                  <a:schemeClr val="tx1"/>
                </a:solidFill>
              </a:rPr>
              <a:t>= 42069	</a:t>
            </a:r>
            <a:r>
              <a:rPr lang="en-US" sz="2000" dirty="0">
                <a:solidFill>
                  <a:schemeClr val="tx1">
                    <a:lumMod val="65000"/>
                  </a:schemeClr>
                </a:solidFill>
              </a:rPr>
              <a:t># </a:t>
            </a:r>
            <a:r>
              <a:rPr lang="en-US" sz="2000" dirty="0" err="1">
                <a:solidFill>
                  <a:schemeClr val="tx1">
                    <a:lumMod val="65000"/>
                  </a:schemeClr>
                </a:solidFill>
              </a:rPr>
              <a:t>Eigenschaften</a:t>
            </a:r>
            <a:r>
              <a:rPr lang="en-US" sz="20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</a:schemeClr>
                </a:solidFill>
              </a:rPr>
              <a:t>festlegen</a:t>
            </a:r>
            <a:endParaRPr lang="en-US" sz="2000" dirty="0">
              <a:solidFill>
                <a:schemeClr val="tx1">
                  <a:lumMod val="65000"/>
                </a:schemeClr>
              </a:solidFill>
            </a:endParaRPr>
          </a:p>
          <a:p>
            <a:pPr marL="13970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__</a:t>
            </a:r>
            <a:r>
              <a:rPr lang="en-US" sz="2000" dirty="0" err="1">
                <a:solidFill>
                  <a:schemeClr val="accent1"/>
                </a:solidFill>
              </a:rPr>
              <a:t>sitze</a:t>
            </a:r>
            <a:r>
              <a:rPr lang="en-US" sz="2000" dirty="0">
                <a:solidFill>
                  <a:schemeClr val="accent1"/>
                </a:solidFill>
              </a:rPr>
              <a:t>  	</a:t>
            </a:r>
            <a:r>
              <a:rPr lang="en-US" sz="2000" dirty="0">
                <a:solidFill>
                  <a:schemeClr val="tx1"/>
                </a:solidFill>
              </a:rPr>
              <a:t>= 2		# Private </a:t>
            </a:r>
            <a:r>
              <a:rPr lang="en-US" sz="2000" dirty="0" err="1">
                <a:solidFill>
                  <a:schemeClr val="tx1"/>
                </a:solidFill>
              </a:rPr>
              <a:t>Eigenschaft</a:t>
            </a:r>
            <a:endParaRPr lang="en-US" sz="2000" dirty="0">
              <a:solidFill>
                <a:schemeClr val="tx1"/>
              </a:solidFill>
            </a:endParaRPr>
          </a:p>
          <a:p>
            <a:pPr marL="13970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err="1">
                <a:solidFill>
                  <a:schemeClr val="accent1"/>
                </a:solidFill>
              </a:rPr>
              <a:t>bauhjahr</a:t>
            </a:r>
            <a:r>
              <a:rPr lang="en-US" sz="2000" dirty="0">
                <a:solidFill>
                  <a:schemeClr val="accent1"/>
                </a:solidFill>
              </a:rPr>
              <a:t>  	</a:t>
            </a:r>
            <a:r>
              <a:rPr lang="en-US" sz="2000" dirty="0">
                <a:solidFill>
                  <a:schemeClr val="tx1"/>
                </a:solidFill>
              </a:rPr>
              <a:t>= 2001</a:t>
            </a:r>
            <a:r>
              <a:rPr lang="en-US" sz="2000" dirty="0"/>
              <a:t>	</a:t>
            </a:r>
          </a:p>
          <a:p>
            <a:pPr marL="13970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err="1">
                <a:solidFill>
                  <a:schemeClr val="accent1"/>
                </a:solidFill>
              </a:rPr>
              <a:t>marke</a:t>
            </a:r>
            <a:r>
              <a:rPr lang="en-US" sz="2000" dirty="0">
                <a:solidFill>
                  <a:schemeClr val="accent1"/>
                </a:solidFill>
              </a:rPr>
              <a:t>  	</a:t>
            </a:r>
            <a:r>
              <a:rPr lang="en-US" sz="2000" dirty="0">
                <a:solidFill>
                  <a:schemeClr val="tx1"/>
                </a:solidFill>
              </a:rPr>
              <a:t>= “Porsche”</a:t>
            </a:r>
          </a:p>
          <a:p>
            <a:pPr marL="13970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err="1">
                <a:solidFill>
                  <a:schemeClr val="accent1"/>
                </a:solidFill>
              </a:rPr>
              <a:t>farbe</a:t>
            </a:r>
            <a:r>
              <a:rPr lang="en-US" sz="2000" dirty="0">
                <a:solidFill>
                  <a:schemeClr val="accent1"/>
                </a:solidFill>
              </a:rPr>
              <a:t>  	</a:t>
            </a:r>
            <a:r>
              <a:rPr lang="en-US" sz="2000" dirty="0">
                <a:solidFill>
                  <a:schemeClr val="tx1"/>
                </a:solidFill>
              </a:rPr>
              <a:t>= “rot”</a:t>
            </a:r>
          </a:p>
          <a:p>
            <a:pPr marL="13970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	</a:t>
            </a:r>
            <a:r>
              <a:rPr lang="en-US" sz="2000" dirty="0" err="1">
                <a:solidFill>
                  <a:schemeClr val="accent1"/>
                </a:solidFill>
              </a:rPr>
              <a:t>reifen</a:t>
            </a:r>
            <a:r>
              <a:rPr lang="en-US" sz="2000" dirty="0">
                <a:solidFill>
                  <a:schemeClr val="accent1"/>
                </a:solidFill>
              </a:rPr>
              <a:t> 	</a:t>
            </a:r>
            <a:r>
              <a:rPr lang="en-US" sz="2000" dirty="0">
                <a:solidFill>
                  <a:schemeClr val="tx1"/>
                </a:solidFill>
              </a:rPr>
              <a:t>= 4</a:t>
            </a:r>
            <a:endParaRPr lang="en-US" sz="2000" dirty="0"/>
          </a:p>
          <a:p>
            <a:pPr marL="139700" indent="0">
              <a:buNone/>
            </a:pPr>
            <a:r>
              <a:rPr lang="en-US" sz="2000" dirty="0"/>
              <a:t>		</a:t>
            </a:r>
          </a:p>
          <a:p>
            <a:pPr marL="139700" indent="0">
              <a:buNone/>
            </a:pPr>
            <a:r>
              <a:rPr lang="en-US" sz="2000" dirty="0" err="1">
                <a:solidFill>
                  <a:schemeClr val="accent1"/>
                </a:solidFill>
              </a:rPr>
              <a:t>porsche</a:t>
            </a:r>
            <a:r>
              <a:rPr lang="en-US" sz="2000" dirty="0">
                <a:solidFill>
                  <a:schemeClr val="tx1"/>
                </a:solidFill>
              </a:rPr>
              <a:t> = Auto()			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Objekt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erstellen</a:t>
            </a:r>
            <a:endParaRPr 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marL="139700" indent="0">
              <a:buNone/>
            </a:pPr>
            <a:r>
              <a:rPr lang="en-US" sz="2000" dirty="0">
                <a:solidFill>
                  <a:schemeClr val="accent6"/>
                </a:solidFill>
              </a:rPr>
              <a:t>print</a:t>
            </a:r>
            <a:r>
              <a:rPr lang="en-US" sz="2000" dirty="0"/>
              <a:t>(</a:t>
            </a:r>
            <a:r>
              <a:rPr lang="en-US" sz="2000" dirty="0">
                <a:solidFill>
                  <a:schemeClr val="accent1"/>
                </a:solidFill>
              </a:rPr>
              <a:t>porsche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  <a:r>
              <a:rPr lang="en-US" sz="2000" dirty="0">
                <a:solidFill>
                  <a:schemeClr val="accent1"/>
                </a:solidFill>
              </a:rPr>
              <a:t>km</a:t>
            </a:r>
            <a:r>
              <a:rPr lang="en-US" sz="2000" dirty="0"/>
              <a:t>)			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# 42069 – Variable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auslesen</a:t>
            </a:r>
            <a:endParaRPr 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marL="139700" indent="0">
              <a:buNone/>
            </a:pPr>
            <a:endParaRPr lang="de-DE" sz="20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108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57C0F3-FC62-15CE-EA0E-9694146D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init </a:t>
            </a:r>
            <a:r>
              <a:rPr lang="en" sz="6000" dirty="0">
                <a:solidFill>
                  <a:schemeClr val="accent1"/>
                </a:solidFill>
              </a:rPr>
              <a:t>KLASSEN</a:t>
            </a:r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B60CCB-076F-1878-D203-C5D2E357592E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1217550" y="1882195"/>
            <a:ext cx="9755100" cy="1546805"/>
          </a:xfrm>
        </p:spPr>
        <p:txBody>
          <a:bodyPr/>
          <a:lstStyle/>
          <a:p>
            <a:pPr marL="13970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class </a:t>
            </a:r>
            <a:r>
              <a:rPr lang="en-US" sz="2000" dirty="0">
                <a:solidFill>
                  <a:schemeClr val="tx1"/>
                </a:solidFill>
              </a:rPr>
              <a:t>Auto:						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Klasse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definieren</a:t>
            </a:r>
            <a:endParaRPr lang="en-US" sz="2000" dirty="0">
              <a:solidFill>
                <a:schemeClr val="tx1"/>
              </a:solidFill>
            </a:endParaRPr>
          </a:p>
          <a:p>
            <a:pPr marL="13970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>
                <a:solidFill>
                  <a:schemeClr val="accent1"/>
                </a:solidFill>
              </a:rPr>
              <a:t>def</a:t>
            </a:r>
            <a:r>
              <a:rPr lang="en-US" sz="2000" dirty="0">
                <a:solidFill>
                  <a:schemeClr val="tx1"/>
                </a:solidFill>
              </a:rPr>
              <a:t> __</a:t>
            </a:r>
            <a:r>
              <a:rPr lang="en-US" sz="2000" dirty="0" err="1">
                <a:solidFill>
                  <a:schemeClr val="tx1"/>
                </a:solidFill>
              </a:rPr>
              <a:t>init</a:t>
            </a:r>
            <a:r>
              <a:rPr lang="en-US" sz="2000" dirty="0">
                <a:solidFill>
                  <a:schemeClr val="tx1"/>
                </a:solidFill>
              </a:rPr>
              <a:t>__(</a:t>
            </a:r>
            <a:r>
              <a:rPr lang="en-US" sz="2000" dirty="0" err="1">
                <a:solidFill>
                  <a:schemeClr val="tx1"/>
                </a:solidFill>
              </a:rPr>
              <a:t>self,marke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farbe</a:t>
            </a:r>
            <a:r>
              <a:rPr lang="en-US" sz="2000" dirty="0">
                <a:solidFill>
                  <a:schemeClr val="tx1"/>
                </a:solidFill>
              </a:rPr>
              <a:t>):	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Initialisieren</a:t>
            </a:r>
            <a:r>
              <a:rPr lang="en-US" sz="2000" dirty="0"/>
              <a:t>	</a:t>
            </a:r>
          </a:p>
          <a:p>
            <a:pPr marL="13970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	</a:t>
            </a:r>
            <a:r>
              <a:rPr lang="en-US" sz="2000" dirty="0" err="1">
                <a:solidFill>
                  <a:schemeClr val="tx1"/>
                </a:solidFill>
              </a:rPr>
              <a:t>self.</a:t>
            </a:r>
            <a:r>
              <a:rPr lang="en-US" sz="2000" dirty="0" err="1">
                <a:solidFill>
                  <a:schemeClr val="accent1"/>
                </a:solidFill>
              </a:rPr>
              <a:t>marke</a:t>
            </a:r>
            <a:r>
              <a:rPr lang="en-US" sz="2000" dirty="0">
                <a:solidFill>
                  <a:schemeClr val="accent1"/>
                </a:solidFill>
              </a:rPr>
              <a:t>  </a:t>
            </a:r>
            <a:r>
              <a:rPr lang="en-US" sz="2000" dirty="0">
                <a:solidFill>
                  <a:schemeClr val="tx1"/>
                </a:solidFill>
              </a:rPr>
              <a:t>= </a:t>
            </a:r>
            <a:r>
              <a:rPr lang="en-US" sz="2000" dirty="0" err="1">
                <a:solidFill>
                  <a:schemeClr val="tx1"/>
                </a:solidFill>
              </a:rPr>
              <a:t>marke</a:t>
            </a:r>
            <a:endParaRPr lang="en-US" sz="2000" dirty="0">
              <a:solidFill>
                <a:schemeClr val="tx1"/>
              </a:solidFill>
            </a:endParaRPr>
          </a:p>
          <a:p>
            <a:pPr marL="13970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	</a:t>
            </a:r>
            <a:r>
              <a:rPr lang="en-US" sz="2000" dirty="0" err="1">
                <a:solidFill>
                  <a:schemeClr val="tx1"/>
                </a:solidFill>
              </a:rPr>
              <a:t>self.</a:t>
            </a:r>
            <a:r>
              <a:rPr lang="en-US" sz="2000" dirty="0" err="1">
                <a:solidFill>
                  <a:schemeClr val="accent1"/>
                </a:solidFill>
              </a:rPr>
              <a:t>farbe</a:t>
            </a:r>
            <a:r>
              <a:rPr lang="en-US" sz="2000" dirty="0">
                <a:solidFill>
                  <a:schemeClr val="accent1"/>
                </a:solidFill>
              </a:rPr>
              <a:t>  </a:t>
            </a:r>
            <a:r>
              <a:rPr lang="en-US" sz="2000" dirty="0">
                <a:solidFill>
                  <a:schemeClr val="tx1"/>
                </a:solidFill>
              </a:rPr>
              <a:t>= </a:t>
            </a:r>
            <a:r>
              <a:rPr lang="en-US" sz="2000" dirty="0" err="1">
                <a:solidFill>
                  <a:schemeClr val="tx1"/>
                </a:solidFill>
              </a:rPr>
              <a:t>farbe</a:t>
            </a:r>
            <a:r>
              <a:rPr lang="en-US" sz="2000" dirty="0"/>
              <a:t>		</a:t>
            </a:r>
          </a:p>
          <a:p>
            <a:pPr marL="139700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 marL="139700" indent="0">
              <a:buNone/>
            </a:pPr>
            <a:endParaRPr lang="de-DE" sz="20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41B17893-D3FC-5DC6-D3C8-59AD8DBD0A37}"/>
              </a:ext>
            </a:extLst>
          </p:cNvPr>
          <p:cNvSpPr txBox="1">
            <a:spLocks/>
          </p:cNvSpPr>
          <p:nvPr/>
        </p:nvSpPr>
        <p:spPr>
          <a:xfrm>
            <a:off x="1217550" y="4188833"/>
            <a:ext cx="9755100" cy="1083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139700" indent="0">
              <a:buNone/>
            </a:pPr>
            <a:r>
              <a:rPr lang="en-US" sz="2000" dirty="0" err="1">
                <a:solidFill>
                  <a:schemeClr val="accent1"/>
                </a:solidFill>
              </a:rPr>
              <a:t>porsche</a:t>
            </a:r>
            <a:r>
              <a:rPr lang="en-US" sz="2000" dirty="0">
                <a:solidFill>
                  <a:schemeClr val="tx1"/>
                </a:solidFill>
              </a:rPr>
              <a:t> = Auto(“Porsche”,”</a:t>
            </a:r>
            <a:r>
              <a:rPr lang="en-US" sz="2000" dirty="0" err="1">
                <a:solidFill>
                  <a:schemeClr val="tx1"/>
                </a:solidFill>
              </a:rPr>
              <a:t>blau</a:t>
            </a:r>
            <a:r>
              <a:rPr lang="en-US" sz="2000" dirty="0">
                <a:solidFill>
                  <a:schemeClr val="tx1"/>
                </a:solidFill>
              </a:rPr>
              <a:t>”)	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Objekt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Initalisieren</a:t>
            </a:r>
            <a:endParaRPr 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marL="139700" indent="0">
              <a:buNone/>
            </a:pPr>
            <a:r>
              <a:rPr lang="en-US" sz="2000" dirty="0">
                <a:solidFill>
                  <a:schemeClr val="accent6"/>
                </a:solidFill>
              </a:rPr>
              <a:t>print</a:t>
            </a:r>
            <a:r>
              <a:rPr lang="en-US" sz="2000" dirty="0"/>
              <a:t>(</a:t>
            </a:r>
            <a:r>
              <a:rPr lang="en-US" sz="2000" dirty="0" err="1">
                <a:solidFill>
                  <a:schemeClr val="accent1"/>
                </a:solidFill>
              </a:rPr>
              <a:t>porsche</a:t>
            </a:r>
            <a:r>
              <a:rPr lang="en-US" sz="2000" dirty="0" err="1">
                <a:solidFill>
                  <a:schemeClr val="tx1"/>
                </a:solidFill>
              </a:rPr>
              <a:t>.</a:t>
            </a:r>
            <a:r>
              <a:rPr lang="en-US" sz="2000" dirty="0" err="1">
                <a:solidFill>
                  <a:schemeClr val="accent1"/>
                </a:solidFill>
              </a:rPr>
              <a:t>farbe</a:t>
            </a:r>
            <a:r>
              <a:rPr lang="en-US" sz="2000" dirty="0"/>
              <a:t>)			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blau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– Variable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auslesen</a:t>
            </a:r>
            <a:endParaRPr 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marL="139700" indent="0">
              <a:buFont typeface="Roboto Mono"/>
              <a:buNone/>
            </a:pPr>
            <a:endParaRPr lang="de-DE" sz="20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1868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648</Words>
  <Application>Microsoft Office PowerPoint</Application>
  <PresentationFormat>Widescreen</PresentationFormat>
  <Paragraphs>90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Calibri</vt:lpstr>
      <vt:lpstr>Arial</vt:lpstr>
      <vt:lpstr>Abril Fatface</vt:lpstr>
      <vt:lpstr>Aldrich</vt:lpstr>
      <vt:lpstr>Roboto</vt:lpstr>
      <vt:lpstr>Roboto Mono</vt:lpstr>
      <vt:lpstr>SlidesMania</vt:lpstr>
      <vt:lpstr>PROGRAMMIERUNG BEGINNER KURS PYTHON #4</vt:lpstr>
      <vt:lpstr>06</vt:lpstr>
      <vt:lpstr>KLASSEN</vt:lpstr>
      <vt:lpstr>Was ist eine KLASSE?</vt:lpstr>
      <vt:lpstr>Was ist eine KLASSE?</vt:lpstr>
      <vt:lpstr>Was ist eine KLASSE?</vt:lpstr>
      <vt:lpstr>Was ist eine KLASSE?</vt:lpstr>
      <vt:lpstr>BASICS KLASSEN</vt:lpstr>
      <vt:lpstr>init KLASSEN</vt:lpstr>
      <vt:lpstr>__str__ KLASSEN</vt:lpstr>
      <vt:lpstr>funktionen KLASSEN</vt:lpstr>
      <vt:lpstr>CHALLENGE AUTO KLASSE</vt:lpstr>
      <vt:lpstr>CHALLENGE AUTO &amp; GELD</vt:lpstr>
      <vt:lpstr>E-SPORT CODING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BEGINNER COURSE PYTHON</dc:title>
  <dc:creator>Jannik Heinrich</dc:creator>
  <cp:lastModifiedBy>XMG-Privat</cp:lastModifiedBy>
  <cp:revision>131</cp:revision>
  <dcterms:modified xsi:type="dcterms:W3CDTF">2024-01-16T21:16:37Z</dcterms:modified>
</cp:coreProperties>
</file>