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20"/>
  </p:notesMasterIdLst>
  <p:sldIdLst>
    <p:sldId id="256" r:id="rId2"/>
    <p:sldId id="297" r:id="rId3"/>
    <p:sldId id="313" r:id="rId4"/>
    <p:sldId id="306" r:id="rId5"/>
    <p:sldId id="317" r:id="rId6"/>
    <p:sldId id="314" r:id="rId7"/>
    <p:sldId id="318" r:id="rId8"/>
    <p:sldId id="316" r:id="rId9"/>
    <p:sldId id="319" r:id="rId10"/>
    <p:sldId id="308" r:id="rId11"/>
    <p:sldId id="320" r:id="rId12"/>
    <p:sldId id="321" r:id="rId13"/>
    <p:sldId id="322" r:id="rId14"/>
    <p:sldId id="323" r:id="rId15"/>
    <p:sldId id="324" r:id="rId16"/>
    <p:sldId id="326" r:id="rId17"/>
    <p:sldId id="325" r:id="rId18"/>
    <p:sldId id="278" r:id="rId19"/>
  </p:sldIdLst>
  <p:sldSz cx="12192000" cy="6858000"/>
  <p:notesSz cx="6858000" cy="9144000"/>
  <p:embeddedFontLst>
    <p:embeddedFont>
      <p:font typeface="Abril Fatface" panose="02000503000000020003" pitchFamily="2" charset="0"/>
      <p:regular r:id="rId21"/>
    </p:embeddedFont>
    <p:embeddedFont>
      <p:font typeface="Aldrich" panose="02000000000000000000" pitchFamily="2" charset="0"/>
      <p:regular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  <p:embeddedFont>
      <p:font typeface="Roboto Mono" panose="00000009000000000000" pitchFamily="49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81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46" autoAdjust="0"/>
    <p:restoredTop sz="92474" autoAdjust="0"/>
  </p:normalViewPr>
  <p:slideViewPr>
    <p:cSldViewPr snapToGrid="0">
      <p:cViewPr varScale="1">
        <p:scale>
          <a:sx n="111" d="100"/>
          <a:sy n="111" d="100"/>
        </p:scale>
        <p:origin x="51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92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7502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210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4028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6103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1959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1404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a073618e60_0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a073618e60_0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2"/>
          <p:cNvGrpSpPr/>
          <p:nvPr/>
        </p:nvGrpSpPr>
        <p:grpSpPr>
          <a:xfrm>
            <a:off x="852246" y="3768247"/>
            <a:ext cx="3707096" cy="1936167"/>
            <a:chOff x="2176863" y="4518413"/>
            <a:chExt cx="5362500" cy="1301975"/>
          </a:xfrm>
        </p:grpSpPr>
        <p:sp>
          <p:nvSpPr>
            <p:cNvPr id="45" name="Google Shape;45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987983" y="3878297"/>
            <a:ext cx="635280" cy="147600"/>
            <a:chOff x="2147366" y="4139382"/>
            <a:chExt cx="635280" cy="147600"/>
          </a:xfrm>
        </p:grpSpPr>
        <p:sp>
          <p:nvSpPr>
            <p:cNvPr id="48" name="Google Shape;48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1618138" y="949638"/>
            <a:ext cx="8893200" cy="4109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2"/>
          <p:cNvGrpSpPr/>
          <p:nvPr/>
        </p:nvGrpSpPr>
        <p:grpSpPr>
          <a:xfrm>
            <a:off x="1771384" y="1059747"/>
            <a:ext cx="635280" cy="147600"/>
            <a:chOff x="2147366" y="4139382"/>
            <a:chExt cx="635280" cy="147600"/>
          </a:xfrm>
        </p:grpSpPr>
        <p:sp>
          <p:nvSpPr>
            <p:cNvPr id="53" name="Google Shape;53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5520051" y="4606376"/>
            <a:ext cx="5362500" cy="1301975"/>
            <a:chOff x="2176863" y="4518413"/>
            <a:chExt cx="5362500" cy="1301975"/>
          </a:xfrm>
        </p:grpSpPr>
        <p:sp>
          <p:nvSpPr>
            <p:cNvPr id="57" name="Google Shape;57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5655734" y="4716497"/>
            <a:ext cx="635280" cy="147600"/>
            <a:chOff x="2147366" y="4139382"/>
            <a:chExt cx="635280" cy="147600"/>
          </a:xfrm>
        </p:grpSpPr>
        <p:sp>
          <p:nvSpPr>
            <p:cNvPr id="60" name="Google Shape;60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2"/>
          <p:cNvSpPr txBox="1">
            <a:spLocks noGrp="1"/>
          </p:cNvSpPr>
          <p:nvPr>
            <p:ph type="title"/>
          </p:nvPr>
        </p:nvSpPr>
        <p:spPr>
          <a:xfrm>
            <a:off x="2176875" y="1137800"/>
            <a:ext cx="6796800" cy="322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 dirty="0"/>
          </a:p>
        </p:txBody>
      </p:sp>
      <p:sp>
        <p:nvSpPr>
          <p:cNvPr id="64" name="Google Shape;64;p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5"/>
          <p:cNvGrpSpPr/>
          <p:nvPr/>
        </p:nvGrpSpPr>
        <p:grpSpPr>
          <a:xfrm>
            <a:off x="8201100" y="4138775"/>
            <a:ext cx="3509100" cy="2030700"/>
            <a:chOff x="8115925" y="1776575"/>
            <a:chExt cx="3509100" cy="2030700"/>
          </a:xfrm>
        </p:grpSpPr>
        <p:sp>
          <p:nvSpPr>
            <p:cNvPr id="83" name="Google Shape;83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4" name="Google Shape;84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85" name="Google Shape;8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8" name="Google Shape;88;p5"/>
          <p:cNvGrpSpPr/>
          <p:nvPr/>
        </p:nvGrpSpPr>
        <p:grpSpPr>
          <a:xfrm>
            <a:off x="481800" y="4138775"/>
            <a:ext cx="3509100" cy="2030700"/>
            <a:chOff x="396625" y="1776575"/>
            <a:chExt cx="3509100" cy="2030700"/>
          </a:xfrm>
        </p:grpSpPr>
        <p:sp>
          <p:nvSpPr>
            <p:cNvPr id="89" name="Google Shape;89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" name="Google Shape;90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91" name="Google Shape;91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4" name="Google Shape;94;p5"/>
          <p:cNvGrpSpPr/>
          <p:nvPr/>
        </p:nvGrpSpPr>
        <p:grpSpPr>
          <a:xfrm>
            <a:off x="4341450" y="4138775"/>
            <a:ext cx="3509100" cy="2030700"/>
            <a:chOff x="4234200" y="1776575"/>
            <a:chExt cx="3509100" cy="2030700"/>
          </a:xfrm>
        </p:grpSpPr>
        <p:sp>
          <p:nvSpPr>
            <p:cNvPr id="95" name="Google Shape;95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" name="Google Shape;96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97" name="Google Shape;97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0" name="Google Shape;100;p5"/>
          <p:cNvGrpSpPr/>
          <p:nvPr/>
        </p:nvGrpSpPr>
        <p:grpSpPr>
          <a:xfrm>
            <a:off x="481800" y="1776575"/>
            <a:ext cx="3509100" cy="2030700"/>
            <a:chOff x="396625" y="1776575"/>
            <a:chExt cx="3509100" cy="2030700"/>
          </a:xfrm>
        </p:grpSpPr>
        <p:sp>
          <p:nvSpPr>
            <p:cNvPr id="101" name="Google Shape;101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" name="Google Shape;102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103" name="Google Shape;103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6" name="Google Shape;106;p5"/>
          <p:cNvGrpSpPr/>
          <p:nvPr/>
        </p:nvGrpSpPr>
        <p:grpSpPr>
          <a:xfrm>
            <a:off x="8201100" y="1776575"/>
            <a:ext cx="3509100" cy="2030700"/>
            <a:chOff x="8115925" y="1776575"/>
            <a:chExt cx="3509100" cy="2030700"/>
          </a:xfrm>
        </p:grpSpPr>
        <p:sp>
          <p:nvSpPr>
            <p:cNvPr id="107" name="Google Shape;107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" name="Google Shape;108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109" name="Google Shape;109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2" name="Google Shape;112;p5"/>
          <p:cNvGrpSpPr/>
          <p:nvPr/>
        </p:nvGrpSpPr>
        <p:grpSpPr>
          <a:xfrm>
            <a:off x="4341450" y="1776575"/>
            <a:ext cx="3509100" cy="2030700"/>
            <a:chOff x="4234200" y="1776575"/>
            <a:chExt cx="3509100" cy="2030700"/>
          </a:xfrm>
        </p:grpSpPr>
        <p:sp>
          <p:nvSpPr>
            <p:cNvPr id="113" name="Google Shape;113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" name="Google Shape;114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115" name="Google Shape;11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 dirty="0"/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3"/>
          </p:nvPr>
        </p:nvSpPr>
        <p:spPr>
          <a:xfrm>
            <a:off x="575950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title" idx="5"/>
          </p:nvPr>
        </p:nvSpPr>
        <p:spPr>
          <a:xfrm>
            <a:off x="942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title" idx="6"/>
          </p:nvPr>
        </p:nvSpPr>
        <p:spPr>
          <a:xfrm>
            <a:off x="444870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title" idx="7"/>
          </p:nvPr>
        </p:nvSpPr>
        <p:spPr>
          <a:xfrm>
            <a:off x="49077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title" idx="8"/>
          </p:nvPr>
        </p:nvSpPr>
        <p:spPr>
          <a:xfrm>
            <a:off x="4448700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title" idx="14"/>
          </p:nvPr>
        </p:nvSpPr>
        <p:spPr>
          <a:xfrm>
            <a:off x="84066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title" idx="15"/>
          </p:nvPr>
        </p:nvSpPr>
        <p:spPr>
          <a:xfrm>
            <a:off x="840662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"/>
          <p:cNvSpPr/>
          <p:nvPr/>
        </p:nvSpPr>
        <p:spPr>
          <a:xfrm>
            <a:off x="666000" y="1518625"/>
            <a:ext cx="10932600" cy="46206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6" name="Google Shape;186;p11"/>
          <p:cNvGrpSpPr/>
          <p:nvPr/>
        </p:nvGrpSpPr>
        <p:grpSpPr>
          <a:xfrm>
            <a:off x="819246" y="1628734"/>
            <a:ext cx="635280" cy="147600"/>
            <a:chOff x="2147366" y="4139382"/>
            <a:chExt cx="635280" cy="147600"/>
          </a:xfrm>
        </p:grpSpPr>
        <p:sp>
          <p:nvSpPr>
            <p:cNvPr id="187" name="Google Shape;187;p11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0" name="Google Shape;190;p11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1" name="Google Shape;191;p11"/>
          <p:cNvSpPr txBox="1">
            <a:spLocks noGrp="1"/>
          </p:cNvSpPr>
          <p:nvPr>
            <p:ph type="subTitle" idx="2"/>
          </p:nvPr>
        </p:nvSpPr>
        <p:spPr>
          <a:xfrm>
            <a:off x="1217558" y="3100360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2" name="Google Shape;192;p11"/>
          <p:cNvSpPr txBox="1">
            <a:spLocks noGrp="1"/>
          </p:cNvSpPr>
          <p:nvPr>
            <p:ph type="subTitle" idx="3"/>
          </p:nvPr>
        </p:nvSpPr>
        <p:spPr>
          <a:xfrm>
            <a:off x="1217558" y="4400450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3" name="Google Shape;193;p11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94" name="Google Shape;194;p11"/>
          <p:cNvSpPr txBox="1">
            <a:spLocks noGrp="1"/>
          </p:cNvSpPr>
          <p:nvPr>
            <p:ph type="body" idx="4"/>
          </p:nvPr>
        </p:nvSpPr>
        <p:spPr>
          <a:xfrm>
            <a:off x="1217550" y="2238218"/>
            <a:ext cx="97551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5" name="Google Shape;195;p11"/>
          <p:cNvSpPr txBox="1">
            <a:spLocks noGrp="1"/>
          </p:cNvSpPr>
          <p:nvPr>
            <p:ph type="body" idx="5"/>
          </p:nvPr>
        </p:nvSpPr>
        <p:spPr>
          <a:xfrm>
            <a:off x="1217550" y="3526878"/>
            <a:ext cx="97551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6" name="Google Shape;196;p11"/>
          <p:cNvSpPr txBox="1">
            <a:spLocks noGrp="1"/>
          </p:cNvSpPr>
          <p:nvPr>
            <p:ph type="body" idx="6"/>
          </p:nvPr>
        </p:nvSpPr>
        <p:spPr>
          <a:xfrm>
            <a:off x="1217550" y="4813738"/>
            <a:ext cx="9756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7 Title and text right">
  <p:cSld name="CUSTOM_16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9"/>
          <p:cNvSpPr/>
          <p:nvPr/>
        </p:nvSpPr>
        <p:spPr>
          <a:xfrm>
            <a:off x="4641925" y="8611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4" name="Google Shape;344;p19"/>
          <p:cNvGrpSpPr/>
          <p:nvPr/>
        </p:nvGrpSpPr>
        <p:grpSpPr>
          <a:xfrm>
            <a:off x="4777596" y="971259"/>
            <a:ext cx="635280" cy="147600"/>
            <a:chOff x="2147366" y="4139382"/>
            <a:chExt cx="635280" cy="147600"/>
          </a:xfrm>
        </p:grpSpPr>
        <p:sp>
          <p:nvSpPr>
            <p:cNvPr id="345" name="Google Shape;345;p19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9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9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8" name="Google Shape;348;p19"/>
          <p:cNvSpPr txBox="1">
            <a:spLocks noGrp="1"/>
          </p:cNvSpPr>
          <p:nvPr>
            <p:ph type="title"/>
          </p:nvPr>
        </p:nvSpPr>
        <p:spPr>
          <a:xfrm>
            <a:off x="5300000" y="1512400"/>
            <a:ext cx="3831300" cy="1839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 dirty="0"/>
          </a:p>
        </p:txBody>
      </p:sp>
      <p:sp>
        <p:nvSpPr>
          <p:cNvPr id="349" name="Google Shape;349;p19"/>
          <p:cNvSpPr txBox="1">
            <a:spLocks noGrp="1"/>
          </p:cNvSpPr>
          <p:nvPr>
            <p:ph type="body" idx="1"/>
          </p:nvPr>
        </p:nvSpPr>
        <p:spPr>
          <a:xfrm>
            <a:off x="5300088" y="3351250"/>
            <a:ext cx="55815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429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" name="Google Shape;10;p1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1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7" r:id="rId3"/>
    <p:sldLayoutId id="214748366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rech1e/python-beginner-cours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realpython.com/beginners-guide-python-turtl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"/>
          <p:cNvSpPr txBox="1">
            <a:spLocks noGrp="1"/>
          </p:cNvSpPr>
          <p:nvPr>
            <p:ph type="title"/>
          </p:nvPr>
        </p:nvSpPr>
        <p:spPr>
          <a:xfrm>
            <a:off x="2523475" y="1607299"/>
            <a:ext cx="6796800" cy="290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PROGRAMMIERUNG BEGINNER KURS </a:t>
            </a:r>
            <a:r>
              <a:rPr lang="en" dirty="0">
                <a:solidFill>
                  <a:schemeClr val="accent1"/>
                </a:solidFill>
              </a:rPr>
              <a:t>PYTHON #6</a:t>
            </a:r>
            <a:endParaRPr sz="5000" dirty="0"/>
          </a:p>
        </p:txBody>
      </p:sp>
      <p:sp>
        <p:nvSpPr>
          <p:cNvPr id="381" name="Google Shape;381;p2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&lt;p&gt;</a:t>
            </a:r>
            <a:r>
              <a:rPr lang="en" dirty="0"/>
              <a:t> Jannik Heinrich &amp; </a:t>
            </a:r>
            <a:br>
              <a:rPr lang="en" dirty="0"/>
            </a:br>
            <a:r>
              <a:rPr lang="en" dirty="0"/>
              <a:t>Thomas Nürk </a:t>
            </a:r>
            <a:r>
              <a:rPr lang="en" dirty="0">
                <a:solidFill>
                  <a:schemeClr val="accent1"/>
                </a:solidFill>
              </a:rPr>
              <a:t>&lt;/p&gt;</a:t>
            </a:r>
            <a:endParaRPr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Eigenschaften </a:t>
            </a:r>
            <a:r>
              <a:rPr lang="en" sz="6000" dirty="0">
                <a:solidFill>
                  <a:schemeClr val="accent1"/>
                </a:solidFill>
              </a:rPr>
              <a:t>SCREEN</a:t>
            </a:r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64A734-B919-D61C-9184-04024FC61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75" y="1695561"/>
            <a:ext cx="11641200" cy="22531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0B1502-4B87-0717-6504-0D8D9C9AA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25" y="3429000"/>
            <a:ext cx="54483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090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Eigenschaften </a:t>
            </a:r>
            <a:r>
              <a:rPr lang="en" sz="6000" dirty="0">
                <a:solidFill>
                  <a:schemeClr val="accent1"/>
                </a:solidFill>
              </a:rPr>
              <a:t>TURTLE</a:t>
            </a:r>
            <a:endParaRPr lang="de-DE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63E4929C-8ABD-557E-E5A9-BB34DFA2C8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</p:spPr>
        <p:txBody>
          <a:bodyPr/>
          <a:lstStyle/>
          <a:p>
            <a:r>
              <a:rPr lang="de-DE" dirty="0"/>
              <a:t>Shape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31C348-65D1-8EE1-F691-2469C5FCE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50" y="2017994"/>
            <a:ext cx="10896600" cy="1321652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E4C64918-B011-18DD-E495-96FDEDA512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4" t="30337" r="27214" b="25564"/>
          <a:stretch/>
        </p:blipFill>
        <p:spPr bwMode="auto">
          <a:xfrm>
            <a:off x="4362449" y="3302800"/>
            <a:ext cx="2886075" cy="2679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2496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Eigenschaften </a:t>
            </a:r>
            <a:r>
              <a:rPr lang="en" sz="6000" dirty="0">
                <a:solidFill>
                  <a:schemeClr val="accent1"/>
                </a:solidFill>
              </a:rPr>
              <a:t>TURTLE</a:t>
            </a:r>
            <a:endParaRPr lang="de-DE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63E4929C-8ABD-557E-E5A9-BB34DFA2C8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</p:spPr>
        <p:txBody>
          <a:bodyPr/>
          <a:lstStyle/>
          <a:p>
            <a:r>
              <a:rPr lang="de-DE" dirty="0"/>
              <a:t>Pen Speed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D4B469-5842-0E17-3DDD-399AF6928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2000250"/>
            <a:ext cx="3524250" cy="2857500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EF5BBA91-3D1F-13C2-EE9D-0E14B119C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675" y="1619250"/>
            <a:ext cx="4572000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955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Eigenschaften </a:t>
            </a:r>
            <a:r>
              <a:rPr lang="en" sz="6000" dirty="0">
                <a:solidFill>
                  <a:schemeClr val="accent1"/>
                </a:solidFill>
              </a:rPr>
              <a:t>TURTLE</a:t>
            </a:r>
            <a:endParaRPr lang="de-DE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63E4929C-8ABD-557E-E5A9-BB34DFA2C8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</p:spPr>
        <p:txBody>
          <a:bodyPr/>
          <a:lstStyle/>
          <a:p>
            <a:r>
              <a:rPr lang="de-DE" dirty="0"/>
              <a:t>Pen </a:t>
            </a:r>
            <a:r>
              <a:rPr lang="de-DE" dirty="0" err="1"/>
              <a:t>Customization</a:t>
            </a:r>
            <a:r>
              <a:rPr lang="de-DE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36CE2F-0FC8-B5B7-8D84-2A481E161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050" y="2000250"/>
            <a:ext cx="4819650" cy="2857500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705EC82C-1680-4011-09FD-0BE7377BB056}"/>
              </a:ext>
            </a:extLst>
          </p:cNvPr>
          <p:cNvSpPr txBox="1">
            <a:spLocks/>
          </p:cNvSpPr>
          <p:nvPr/>
        </p:nvSpPr>
        <p:spPr>
          <a:xfrm>
            <a:off x="6570616" y="1800269"/>
            <a:ext cx="97551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r>
              <a:rPr lang="de-DE" dirty="0"/>
              <a:t>Up &amp; Down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3FCEC2-7929-DE55-93D0-807D203C8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310" y="2000250"/>
            <a:ext cx="2383065" cy="4170363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F1A50312-3FF2-71DD-610D-00DF8AAC30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10" t="46978" r="31145" b="28418"/>
          <a:stretch/>
        </p:blipFill>
        <p:spPr bwMode="auto">
          <a:xfrm>
            <a:off x="8715375" y="2818072"/>
            <a:ext cx="2383065" cy="2469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937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10672108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CHALLENGE </a:t>
            </a:r>
            <a:r>
              <a:rPr lang="en" sz="6000" dirty="0">
                <a:solidFill>
                  <a:schemeClr val="accent2"/>
                </a:solidFill>
              </a:rPr>
              <a:t>Haus-vom-Nikolaus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441" name="Google Shape;441;p29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de-DE" dirty="0">
                <a:solidFill>
                  <a:schemeClr val="accent3"/>
                </a:solidFill>
              </a:rPr>
              <a:t>Haus-vom-Nikolaus</a:t>
            </a:r>
            <a:endParaRPr dirty="0"/>
          </a:p>
        </p:txBody>
      </p:sp>
      <p:sp>
        <p:nvSpPr>
          <p:cNvPr id="446" name="Google Shape;446;p29"/>
          <p:cNvSpPr txBox="1">
            <a:spLocks noGrp="1"/>
          </p:cNvSpPr>
          <p:nvPr>
            <p:ph type="body" idx="4"/>
          </p:nvPr>
        </p:nvSpPr>
        <p:spPr>
          <a:xfrm>
            <a:off x="1217550" y="2238218"/>
            <a:ext cx="9755100" cy="386223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600" dirty="0" err="1"/>
              <a:t>Zeichne</a:t>
            </a:r>
            <a:r>
              <a:rPr lang="en-US" sz="1600" dirty="0"/>
              <a:t> das Haus </a:t>
            </a:r>
            <a:r>
              <a:rPr lang="en-US" sz="1600" dirty="0" err="1"/>
              <a:t>vom</a:t>
            </a:r>
            <a:r>
              <a:rPr lang="en-US" sz="1600" dirty="0"/>
              <a:t> Nikolaus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mit</a:t>
            </a:r>
            <a:r>
              <a:rPr lang="en-US" sz="1600" dirty="0"/>
              <a:t> und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ohne</a:t>
            </a:r>
            <a:r>
              <a:rPr lang="en-US" sz="1600" dirty="0"/>
              <a:t> </a:t>
            </a:r>
            <a:r>
              <a:rPr lang="en-US" sz="1600" dirty="0" err="1"/>
              <a:t>Absetzen</a:t>
            </a:r>
            <a:r>
              <a:rPr lang="en-US" sz="1600" dirty="0"/>
              <a:t> des </a:t>
            </a:r>
            <a:r>
              <a:rPr lang="en-US" sz="1600" dirty="0" err="1"/>
              <a:t>Stiftes</a:t>
            </a:r>
            <a:r>
              <a:rPr lang="en-US" sz="1600" dirty="0"/>
              <a:t>.</a:t>
            </a:r>
          </a:p>
        </p:txBody>
      </p:sp>
      <p:sp>
        <p:nvSpPr>
          <p:cNvPr id="2" name="Google Shape;441;p29">
            <a:extLst>
              <a:ext uri="{FF2B5EF4-FFF2-40B4-BE49-F238E27FC236}">
                <a16:creationId xmlns:a16="http://schemas.microsoft.com/office/drawing/2014/main" id="{23B5F967-E80F-4807-770C-FF5DF9A07F29}"/>
              </a:ext>
            </a:extLst>
          </p:cNvPr>
          <p:cNvSpPr txBox="1">
            <a:spLocks/>
          </p:cNvSpPr>
          <p:nvPr/>
        </p:nvSpPr>
        <p:spPr>
          <a:xfrm>
            <a:off x="1217550" y="3219574"/>
            <a:ext cx="97551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spcAft>
                <a:spcPts val="2100"/>
              </a:spcAft>
            </a:pPr>
            <a:r>
              <a:rPr lang="de-DE" dirty="0">
                <a:solidFill>
                  <a:schemeClr val="accent3"/>
                </a:solidFill>
              </a:rPr>
              <a:t>Haus-vom-Nikolaus-und-neben-an</a:t>
            </a:r>
            <a:endParaRPr lang="de-DE" dirty="0"/>
          </a:p>
        </p:txBody>
      </p:sp>
      <p:sp>
        <p:nvSpPr>
          <p:cNvPr id="3" name="Google Shape;446;p29">
            <a:extLst>
              <a:ext uri="{FF2B5EF4-FFF2-40B4-BE49-F238E27FC236}">
                <a16:creationId xmlns:a16="http://schemas.microsoft.com/office/drawing/2014/main" id="{0B2F2019-20D4-4D61-E60F-92F91AEA5DD5}"/>
              </a:ext>
            </a:extLst>
          </p:cNvPr>
          <p:cNvSpPr txBox="1">
            <a:spLocks/>
          </p:cNvSpPr>
          <p:nvPr/>
        </p:nvSpPr>
        <p:spPr>
          <a:xfrm>
            <a:off x="1217542" y="3657443"/>
            <a:ext cx="9755100" cy="3862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spcAft>
                <a:spcPts val="2100"/>
              </a:spcAft>
              <a:buFont typeface="Roboto Mono"/>
              <a:buNone/>
            </a:pPr>
            <a:r>
              <a:rPr lang="en-US" sz="1600" dirty="0" err="1"/>
              <a:t>Zeichne</a:t>
            </a:r>
            <a:r>
              <a:rPr lang="en-US" sz="1600" dirty="0"/>
              <a:t> das Haus </a:t>
            </a:r>
            <a:r>
              <a:rPr lang="en-US" sz="1600" dirty="0" err="1"/>
              <a:t>vom</a:t>
            </a:r>
            <a:r>
              <a:rPr lang="en-US" sz="1600" dirty="0"/>
              <a:t> Nikolaus und das Haus des </a:t>
            </a:r>
            <a:r>
              <a:rPr lang="en-US" sz="1600" dirty="0" err="1"/>
              <a:t>Weihnachtsmann</a:t>
            </a:r>
            <a:r>
              <a:rPr lang="en-US" sz="1600" dirty="0"/>
              <a:t>. Die </a:t>
            </a:r>
            <a:r>
              <a:rPr lang="en-US" sz="1600" dirty="0" err="1"/>
              <a:t>Häuser</a:t>
            </a:r>
            <a:r>
              <a:rPr lang="en-US" sz="1600" dirty="0"/>
              <a:t> </a:t>
            </a:r>
            <a:r>
              <a:rPr lang="en-US" sz="1600" dirty="0" err="1"/>
              <a:t>sind</a:t>
            </a:r>
            <a:r>
              <a:rPr lang="en-US" sz="1600" dirty="0"/>
              <a:t> </a:t>
            </a:r>
            <a:r>
              <a:rPr lang="en-US" sz="1600" dirty="0" err="1"/>
              <a:t>mit</a:t>
            </a:r>
            <a:r>
              <a:rPr lang="en-US" sz="1600" dirty="0"/>
              <a:t> </a:t>
            </a:r>
            <a:r>
              <a:rPr lang="en-US" sz="1600" dirty="0" err="1"/>
              <a:t>einer</a:t>
            </a:r>
            <a:r>
              <a:rPr lang="en-US" sz="1600" dirty="0"/>
              <a:t> </a:t>
            </a:r>
            <a:r>
              <a:rPr lang="en-US" sz="1600" dirty="0" err="1"/>
              <a:t>Straße</a:t>
            </a:r>
            <a:r>
              <a:rPr lang="en-US" sz="1600" dirty="0"/>
              <a:t> </a:t>
            </a:r>
            <a:r>
              <a:rPr lang="en-US" sz="1600" dirty="0" err="1"/>
              <a:t>verbunden</a:t>
            </a:r>
            <a:r>
              <a:rPr lang="en-US" sz="1600" dirty="0"/>
              <a:t>. Das Haus des </a:t>
            </a:r>
            <a:r>
              <a:rPr lang="en-US" sz="1600" dirty="0" err="1"/>
              <a:t>Weihnachtsmann</a:t>
            </a:r>
            <a:r>
              <a:rPr lang="en-US" sz="1600" dirty="0"/>
              <a:t> hat </a:t>
            </a:r>
            <a:r>
              <a:rPr lang="en-US" sz="1600" dirty="0" err="1"/>
              <a:t>dickere</a:t>
            </a:r>
            <a:r>
              <a:rPr lang="en-US" sz="1600" dirty="0"/>
              <a:t> </a:t>
            </a:r>
            <a:r>
              <a:rPr lang="en-US" sz="1600" dirty="0" err="1"/>
              <a:t>Wände</a:t>
            </a:r>
            <a:r>
              <a:rPr lang="en-US" sz="1600" dirty="0"/>
              <a:t> und </a:t>
            </a:r>
            <a:r>
              <a:rPr lang="en-US" sz="1600" dirty="0" err="1"/>
              <a:t>ist</a:t>
            </a:r>
            <a:r>
              <a:rPr lang="en-US" sz="1600" dirty="0"/>
              <a:t> rot. Der </a:t>
            </a:r>
            <a:r>
              <a:rPr lang="en-US" sz="1600" dirty="0" err="1"/>
              <a:t>Stift</a:t>
            </a:r>
            <a:r>
              <a:rPr lang="en-US" sz="1600" dirty="0"/>
              <a:t> </a:t>
            </a:r>
            <a:r>
              <a:rPr lang="en-US" sz="1600" dirty="0" err="1"/>
              <a:t>darf</a:t>
            </a:r>
            <a:r>
              <a:rPr lang="en-US" sz="1600" dirty="0"/>
              <a:t> </a:t>
            </a:r>
            <a:r>
              <a:rPr lang="en-US" sz="1600" dirty="0" err="1"/>
              <a:t>dabei</a:t>
            </a:r>
            <a:r>
              <a:rPr lang="en-US" sz="1600" dirty="0"/>
              <a:t>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nicht</a:t>
            </a:r>
            <a:r>
              <a:rPr lang="en-US" sz="1600" dirty="0"/>
              <a:t> </a:t>
            </a:r>
            <a:r>
              <a:rPr lang="en-US" sz="1600" dirty="0" err="1">
                <a:solidFill>
                  <a:schemeClr val="tx1"/>
                </a:solidFill>
              </a:rPr>
              <a:t>abgesetzt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werden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1863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10672108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CHALLENGE </a:t>
            </a:r>
            <a:r>
              <a:rPr lang="en" sz="6000" dirty="0">
                <a:solidFill>
                  <a:schemeClr val="accent2"/>
                </a:solidFill>
              </a:rPr>
              <a:t>Circle-Loop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441" name="Google Shape;441;p29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de-DE" dirty="0">
                <a:solidFill>
                  <a:schemeClr val="accent3"/>
                </a:solidFill>
              </a:rPr>
              <a:t>Circle-Loop</a:t>
            </a:r>
            <a:endParaRPr dirty="0"/>
          </a:p>
        </p:txBody>
      </p:sp>
      <p:sp>
        <p:nvSpPr>
          <p:cNvPr id="446" name="Google Shape;446;p29"/>
          <p:cNvSpPr txBox="1">
            <a:spLocks noGrp="1"/>
          </p:cNvSpPr>
          <p:nvPr>
            <p:ph type="body" idx="4"/>
          </p:nvPr>
        </p:nvSpPr>
        <p:spPr>
          <a:xfrm>
            <a:off x="1217550" y="2238218"/>
            <a:ext cx="9755100" cy="386223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600" dirty="0" err="1"/>
              <a:t>Zeichne</a:t>
            </a:r>
            <a:r>
              <a:rPr lang="en-US" sz="1600" dirty="0"/>
              <a:t> die </a:t>
            </a:r>
            <a:r>
              <a:rPr lang="en-US" sz="1600" dirty="0" err="1"/>
              <a:t>nebenstehende</a:t>
            </a:r>
            <a:r>
              <a:rPr lang="en-US" sz="1600" dirty="0"/>
              <a:t> </a:t>
            </a:r>
            <a:r>
              <a:rPr lang="en-US" sz="1600" dirty="0" err="1"/>
              <a:t>Abbildung</a:t>
            </a:r>
            <a:r>
              <a:rPr lang="en-US" sz="1600" dirty="0"/>
              <a:t>.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 err="1"/>
              <a:t>Hinweis</a:t>
            </a:r>
            <a:r>
              <a:rPr lang="en-US" sz="1600" dirty="0"/>
              <a:t>: </a:t>
            </a:r>
            <a:r>
              <a:rPr lang="en-US" sz="1600" dirty="0" err="1"/>
              <a:t>Nutze</a:t>
            </a:r>
            <a:r>
              <a:rPr lang="en-US" sz="1600" dirty="0"/>
              <a:t> </a:t>
            </a:r>
            <a:r>
              <a:rPr lang="en-US" sz="1600" dirty="0" err="1"/>
              <a:t>dafür</a:t>
            </a:r>
            <a:r>
              <a:rPr lang="en-US" sz="1600" dirty="0"/>
              <a:t> </a:t>
            </a:r>
            <a:r>
              <a:rPr lang="en-US" sz="1600" dirty="0" err="1"/>
              <a:t>eine</a:t>
            </a:r>
            <a:r>
              <a:rPr lang="en-US" sz="1600" dirty="0"/>
              <a:t> </a:t>
            </a:r>
            <a:r>
              <a:rPr lang="en-US" sz="1600" dirty="0" err="1"/>
              <a:t>Schleife</a:t>
            </a:r>
            <a:r>
              <a:rPr lang="en-US" sz="1600" dirty="0"/>
              <a:t>.</a:t>
            </a:r>
          </a:p>
        </p:txBody>
      </p:sp>
      <p:pic>
        <p:nvPicPr>
          <p:cNvPr id="8194" name="Picture 2" descr="Python Turtle While Loop Edited Newer">
            <a:extLst>
              <a:ext uri="{FF2B5EF4-FFF2-40B4-BE49-F238E27FC236}">
                <a16:creationId xmlns:a16="http://schemas.microsoft.com/office/drawing/2014/main" id="{EF289B6D-49EE-5778-7C65-DB19A2EB9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975" y="1560312"/>
            <a:ext cx="4572000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702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10672108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CHALLENGE </a:t>
            </a:r>
            <a:r>
              <a:rPr lang="en" sz="6000" dirty="0">
                <a:solidFill>
                  <a:schemeClr val="accent2"/>
                </a:solidFill>
              </a:rPr>
              <a:t>Baum-Loop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441" name="Google Shape;441;p29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de-DE" dirty="0">
                <a:solidFill>
                  <a:schemeClr val="accent3"/>
                </a:solidFill>
              </a:rPr>
              <a:t>Circle-Loop</a:t>
            </a:r>
            <a:endParaRPr dirty="0"/>
          </a:p>
        </p:txBody>
      </p:sp>
      <p:sp>
        <p:nvSpPr>
          <p:cNvPr id="446" name="Google Shape;446;p29"/>
          <p:cNvSpPr txBox="1">
            <a:spLocks noGrp="1"/>
          </p:cNvSpPr>
          <p:nvPr>
            <p:ph type="body" idx="4"/>
          </p:nvPr>
        </p:nvSpPr>
        <p:spPr>
          <a:xfrm>
            <a:off x="1217550" y="2238218"/>
            <a:ext cx="9755100" cy="386223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600" dirty="0" err="1"/>
              <a:t>Schreibe</a:t>
            </a:r>
            <a:r>
              <a:rPr lang="en-US" sz="1600" dirty="0"/>
              <a:t> </a:t>
            </a:r>
            <a:r>
              <a:rPr lang="en-US" sz="1600" dirty="0" err="1"/>
              <a:t>eine</a:t>
            </a:r>
            <a:r>
              <a:rPr lang="en-US" sz="1600" dirty="0"/>
              <a:t> </a:t>
            </a:r>
            <a:r>
              <a:rPr lang="en-US" sz="1600" dirty="0" err="1"/>
              <a:t>Funktion</a:t>
            </a:r>
            <a:r>
              <a:rPr lang="en-US" sz="1600" dirty="0"/>
              <a:t>, die </a:t>
            </a:r>
            <a:r>
              <a:rPr lang="en-US" sz="1600" dirty="0" err="1"/>
              <a:t>einen</a:t>
            </a:r>
            <a:br>
              <a:rPr lang="en-US" sz="1600" dirty="0"/>
            </a:br>
            <a:r>
              <a:rPr lang="en-US" sz="1600" dirty="0"/>
              <a:t>Tannenbaum </a:t>
            </a:r>
            <a:r>
              <a:rPr lang="en-US" sz="1600" dirty="0" err="1"/>
              <a:t>einer</a:t>
            </a:r>
            <a:r>
              <a:rPr lang="en-US" sz="1600" dirty="0"/>
              <a:t> </a:t>
            </a:r>
            <a:r>
              <a:rPr lang="en-US" sz="1600" dirty="0" err="1"/>
              <a:t>gegeben</a:t>
            </a:r>
            <a:r>
              <a:rPr lang="en-US" sz="1600" dirty="0"/>
              <a:t> </a:t>
            </a:r>
            <a:r>
              <a:rPr lang="en-US" sz="1600" dirty="0" err="1"/>
              <a:t>Höhe</a:t>
            </a:r>
            <a:r>
              <a:rPr lang="en-US" sz="1600" dirty="0"/>
              <a:t> h </a:t>
            </a:r>
            <a:br>
              <a:rPr lang="en-US" sz="1600" dirty="0"/>
            </a:br>
            <a:r>
              <a:rPr lang="en-US" sz="1600" dirty="0" err="1"/>
              <a:t>zeichnet</a:t>
            </a:r>
            <a:r>
              <a:rPr lang="en-US" sz="1600" dirty="0"/>
              <a:t>.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 err="1"/>
              <a:t>Hinweis</a:t>
            </a:r>
            <a:r>
              <a:rPr lang="en-US" sz="1600" dirty="0"/>
              <a:t>: </a:t>
            </a:r>
            <a:r>
              <a:rPr lang="en-US" sz="1600" dirty="0" err="1"/>
              <a:t>Nutze</a:t>
            </a:r>
            <a:r>
              <a:rPr lang="en-US" sz="1600" dirty="0"/>
              <a:t> </a:t>
            </a:r>
            <a:r>
              <a:rPr lang="en-US" sz="1600" dirty="0" err="1"/>
              <a:t>dafür</a:t>
            </a:r>
            <a:r>
              <a:rPr lang="en-US" sz="1600" dirty="0"/>
              <a:t> </a:t>
            </a:r>
            <a:r>
              <a:rPr lang="en-US" sz="1600" dirty="0" err="1"/>
              <a:t>eine</a:t>
            </a:r>
            <a:r>
              <a:rPr lang="en-US" sz="1600" dirty="0"/>
              <a:t> </a:t>
            </a:r>
            <a:r>
              <a:rPr lang="en-US" sz="1600" dirty="0" err="1"/>
              <a:t>Schleife</a:t>
            </a:r>
            <a:r>
              <a:rPr lang="en-US" sz="1600" dirty="0"/>
              <a:t>.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1027794-78F7-5C07-279F-0DBA49DA5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656" y="1800269"/>
            <a:ext cx="4864350" cy="375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286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10672108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CHALLENGE </a:t>
            </a:r>
            <a:r>
              <a:rPr lang="en" sz="6000" dirty="0">
                <a:solidFill>
                  <a:schemeClr val="accent2"/>
                </a:solidFill>
              </a:rPr>
              <a:t>SNAKE-CONTROL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441" name="Google Shape;441;p29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de-DE" dirty="0">
                <a:solidFill>
                  <a:schemeClr val="accent3"/>
                </a:solidFill>
              </a:rPr>
              <a:t>Snake-Control</a:t>
            </a:r>
            <a:endParaRPr dirty="0"/>
          </a:p>
        </p:txBody>
      </p:sp>
      <p:sp>
        <p:nvSpPr>
          <p:cNvPr id="446" name="Google Shape;446;p29"/>
          <p:cNvSpPr txBox="1">
            <a:spLocks noGrp="1"/>
          </p:cNvSpPr>
          <p:nvPr>
            <p:ph type="body" idx="4"/>
          </p:nvPr>
        </p:nvSpPr>
        <p:spPr>
          <a:xfrm>
            <a:off x="1217550" y="2238218"/>
            <a:ext cx="9755100" cy="386223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600" dirty="0" err="1"/>
              <a:t>Zeichne</a:t>
            </a:r>
            <a:r>
              <a:rPr lang="en-US" sz="1600" dirty="0"/>
              <a:t> </a:t>
            </a:r>
            <a:r>
              <a:rPr lang="en-US" sz="1600" dirty="0" err="1"/>
              <a:t>einen</a:t>
            </a:r>
            <a:r>
              <a:rPr lang="en-US" sz="1600" dirty="0"/>
              <a:t> Kreis, der den Kopf </a:t>
            </a:r>
            <a:r>
              <a:rPr lang="en-US" sz="1600" dirty="0" err="1"/>
              <a:t>einer</a:t>
            </a:r>
            <a:r>
              <a:rPr lang="en-US" sz="1600" dirty="0"/>
              <a:t> </a:t>
            </a:r>
            <a:r>
              <a:rPr lang="en-US" sz="1600" dirty="0" err="1"/>
              <a:t>Schlange</a:t>
            </a:r>
            <a:r>
              <a:rPr lang="en-US" sz="1600" dirty="0"/>
              <a:t> </a:t>
            </a:r>
            <a:r>
              <a:rPr lang="en-US" sz="1600" dirty="0" err="1"/>
              <a:t>darstellen</a:t>
            </a:r>
            <a:r>
              <a:rPr lang="en-US" sz="1600" dirty="0"/>
              <a:t> </a:t>
            </a:r>
            <a:r>
              <a:rPr lang="en-US" sz="1600" dirty="0" err="1"/>
              <a:t>soll</a:t>
            </a:r>
            <a:r>
              <a:rPr lang="en-US" sz="1600" dirty="0"/>
              <a:t>. </a:t>
            </a:r>
            <a:r>
              <a:rPr lang="en-US" sz="1600" dirty="0" err="1"/>
              <a:t>Ziel</a:t>
            </a:r>
            <a:r>
              <a:rPr lang="en-US" sz="1600" dirty="0"/>
              <a:t> </a:t>
            </a:r>
            <a:r>
              <a:rPr lang="en-US" sz="1600" dirty="0" err="1"/>
              <a:t>ist</a:t>
            </a:r>
            <a:r>
              <a:rPr lang="en-US" sz="1600" dirty="0"/>
              <a:t> es, </a:t>
            </a:r>
            <a:r>
              <a:rPr lang="en-US" sz="1600" dirty="0" err="1"/>
              <a:t>diesen</a:t>
            </a:r>
            <a:r>
              <a:rPr lang="en-US" sz="1600" dirty="0"/>
              <a:t> Kreis </a:t>
            </a:r>
            <a:r>
              <a:rPr lang="en-US" sz="1600" dirty="0" err="1"/>
              <a:t>mit</a:t>
            </a:r>
            <a:r>
              <a:rPr lang="en-US" sz="1600" dirty="0"/>
              <a:t> den </a:t>
            </a:r>
            <a:r>
              <a:rPr lang="en-US" sz="1600" dirty="0" err="1"/>
              <a:t>Pfeiltasten</a:t>
            </a:r>
            <a:r>
              <a:rPr lang="en-US" sz="1600" dirty="0"/>
              <a:t> auf </a:t>
            </a:r>
            <a:r>
              <a:rPr lang="en-US" sz="1600" dirty="0" err="1"/>
              <a:t>deiner</a:t>
            </a:r>
            <a:r>
              <a:rPr lang="en-US" sz="1600" dirty="0"/>
              <a:t> </a:t>
            </a:r>
            <a:r>
              <a:rPr lang="en-US" sz="1600" dirty="0" err="1"/>
              <a:t>Tastatur</a:t>
            </a:r>
            <a:r>
              <a:rPr lang="en-US" sz="1600" dirty="0"/>
              <a:t> </a:t>
            </a:r>
            <a:r>
              <a:rPr lang="en-US" sz="1600" dirty="0" err="1"/>
              <a:t>zu</a:t>
            </a:r>
            <a:r>
              <a:rPr lang="en-US" sz="1600" dirty="0"/>
              <a:t> </a:t>
            </a:r>
            <a:r>
              <a:rPr lang="en-US" sz="1600" dirty="0" err="1"/>
              <a:t>steuern</a:t>
            </a:r>
            <a:r>
              <a:rPr lang="en-US" sz="16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600" dirty="0" err="1"/>
              <a:t>Zusatz</a:t>
            </a:r>
            <a:r>
              <a:rPr lang="en-US" sz="1600" dirty="0"/>
              <a:t>:</a:t>
            </a:r>
            <a:br>
              <a:rPr lang="en-US" sz="1600" dirty="0"/>
            </a:br>
            <a:r>
              <a:rPr lang="en-US" sz="1600" dirty="0"/>
              <a:t>Achtung! Die </a:t>
            </a:r>
            <a:r>
              <a:rPr lang="en-US" sz="1600" dirty="0" err="1"/>
              <a:t>Schlange</a:t>
            </a:r>
            <a:r>
              <a:rPr lang="en-US" sz="1600" dirty="0"/>
              <a:t> </a:t>
            </a:r>
            <a:r>
              <a:rPr lang="en-US" sz="1600" dirty="0" err="1"/>
              <a:t>kann</a:t>
            </a:r>
            <a:r>
              <a:rPr lang="en-US" sz="1600" dirty="0"/>
              <a:t> </a:t>
            </a:r>
            <a:r>
              <a:rPr lang="en-US" sz="1600" dirty="0" err="1"/>
              <a:t>nicht</a:t>
            </a:r>
            <a:r>
              <a:rPr lang="en-US" sz="1600" dirty="0"/>
              <a:t> die </a:t>
            </a:r>
            <a:r>
              <a:rPr lang="en-US" sz="1600" dirty="0" err="1"/>
              <a:t>Richtung</a:t>
            </a:r>
            <a:r>
              <a:rPr lang="en-US" sz="1600" dirty="0"/>
              <a:t> </a:t>
            </a:r>
            <a:r>
              <a:rPr lang="en-US" sz="1600" dirty="0" err="1"/>
              <a:t>einer</a:t>
            </a:r>
            <a:r>
              <a:rPr lang="en-US" sz="1600" dirty="0"/>
              <a:t> </a:t>
            </a:r>
            <a:r>
              <a:rPr lang="en-US" sz="1600" dirty="0" err="1"/>
              <a:t>Achse</a:t>
            </a:r>
            <a:r>
              <a:rPr lang="en-US" sz="1600" dirty="0"/>
              <a:t> </a:t>
            </a:r>
            <a:r>
              <a:rPr lang="en-US" sz="1600" dirty="0" err="1"/>
              <a:t>wechseln</a:t>
            </a:r>
            <a:r>
              <a:rPr lang="en-US" sz="1600" dirty="0"/>
              <a:t>. </a:t>
            </a:r>
            <a:r>
              <a:rPr lang="en-US" sz="1600" dirty="0" err="1"/>
              <a:t>Sprich</a:t>
            </a:r>
            <a:r>
              <a:rPr lang="en-US" sz="1600" dirty="0"/>
              <a:t> </a:t>
            </a:r>
            <a:r>
              <a:rPr lang="en-US" sz="1600" dirty="0" err="1"/>
              <a:t>wenn</a:t>
            </a:r>
            <a:r>
              <a:rPr lang="en-US" sz="1600" dirty="0"/>
              <a:t> die </a:t>
            </a:r>
            <a:r>
              <a:rPr lang="en-US" sz="1600" dirty="0" err="1"/>
              <a:t>Schlange</a:t>
            </a:r>
            <a:r>
              <a:rPr lang="en-US" sz="1600" dirty="0"/>
              <a:t> </a:t>
            </a:r>
            <a:r>
              <a:rPr lang="en-US" sz="1600" dirty="0" err="1"/>
              <a:t>sich</a:t>
            </a:r>
            <a:r>
              <a:rPr lang="en-US" sz="1600" dirty="0"/>
              <a:t> </a:t>
            </a:r>
            <a:r>
              <a:rPr lang="en-US" sz="1600" dirty="0" err="1"/>
              <a:t>bspw</a:t>
            </a:r>
            <a:r>
              <a:rPr lang="en-US" sz="1600" dirty="0"/>
              <a:t>. </a:t>
            </a:r>
            <a:r>
              <a:rPr lang="en-US" sz="1600" dirty="0" err="1"/>
              <a:t>nach</a:t>
            </a:r>
            <a:r>
              <a:rPr lang="en-US" sz="1600" dirty="0"/>
              <a:t> links </a:t>
            </a:r>
            <a:r>
              <a:rPr lang="en-US" sz="1600" dirty="0" err="1"/>
              <a:t>bewegt</a:t>
            </a:r>
            <a:r>
              <a:rPr lang="en-US" sz="1600" dirty="0"/>
              <a:t>, </a:t>
            </a:r>
            <a:r>
              <a:rPr lang="en-US" sz="1600" dirty="0" err="1"/>
              <a:t>ist</a:t>
            </a:r>
            <a:r>
              <a:rPr lang="en-US" sz="1600" dirty="0"/>
              <a:t> es </a:t>
            </a:r>
            <a:r>
              <a:rPr lang="en-US" sz="1600" dirty="0" err="1"/>
              <a:t>nicht</a:t>
            </a:r>
            <a:r>
              <a:rPr lang="en-US" sz="1600" dirty="0"/>
              <a:t> </a:t>
            </a:r>
            <a:r>
              <a:rPr lang="en-US" sz="1600" dirty="0" err="1"/>
              <a:t>möglich</a:t>
            </a:r>
            <a:r>
              <a:rPr lang="en-US" sz="1600" dirty="0"/>
              <a:t>, </a:t>
            </a:r>
            <a:r>
              <a:rPr lang="en-US" sz="1600" dirty="0" err="1"/>
              <a:t>sich</a:t>
            </a:r>
            <a:r>
              <a:rPr lang="en-US" sz="1600" dirty="0"/>
              <a:t> </a:t>
            </a:r>
            <a:r>
              <a:rPr lang="en-US" sz="1600" dirty="0" err="1"/>
              <a:t>nach</a:t>
            </a:r>
            <a:r>
              <a:rPr lang="en-US" sz="1600" dirty="0"/>
              <a:t> </a:t>
            </a:r>
            <a:r>
              <a:rPr lang="en-US" sz="1600" dirty="0" err="1"/>
              <a:t>rechts</a:t>
            </a:r>
            <a:r>
              <a:rPr lang="en-US" sz="1600" dirty="0"/>
              <a:t> </a:t>
            </a:r>
            <a:r>
              <a:rPr lang="en-US" sz="1600" dirty="0" err="1"/>
              <a:t>zu</a:t>
            </a:r>
            <a:r>
              <a:rPr lang="en-US" sz="1600" dirty="0"/>
              <a:t> </a:t>
            </a:r>
            <a:r>
              <a:rPr lang="en-US" sz="1600" dirty="0" err="1"/>
              <a:t>bewegen</a:t>
            </a:r>
            <a:r>
              <a:rPr lang="en-US" sz="1600" dirty="0"/>
              <a:t>.</a:t>
            </a:r>
            <a:br>
              <a:rPr lang="en-US" sz="1600" dirty="0"/>
            </a:br>
            <a:r>
              <a:rPr lang="en-US" sz="1600" dirty="0"/>
              <a:t>Des </a:t>
            </a:r>
            <a:r>
              <a:rPr lang="en-US" sz="1600" dirty="0" err="1"/>
              <a:t>weiteren</a:t>
            </a:r>
            <a:r>
              <a:rPr lang="en-US" sz="1600" dirty="0"/>
              <a:t> </a:t>
            </a:r>
            <a:r>
              <a:rPr lang="en-US" sz="1600" dirty="0" err="1"/>
              <a:t>soll</a:t>
            </a:r>
            <a:r>
              <a:rPr lang="en-US" sz="1600" dirty="0"/>
              <a:t> die </a:t>
            </a:r>
            <a:r>
              <a:rPr lang="en-US" sz="1600" dirty="0" err="1"/>
              <a:t>Schlange</a:t>
            </a:r>
            <a:r>
              <a:rPr lang="en-US" sz="1600" dirty="0"/>
              <a:t> </a:t>
            </a:r>
            <a:r>
              <a:rPr lang="en-US" sz="1600" dirty="0" err="1"/>
              <a:t>zur</a:t>
            </a:r>
            <a:r>
              <a:rPr lang="en-US" sz="1600" dirty="0"/>
              <a:t> </a:t>
            </a:r>
            <a:r>
              <a:rPr lang="en-US" sz="1600" dirty="0" err="1"/>
              <a:t>Fenstermitte</a:t>
            </a:r>
            <a:r>
              <a:rPr lang="en-US" sz="1600" dirty="0"/>
              <a:t> </a:t>
            </a:r>
            <a:r>
              <a:rPr lang="en-US" sz="1600" dirty="0" err="1"/>
              <a:t>telepotiert</a:t>
            </a:r>
            <a:r>
              <a:rPr lang="en-US" sz="1600" dirty="0"/>
              <a:t> warden, falls </a:t>
            </a:r>
            <a:r>
              <a:rPr lang="en-US" sz="1600" dirty="0" err="1"/>
              <a:t>sie</a:t>
            </a:r>
            <a:r>
              <a:rPr lang="en-US" sz="1600" dirty="0"/>
              <a:t> den </a:t>
            </a:r>
            <a:r>
              <a:rPr lang="en-US" sz="1600" dirty="0" err="1"/>
              <a:t>Fensterrand</a:t>
            </a:r>
            <a:r>
              <a:rPr lang="en-US" sz="1600" dirty="0"/>
              <a:t> </a:t>
            </a:r>
            <a:r>
              <a:rPr lang="en-US" sz="1600" dirty="0" err="1"/>
              <a:t>erreicht</a:t>
            </a:r>
            <a:r>
              <a:rPr lang="en-US" sz="1600" dirty="0"/>
              <a:t> hat.</a:t>
            </a:r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600" dirty="0" err="1"/>
              <a:t>Hinweis</a:t>
            </a:r>
            <a:r>
              <a:rPr lang="en-US" sz="1600" dirty="0"/>
              <a:t>: </a:t>
            </a:r>
            <a:br>
              <a:rPr lang="en-US" sz="1600" dirty="0"/>
            </a:br>
            <a:r>
              <a:rPr lang="en-US" sz="1600" dirty="0" err="1"/>
              <a:t>screen.listen</a:t>
            </a:r>
            <a:r>
              <a:rPr lang="en-US" sz="1600" dirty="0"/>
              <a:t>()</a:t>
            </a:r>
            <a:br>
              <a:rPr lang="en-US" sz="1600" dirty="0"/>
            </a:br>
            <a:r>
              <a:rPr lang="en-US" sz="1600" dirty="0" err="1"/>
              <a:t>screen.onkeypress</a:t>
            </a:r>
            <a:r>
              <a:rPr lang="en-US" sz="1600" dirty="0"/>
              <a:t>(</a:t>
            </a:r>
            <a:r>
              <a:rPr lang="en-US" sz="1600" dirty="0" err="1"/>
              <a:t>named_function</a:t>
            </a:r>
            <a:r>
              <a:rPr lang="en-US" sz="1600" dirty="0"/>
              <a:t>(), “KEY_NAME”)</a:t>
            </a:r>
          </a:p>
        </p:txBody>
      </p:sp>
      <p:sp>
        <p:nvSpPr>
          <p:cNvPr id="2" name="Lightning Bolt 1">
            <a:extLst>
              <a:ext uri="{FF2B5EF4-FFF2-40B4-BE49-F238E27FC236}">
                <a16:creationId xmlns:a16="http://schemas.microsoft.com/office/drawing/2014/main" id="{00E6C2B1-21AA-44B1-49E6-2A18101C39C6}"/>
              </a:ext>
            </a:extLst>
          </p:cNvPr>
          <p:cNvSpPr/>
          <p:nvPr/>
        </p:nvSpPr>
        <p:spPr>
          <a:xfrm>
            <a:off x="10229700" y="168363"/>
            <a:ext cx="1485900" cy="1365162"/>
          </a:xfrm>
          <a:prstGeom prst="lightningBol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6411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44"/>
          <p:cNvSpPr/>
          <p:nvPr/>
        </p:nvSpPr>
        <p:spPr>
          <a:xfrm>
            <a:off x="820850" y="1462175"/>
            <a:ext cx="9234900" cy="37350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7" name="Google Shape;867;p44"/>
          <p:cNvSpPr/>
          <p:nvPr/>
        </p:nvSpPr>
        <p:spPr>
          <a:xfrm>
            <a:off x="820850" y="1462175"/>
            <a:ext cx="9234900" cy="3735000"/>
          </a:xfrm>
          <a:prstGeom prst="roundRect">
            <a:avLst>
              <a:gd name="adj" fmla="val 3539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8" name="Google Shape;868;p44"/>
          <p:cNvSpPr txBox="1">
            <a:spLocks noGrp="1"/>
          </p:cNvSpPr>
          <p:nvPr>
            <p:ph type="title"/>
          </p:nvPr>
        </p:nvSpPr>
        <p:spPr>
          <a:xfrm>
            <a:off x="1123750" y="1964975"/>
            <a:ext cx="8608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 dirty="0"/>
              <a:t>LINKS</a:t>
            </a:r>
            <a:endParaRPr sz="5100" dirty="0"/>
          </a:p>
        </p:txBody>
      </p:sp>
      <p:sp>
        <p:nvSpPr>
          <p:cNvPr id="869" name="Google Shape;869;p44"/>
          <p:cNvSpPr txBox="1">
            <a:spLocks noGrp="1"/>
          </p:cNvSpPr>
          <p:nvPr>
            <p:ph type="body" idx="1"/>
          </p:nvPr>
        </p:nvSpPr>
        <p:spPr>
          <a:xfrm>
            <a:off x="1123894" y="2965625"/>
            <a:ext cx="8931856" cy="2066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14300" indent="0">
              <a:buNone/>
            </a:pPr>
            <a:r>
              <a:rPr lang="de-DE" sz="2000" dirty="0">
                <a:hlinkClick r:id="rId3"/>
              </a:rPr>
              <a:t>https://github.com/derech1e/python-beginner-course</a:t>
            </a:r>
            <a:endParaRPr lang="de-DE" sz="2000" dirty="0"/>
          </a:p>
          <a:p>
            <a:pPr marL="114300" indent="0">
              <a:buNone/>
            </a:pPr>
            <a:r>
              <a:rPr lang="de-DE" sz="2000" dirty="0">
                <a:hlinkClick r:id="rId4"/>
              </a:rPr>
              <a:t>https://realpython.com/beginners-guide-python-turtle</a:t>
            </a:r>
            <a:endParaRPr lang="de-DE" sz="2000" dirty="0"/>
          </a:p>
          <a:p>
            <a:pPr marL="114300" indent="0">
              <a:buNone/>
            </a:pPr>
            <a:endParaRPr lang="de-DE" sz="2000" dirty="0"/>
          </a:p>
          <a:p>
            <a:pPr marL="114300" indent="0">
              <a:buNone/>
            </a:pPr>
            <a:endParaRPr lang="de-DE" sz="2000" dirty="0"/>
          </a:p>
        </p:txBody>
      </p:sp>
      <p:grpSp>
        <p:nvGrpSpPr>
          <p:cNvPr id="870" name="Google Shape;870;p44"/>
          <p:cNvGrpSpPr/>
          <p:nvPr/>
        </p:nvGrpSpPr>
        <p:grpSpPr>
          <a:xfrm>
            <a:off x="963121" y="1592209"/>
            <a:ext cx="635280" cy="147600"/>
            <a:chOff x="2147366" y="4139382"/>
            <a:chExt cx="635280" cy="147600"/>
          </a:xfrm>
        </p:grpSpPr>
        <p:sp>
          <p:nvSpPr>
            <p:cNvPr id="871" name="Google Shape;871;p4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4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4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4"/>
          <p:cNvSpPr txBox="1">
            <a:spLocks noGrp="1"/>
          </p:cNvSpPr>
          <p:nvPr>
            <p:ph type="title" idx="5"/>
          </p:nvPr>
        </p:nvSpPr>
        <p:spPr>
          <a:xfrm>
            <a:off x="950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06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94" name="Google Shape;394;p24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HEUTIGE </a:t>
            </a:r>
            <a:r>
              <a:rPr lang="en" sz="6000" dirty="0">
                <a:solidFill>
                  <a:schemeClr val="accent2"/>
                </a:solidFill>
              </a:rPr>
              <a:t>AGENDA.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395" name="Google Shape;395;p24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/>
              <a:t>Was ist </a:t>
            </a:r>
            <a:r>
              <a:rPr lang="en" dirty="0">
                <a:solidFill>
                  <a:schemeClr val="accent1"/>
                </a:solidFill>
              </a:rPr>
              <a:t>Turtle?</a:t>
            </a:r>
            <a:endParaRPr dirty="0"/>
          </a:p>
        </p:txBody>
      </p:sp>
      <p:sp>
        <p:nvSpPr>
          <p:cNvPr id="396" name="Google Shape;396;p24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-US" dirty="0"/>
              <a:t>Aufbau </a:t>
            </a:r>
            <a:r>
              <a:rPr lang="en-US" dirty="0">
                <a:solidFill>
                  <a:schemeClr val="accent1"/>
                </a:solidFill>
              </a:rPr>
              <a:t>Turtle</a:t>
            </a:r>
            <a:r>
              <a:rPr lang="en-US" dirty="0"/>
              <a:t> </a:t>
            </a:r>
            <a:r>
              <a:rPr lang="en" dirty="0">
                <a:solidFill>
                  <a:schemeClr val="accent1"/>
                </a:solidFill>
              </a:rPr>
              <a:t>Programm</a:t>
            </a:r>
            <a:endParaRPr lang="en-US" dirty="0"/>
          </a:p>
        </p:txBody>
      </p:sp>
      <p:sp>
        <p:nvSpPr>
          <p:cNvPr id="397" name="Google Shape;397;p24"/>
          <p:cNvSpPr txBox="1">
            <a:spLocks noGrp="1"/>
          </p:cNvSpPr>
          <p:nvPr>
            <p:ph type="body" idx="3"/>
          </p:nvPr>
        </p:nvSpPr>
        <p:spPr>
          <a:xfrm>
            <a:off x="575949" y="4783425"/>
            <a:ext cx="3398025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" dirty="0"/>
              <a:t>Eigenschaften </a:t>
            </a:r>
            <a:br>
              <a:rPr lang="en" dirty="0"/>
            </a:br>
            <a:r>
              <a:rPr lang="en" dirty="0">
                <a:solidFill>
                  <a:schemeClr val="accent1"/>
                </a:solidFill>
              </a:rPr>
              <a:t>Screen</a:t>
            </a:r>
          </a:p>
        </p:txBody>
      </p:sp>
      <p:sp>
        <p:nvSpPr>
          <p:cNvPr id="398" name="Google Shape;398;p24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" dirty="0"/>
              <a:t>Eigenschaften</a:t>
            </a:r>
            <a:br>
              <a:rPr lang="en" dirty="0"/>
            </a:br>
            <a:r>
              <a:rPr lang="en" dirty="0">
                <a:solidFill>
                  <a:schemeClr val="accent1"/>
                </a:solidFill>
              </a:rPr>
              <a:t>Turtle </a:t>
            </a:r>
          </a:p>
        </p:txBody>
      </p:sp>
      <p:sp>
        <p:nvSpPr>
          <p:cNvPr id="399" name="Google Shape;399;p24"/>
          <p:cNvSpPr txBox="1">
            <a:spLocks noGrp="1"/>
          </p:cNvSpPr>
          <p:nvPr>
            <p:ph type="title" idx="5"/>
          </p:nvPr>
        </p:nvSpPr>
        <p:spPr>
          <a:xfrm>
            <a:off x="18070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01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00" name="Google Shape;400;p24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4018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-US" dirty="0"/>
              <a:t>Turtle</a:t>
            </a:r>
            <a:br>
              <a:rPr lang="en" dirty="0"/>
            </a:br>
            <a:r>
              <a:rPr lang="en" dirty="0">
                <a:solidFill>
                  <a:schemeClr val="accent1"/>
                </a:solidFill>
              </a:rPr>
              <a:t>Bewegen </a:t>
            </a:r>
          </a:p>
        </p:txBody>
      </p:sp>
      <p:sp>
        <p:nvSpPr>
          <p:cNvPr id="401" name="Google Shape;401;p24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-US" dirty="0"/>
              <a:t>Advanced</a:t>
            </a:r>
            <a:br>
              <a:rPr lang="en-US" dirty="0"/>
            </a:br>
            <a:r>
              <a:rPr lang="en" dirty="0">
                <a:solidFill>
                  <a:schemeClr val="accent1"/>
                </a:solidFill>
              </a:rPr>
              <a:t>Chall</a:t>
            </a:r>
            <a:r>
              <a:rPr lang="de-DE" dirty="0">
                <a:solidFill>
                  <a:schemeClr val="accent1"/>
                </a:solidFill>
              </a:rPr>
              <a:t>e</a:t>
            </a:r>
            <a:r>
              <a:rPr lang="en" dirty="0">
                <a:solidFill>
                  <a:schemeClr val="accent1"/>
                </a:solidFill>
              </a:rPr>
              <a:t>nge</a:t>
            </a:r>
            <a:endParaRPr lang="en-US" dirty="0"/>
          </a:p>
        </p:txBody>
      </p:sp>
      <p:sp>
        <p:nvSpPr>
          <p:cNvPr id="402" name="Google Shape;402;p24"/>
          <p:cNvSpPr txBox="1">
            <a:spLocks noGrp="1"/>
          </p:cNvSpPr>
          <p:nvPr>
            <p:ph type="title" idx="5"/>
          </p:nvPr>
        </p:nvSpPr>
        <p:spPr>
          <a:xfrm>
            <a:off x="569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03" name="Google Shape;403;p24"/>
          <p:cNvSpPr txBox="1">
            <a:spLocks noGrp="1"/>
          </p:cNvSpPr>
          <p:nvPr>
            <p:ph type="title" idx="5"/>
          </p:nvPr>
        </p:nvSpPr>
        <p:spPr>
          <a:xfrm>
            <a:off x="950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03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04" name="Google Shape;404;p24"/>
          <p:cNvSpPr txBox="1">
            <a:spLocks noGrp="1"/>
          </p:cNvSpPr>
          <p:nvPr>
            <p:ph type="title" idx="5"/>
          </p:nvPr>
        </p:nvSpPr>
        <p:spPr>
          <a:xfrm>
            <a:off x="180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04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05" name="Google Shape;405;p24"/>
          <p:cNvSpPr txBox="1">
            <a:spLocks noGrp="1"/>
          </p:cNvSpPr>
          <p:nvPr>
            <p:ph type="title" idx="5"/>
          </p:nvPr>
        </p:nvSpPr>
        <p:spPr>
          <a:xfrm>
            <a:off x="569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2D84F7C-15B1-EC85-02BE-796D4FD274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14300" indent="0"/>
            <a:r>
              <a:rPr lang="de-DE" dirty="0"/>
              <a:t>vorinstallierte Bibliothek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32AE4B-D3DE-9564-8002-F0B74F147A12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pPr marL="114300" indent="0"/>
            <a:r>
              <a:rPr lang="de-DE" dirty="0"/>
              <a:t>grafische Darstellung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AAFD82A-07D2-433A-6056-0F74711C8B27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de-DE" dirty="0"/>
              <a:t>Grundlage für Snake Game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6AC1A08-994F-A9A9-34C9-FAC46DDA0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de-DE" sz="6000" dirty="0">
                <a:solidFill>
                  <a:schemeClr val="accent1"/>
                </a:solidFill>
              </a:rPr>
              <a:t>TURTLE?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AC284AC-EEAA-2D49-3AA5-450F3A79A95F}"/>
              </a:ext>
            </a:extLst>
          </p:cNvPr>
          <p:cNvSpPr>
            <a:spLocks noGrp="1"/>
          </p:cNvSpPr>
          <p:nvPr>
            <p:ph type="body" idx="5"/>
          </p:nvPr>
        </p:nvSpPr>
        <p:spPr/>
        <p:txBody>
          <a:bodyPr/>
          <a:lstStyle/>
          <a:p>
            <a:r>
              <a:rPr lang="de-DE" dirty="0"/>
              <a:t>Alle Formen wie Kreise, Vierecke, …</a:t>
            </a:r>
          </a:p>
          <a:p>
            <a:r>
              <a:rPr lang="de-DE" dirty="0"/>
              <a:t>In ALLEN (16,9 </a:t>
            </a:r>
            <a:r>
              <a:rPr lang="de-DE" dirty="0" err="1"/>
              <a:t>Mio</a:t>
            </a:r>
            <a:r>
              <a:rPr lang="de-DE" dirty="0"/>
              <a:t>) Farben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A34EF3-3F23-5D2E-205E-553DAD897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850" y="1928555"/>
            <a:ext cx="4749800" cy="3557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B429BEF-042F-38CF-74DC-2699578E6703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r>
              <a:rPr lang="de-DE" dirty="0"/>
              <a:t>Einfacher Einstieg in Python</a:t>
            </a:r>
          </a:p>
        </p:txBody>
      </p:sp>
    </p:spTree>
    <p:extLst>
      <p:ext uri="{BB962C8B-B14F-4D97-AF65-F5344CB8AC3E}">
        <p14:creationId xmlns:p14="http://schemas.microsoft.com/office/powerpoint/2010/main" val="3171759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Aufbau </a:t>
            </a:r>
            <a:r>
              <a:rPr lang="en" sz="6000" dirty="0">
                <a:solidFill>
                  <a:schemeClr val="accent1"/>
                </a:solidFill>
              </a:rPr>
              <a:t>TURTLE PROGRAMM</a:t>
            </a:r>
            <a:endParaRPr lang="de-DE" dirty="0"/>
          </a:p>
        </p:txBody>
      </p:sp>
      <p:sp>
        <p:nvSpPr>
          <p:cNvPr id="7" name="AutoShape 3">
            <a:extLst>
              <a:ext uri="{FF2B5EF4-FFF2-40B4-BE49-F238E27FC236}">
                <a16:creationId xmlns:a16="http://schemas.microsoft.com/office/drawing/2014/main" id="{AB0212FB-7F54-F8CA-9194-8E63C22141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B6158A-4E57-95CE-6E34-16A3F99AE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590" y="1629987"/>
            <a:ext cx="9670820" cy="458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425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Turtle </a:t>
            </a:r>
            <a:r>
              <a:rPr lang="en" sz="6000" dirty="0">
                <a:solidFill>
                  <a:schemeClr val="accent1"/>
                </a:solidFill>
              </a:rPr>
              <a:t>BEWEGEN</a:t>
            </a:r>
            <a:endParaRPr lang="de-DE" dirty="0"/>
          </a:p>
        </p:txBody>
      </p:sp>
      <p:sp>
        <p:nvSpPr>
          <p:cNvPr id="7" name="AutoShape 3">
            <a:extLst>
              <a:ext uri="{FF2B5EF4-FFF2-40B4-BE49-F238E27FC236}">
                <a16:creationId xmlns:a16="http://schemas.microsoft.com/office/drawing/2014/main" id="{AB0212FB-7F54-F8CA-9194-8E63C22141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42A2EA9-9F76-7FA6-AA13-535346E8B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5" y="1570875"/>
            <a:ext cx="4533899" cy="453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552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Turtle </a:t>
            </a:r>
            <a:r>
              <a:rPr lang="en" sz="6000" dirty="0">
                <a:solidFill>
                  <a:schemeClr val="accent1"/>
                </a:solidFill>
              </a:rPr>
              <a:t>BEWEGEN</a:t>
            </a:r>
            <a:endParaRPr lang="de-DE" dirty="0"/>
          </a:p>
        </p:txBody>
      </p:sp>
      <p:sp>
        <p:nvSpPr>
          <p:cNvPr id="7" name="AutoShape 3">
            <a:extLst>
              <a:ext uri="{FF2B5EF4-FFF2-40B4-BE49-F238E27FC236}">
                <a16:creationId xmlns:a16="http://schemas.microsoft.com/office/drawing/2014/main" id="{AB0212FB-7F54-F8CA-9194-8E63C22141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87777C-740B-0DED-2537-A05F84E97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077" y="2028825"/>
            <a:ext cx="2590800" cy="2857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710928-49D0-C097-AC69-F51513EE6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64" y="2000250"/>
            <a:ext cx="3371850" cy="2857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7ABA9A-F51A-97BC-693F-B771206950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3578" y="2000250"/>
            <a:ext cx="3200400" cy="2133600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48B88EA7-34AE-1555-BC88-B64F0D958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184" y="3886207"/>
            <a:ext cx="3557588" cy="2000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053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Turtle </a:t>
            </a:r>
            <a:r>
              <a:rPr lang="en" sz="6000" dirty="0">
                <a:solidFill>
                  <a:schemeClr val="accent1"/>
                </a:solidFill>
              </a:rPr>
              <a:t>BEWEGEN</a:t>
            </a:r>
            <a:endParaRPr lang="de-DE" dirty="0"/>
          </a:p>
        </p:txBody>
      </p:sp>
      <p:sp>
        <p:nvSpPr>
          <p:cNvPr id="7" name="AutoShape 3">
            <a:extLst>
              <a:ext uri="{FF2B5EF4-FFF2-40B4-BE49-F238E27FC236}">
                <a16:creationId xmlns:a16="http://schemas.microsoft.com/office/drawing/2014/main" id="{AB0212FB-7F54-F8CA-9194-8E63C22141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D8B1EC-EE70-0307-75BB-8D6A52158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619375"/>
            <a:ext cx="3848100" cy="179070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90F2E9B6-02D6-F7D7-2C62-D5F3FC65E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600200"/>
            <a:ext cx="45720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4186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10672108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CHALLENGE </a:t>
            </a:r>
            <a:r>
              <a:rPr lang="en" sz="6000" dirty="0">
                <a:solidFill>
                  <a:schemeClr val="accent2"/>
                </a:solidFill>
              </a:rPr>
              <a:t>Quadrat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441" name="Google Shape;441;p29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Quadrat</a:t>
            </a:r>
            <a:endParaRPr dirty="0"/>
          </a:p>
        </p:txBody>
      </p:sp>
      <p:sp>
        <p:nvSpPr>
          <p:cNvPr id="446" name="Google Shape;446;p29"/>
          <p:cNvSpPr txBox="1">
            <a:spLocks noGrp="1"/>
          </p:cNvSpPr>
          <p:nvPr>
            <p:ph type="body" idx="4"/>
          </p:nvPr>
        </p:nvSpPr>
        <p:spPr>
          <a:xfrm>
            <a:off x="1217550" y="2238218"/>
            <a:ext cx="9755100" cy="386223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600" dirty="0" err="1"/>
              <a:t>Zeichne</a:t>
            </a:r>
            <a:r>
              <a:rPr lang="en-US" sz="1600" dirty="0"/>
              <a:t> </a:t>
            </a:r>
            <a:r>
              <a:rPr lang="en-US" sz="1600" dirty="0" err="1"/>
              <a:t>ein</a:t>
            </a:r>
            <a:r>
              <a:rPr lang="en-US" sz="1600" dirty="0"/>
              <a:t> Quadrat </a:t>
            </a:r>
            <a:r>
              <a:rPr lang="en-US" sz="1600" dirty="0" err="1"/>
              <a:t>mit</a:t>
            </a:r>
            <a:r>
              <a:rPr lang="en-US" sz="1600" dirty="0"/>
              <a:t> </a:t>
            </a:r>
            <a:r>
              <a:rPr lang="en-US" sz="1600" dirty="0" err="1"/>
              <a:t>einer</a:t>
            </a:r>
            <a:r>
              <a:rPr lang="en-US" sz="1600" dirty="0"/>
              <a:t> </a:t>
            </a:r>
            <a:r>
              <a:rPr lang="en-US" sz="1600" dirty="0" err="1"/>
              <a:t>Seitenlänge</a:t>
            </a:r>
            <a:r>
              <a:rPr lang="en-US" sz="1600" dirty="0"/>
              <a:t> von 100.</a:t>
            </a:r>
          </a:p>
        </p:txBody>
      </p:sp>
    </p:spTree>
    <p:extLst>
      <p:ext uri="{BB962C8B-B14F-4D97-AF65-F5344CB8AC3E}">
        <p14:creationId xmlns:p14="http://schemas.microsoft.com/office/powerpoint/2010/main" val="778617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10672108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CHALLENGE </a:t>
            </a:r>
            <a:r>
              <a:rPr lang="en" sz="6000" dirty="0">
                <a:solidFill>
                  <a:schemeClr val="accent2"/>
                </a:solidFill>
              </a:rPr>
              <a:t>Quadrat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441" name="Google Shape;441;p29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Lösung</a:t>
            </a:r>
            <a:endParaRPr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04614C-4D2E-8A72-2936-EA0184FC5C05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C6037C-57B0-F3FE-4A4B-09EC27086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796" y="2103719"/>
            <a:ext cx="2724150" cy="3924300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E6A094E5-3197-C1B2-357F-A3BD0701A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025" y="1561027"/>
            <a:ext cx="4572000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67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340</Words>
  <Application>Microsoft Office PowerPoint</Application>
  <PresentationFormat>Widescreen</PresentationFormat>
  <Paragraphs>58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Roboto Mono</vt:lpstr>
      <vt:lpstr>Calibri</vt:lpstr>
      <vt:lpstr>Aldrich</vt:lpstr>
      <vt:lpstr>Roboto</vt:lpstr>
      <vt:lpstr>Arial</vt:lpstr>
      <vt:lpstr>Abril Fatface</vt:lpstr>
      <vt:lpstr>SlidesMania</vt:lpstr>
      <vt:lpstr>PROGRAMMIERUNG BEGINNER KURS PYTHON #6</vt:lpstr>
      <vt:lpstr>06</vt:lpstr>
      <vt:lpstr>Was ist TURTLE?</vt:lpstr>
      <vt:lpstr>Aufbau TURTLE PROGRAMM</vt:lpstr>
      <vt:lpstr>Turtle BEWEGEN</vt:lpstr>
      <vt:lpstr>Turtle BEWEGEN</vt:lpstr>
      <vt:lpstr>Turtle BEWEGEN</vt:lpstr>
      <vt:lpstr>CHALLENGE Quadrat</vt:lpstr>
      <vt:lpstr>CHALLENGE Quadrat</vt:lpstr>
      <vt:lpstr>Eigenschaften SCREEN</vt:lpstr>
      <vt:lpstr>Eigenschaften TURTLE</vt:lpstr>
      <vt:lpstr>Eigenschaften TURTLE</vt:lpstr>
      <vt:lpstr>Eigenschaften TURTLE</vt:lpstr>
      <vt:lpstr>CHALLENGE Haus-vom-Nikolaus</vt:lpstr>
      <vt:lpstr>CHALLENGE Circle-Loop</vt:lpstr>
      <vt:lpstr>CHALLENGE Baum-Loop</vt:lpstr>
      <vt:lpstr>CHALLENGE SNAKE-CONTROL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BEGINNER COURSE PYTHON</dc:title>
  <dc:creator>Jannik Heinrich</dc:creator>
  <cp:lastModifiedBy>XMG-Privat</cp:lastModifiedBy>
  <cp:revision>162</cp:revision>
  <dcterms:modified xsi:type="dcterms:W3CDTF">2024-01-16T21:17:35Z</dcterms:modified>
</cp:coreProperties>
</file>