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5"/>
  </p:notesMasterIdLst>
  <p:sldIdLst>
    <p:sldId id="256" r:id="rId2"/>
    <p:sldId id="281" r:id="rId3"/>
    <p:sldId id="258" r:id="rId4"/>
    <p:sldId id="284" r:id="rId5"/>
    <p:sldId id="285" r:id="rId6"/>
    <p:sldId id="286" r:id="rId7"/>
    <p:sldId id="288" r:id="rId8"/>
    <p:sldId id="287" r:id="rId9"/>
    <p:sldId id="259" r:id="rId10"/>
    <p:sldId id="283" r:id="rId11"/>
    <p:sldId id="263" r:id="rId12"/>
    <p:sldId id="264" r:id="rId13"/>
    <p:sldId id="278" r:id="rId14"/>
  </p:sldIdLst>
  <p:sldSz cx="12192000" cy="6858000"/>
  <p:notesSz cx="6858000" cy="9144000"/>
  <p:embeddedFontLst>
    <p:embeddedFont>
      <p:font typeface="Abril Fatface" panose="02000503000000020003" pitchFamily="2" charset="0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  <p:embeddedFont>
      <p:font typeface="Roboto Mono" panose="00000009000000000000" pitchFamily="49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81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27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8313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2842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a073618e60_0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a073618e60_0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5"/>
          <p:cNvGrpSpPr/>
          <p:nvPr/>
        </p:nvGrpSpPr>
        <p:grpSpPr>
          <a:xfrm>
            <a:off x="8201100" y="4138775"/>
            <a:ext cx="3509100" cy="2030700"/>
            <a:chOff x="8115925" y="1776575"/>
            <a:chExt cx="3509100" cy="2030700"/>
          </a:xfrm>
        </p:grpSpPr>
        <p:sp>
          <p:nvSpPr>
            <p:cNvPr id="83" name="Google Shape;83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" name="Google Shape;84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5"/>
          <p:cNvGrpSpPr/>
          <p:nvPr/>
        </p:nvGrpSpPr>
        <p:grpSpPr>
          <a:xfrm>
            <a:off x="481800" y="4138775"/>
            <a:ext cx="3509100" cy="2030700"/>
            <a:chOff x="396625" y="1776575"/>
            <a:chExt cx="3509100" cy="2030700"/>
          </a:xfrm>
        </p:grpSpPr>
        <p:sp>
          <p:nvSpPr>
            <p:cNvPr id="89" name="Google Shape;89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" name="Google Shape;90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91" name="Google Shape;91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" name="Google Shape;94;p5"/>
          <p:cNvGrpSpPr/>
          <p:nvPr/>
        </p:nvGrpSpPr>
        <p:grpSpPr>
          <a:xfrm>
            <a:off x="4341450" y="4138775"/>
            <a:ext cx="3509100" cy="2030700"/>
            <a:chOff x="4234200" y="1776575"/>
            <a:chExt cx="3509100" cy="2030700"/>
          </a:xfrm>
        </p:grpSpPr>
        <p:sp>
          <p:nvSpPr>
            <p:cNvPr id="95" name="Google Shape;95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" name="Google Shape;96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" name="Google Shape;100;p5"/>
          <p:cNvGrpSpPr/>
          <p:nvPr/>
        </p:nvGrpSpPr>
        <p:grpSpPr>
          <a:xfrm>
            <a:off x="481800" y="1776575"/>
            <a:ext cx="3509100" cy="2030700"/>
            <a:chOff x="396625" y="1776575"/>
            <a:chExt cx="3509100" cy="2030700"/>
          </a:xfrm>
        </p:grpSpPr>
        <p:sp>
          <p:nvSpPr>
            <p:cNvPr id="101" name="Google Shape;101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oogle Shape;102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" name="Google Shape;106;p5"/>
          <p:cNvGrpSpPr/>
          <p:nvPr/>
        </p:nvGrpSpPr>
        <p:grpSpPr>
          <a:xfrm>
            <a:off x="8201100" y="1776575"/>
            <a:ext cx="3509100" cy="2030700"/>
            <a:chOff x="8115925" y="1776575"/>
            <a:chExt cx="3509100" cy="2030700"/>
          </a:xfrm>
        </p:grpSpPr>
        <p:sp>
          <p:nvSpPr>
            <p:cNvPr id="107" name="Google Shape;107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" name="Google Shape;108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" name="Google Shape;112;p5"/>
          <p:cNvGrpSpPr/>
          <p:nvPr/>
        </p:nvGrpSpPr>
        <p:grpSpPr>
          <a:xfrm>
            <a:off x="4341450" y="1776575"/>
            <a:ext cx="3509100" cy="2030700"/>
            <a:chOff x="4234200" y="1776575"/>
            <a:chExt cx="3509100" cy="2030700"/>
          </a:xfrm>
        </p:grpSpPr>
        <p:sp>
          <p:nvSpPr>
            <p:cNvPr id="113" name="Google Shape;113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" name="Google Shape;114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title" idx="5"/>
          </p:nvPr>
        </p:nvSpPr>
        <p:spPr>
          <a:xfrm>
            <a:off x="942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title" idx="6"/>
          </p:nvPr>
        </p:nvSpPr>
        <p:spPr>
          <a:xfrm>
            <a:off x="444870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 idx="7"/>
          </p:nvPr>
        </p:nvSpPr>
        <p:spPr>
          <a:xfrm>
            <a:off x="49077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8"/>
          </p:nvPr>
        </p:nvSpPr>
        <p:spPr>
          <a:xfrm>
            <a:off x="4448700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 idx="14"/>
          </p:nvPr>
        </p:nvSpPr>
        <p:spPr>
          <a:xfrm>
            <a:off x="84066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title" idx="15"/>
          </p:nvPr>
        </p:nvSpPr>
        <p:spPr>
          <a:xfrm>
            <a:off x="840662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/>
          <p:nvPr/>
        </p:nvSpPr>
        <p:spPr>
          <a:xfrm>
            <a:off x="1119150" y="1089750"/>
            <a:ext cx="99537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6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134" name="Google Shape;134;p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6"/>
          <p:cNvSpPr txBox="1">
            <a:spLocks noGrp="1"/>
          </p:cNvSpPr>
          <p:nvPr>
            <p:ph type="title"/>
          </p:nvPr>
        </p:nvSpPr>
        <p:spPr>
          <a:xfrm>
            <a:off x="3811700" y="2041663"/>
            <a:ext cx="63459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8" name="Google Shape;138;p6"/>
          <p:cNvSpPr txBox="1">
            <a:spLocks noGrp="1"/>
          </p:cNvSpPr>
          <p:nvPr>
            <p:ph type="body" idx="1"/>
          </p:nvPr>
        </p:nvSpPr>
        <p:spPr>
          <a:xfrm>
            <a:off x="2034300" y="4052838"/>
            <a:ext cx="8123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One column">
  <p:cSld name="CUSTOM_5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/>
          <p:nvPr/>
        </p:nvSpPr>
        <p:spPr>
          <a:xfrm>
            <a:off x="790075" y="890150"/>
            <a:ext cx="99537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5" name="Google Shape;155;p8"/>
          <p:cNvGrpSpPr/>
          <p:nvPr/>
        </p:nvGrpSpPr>
        <p:grpSpPr>
          <a:xfrm>
            <a:off x="943321" y="1000259"/>
            <a:ext cx="635280" cy="147600"/>
            <a:chOff x="2147366" y="4139382"/>
            <a:chExt cx="635280" cy="147600"/>
          </a:xfrm>
        </p:grpSpPr>
        <p:sp>
          <p:nvSpPr>
            <p:cNvPr id="156" name="Google Shape;156;p8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" name="Google Shape;159;p8"/>
          <p:cNvSpPr txBox="1">
            <a:spLocks noGrp="1"/>
          </p:cNvSpPr>
          <p:nvPr>
            <p:ph type="subTitle" idx="1"/>
          </p:nvPr>
        </p:nvSpPr>
        <p:spPr>
          <a:xfrm>
            <a:off x="920475" y="1895300"/>
            <a:ext cx="77940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title"/>
          </p:nvPr>
        </p:nvSpPr>
        <p:spPr>
          <a:xfrm>
            <a:off x="920475" y="845500"/>
            <a:ext cx="7794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61" name="Google Shape;161;p8"/>
          <p:cNvSpPr txBox="1">
            <a:spLocks noGrp="1"/>
          </p:cNvSpPr>
          <p:nvPr>
            <p:ph type="body" idx="2"/>
          </p:nvPr>
        </p:nvSpPr>
        <p:spPr>
          <a:xfrm>
            <a:off x="920475" y="2555475"/>
            <a:ext cx="7794000" cy="3436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Big Title">
  <p:cSld name="CUSTOM_7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/>
          <p:nvPr/>
        </p:nvSpPr>
        <p:spPr>
          <a:xfrm>
            <a:off x="629700" y="604225"/>
            <a:ext cx="10932600" cy="5351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9" name="Google Shape;179;p10"/>
          <p:cNvGrpSpPr/>
          <p:nvPr/>
        </p:nvGrpSpPr>
        <p:grpSpPr>
          <a:xfrm>
            <a:off x="819246" y="714334"/>
            <a:ext cx="635280" cy="147600"/>
            <a:chOff x="2147366" y="4139382"/>
            <a:chExt cx="635280" cy="147600"/>
          </a:xfrm>
        </p:grpSpPr>
        <p:sp>
          <p:nvSpPr>
            <p:cNvPr id="180" name="Google Shape;180;p1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3" name="Google Shape;183;p10"/>
          <p:cNvSpPr txBox="1">
            <a:spLocks noGrp="1"/>
          </p:cNvSpPr>
          <p:nvPr>
            <p:ph type="title"/>
          </p:nvPr>
        </p:nvSpPr>
        <p:spPr>
          <a:xfrm>
            <a:off x="781800" y="919825"/>
            <a:ext cx="10628400" cy="4720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/>
          <p:nvPr/>
        </p:nvSpPr>
        <p:spPr>
          <a:xfrm>
            <a:off x="666000" y="1518625"/>
            <a:ext cx="10932600" cy="46206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11"/>
          <p:cNvGrpSpPr/>
          <p:nvPr/>
        </p:nvGrpSpPr>
        <p:grpSpPr>
          <a:xfrm>
            <a:off x="819246" y="1628734"/>
            <a:ext cx="635280" cy="147600"/>
            <a:chOff x="2147366" y="4139382"/>
            <a:chExt cx="635280" cy="147600"/>
          </a:xfrm>
        </p:grpSpPr>
        <p:sp>
          <p:nvSpPr>
            <p:cNvPr id="187" name="Google Shape;187;p11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11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1" name="Google Shape;191;p11"/>
          <p:cNvSpPr txBox="1">
            <a:spLocks noGrp="1"/>
          </p:cNvSpPr>
          <p:nvPr>
            <p:ph type="subTitle" idx="2"/>
          </p:nvPr>
        </p:nvSpPr>
        <p:spPr>
          <a:xfrm>
            <a:off x="1217558" y="310036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2" name="Google Shape;192;p11"/>
          <p:cNvSpPr txBox="1">
            <a:spLocks noGrp="1"/>
          </p:cNvSpPr>
          <p:nvPr>
            <p:ph type="subTitle" idx="3"/>
          </p:nvPr>
        </p:nvSpPr>
        <p:spPr>
          <a:xfrm>
            <a:off x="1217558" y="440045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3" name="Google Shape;193;p11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94" name="Google Shape;194;p11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5" name="Google Shape;195;p11"/>
          <p:cNvSpPr txBox="1">
            <a:spLocks noGrp="1"/>
          </p:cNvSpPr>
          <p:nvPr>
            <p:ph type="body" idx="5"/>
          </p:nvPr>
        </p:nvSpPr>
        <p:spPr>
          <a:xfrm>
            <a:off x="1217550" y="3526878"/>
            <a:ext cx="97551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6" name="Google Shape;196;p11"/>
          <p:cNvSpPr txBox="1">
            <a:spLocks noGrp="1"/>
          </p:cNvSpPr>
          <p:nvPr>
            <p:ph type="body" idx="6"/>
          </p:nvPr>
        </p:nvSpPr>
        <p:spPr>
          <a:xfrm>
            <a:off x="1217550" y="4813738"/>
            <a:ext cx="9756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7 Title and text right">
  <p:cSld name="CUSTOM_16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9"/>
          <p:cNvSpPr/>
          <p:nvPr/>
        </p:nvSpPr>
        <p:spPr>
          <a:xfrm>
            <a:off x="4641925" y="8611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4" name="Google Shape;344;p19"/>
          <p:cNvGrpSpPr/>
          <p:nvPr/>
        </p:nvGrpSpPr>
        <p:grpSpPr>
          <a:xfrm>
            <a:off x="4777596" y="971259"/>
            <a:ext cx="635280" cy="147600"/>
            <a:chOff x="2147366" y="4139382"/>
            <a:chExt cx="635280" cy="147600"/>
          </a:xfrm>
        </p:grpSpPr>
        <p:sp>
          <p:nvSpPr>
            <p:cNvPr id="345" name="Google Shape;345;p1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8" name="Google Shape;348;p19"/>
          <p:cNvSpPr txBox="1">
            <a:spLocks noGrp="1"/>
          </p:cNvSpPr>
          <p:nvPr>
            <p:ph type="title"/>
          </p:nvPr>
        </p:nvSpPr>
        <p:spPr>
          <a:xfrm>
            <a:off x="5300000" y="1512400"/>
            <a:ext cx="3831300" cy="1839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49" name="Google Shape;349;p19"/>
          <p:cNvSpPr txBox="1">
            <a:spLocks noGrp="1"/>
          </p:cNvSpPr>
          <p:nvPr>
            <p:ph type="body" idx="1"/>
          </p:nvPr>
        </p:nvSpPr>
        <p:spPr>
          <a:xfrm>
            <a:off x="5300088" y="3351250"/>
            <a:ext cx="55815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6" r:id="rId5"/>
    <p:sldLayoutId id="2147483657" r:id="rId6"/>
    <p:sldLayoutId id="214748366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introduction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derech1e/python-beginner-cours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2523475" y="1607299"/>
            <a:ext cx="6796800" cy="290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PROGRAMMIERUNG BEGINNER KURS </a:t>
            </a:r>
            <a:r>
              <a:rPr lang="en" dirty="0">
                <a:solidFill>
                  <a:schemeClr val="accent1"/>
                </a:solidFill>
              </a:rPr>
              <a:t>PYTHON</a:t>
            </a:r>
            <a:endParaRPr sz="5000" dirty="0"/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&lt;p&gt;</a:t>
            </a:r>
            <a:r>
              <a:rPr lang="en" dirty="0"/>
              <a:t> Jannik Heinrich &amp; </a:t>
            </a:r>
            <a:br>
              <a:rPr lang="en" dirty="0"/>
            </a:br>
            <a:r>
              <a:rPr lang="en" dirty="0"/>
              <a:t>Thomas Nürk </a:t>
            </a:r>
            <a:r>
              <a:rPr lang="en" dirty="0">
                <a:solidFill>
                  <a:schemeClr val="accent1"/>
                </a:solidFill>
              </a:rPr>
              <a:t>&lt;/p&gt;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4720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 </a:t>
            </a:r>
            <a:br>
              <a:rPr lang="en" dirty="0"/>
            </a:br>
            <a:r>
              <a:rPr lang="en" sz="12000" dirty="0">
                <a:solidFill>
                  <a:schemeClr val="accent1"/>
                </a:solidFill>
              </a:rPr>
              <a:t>IDE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4561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WORKING WITH </a:t>
            </a:r>
            <a:r>
              <a:rPr lang="en" sz="6000" dirty="0">
                <a:solidFill>
                  <a:schemeClr val="accent2"/>
                </a:solidFill>
              </a:rPr>
              <a:t>PYTHON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441" name="Google Shape;441;p29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Hello World!</a:t>
            </a:r>
            <a:endParaRPr dirty="0"/>
          </a:p>
        </p:txBody>
      </p:sp>
      <p:sp>
        <p:nvSpPr>
          <p:cNvPr id="442" name="Google Shape;442;p29"/>
          <p:cNvSpPr txBox="1">
            <a:spLocks noGrp="1"/>
          </p:cNvSpPr>
          <p:nvPr>
            <p:ph type="body" idx="5"/>
          </p:nvPr>
        </p:nvSpPr>
        <p:spPr>
          <a:xfrm>
            <a:off x="1217550" y="3526878"/>
            <a:ext cx="97551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Add, subtract or multiply two, three or four numbers together and print the result to the console.</a:t>
            </a:r>
          </a:p>
          <a:p>
            <a:pPr marL="0" indent="0">
              <a:buNone/>
            </a:pPr>
            <a:r>
              <a:rPr lang="en-US" dirty="0"/>
              <a:t>Follow the instructions in task_1.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dirty="0"/>
          </a:p>
        </p:txBody>
      </p:sp>
      <p:sp>
        <p:nvSpPr>
          <p:cNvPr id="443" name="Google Shape;443;p29"/>
          <p:cNvSpPr txBox="1">
            <a:spLocks noGrp="1"/>
          </p:cNvSpPr>
          <p:nvPr>
            <p:ph type="subTitle" idx="2"/>
          </p:nvPr>
        </p:nvSpPr>
        <p:spPr>
          <a:xfrm>
            <a:off x="1217558" y="310036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Basic calculation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46" name="Google Shape;446;p29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/>
              <a:t>The objective is to output the classic "Hello, World!" message to the console. </a:t>
            </a:r>
            <a:br>
              <a:rPr lang="en-US" dirty="0"/>
            </a:br>
            <a:r>
              <a:rPr lang="en-US" dirty="0"/>
              <a:t>Follow the instructions in task_1.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0BC2A00-107A-1D4E-88BF-F1D03224CD81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F2DAB8-82CB-2037-8E9B-377AB83B497C}"/>
              </a:ext>
            </a:extLst>
          </p:cNvPr>
          <p:cNvSpPr>
            <a:spLocks noGrp="1"/>
          </p:cNvSpPr>
          <p:nvPr>
            <p:ph type="body" idx="6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4720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VERY </a:t>
            </a:r>
            <a:r>
              <a:rPr lang="en" sz="12000" dirty="0">
                <a:solidFill>
                  <a:schemeClr val="accent1"/>
                </a:solidFill>
              </a:rPr>
              <a:t>INTERESTING</a:t>
            </a:r>
            <a:r>
              <a:rPr lang="en" dirty="0"/>
              <a:t> QUIZ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44"/>
          <p:cNvSpPr/>
          <p:nvPr/>
        </p:nvSpPr>
        <p:spPr>
          <a:xfrm>
            <a:off x="820850" y="1462175"/>
            <a:ext cx="9234900" cy="37350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44"/>
          <p:cNvSpPr/>
          <p:nvPr/>
        </p:nvSpPr>
        <p:spPr>
          <a:xfrm>
            <a:off x="820850" y="1462175"/>
            <a:ext cx="9234900" cy="3735000"/>
          </a:xfrm>
          <a:prstGeom prst="roundRect">
            <a:avLst>
              <a:gd name="adj" fmla="val 3539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Google Shape;868;p44"/>
          <p:cNvSpPr txBox="1">
            <a:spLocks noGrp="1"/>
          </p:cNvSpPr>
          <p:nvPr>
            <p:ph type="title"/>
          </p:nvPr>
        </p:nvSpPr>
        <p:spPr>
          <a:xfrm>
            <a:off x="1123750" y="1964975"/>
            <a:ext cx="8608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dirty="0"/>
              <a:t>LINKS</a:t>
            </a:r>
            <a:endParaRPr sz="5100" dirty="0"/>
          </a:p>
        </p:txBody>
      </p:sp>
      <p:sp>
        <p:nvSpPr>
          <p:cNvPr id="869" name="Google Shape;869;p44"/>
          <p:cNvSpPr txBox="1">
            <a:spLocks noGrp="1"/>
          </p:cNvSpPr>
          <p:nvPr>
            <p:ph type="body" idx="1"/>
          </p:nvPr>
        </p:nvSpPr>
        <p:spPr>
          <a:xfrm>
            <a:off x="1123894" y="2965625"/>
            <a:ext cx="8608200" cy="206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14300" indent="0">
              <a:buNone/>
            </a:pPr>
            <a:r>
              <a:rPr lang="de-DE" sz="2000" dirty="0">
                <a:hlinkClick r:id="rId3"/>
              </a:rPr>
              <a:t>https://docs.python.org/3/tutorial/introduction.html</a:t>
            </a:r>
            <a:endParaRPr lang="de-DE" sz="2000" dirty="0"/>
          </a:p>
          <a:p>
            <a:pPr marL="114300" indent="0">
              <a:buNone/>
            </a:pPr>
            <a:r>
              <a:rPr lang="de-DE" sz="2000" dirty="0">
                <a:hlinkClick r:id="rId4"/>
              </a:rPr>
              <a:t>https://github.com/derech1e/python-beginner-course</a:t>
            </a:r>
            <a:endParaRPr lang="de-DE" sz="2000" dirty="0"/>
          </a:p>
          <a:p>
            <a:pPr marL="114300" indent="0">
              <a:buNone/>
            </a:pPr>
            <a:endParaRPr lang="de-DE" sz="2000" dirty="0"/>
          </a:p>
        </p:txBody>
      </p:sp>
      <p:grpSp>
        <p:nvGrpSpPr>
          <p:cNvPr id="870" name="Google Shape;870;p44"/>
          <p:cNvGrpSpPr/>
          <p:nvPr/>
        </p:nvGrpSpPr>
        <p:grpSpPr>
          <a:xfrm>
            <a:off x="963121" y="1592209"/>
            <a:ext cx="635280" cy="147600"/>
            <a:chOff x="2147366" y="4139382"/>
            <a:chExt cx="635280" cy="147600"/>
          </a:xfrm>
        </p:grpSpPr>
        <p:sp>
          <p:nvSpPr>
            <p:cNvPr id="871" name="Google Shape;871;p4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4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4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6"/>
          <p:cNvSpPr txBox="1">
            <a:spLocks noGrp="1"/>
          </p:cNvSpPr>
          <p:nvPr>
            <p:ph type="title"/>
          </p:nvPr>
        </p:nvSpPr>
        <p:spPr>
          <a:xfrm>
            <a:off x="1201000" y="1255500"/>
            <a:ext cx="7794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GIBT ES </a:t>
            </a:r>
            <a:r>
              <a:rPr lang="en" sz="6000" dirty="0">
                <a:solidFill>
                  <a:schemeClr val="accent3"/>
                </a:solidFill>
              </a:rPr>
              <a:t>Fragen?</a:t>
            </a:r>
            <a:endParaRPr sz="6000" dirty="0">
              <a:solidFill>
                <a:schemeClr val="accent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820312-52F8-7310-0CA9-DBB1CFD7068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" dirty="0"/>
              <a:t>Jannik - </a:t>
            </a:r>
            <a:r>
              <a:rPr lang="de-DE" dirty="0">
                <a:solidFill>
                  <a:schemeClr val="accent3"/>
                </a:solidFill>
              </a:rPr>
              <a:t>jannik.heinrich@mailbox.tu-dresden.de</a:t>
            </a:r>
            <a:br>
              <a:rPr lang="en" dirty="0"/>
            </a:br>
            <a:r>
              <a:rPr lang="en" dirty="0"/>
              <a:t>Thomas - </a:t>
            </a:r>
            <a:r>
              <a:rPr lang="en" dirty="0">
                <a:solidFill>
                  <a:schemeClr val="accent3"/>
                </a:solidFill>
              </a:rPr>
              <a:t>thomas.nuerk@mailbox.tu-dresden.de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2668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4"/>
          <p:cNvSpPr txBox="1">
            <a:spLocks noGrp="1"/>
          </p:cNvSpPr>
          <p:nvPr>
            <p:ph type="title" idx="5"/>
          </p:nvPr>
        </p:nvSpPr>
        <p:spPr>
          <a:xfrm>
            <a:off x="950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06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94" name="Google Shape;394;p24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HEUTIGE </a:t>
            </a:r>
            <a:r>
              <a:rPr lang="en" sz="6000" dirty="0">
                <a:solidFill>
                  <a:schemeClr val="accent2"/>
                </a:solidFill>
              </a:rPr>
              <a:t>AGENDA.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95" name="Google Shape;395;p24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Warum </a:t>
            </a:r>
            <a:r>
              <a:rPr lang="en" dirty="0">
                <a:solidFill>
                  <a:schemeClr val="accent1"/>
                </a:solidFill>
              </a:rPr>
              <a:t>python?</a:t>
            </a:r>
            <a:endParaRPr dirty="0"/>
          </a:p>
        </p:txBody>
      </p:sp>
      <p:sp>
        <p:nvSpPr>
          <p:cNvPr id="396" name="Google Shape;396;p24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-US" dirty="0"/>
              <a:t>Basics</a:t>
            </a:r>
            <a:br>
              <a:rPr lang="en-US" dirty="0"/>
            </a:br>
            <a:r>
              <a:rPr lang="en" dirty="0">
                <a:solidFill>
                  <a:schemeClr val="accent1"/>
                </a:solidFill>
              </a:rPr>
              <a:t>Variablen/ Datentypen</a:t>
            </a:r>
            <a:endParaRPr lang="en-US" dirty="0"/>
          </a:p>
        </p:txBody>
      </p:sp>
      <p:sp>
        <p:nvSpPr>
          <p:cNvPr id="397" name="Google Shape;397;p24"/>
          <p:cNvSpPr txBox="1">
            <a:spLocks noGrp="1"/>
          </p:cNvSpPr>
          <p:nvPr>
            <p:ph type="body" idx="3"/>
          </p:nvPr>
        </p:nvSpPr>
        <p:spPr>
          <a:xfrm>
            <a:off x="575949" y="4783425"/>
            <a:ext cx="3398025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IDE</a:t>
            </a:r>
            <a:r>
              <a:rPr lang="en-US" dirty="0"/>
              <a:t> </a:t>
            </a:r>
            <a:r>
              <a:rPr lang="en-US" dirty="0" err="1"/>
              <a:t>erklärt</a:t>
            </a:r>
            <a:endParaRPr lang="en-US" dirty="0"/>
          </a:p>
        </p:txBody>
      </p:sp>
      <p:sp>
        <p:nvSpPr>
          <p:cNvPr id="398" name="Google Shape;398;p24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 err="1">
                <a:solidFill>
                  <a:schemeClr val="accent2"/>
                </a:solidFill>
              </a:rPr>
              <a:t>Schreibe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und </a:t>
            </a:r>
            <a:r>
              <a:rPr lang="en-US" dirty="0" err="1">
                <a:solidFill>
                  <a:schemeClr val="accent2"/>
                </a:solidFill>
              </a:rPr>
              <a:t>führe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/>
              <a:t>deinen</a:t>
            </a:r>
            <a:r>
              <a:rPr lang="en-US" dirty="0"/>
              <a:t> </a:t>
            </a:r>
            <a:r>
              <a:rPr lang="en-US" dirty="0" err="1"/>
              <a:t>ersten</a:t>
            </a:r>
            <a:r>
              <a:rPr lang="en-US" dirty="0"/>
              <a:t> code </a:t>
            </a:r>
            <a:r>
              <a:rPr lang="en-US" dirty="0" err="1">
                <a:solidFill>
                  <a:schemeClr val="accent2"/>
                </a:solidFill>
              </a:rPr>
              <a:t>aus</a:t>
            </a:r>
            <a:r>
              <a:rPr lang="en-US" dirty="0" err="1"/>
              <a:t>.</a:t>
            </a:r>
            <a:endParaRPr lang="en-US" dirty="0"/>
          </a:p>
        </p:txBody>
      </p:sp>
      <p:sp>
        <p:nvSpPr>
          <p:cNvPr id="399" name="Google Shape;399;p24"/>
          <p:cNvSpPr txBox="1">
            <a:spLocks noGrp="1"/>
          </p:cNvSpPr>
          <p:nvPr>
            <p:ph type="title" idx="5"/>
          </p:nvPr>
        </p:nvSpPr>
        <p:spPr>
          <a:xfrm>
            <a:off x="18070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0" name="Google Shape;400;p24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" dirty="0"/>
              <a:t>Installation</a:t>
            </a:r>
            <a:br>
              <a:rPr lang="en" dirty="0"/>
            </a:br>
            <a:r>
              <a:rPr lang="en" dirty="0">
                <a:solidFill>
                  <a:schemeClr val="accent1"/>
                </a:solidFill>
              </a:rPr>
              <a:t>Python/ IDE</a:t>
            </a:r>
          </a:p>
        </p:txBody>
      </p:sp>
      <p:sp>
        <p:nvSpPr>
          <p:cNvPr id="401" name="Google Shape;401;p24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/>
              <a:t>Some useful </a:t>
            </a:r>
            <a:r>
              <a:rPr lang="en-US" dirty="0">
                <a:solidFill>
                  <a:schemeClr val="accent2"/>
                </a:solidFill>
              </a:rPr>
              <a:t>links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02" name="Google Shape;402;p24"/>
          <p:cNvSpPr txBox="1">
            <a:spLocks noGrp="1"/>
          </p:cNvSpPr>
          <p:nvPr>
            <p:ph type="title" idx="5"/>
          </p:nvPr>
        </p:nvSpPr>
        <p:spPr>
          <a:xfrm>
            <a:off x="569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03" name="Google Shape;403;p24"/>
          <p:cNvSpPr txBox="1">
            <a:spLocks noGrp="1"/>
          </p:cNvSpPr>
          <p:nvPr>
            <p:ph type="title" idx="5"/>
          </p:nvPr>
        </p:nvSpPr>
        <p:spPr>
          <a:xfrm>
            <a:off x="950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03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04" name="Google Shape;404;p24"/>
          <p:cNvSpPr txBox="1">
            <a:spLocks noGrp="1"/>
          </p:cNvSpPr>
          <p:nvPr>
            <p:ph type="title" idx="5"/>
          </p:nvPr>
        </p:nvSpPr>
        <p:spPr>
          <a:xfrm>
            <a:off x="180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05" name="Google Shape;405;p24"/>
          <p:cNvSpPr txBox="1">
            <a:spLocks noGrp="1"/>
          </p:cNvSpPr>
          <p:nvPr>
            <p:ph type="title" idx="5"/>
          </p:nvPr>
        </p:nvSpPr>
        <p:spPr>
          <a:xfrm>
            <a:off x="569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WARUM </a:t>
            </a:r>
            <a:r>
              <a:rPr lang="en" sz="6000" dirty="0">
                <a:solidFill>
                  <a:schemeClr val="accent1"/>
                </a:solidFill>
              </a:rPr>
              <a:t>P</a:t>
            </a:r>
            <a:r>
              <a:rPr lang="en" sz="6000" dirty="0">
                <a:solidFill>
                  <a:srgbClr val="AF81A6"/>
                </a:solidFill>
              </a:rPr>
              <a:t>YTHO</a:t>
            </a:r>
            <a:r>
              <a:rPr lang="en" sz="6000" dirty="0">
                <a:solidFill>
                  <a:schemeClr val="accent1"/>
                </a:solidFill>
              </a:rPr>
              <a:t>N?</a:t>
            </a:r>
            <a:endParaRPr lang="de-DE" dirty="0"/>
          </a:p>
        </p:txBody>
      </p:sp>
      <p:pic>
        <p:nvPicPr>
          <p:cNvPr id="4" name="Grafik 3" descr="Ein Bild, das Säugetier, Reptil, Schlange, Schuppenkriechtiere enthält.">
            <a:extLst>
              <a:ext uri="{FF2B5EF4-FFF2-40B4-BE49-F238E27FC236}">
                <a16:creationId xmlns:a16="http://schemas.microsoft.com/office/drawing/2014/main" id="{D04F267D-E53C-9E05-68F0-D1FB57C80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022" y="1800269"/>
            <a:ext cx="3798155" cy="3767376"/>
          </a:xfrm>
          <a:prstGeom prst="rect">
            <a:avLst/>
          </a:prstGeom>
        </p:spPr>
      </p:pic>
      <p:sp>
        <p:nvSpPr>
          <p:cNvPr id="11" name="Untertitel 10">
            <a:extLst>
              <a:ext uri="{FF2B5EF4-FFF2-40B4-BE49-F238E27FC236}">
                <a16:creationId xmlns:a16="http://schemas.microsoft.com/office/drawing/2014/main" id="{40A269E2-E698-7092-5C6E-B062277639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C18C84E-A0B3-6E2F-DCE1-720199FFE216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Untertitel 14">
            <a:extLst>
              <a:ext uri="{FF2B5EF4-FFF2-40B4-BE49-F238E27FC236}">
                <a16:creationId xmlns:a16="http://schemas.microsoft.com/office/drawing/2014/main" id="{E5CD30A8-3467-F312-2B6E-06644143899C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B3A9C9C0-5366-1C75-F98F-4839647A3DC0}"/>
              </a:ext>
            </a:extLst>
          </p:cNvPr>
          <p:cNvSpPr>
            <a:spLocks noGrp="1"/>
          </p:cNvSpPr>
          <p:nvPr>
            <p:ph type="body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0096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72F4728-1439-08F2-94A6-FB58B209B3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Vielzahl an Anwendung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D35580-164A-DCC1-34E8-ACFDA90A6C8F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Beginner freundlich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WARUM </a:t>
            </a:r>
            <a:r>
              <a:rPr lang="en" sz="6000" dirty="0">
                <a:solidFill>
                  <a:schemeClr val="accent1"/>
                </a:solidFill>
              </a:rPr>
              <a:t>P</a:t>
            </a:r>
            <a:r>
              <a:rPr lang="en" sz="6000" dirty="0">
                <a:solidFill>
                  <a:srgbClr val="AF81A6"/>
                </a:solidFill>
              </a:rPr>
              <a:t>YTHO</a:t>
            </a:r>
            <a:r>
              <a:rPr lang="en" sz="6000" dirty="0">
                <a:solidFill>
                  <a:schemeClr val="accent1"/>
                </a:solidFill>
              </a:rPr>
              <a:t>N?</a:t>
            </a: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B60CCB-076F-1878-D203-C5D2E357592E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r>
              <a:rPr lang="de-DE" dirty="0"/>
              <a:t>web </a:t>
            </a:r>
            <a:r>
              <a:rPr lang="de-DE" dirty="0" err="1"/>
              <a:t>development</a:t>
            </a:r>
            <a:endParaRPr lang="de-DE" dirty="0"/>
          </a:p>
          <a:p>
            <a:r>
              <a:rPr lang="de-DE" dirty="0" err="1"/>
              <a:t>data</a:t>
            </a:r>
            <a:r>
              <a:rPr lang="de-DE" dirty="0"/>
              <a:t> Science</a:t>
            </a:r>
          </a:p>
          <a:p>
            <a:r>
              <a:rPr lang="de-DE" dirty="0" err="1"/>
              <a:t>machine</a:t>
            </a:r>
            <a:r>
              <a:rPr lang="de-DE" dirty="0"/>
              <a:t> Learning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411C311-257F-4431-E3D4-C5311AA813A7}"/>
              </a:ext>
            </a:extLst>
          </p:cNvPr>
          <p:cNvSpPr>
            <a:spLocks noGrp="1"/>
          </p:cNvSpPr>
          <p:nvPr>
            <p:ph type="body" idx="5"/>
          </p:nvPr>
        </p:nvSpPr>
        <p:spPr/>
        <p:txBody>
          <a:bodyPr/>
          <a:lstStyle/>
          <a:p>
            <a:r>
              <a:rPr lang="de-DE" dirty="0"/>
              <a:t>einfach zu lernen</a:t>
            </a:r>
          </a:p>
          <a:p>
            <a:r>
              <a:rPr lang="de-DE" dirty="0"/>
              <a:t>Keine Kompilierung notwendig</a:t>
            </a:r>
            <a:br>
              <a:rPr lang="de-DE" dirty="0"/>
            </a:br>
            <a:r>
              <a:rPr lang="de-DE" dirty="0"/>
              <a:t>(Interpreter-Sprache)</a:t>
            </a:r>
          </a:p>
        </p:txBody>
      </p:sp>
      <p:pic>
        <p:nvPicPr>
          <p:cNvPr id="4" name="Grafik 3" descr="Ein Bild, das Säugetier, Reptil, Schlange, Schuppenkriechtiere enthält.">
            <a:extLst>
              <a:ext uri="{FF2B5EF4-FFF2-40B4-BE49-F238E27FC236}">
                <a16:creationId xmlns:a16="http://schemas.microsoft.com/office/drawing/2014/main" id="{D04F267D-E53C-9E05-68F0-D1FB57C80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095" y="1823572"/>
            <a:ext cx="3798155" cy="376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296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6" grpId="0" uiExpand="1" build="p"/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BASICS </a:t>
            </a:r>
            <a:r>
              <a:rPr lang="en" sz="6000" dirty="0">
                <a:solidFill>
                  <a:schemeClr val="accent1"/>
                </a:solidFill>
              </a:rPr>
              <a:t>DATENTYPEN</a:t>
            </a: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B60CCB-076F-1878-D203-C5D2E357592E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1217550" y="2238218"/>
            <a:ext cx="9755100" cy="3457732"/>
          </a:xfrm>
        </p:spPr>
        <p:txBody>
          <a:bodyPr/>
          <a:lstStyle/>
          <a:p>
            <a:r>
              <a:rPr lang="de-DE" sz="2000" dirty="0" err="1">
                <a:solidFill>
                  <a:schemeClr val="accent1"/>
                </a:solidFill>
              </a:rPr>
              <a:t>int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accent2">
                    <a:lumMod val="75000"/>
                  </a:schemeClr>
                </a:solidFill>
              </a:rPr>
              <a:t>#ganze Zahl </a:t>
            </a:r>
            <a:r>
              <a:rPr lang="de-DE" sz="2000" dirty="0"/>
              <a:t>{1 2 -3 42 69 …}</a:t>
            </a:r>
          </a:p>
          <a:p>
            <a:r>
              <a:rPr lang="de-DE" sz="2000" dirty="0" err="1">
                <a:solidFill>
                  <a:schemeClr val="accent1"/>
                </a:solidFill>
              </a:rPr>
              <a:t>float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accent2">
                    <a:lumMod val="75000"/>
                  </a:schemeClr>
                </a:solidFill>
              </a:rPr>
              <a:t>#Fließkommazahl </a:t>
            </a:r>
            <a:r>
              <a:rPr lang="de-DE" sz="2000" dirty="0"/>
              <a:t>{1.5  3.14  -4.20 …}</a:t>
            </a:r>
          </a:p>
          <a:p>
            <a:endParaRPr lang="de-DE" sz="2000" dirty="0"/>
          </a:p>
          <a:p>
            <a:r>
              <a:rPr lang="de-DE" sz="2000" dirty="0" err="1">
                <a:solidFill>
                  <a:schemeClr val="accent1"/>
                </a:solidFill>
              </a:rPr>
              <a:t>string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accent2">
                    <a:lumMod val="75000"/>
                  </a:schemeClr>
                </a:solidFill>
              </a:rPr>
              <a:t>#Zeichenkette </a:t>
            </a:r>
            <a:r>
              <a:rPr lang="de-DE" sz="2000" dirty="0"/>
              <a:t>{“</a:t>
            </a:r>
            <a:r>
              <a:rPr lang="de-DE" sz="2000" dirty="0" err="1"/>
              <a:t>potato</a:t>
            </a:r>
            <a:r>
              <a:rPr lang="de-DE" sz="2000" dirty="0"/>
              <a:t>“ “Chips“…}</a:t>
            </a:r>
          </a:p>
          <a:p>
            <a:r>
              <a:rPr lang="de-DE" sz="2000" dirty="0" err="1">
                <a:solidFill>
                  <a:schemeClr val="accent1"/>
                </a:solidFill>
              </a:rPr>
              <a:t>bool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accent2">
                    <a:lumMod val="75000"/>
                  </a:schemeClr>
                </a:solidFill>
              </a:rPr>
              <a:t>#Wahr oder Falsch </a:t>
            </a:r>
            <a:r>
              <a:rPr lang="de-DE" sz="2000" dirty="0"/>
              <a:t>{</a:t>
            </a:r>
            <a:r>
              <a:rPr lang="de-DE" sz="2000" b="1" dirty="0"/>
              <a:t>T</a:t>
            </a:r>
            <a:r>
              <a:rPr lang="de-DE" sz="2000" dirty="0">
                <a:solidFill>
                  <a:schemeClr val="bg2">
                    <a:lumMod val="85000"/>
                  </a:schemeClr>
                </a:solidFill>
              </a:rPr>
              <a:t>rue</a:t>
            </a:r>
            <a:r>
              <a:rPr lang="de-DE" sz="2000" dirty="0"/>
              <a:t> </a:t>
            </a:r>
            <a:r>
              <a:rPr lang="de-DE" sz="2000" b="1" dirty="0" err="1"/>
              <a:t>F</a:t>
            </a:r>
            <a:r>
              <a:rPr lang="de-DE" sz="2000" dirty="0" err="1">
                <a:solidFill>
                  <a:schemeClr val="bg2">
                    <a:lumMod val="85000"/>
                  </a:schemeClr>
                </a:solidFill>
              </a:rPr>
              <a:t>alse</a:t>
            </a:r>
            <a:r>
              <a:rPr lang="de-DE" sz="2000" dirty="0"/>
              <a:t>}</a:t>
            </a:r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99896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BASICS </a:t>
            </a:r>
            <a:r>
              <a:rPr lang="en" sz="6000" dirty="0">
                <a:solidFill>
                  <a:schemeClr val="accent1"/>
                </a:solidFill>
              </a:rPr>
              <a:t>VARIABLEN</a:t>
            </a: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B60CCB-076F-1878-D203-C5D2E357592E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1217550" y="2238218"/>
            <a:ext cx="9755100" cy="3457732"/>
          </a:xfrm>
        </p:spPr>
        <p:txBody>
          <a:bodyPr/>
          <a:lstStyle/>
          <a:p>
            <a:pPr marL="139700" indent="0">
              <a:buNone/>
            </a:pPr>
            <a:r>
              <a:rPr lang="de-DE" sz="2000" dirty="0">
                <a:solidFill>
                  <a:schemeClr val="accent1"/>
                </a:solidFill>
              </a:rPr>
              <a:t>a </a:t>
            </a:r>
            <a:r>
              <a:rPr lang="de-DE" sz="2000" dirty="0">
                <a:solidFill>
                  <a:schemeClr val="tx1"/>
                </a:solidFill>
              </a:rPr>
              <a:t>= 4 </a:t>
            </a:r>
            <a:r>
              <a:rPr lang="de-DE" sz="2000" dirty="0">
                <a:solidFill>
                  <a:schemeClr val="accent2">
                    <a:lumMod val="75000"/>
                  </a:schemeClr>
                </a:solidFill>
              </a:rPr>
              <a:t>#integer (</a:t>
            </a:r>
            <a:r>
              <a:rPr lang="de-DE" sz="2000" dirty="0" err="1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de-DE" sz="2000" dirty="0"/>
          </a:p>
          <a:p>
            <a:pPr marL="139700" indent="0">
              <a:buNone/>
            </a:pPr>
            <a:r>
              <a:rPr lang="de-DE" sz="2000" dirty="0">
                <a:solidFill>
                  <a:schemeClr val="accent1"/>
                </a:solidFill>
              </a:rPr>
              <a:t>b </a:t>
            </a:r>
            <a:r>
              <a:rPr lang="de-DE" sz="2000" dirty="0">
                <a:solidFill>
                  <a:schemeClr val="tx1"/>
                </a:solidFill>
              </a:rPr>
              <a:t>= “2“ </a:t>
            </a:r>
            <a:r>
              <a:rPr lang="de-DE" sz="2000" dirty="0">
                <a:solidFill>
                  <a:schemeClr val="accent2">
                    <a:lumMod val="75000"/>
                  </a:schemeClr>
                </a:solidFill>
              </a:rPr>
              <a:t>#string (</a:t>
            </a:r>
            <a:r>
              <a:rPr lang="de-DE" sz="2000" dirty="0" err="1">
                <a:solidFill>
                  <a:schemeClr val="accent2">
                    <a:lumMod val="75000"/>
                  </a:schemeClr>
                </a:solidFill>
              </a:rPr>
              <a:t>str</a:t>
            </a:r>
            <a:r>
              <a:rPr lang="de-DE" sz="2000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de-DE" sz="2000" dirty="0"/>
          </a:p>
          <a:p>
            <a:pPr marL="139700" indent="0">
              <a:buNone/>
            </a:pPr>
            <a:endParaRPr lang="de-DE" sz="2000" dirty="0"/>
          </a:p>
          <a:p>
            <a:pPr marL="139700" indent="0">
              <a:buNone/>
            </a:pPr>
            <a:r>
              <a:rPr lang="de-DE" sz="2000" dirty="0">
                <a:solidFill>
                  <a:schemeClr val="accent1"/>
                </a:solidFill>
              </a:rPr>
              <a:t>c </a:t>
            </a:r>
            <a:r>
              <a:rPr lang="de-DE" sz="2000" dirty="0">
                <a:solidFill>
                  <a:schemeClr val="tx1"/>
                </a:solidFill>
              </a:rPr>
              <a:t>= </a:t>
            </a:r>
            <a:r>
              <a:rPr lang="de-DE" sz="2000" dirty="0">
                <a:solidFill>
                  <a:schemeClr val="accent1"/>
                </a:solidFill>
              </a:rPr>
              <a:t>a </a:t>
            </a:r>
            <a:r>
              <a:rPr lang="de-DE" sz="2000" dirty="0">
                <a:solidFill>
                  <a:schemeClr val="tx1"/>
                </a:solidFill>
              </a:rPr>
              <a:t>+</a:t>
            </a:r>
            <a:r>
              <a:rPr lang="de-DE" sz="2000" dirty="0">
                <a:solidFill>
                  <a:schemeClr val="accent1"/>
                </a:solidFill>
              </a:rPr>
              <a:t> b </a:t>
            </a:r>
            <a:r>
              <a:rPr lang="de-DE" sz="2000" dirty="0">
                <a:solidFill>
                  <a:schemeClr val="accent2">
                    <a:lumMod val="75000"/>
                  </a:schemeClr>
                </a:solidFill>
              </a:rPr>
              <a:t>#</a:t>
            </a:r>
            <a:r>
              <a:rPr lang="de-DE" sz="2000" b="1" dirty="0">
                <a:solidFill>
                  <a:schemeClr val="accent2">
                    <a:lumMod val="75000"/>
                  </a:schemeClr>
                </a:solidFill>
              </a:rPr>
              <a:t>??????</a:t>
            </a:r>
            <a:endParaRPr lang="de-DE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139700" indent="0">
              <a:buNone/>
            </a:pPr>
            <a:r>
              <a:rPr lang="de-DE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&gt;&gt;&gt; </a:t>
            </a:r>
            <a:r>
              <a:rPr lang="en-U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ERROR !!!</a:t>
            </a:r>
          </a:p>
          <a:p>
            <a:pPr marL="139700" indent="0">
              <a:buNone/>
            </a:pPr>
            <a:endParaRPr lang="en-U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139700" indent="0">
              <a:buNone/>
            </a:pPr>
            <a:endParaRPr lang="en-U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139700" indent="0">
              <a:buNone/>
            </a:pPr>
            <a:r>
              <a:rPr lang="de-DE" sz="2000" dirty="0">
                <a:solidFill>
                  <a:schemeClr val="accent1"/>
                </a:solidFill>
              </a:rPr>
              <a:t>c </a:t>
            </a:r>
            <a:r>
              <a:rPr lang="de-DE" sz="2000" dirty="0">
                <a:solidFill>
                  <a:schemeClr val="tx1"/>
                </a:solidFill>
              </a:rPr>
              <a:t>= </a:t>
            </a:r>
            <a:r>
              <a:rPr lang="de-DE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str</a:t>
            </a:r>
            <a:r>
              <a:rPr lang="de-DE" sz="2000" dirty="0">
                <a:solidFill>
                  <a:schemeClr val="tx1"/>
                </a:solidFill>
              </a:rPr>
              <a:t>(</a:t>
            </a:r>
            <a:r>
              <a:rPr lang="de-DE" sz="2000" dirty="0">
                <a:solidFill>
                  <a:schemeClr val="accent1"/>
                </a:solidFill>
              </a:rPr>
              <a:t>a</a:t>
            </a:r>
            <a:r>
              <a:rPr lang="de-DE" sz="2000" dirty="0">
                <a:solidFill>
                  <a:schemeClr val="tx1"/>
                </a:solidFill>
              </a:rPr>
              <a:t>)</a:t>
            </a:r>
            <a:r>
              <a:rPr lang="de-DE" sz="2000" dirty="0">
                <a:solidFill>
                  <a:schemeClr val="accent1"/>
                </a:solidFill>
              </a:rPr>
              <a:t> </a:t>
            </a:r>
            <a:r>
              <a:rPr lang="de-DE" sz="2000" dirty="0">
                <a:solidFill>
                  <a:schemeClr val="tx1"/>
                </a:solidFill>
              </a:rPr>
              <a:t>+</a:t>
            </a:r>
            <a:r>
              <a:rPr lang="de-DE" sz="2000" dirty="0">
                <a:solidFill>
                  <a:schemeClr val="accent1"/>
                </a:solidFill>
              </a:rPr>
              <a:t> b </a:t>
            </a:r>
            <a:r>
              <a:rPr lang="de-DE" sz="2000" dirty="0">
                <a:solidFill>
                  <a:schemeClr val="accent2">
                    <a:lumMod val="75000"/>
                  </a:schemeClr>
                </a:solidFill>
              </a:rPr>
              <a:t># 42</a:t>
            </a:r>
          </a:p>
          <a:p>
            <a:pPr marL="139700" indent="0">
              <a:buNone/>
            </a:pPr>
            <a:r>
              <a:rPr lang="de-DE" sz="2000" dirty="0">
                <a:solidFill>
                  <a:schemeClr val="accent1"/>
                </a:solidFill>
              </a:rPr>
              <a:t>c </a:t>
            </a:r>
            <a:r>
              <a:rPr lang="de-DE" sz="2000" dirty="0">
                <a:solidFill>
                  <a:schemeClr val="tx1"/>
                </a:solidFill>
              </a:rPr>
              <a:t>= </a:t>
            </a:r>
            <a:r>
              <a:rPr lang="de-DE" sz="2000" dirty="0">
                <a:solidFill>
                  <a:schemeClr val="accent1"/>
                </a:solidFill>
              </a:rPr>
              <a:t>a </a:t>
            </a:r>
            <a:r>
              <a:rPr lang="de-DE" sz="2000" dirty="0">
                <a:solidFill>
                  <a:schemeClr val="tx1"/>
                </a:solidFill>
              </a:rPr>
              <a:t>+ </a:t>
            </a:r>
            <a:r>
              <a:rPr lang="de-DE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tx1"/>
                </a:solidFill>
              </a:rPr>
              <a:t>(</a:t>
            </a:r>
            <a:r>
              <a:rPr lang="de-DE" sz="2000" dirty="0">
                <a:solidFill>
                  <a:schemeClr val="accent1"/>
                </a:solidFill>
              </a:rPr>
              <a:t>b</a:t>
            </a:r>
            <a:r>
              <a:rPr lang="de-DE" sz="2000" dirty="0">
                <a:solidFill>
                  <a:schemeClr val="tx1"/>
                </a:solidFill>
              </a:rPr>
              <a:t>)</a:t>
            </a:r>
            <a:r>
              <a:rPr lang="de-DE" sz="2000" dirty="0">
                <a:solidFill>
                  <a:schemeClr val="accent1"/>
                </a:solidFill>
              </a:rPr>
              <a:t> </a:t>
            </a:r>
            <a:r>
              <a:rPr lang="de-DE" sz="2000" dirty="0">
                <a:solidFill>
                  <a:schemeClr val="accent2">
                    <a:lumMod val="75000"/>
                  </a:schemeClr>
                </a:solidFill>
              </a:rPr>
              <a:t>#</a:t>
            </a:r>
            <a:r>
              <a:rPr lang="de-DE" sz="20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2">
                    <a:lumMod val="75000"/>
                  </a:schemeClr>
                </a:solidFill>
              </a:rPr>
              <a:t>6</a:t>
            </a:r>
          </a:p>
          <a:p>
            <a:endParaRPr lang="de-DE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8999686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BASICS </a:t>
            </a:r>
            <a:r>
              <a:rPr lang="en" sz="6000" dirty="0">
                <a:solidFill>
                  <a:schemeClr val="accent1"/>
                </a:solidFill>
              </a:rPr>
              <a:t>OUT - INPUT</a:t>
            </a: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B60CCB-076F-1878-D203-C5D2E357592E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1217550" y="2238218"/>
            <a:ext cx="9755100" cy="3457732"/>
          </a:xfrm>
        </p:spPr>
        <p:txBody>
          <a:bodyPr/>
          <a:lstStyle/>
          <a:p>
            <a:r>
              <a:rPr lang="de-DE" sz="20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print</a:t>
            </a:r>
            <a:r>
              <a:rPr lang="de-DE" sz="2000" dirty="0"/>
              <a:t>(“</a:t>
            </a:r>
            <a:r>
              <a:rPr lang="de-DE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Hello World!</a:t>
            </a:r>
            <a:r>
              <a:rPr lang="de-DE" sz="2000" dirty="0"/>
              <a:t>“) </a:t>
            </a:r>
            <a:r>
              <a:rPr lang="de-DE" sz="2000" dirty="0">
                <a:solidFill>
                  <a:schemeClr val="accent2">
                    <a:lumMod val="75000"/>
                  </a:schemeClr>
                </a:solidFill>
              </a:rPr>
              <a:t>#Textausgabe</a:t>
            </a:r>
          </a:p>
          <a:p>
            <a:endParaRPr lang="de-DE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de-DE" sz="2000" dirty="0">
                <a:solidFill>
                  <a:schemeClr val="tx1"/>
                </a:solidFill>
              </a:rPr>
              <a:t>a</a:t>
            </a:r>
            <a:r>
              <a:rPr lang="de-DE" sz="2000" dirty="0"/>
              <a:t> = </a:t>
            </a:r>
            <a:r>
              <a:rPr lang="de-DE" sz="20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input</a:t>
            </a:r>
            <a:r>
              <a:rPr lang="de-DE" sz="2000" dirty="0"/>
              <a:t>(“</a:t>
            </a:r>
            <a:r>
              <a:rPr lang="de-DE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Say </a:t>
            </a:r>
            <a:r>
              <a:rPr lang="de-DE" sz="20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something</a:t>
            </a:r>
            <a:r>
              <a:rPr lang="de-DE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</a:t>
            </a:r>
            <a:r>
              <a:rPr lang="de-DE" sz="2000" dirty="0"/>
              <a:t>“) </a:t>
            </a:r>
            <a:r>
              <a:rPr lang="de-DE" sz="2000" dirty="0">
                <a:solidFill>
                  <a:schemeClr val="accent2">
                    <a:lumMod val="75000"/>
                  </a:schemeClr>
                </a:solidFill>
              </a:rPr>
              <a:t>#Texteingabe</a:t>
            </a:r>
          </a:p>
          <a:p>
            <a:endParaRPr lang="de-DE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de-DE" sz="20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print</a:t>
            </a:r>
            <a:r>
              <a:rPr lang="de-DE" sz="2000" dirty="0"/>
              <a:t>(“</a:t>
            </a:r>
            <a:r>
              <a:rPr lang="de-DE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Echo: </a:t>
            </a:r>
            <a:r>
              <a:rPr lang="de-DE" sz="2000" dirty="0"/>
              <a:t>“+ a) </a:t>
            </a:r>
            <a:r>
              <a:rPr lang="de-DE" sz="2000" dirty="0">
                <a:solidFill>
                  <a:schemeClr val="accent2">
                    <a:lumMod val="75000"/>
                  </a:schemeClr>
                </a:solidFill>
              </a:rPr>
              <a:t>#Textausgabe</a:t>
            </a:r>
          </a:p>
          <a:p>
            <a:endParaRPr lang="de-DE" sz="2000" dirty="0"/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198760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5"/>
          <p:cNvSpPr txBox="1">
            <a:spLocks noGrp="1"/>
          </p:cNvSpPr>
          <p:nvPr>
            <p:ph type="title"/>
          </p:nvPr>
        </p:nvSpPr>
        <p:spPr>
          <a:xfrm>
            <a:off x="2034300" y="1854000"/>
            <a:ext cx="73455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/>
              <a:t>INSTALLATION</a:t>
            </a:r>
            <a:endParaRPr sz="5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B15C6-6E2F-2D4B-6FB1-712544EDCA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See </a:t>
            </a:r>
            <a:r>
              <a:rPr lang="de-DE" dirty="0">
                <a:solidFill>
                  <a:srgbClr val="AF81A6"/>
                </a:solidFill>
              </a:rPr>
              <a:t>installation.pdf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</Words>
  <Application>Microsoft Office PowerPoint</Application>
  <PresentationFormat>Breitbild</PresentationFormat>
  <Paragraphs>65</Paragraphs>
  <Slides>13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0" baseType="lpstr">
      <vt:lpstr>Roboto Mono</vt:lpstr>
      <vt:lpstr>Roboto</vt:lpstr>
      <vt:lpstr>Arial</vt:lpstr>
      <vt:lpstr>Aldrich</vt:lpstr>
      <vt:lpstr>Calibri</vt:lpstr>
      <vt:lpstr>Abril Fatface</vt:lpstr>
      <vt:lpstr>SlidesMania</vt:lpstr>
      <vt:lpstr>PROGRAMMIERUNG BEGINNER KURS PYTHON</vt:lpstr>
      <vt:lpstr>GIBT ES Fragen?</vt:lpstr>
      <vt:lpstr>06</vt:lpstr>
      <vt:lpstr>WARUM PYTHON?</vt:lpstr>
      <vt:lpstr>WARUM PYTHON?</vt:lpstr>
      <vt:lpstr>BASICS DATENTYPEN</vt:lpstr>
      <vt:lpstr>BASICS VARIABLEN</vt:lpstr>
      <vt:lpstr>BASICS OUT - INPUT</vt:lpstr>
      <vt:lpstr>INSTALLATION</vt:lpstr>
      <vt:lpstr>OVERVIEW  IDE</vt:lpstr>
      <vt:lpstr>WORKING WITH PYTHON</vt:lpstr>
      <vt:lpstr>VERY INTERESTING QUIZ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BEGINNER COURSE PYTHON</dc:title>
  <cp:lastModifiedBy>Jannik Heinrich</cp:lastModifiedBy>
  <cp:revision>24</cp:revision>
  <dcterms:modified xsi:type="dcterms:W3CDTF">2023-10-24T10:49:24Z</dcterms:modified>
</cp:coreProperties>
</file>