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81" r:id="rId3"/>
    <p:sldId id="258" r:id="rId4"/>
    <p:sldId id="284" r:id="rId5"/>
    <p:sldId id="285" r:id="rId6"/>
    <p:sldId id="286" r:id="rId7"/>
    <p:sldId id="288" r:id="rId8"/>
    <p:sldId id="287" r:id="rId9"/>
    <p:sldId id="259" r:id="rId10"/>
    <p:sldId id="283" r:id="rId11"/>
    <p:sldId id="263" r:id="rId12"/>
    <p:sldId id="264" r:id="rId13"/>
    <p:sldId id="278" r:id="rId14"/>
  </p:sldIdLst>
  <p:sldSz cx="12192000" cy="6858000"/>
  <p:notesSz cx="6858000" cy="9144000"/>
  <p:embeddedFontLst>
    <p:embeddedFont>
      <p:font typeface="Abril Fatface" panose="02000503000000020003" pitchFamily="2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31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4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</a:t>
            </a:r>
            <a:br>
              <a:rPr lang="en" dirty="0"/>
            </a:br>
            <a:r>
              <a:rPr lang="en" sz="12000" dirty="0">
                <a:solidFill>
                  <a:schemeClr val="accent1"/>
                </a:solidFill>
              </a:rPr>
              <a:t>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56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</a:t>
            </a:r>
            <a:r>
              <a:rPr lang="en" sz="6000" dirty="0">
                <a:solidFill>
                  <a:schemeClr val="accent2"/>
                </a:solidFill>
              </a:rPr>
              <a:t>PYTHON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Hello World!</a:t>
            </a:r>
            <a:endParaRPr dirty="0"/>
          </a:p>
        </p:txBody>
      </p:sp>
      <p:sp>
        <p:nvSpPr>
          <p:cNvPr id="442" name="Google Shape;442;p29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Add, subtract or multiply two, three or four numbers together and print the result to the console.</a:t>
            </a:r>
          </a:p>
          <a:p>
            <a:pPr marL="0" indent="0">
              <a:buNone/>
            </a:pPr>
            <a:r>
              <a:rPr lang="en-US" dirty="0"/>
              <a:t>Follow the instructions in task_1.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443" name="Google Shape;443;p29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Basic calculation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The objective is to output the classic "Hello, World!" message to the console. </a:t>
            </a:r>
            <a:br>
              <a:rPr lang="en-US" dirty="0"/>
            </a:br>
            <a:r>
              <a:rPr lang="en-US" dirty="0"/>
              <a:t>Follow the instructions in task_1.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BC2A00-107A-1D4E-88BF-F1D03224CD8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F2DAB8-82CB-2037-8E9B-377AB83B497C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608200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https://docs.python.org/3/tutorial/introduction.html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GIBT ES </a:t>
            </a:r>
            <a:r>
              <a:rPr lang="en" sz="6000" dirty="0">
                <a:solidFill>
                  <a:schemeClr val="accent3"/>
                </a:solidFill>
              </a:rPr>
              <a:t>Fragen?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20312-52F8-7310-0CA9-DBB1CFD7068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dirty="0"/>
              <a:t>Jannik - </a:t>
            </a:r>
            <a:r>
              <a:rPr lang="de-DE" dirty="0">
                <a:solidFill>
                  <a:schemeClr val="accent3"/>
                </a:solidFill>
              </a:rPr>
              <a:t>jannik.heinrich@mailbox.tu-dresden.de</a:t>
            </a:r>
            <a:br>
              <a:rPr lang="en" dirty="0"/>
            </a:br>
            <a:r>
              <a:rPr lang="en" dirty="0"/>
              <a:t>Thomas - </a:t>
            </a:r>
            <a:r>
              <a:rPr lang="en" dirty="0">
                <a:solidFill>
                  <a:schemeClr val="accent3"/>
                </a:solidFill>
              </a:rPr>
              <a:t>thomas.nuerk@mailbox.tu-dresden.de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6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Warum </a:t>
            </a:r>
            <a:r>
              <a:rPr lang="en" dirty="0">
                <a:solidFill>
                  <a:schemeClr val="accent1"/>
                </a:solidFill>
              </a:rPr>
              <a:t>python?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Installation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Python/ IDE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Variablen/ Datentypen</a:t>
            </a:r>
            <a:endParaRPr lang="en-US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Schreibe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und </a:t>
            </a:r>
            <a:r>
              <a:rPr lang="en-US" dirty="0" err="1">
                <a:solidFill>
                  <a:schemeClr val="accent2"/>
                </a:solidFill>
              </a:rPr>
              <a:t>führe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deinen</a:t>
            </a:r>
            <a:r>
              <a:rPr lang="en-US" dirty="0"/>
              <a:t> </a:t>
            </a:r>
            <a:r>
              <a:rPr lang="en-US" dirty="0" err="1"/>
              <a:t>ersten</a:t>
            </a:r>
            <a:r>
              <a:rPr lang="en-US" dirty="0"/>
              <a:t> code </a:t>
            </a:r>
            <a:r>
              <a:rPr lang="en-US" dirty="0" err="1">
                <a:solidFill>
                  <a:schemeClr val="accent2"/>
                </a:solidFill>
              </a:rPr>
              <a:t>aus</a:t>
            </a:r>
            <a:r>
              <a:rPr lang="en-US" dirty="0" err="1"/>
              <a:t>.</a:t>
            </a:r>
            <a:endParaRPr lang="en-US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IDE</a:t>
            </a:r>
            <a:r>
              <a:rPr lang="en-US" dirty="0"/>
              <a:t> </a:t>
            </a:r>
            <a:r>
              <a:rPr lang="en-US" dirty="0" err="1"/>
              <a:t>erklärt</a:t>
            </a:r>
            <a:endParaRPr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Some useful </a:t>
            </a:r>
            <a:r>
              <a:rPr lang="en-US" dirty="0">
                <a:solidFill>
                  <a:schemeClr val="accent2"/>
                </a:solidFill>
              </a:rPr>
              <a:t>links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WARUM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pic>
        <p:nvPicPr>
          <p:cNvPr id="4" name="Grafik 3" descr="Ein Bild, das Säugetier, Reptil, Schlange, Schuppenkriechtiere enthält.">
            <a:extLst>
              <a:ext uri="{FF2B5EF4-FFF2-40B4-BE49-F238E27FC236}">
                <a16:creationId xmlns:a16="http://schemas.microsoft.com/office/drawing/2014/main" id="{D04F267D-E53C-9E05-68F0-D1FB57C8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22" y="1800269"/>
            <a:ext cx="3798155" cy="3767376"/>
          </a:xfrm>
          <a:prstGeom prst="rect">
            <a:avLst/>
          </a:prstGeom>
        </p:spPr>
      </p:pic>
      <p:sp>
        <p:nvSpPr>
          <p:cNvPr id="11" name="Untertitel 10">
            <a:extLst>
              <a:ext uri="{FF2B5EF4-FFF2-40B4-BE49-F238E27FC236}">
                <a16:creationId xmlns:a16="http://schemas.microsoft.com/office/drawing/2014/main" id="{40A269E2-E698-7092-5C6E-B06227763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C18C84E-A0B3-6E2F-DCE1-720199FFE21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E5CD30A8-3467-F312-2B6E-0664414389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3A9C9C0-5366-1C75-F98F-4839647A3DC0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9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2F4728-1439-08F2-94A6-FB58B209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Vielzahl an Anwendung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35580-164A-DCC1-34E8-ACFDA90A6C8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Beginner freundlich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WARUM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 Science</a:t>
            </a:r>
          </a:p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1C311-257F-4431-E3D4-C5311AA813A7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de-DE" dirty="0"/>
              <a:t>einfach zu lernen</a:t>
            </a:r>
          </a:p>
          <a:p>
            <a:r>
              <a:rPr lang="de-DE" dirty="0"/>
              <a:t>Keine Kompilierung notwendig</a:t>
            </a:r>
            <a:br>
              <a:rPr lang="de-DE" dirty="0"/>
            </a:br>
            <a:r>
              <a:rPr lang="de-DE" dirty="0"/>
              <a:t>(Interpreter-Sprache)</a:t>
            </a:r>
          </a:p>
        </p:txBody>
      </p:sp>
      <p:pic>
        <p:nvPicPr>
          <p:cNvPr id="4" name="Grafik 3" descr="Ein Bild, das Säugetier, Reptil, Schlange, Schuppenkriechtiere enthält.">
            <a:extLst>
              <a:ext uri="{FF2B5EF4-FFF2-40B4-BE49-F238E27FC236}">
                <a16:creationId xmlns:a16="http://schemas.microsoft.com/office/drawing/2014/main" id="{D04F267D-E53C-9E05-68F0-D1FB57C8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095" y="1823572"/>
            <a:ext cx="3798155" cy="37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uiExpand="1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DATENTYPEN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r>
              <a:rPr lang="de-DE" sz="2000" dirty="0" err="1">
                <a:solidFill>
                  <a:schemeClr val="accent1"/>
                </a:solidFill>
              </a:rPr>
              <a:t>int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#ganze Zahl </a:t>
            </a:r>
            <a:r>
              <a:rPr lang="de-DE" sz="2000" dirty="0"/>
              <a:t>{1 2 -3 42 69 …}</a:t>
            </a:r>
          </a:p>
          <a:p>
            <a:r>
              <a:rPr lang="de-DE" sz="2000" dirty="0" err="1">
                <a:solidFill>
                  <a:schemeClr val="accent1"/>
                </a:solidFill>
              </a:rPr>
              <a:t>float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#Fließkommazahl </a:t>
            </a:r>
            <a:r>
              <a:rPr lang="de-DE" sz="2000" dirty="0"/>
              <a:t>{1.5  3.14  -4.20 …}</a:t>
            </a:r>
          </a:p>
          <a:p>
            <a:endParaRPr lang="de-DE" sz="2000" dirty="0"/>
          </a:p>
          <a:p>
            <a:r>
              <a:rPr lang="de-DE" sz="2000" dirty="0" err="1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#Zeichenkette </a:t>
            </a:r>
            <a:r>
              <a:rPr lang="de-DE" sz="2000" dirty="0"/>
              <a:t>{“</a:t>
            </a:r>
            <a:r>
              <a:rPr lang="de-DE" sz="2000" dirty="0" err="1"/>
              <a:t>potato</a:t>
            </a:r>
            <a:r>
              <a:rPr lang="de-DE" sz="2000" dirty="0"/>
              <a:t>“ “Chips“…}</a:t>
            </a:r>
          </a:p>
          <a:p>
            <a:r>
              <a:rPr lang="de-DE" sz="2000" dirty="0" err="1">
                <a:solidFill>
                  <a:schemeClr val="accent1"/>
                </a:solidFill>
              </a:rPr>
              <a:t>bool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#Wahr oder Falsch </a:t>
            </a:r>
            <a:r>
              <a:rPr lang="de-DE" sz="2000" dirty="0"/>
              <a:t>{</a:t>
            </a:r>
            <a:r>
              <a:rPr lang="de-DE" sz="2000" b="1" dirty="0"/>
              <a:t>T</a:t>
            </a:r>
            <a:r>
              <a:rPr lang="de-DE" sz="2000" dirty="0">
                <a:solidFill>
                  <a:schemeClr val="bg2">
                    <a:lumMod val="85000"/>
                  </a:schemeClr>
                </a:solidFill>
              </a:rPr>
              <a:t>rue</a:t>
            </a:r>
            <a:r>
              <a:rPr lang="de-DE" sz="2000" dirty="0"/>
              <a:t> </a:t>
            </a:r>
            <a:r>
              <a:rPr lang="de-DE" sz="2000" b="1" dirty="0" err="1"/>
              <a:t>F</a:t>
            </a:r>
            <a:r>
              <a:rPr lang="de-DE" sz="2000" dirty="0" err="1">
                <a:solidFill>
                  <a:schemeClr val="bg2">
                    <a:lumMod val="85000"/>
                  </a:schemeClr>
                </a:solidFill>
              </a:rPr>
              <a:t>alse</a:t>
            </a:r>
            <a:r>
              <a:rPr lang="de-DE" sz="2000" dirty="0"/>
              <a:t>}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9896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VARIABLEN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= 4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#integer (</a:t>
            </a:r>
            <a:r>
              <a:rPr lang="de-DE" sz="20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de-DE" sz="2000" dirty="0"/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b </a:t>
            </a:r>
            <a:r>
              <a:rPr lang="de-DE" sz="2000" dirty="0">
                <a:solidFill>
                  <a:schemeClr val="tx1"/>
                </a:solidFill>
              </a:rPr>
              <a:t>= “2“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#string (</a:t>
            </a:r>
            <a:r>
              <a:rPr lang="de-DE" sz="2000" dirty="0" err="1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+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??????</a:t>
            </a:r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ERROR !!!</a:t>
            </a:r>
          </a:p>
          <a:p>
            <a:pPr marL="139700" indent="0">
              <a:buNone/>
            </a:pP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+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 42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+ </a:t>
            </a:r>
            <a:r>
              <a:rPr lang="de-DE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  <a:p>
            <a:endParaRPr lang="de-DE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9968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OUT - INPUT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 World!</a:t>
            </a:r>
            <a:r>
              <a:rPr lang="de-DE" sz="2000" dirty="0"/>
              <a:t>“)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#Textausgabe</a:t>
            </a:r>
          </a:p>
          <a:p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a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input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Say </a:t>
            </a:r>
            <a:r>
              <a:rPr lang="de-DE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something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r>
              <a:rPr lang="de-DE" sz="2000" dirty="0"/>
              <a:t>“)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#Texteingabe</a:t>
            </a:r>
          </a:p>
          <a:p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Echo: </a:t>
            </a:r>
            <a:r>
              <a:rPr lang="de-DE" sz="2000" dirty="0"/>
              <a:t>“+ a)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#Textausgabe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98760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034300" y="1854000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INSTALLATION</a:t>
            </a:r>
            <a:endParaRPr sz="5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15C6-6E2F-2D4B-6FB1-712544EDC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>
                <a:solidFill>
                  <a:srgbClr val="AF81A6"/>
                </a:solidFill>
              </a:rPr>
              <a:t>installation.pdf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Breitbild</PresentationFormat>
  <Paragraphs>65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Aldrich</vt:lpstr>
      <vt:lpstr>Roboto Mono</vt:lpstr>
      <vt:lpstr>Abril Fatface</vt:lpstr>
      <vt:lpstr>Roboto</vt:lpstr>
      <vt:lpstr>Arial</vt:lpstr>
      <vt:lpstr>Calibri</vt:lpstr>
      <vt:lpstr>SlidesMania</vt:lpstr>
      <vt:lpstr>PROGRAMMIERUNG BEGINNER KURS PYTHON</vt:lpstr>
      <vt:lpstr>GIBT ES Fragen?</vt:lpstr>
      <vt:lpstr>06</vt:lpstr>
      <vt:lpstr>WARUM PYTHON?</vt:lpstr>
      <vt:lpstr>WARUM PYTHON?</vt:lpstr>
      <vt:lpstr>BASICS DATENTYPEN</vt:lpstr>
      <vt:lpstr>BASICS VARIABLEN</vt:lpstr>
      <vt:lpstr>BASICS OUT - INPUT</vt:lpstr>
      <vt:lpstr>INSTALLATION</vt:lpstr>
      <vt:lpstr>OVERVIEW  IDE</vt:lpstr>
      <vt:lpstr>WORKING WITH PYTHON</vt:lpstr>
      <vt:lpstr>VERY INTERESTING QUIZ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cp:lastModifiedBy>Jannik Heinrich</cp:lastModifiedBy>
  <cp:revision>23</cp:revision>
  <dcterms:modified xsi:type="dcterms:W3CDTF">2023-10-24T10:47:21Z</dcterms:modified>
</cp:coreProperties>
</file>