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97" r:id="rId3"/>
    <p:sldId id="332" r:id="rId4"/>
    <p:sldId id="316" r:id="rId5"/>
    <p:sldId id="336" r:id="rId6"/>
    <p:sldId id="335" r:id="rId7"/>
    <p:sldId id="278" r:id="rId8"/>
  </p:sldIdLst>
  <p:sldSz cx="12192000" cy="6858000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Aldrich" panose="02000000000000000000" pitchFamily="2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2474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3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5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20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3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preserve="1" userDrawn="1">
  <p:cSld name="1_003 Talking Poi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50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python.org/3.12/library/turt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#8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DE" dirty="0">
                <a:solidFill>
                  <a:schemeClr val="accent1"/>
                </a:solidFill>
              </a:rPr>
              <a:t>Modules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DE" dirty="0">
                <a:solidFill>
                  <a:schemeClr val="accent1"/>
                </a:solidFill>
              </a:rPr>
              <a:t>Snake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DE" dirty="0"/>
              <a:t>Segments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DE" dirty="0" err="1">
                <a:solidFill>
                  <a:schemeClr val="accent1"/>
                </a:solidFill>
              </a:rPr>
              <a:t>MainLoop</a:t>
            </a:r>
            <a:r>
              <a:rPr lang="en" dirty="0"/>
              <a:t>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6"/>
          </p:nvPr>
        </p:nvSpPr>
        <p:spPr>
          <a:xfrm>
            <a:off x="629575" y="1769827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7"/>
          </p:nvPr>
        </p:nvSpPr>
        <p:spPr>
          <a:xfrm>
            <a:off x="4472238" y="182334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F81A6"/>
                </a:solidFill>
              </a:rPr>
              <a:t>02</a:t>
            </a:r>
            <a:endParaRPr dirty="0">
              <a:solidFill>
                <a:srgbClr val="AF81A6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DE" dirty="0" err="1"/>
              <a:t>Hilfestellung</a:t>
            </a:r>
            <a:br>
              <a:rPr lang="en" dirty="0"/>
            </a:br>
            <a:r>
              <a:rPr lang="en-DE" dirty="0">
                <a:solidFill>
                  <a:schemeClr val="accent1"/>
                </a:solidFill>
              </a:rPr>
              <a:t>Segments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14"/>
          </p:nvPr>
        </p:nvSpPr>
        <p:spPr>
          <a:xfrm>
            <a:off x="8406575" y="1769827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4294967295"/>
          </p:nvPr>
        </p:nvSpPr>
        <p:spPr>
          <a:xfrm>
            <a:off x="1757237" y="4197141"/>
            <a:ext cx="2166938" cy="6953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accent1"/>
                </a:solidFill>
              </a:rPr>
              <a:t>04</a:t>
            </a:r>
            <a:endParaRPr sz="2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MODULES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SNAKE CLASS (c6)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4820-2700-85EE-131A-51CE2DE86E8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705382"/>
          </a:xfrm>
        </p:spPr>
        <p:txBody>
          <a:bodyPr/>
          <a:lstStyle/>
          <a:p>
            <a:pPr marL="139700" indent="0">
              <a:buNone/>
            </a:pPr>
            <a:r>
              <a:rPr lang="de-DE" dirty="0"/>
              <a:t>Um das Programm übersichtlicher zu gestalten, soll d</a:t>
            </a:r>
            <a:r>
              <a:rPr lang="en-DE" dirty="0"/>
              <a:t>er Snake </a:t>
            </a:r>
            <a:r>
              <a:rPr lang="en-DE" dirty="0" err="1"/>
              <a:t>spezifische</a:t>
            </a:r>
            <a:r>
              <a:rPr lang="en-DE" dirty="0"/>
              <a:t> </a:t>
            </a:r>
            <a:r>
              <a:rPr lang="en-DE" dirty="0" err="1"/>
              <a:t>Quellcode</a:t>
            </a:r>
            <a:r>
              <a:rPr lang="de-DE" dirty="0"/>
              <a:t> in eine</a:t>
            </a:r>
            <a:r>
              <a:rPr lang="en-DE" dirty="0"/>
              <a:t>r</a:t>
            </a:r>
            <a:r>
              <a:rPr lang="de-DE" dirty="0"/>
              <a:t> </a:t>
            </a:r>
            <a:r>
              <a:rPr lang="de-DE" dirty="0" err="1"/>
              <a:t>eige</a:t>
            </a:r>
            <a:r>
              <a:rPr lang="en-DE" dirty="0"/>
              <a:t>n</a:t>
            </a:r>
            <a:r>
              <a:rPr lang="de-DE" dirty="0"/>
              <a:t> Snake-Klasse ausgelagert werden</a:t>
            </a:r>
            <a:r>
              <a:rPr lang="en-DE" dirty="0"/>
              <a:t>. </a:t>
            </a:r>
            <a:r>
              <a:rPr lang="en-DE" dirty="0" err="1"/>
              <a:t>Diese</a:t>
            </a:r>
            <a:r>
              <a:rPr lang="en-DE" dirty="0"/>
              <a:t> </a:t>
            </a:r>
            <a:r>
              <a:rPr lang="en-DE" dirty="0" err="1"/>
              <a:t>Auslagerung</a:t>
            </a:r>
            <a:r>
              <a:rPr lang="en-DE" dirty="0"/>
              <a:t> </a:t>
            </a:r>
            <a:r>
              <a:rPr lang="en-DE" dirty="0" err="1"/>
              <a:t>sollte</a:t>
            </a:r>
            <a:r>
              <a:rPr lang="en-DE" dirty="0"/>
              <a:t> </a:t>
            </a:r>
            <a:r>
              <a:rPr lang="en-DE" dirty="0" err="1"/>
              <a:t>weiterhin</a:t>
            </a:r>
            <a:r>
              <a:rPr lang="de-DE" dirty="0"/>
              <a:t> in einer extra Datei gespeichert werden.</a:t>
            </a:r>
            <a:br>
              <a:rPr lang="en-DE" sz="900" dirty="0"/>
            </a:br>
            <a:r>
              <a:rPr lang="en-DE" sz="7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.</a:t>
            </a:r>
            <a:br>
              <a:rPr lang="en-DE" dirty="0"/>
            </a:br>
            <a:r>
              <a:rPr lang="en-DE" dirty="0" err="1"/>
              <a:t>Hinweis</a:t>
            </a:r>
            <a:r>
              <a:rPr lang="en-DE" dirty="0"/>
              <a:t>: Für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saubere</a:t>
            </a:r>
            <a:r>
              <a:rPr lang="en-DE" dirty="0"/>
              <a:t> </a:t>
            </a:r>
            <a:r>
              <a:rPr lang="en-DE" dirty="0" err="1"/>
              <a:t>Implementierung</a:t>
            </a:r>
            <a:r>
              <a:rPr lang="en-DE" dirty="0"/>
              <a:t>, </a:t>
            </a:r>
            <a:r>
              <a:rPr lang="en-DE" dirty="0" err="1"/>
              <a:t>dürfen</a:t>
            </a:r>
            <a:r>
              <a:rPr lang="en-DE" dirty="0"/>
              <a:t> </a:t>
            </a:r>
            <a:r>
              <a:rPr lang="en-DE" dirty="0" err="1"/>
              <a:t>nicht</a:t>
            </a:r>
            <a:r>
              <a:rPr lang="en-DE" dirty="0"/>
              <a:t> alle </a:t>
            </a:r>
            <a:r>
              <a:rPr lang="en-DE" dirty="0" err="1"/>
              <a:t>Funktionen</a:t>
            </a:r>
            <a:r>
              <a:rPr lang="en-DE" dirty="0"/>
              <a:t> </a:t>
            </a:r>
            <a:r>
              <a:rPr lang="en-DE" dirty="0" err="1"/>
              <a:t>außerhalb</a:t>
            </a:r>
            <a:r>
              <a:rPr lang="en-DE" dirty="0"/>
              <a:t> der </a:t>
            </a:r>
            <a:r>
              <a:rPr lang="en-DE" dirty="0" err="1"/>
              <a:t>Klasse</a:t>
            </a:r>
            <a:r>
              <a:rPr lang="en-DE" dirty="0"/>
              <a:t> </a:t>
            </a:r>
            <a:r>
              <a:rPr lang="en-DE" dirty="0" err="1"/>
              <a:t>aufrufbar</a:t>
            </a:r>
            <a:r>
              <a:rPr lang="en-DE" dirty="0"/>
              <a:t> sein. </a:t>
            </a:r>
            <a:br>
              <a:rPr lang="en-DE" dirty="0"/>
            </a:br>
            <a:endParaRPr lang="de-DE" dirty="0"/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r>
              <a:rPr lang="de-DE" dirty="0"/>
              <a:t>Ebenfalls sollen andere Funktionen</a:t>
            </a:r>
            <a:r>
              <a:rPr lang="en-DE" dirty="0" err="1"/>
              <a:t>saufrufe</a:t>
            </a:r>
            <a:r>
              <a:rPr lang="de-DE" dirty="0"/>
              <a:t> wie z.B. das Screen-Setup in einer Utils.py Datei </a:t>
            </a:r>
            <a:r>
              <a:rPr lang="en-DE" dirty="0" err="1"/>
              <a:t>gebündelt</a:t>
            </a:r>
            <a:r>
              <a:rPr lang="en-DE" dirty="0"/>
              <a:t>, </a:t>
            </a:r>
            <a:r>
              <a:rPr lang="de-DE" dirty="0"/>
              <a:t>ausgelagert und danach importiert werden.</a:t>
            </a:r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r>
              <a:rPr lang="de-DE" dirty="0"/>
              <a:t>Die </a:t>
            </a:r>
            <a:r>
              <a:rPr lang="de-DE" dirty="0" err="1"/>
              <a:t>main</a:t>
            </a:r>
            <a:r>
              <a:rPr lang="de-DE" dirty="0"/>
              <a:t> Datei soll </a:t>
            </a:r>
            <a:r>
              <a:rPr lang="en-DE" dirty="0" err="1"/>
              <a:t>zukünftig</a:t>
            </a:r>
            <a:r>
              <a:rPr lang="en-DE" dirty="0"/>
              <a:t> </a:t>
            </a:r>
            <a:r>
              <a:rPr lang="de-DE" dirty="0"/>
              <a:t>als Game-Control</a:t>
            </a:r>
            <a:r>
              <a:rPr lang="en-DE" dirty="0"/>
              <a:t>l</a:t>
            </a:r>
            <a:r>
              <a:rPr lang="de-DE" dirty="0"/>
              <a:t>er genutzt werden.</a:t>
            </a:r>
            <a:br>
              <a:rPr lang="de-DE" dirty="0"/>
            </a:b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5886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SNAKE SEGMENTS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SNAKE SEGMENTS(c7)</a:t>
            </a:r>
            <a:endParaRPr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FD33FB7-7933-E59B-CD79-311DD5AF3774}"/>
              </a:ext>
            </a:extLst>
          </p:cNvPr>
          <p:cNvSpPr txBox="1">
            <a:spLocks/>
          </p:cNvSpPr>
          <p:nvPr/>
        </p:nvSpPr>
        <p:spPr>
          <a:xfrm>
            <a:off x="1261460" y="5401113"/>
            <a:ext cx="97551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Font typeface="Roboto Mono"/>
              <a:buNone/>
            </a:pP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5100B1-CCDF-278E-C23A-E316035A76B0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/>
              <a:t>Die Schlange soll mit jedem gegessen Apfel um ein Segment wachsen.</a:t>
            </a:r>
            <a:r>
              <a:rPr lang="en-DE" dirty="0"/>
              <a:t> </a:t>
            </a:r>
            <a:r>
              <a:rPr lang="en-DE" dirty="0" err="1"/>
              <a:t>Segmente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 </a:t>
            </a:r>
            <a:r>
              <a:rPr lang="en-DE" dirty="0" err="1"/>
              <a:t>weitere</a:t>
            </a:r>
            <a:r>
              <a:rPr lang="en-DE" dirty="0"/>
              <a:t> Turtle </a:t>
            </a:r>
            <a:r>
              <a:rPr lang="en-DE" dirty="0" err="1"/>
              <a:t>Instanzen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der Form “Circle” und der </a:t>
            </a:r>
            <a:r>
              <a:rPr lang="en-DE" dirty="0" err="1"/>
              <a:t>Farbe</a:t>
            </a:r>
            <a:r>
              <a:rPr lang="en-DE" dirty="0"/>
              <a:t> “</a:t>
            </a:r>
            <a:r>
              <a:rPr lang="en-DE" dirty="0" err="1"/>
              <a:t>gray</a:t>
            </a:r>
            <a:r>
              <a:rPr lang="en-DE" dirty="0"/>
              <a:t>”.</a:t>
            </a:r>
            <a:r>
              <a:rPr lang="de-DE" dirty="0"/>
              <a:t> Schreibe den entsprechenden Code dafür.</a:t>
            </a:r>
            <a:endParaRPr lang="en-DE" dirty="0"/>
          </a:p>
          <a:p>
            <a:pPr marL="139700" indent="0">
              <a:buNone/>
            </a:pPr>
            <a:endParaRPr lang="en-DE" dirty="0"/>
          </a:p>
          <a:p>
            <a:pPr marL="139700" indent="0">
              <a:buNone/>
            </a:pPr>
            <a:r>
              <a:rPr lang="en-DE" dirty="0"/>
              <a:t>So </a:t>
            </a:r>
            <a:r>
              <a:rPr lang="en-DE" dirty="0" err="1"/>
              <a:t>könnte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Segment-Turtle </a:t>
            </a:r>
            <a:r>
              <a:rPr lang="en-DE" dirty="0" err="1"/>
              <a:t>aussehen</a:t>
            </a:r>
            <a:r>
              <a:rPr lang="en-DE" dirty="0"/>
              <a:t>:</a:t>
            </a:r>
          </a:p>
          <a:p>
            <a:pPr marL="139700" indent="0">
              <a:buNone/>
            </a:pPr>
            <a:r>
              <a:rPr lang="de-DE" dirty="0"/>
              <a:t> </a:t>
            </a:r>
          </a:p>
          <a:p>
            <a:pPr marL="139700" indent="0">
              <a:buNone/>
            </a:pPr>
            <a:endParaRPr lang="de-DE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264EB09-E7A0-EAA9-F547-151FB551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30" t="7964" r="29316" b="57527"/>
          <a:stretch/>
        </p:blipFill>
        <p:spPr>
          <a:xfrm>
            <a:off x="6889686" y="3462194"/>
            <a:ext cx="1946495" cy="22700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2FB9D36-AD17-C56F-BB11-544DA813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02" y="3462194"/>
            <a:ext cx="3655105" cy="22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7A9AA5A5-EBFE-EBF5-420F-FD1C21BF42C8}"/>
              </a:ext>
            </a:extLst>
          </p:cNvPr>
          <p:cNvSpPr/>
          <p:nvPr/>
        </p:nvSpPr>
        <p:spPr>
          <a:xfrm flipH="1">
            <a:off x="2412064" y="4310057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965F8A46-BA66-C2AC-C0F2-C44A19190489}"/>
              </a:ext>
            </a:extLst>
          </p:cNvPr>
          <p:cNvSpPr/>
          <p:nvPr/>
        </p:nvSpPr>
        <p:spPr>
          <a:xfrm flipH="1">
            <a:off x="3020627" y="4299967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B6C87D9A-E7B1-4C94-E888-38268A8F8B67}"/>
              </a:ext>
            </a:extLst>
          </p:cNvPr>
          <p:cNvSpPr/>
          <p:nvPr/>
        </p:nvSpPr>
        <p:spPr>
          <a:xfrm flipH="1">
            <a:off x="3629190" y="4304954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F511DA9-2398-CB8C-65B3-F24D21FDCEAF}"/>
              </a:ext>
            </a:extLst>
          </p:cNvPr>
          <p:cNvSpPr/>
          <p:nvPr/>
        </p:nvSpPr>
        <p:spPr>
          <a:xfrm flipH="1">
            <a:off x="4191533" y="4302684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SNAKE SEGMENTS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DE" dirty="0" err="1">
                <a:solidFill>
                  <a:schemeClr val="accent3"/>
                </a:solidFill>
              </a:rPr>
              <a:t>Hilfestellung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4820-2700-85EE-131A-51CE2DE86E8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142654" y="2184700"/>
            <a:ext cx="9755100" cy="925200"/>
          </a:xfrm>
        </p:spPr>
        <p:txBody>
          <a:bodyPr/>
          <a:lstStyle/>
          <a:p>
            <a:pPr marL="139700" indent="0">
              <a:buNone/>
            </a:pPr>
            <a:r>
              <a:rPr lang="en-DE" dirty="0"/>
              <a:t>Alle Turtle-</a:t>
            </a:r>
            <a:r>
              <a:rPr lang="en-DE" dirty="0" err="1"/>
              <a:t>Segmente</a:t>
            </a:r>
            <a:r>
              <a:rPr lang="en-DE" dirty="0"/>
              <a:t> der Snake </a:t>
            </a:r>
            <a:r>
              <a:rPr lang="en-DE" dirty="0" err="1"/>
              <a:t>werden</a:t>
            </a:r>
            <a:r>
              <a:rPr lang="en-DE" dirty="0"/>
              <a:t> in </a:t>
            </a:r>
            <a:r>
              <a:rPr lang="en-DE" dirty="0" err="1"/>
              <a:t>einer</a:t>
            </a:r>
            <a:r>
              <a:rPr lang="en-DE" dirty="0"/>
              <a:t> </a:t>
            </a:r>
            <a:r>
              <a:rPr lang="en-DE" dirty="0" err="1"/>
              <a:t>Liste</a:t>
            </a:r>
            <a:r>
              <a:rPr lang="en-DE" dirty="0"/>
              <a:t> </a:t>
            </a:r>
            <a:r>
              <a:rPr lang="en-DE" dirty="0" err="1"/>
              <a:t>gespeichert</a:t>
            </a:r>
            <a:r>
              <a:rPr lang="en-DE" dirty="0"/>
              <a:t>. </a:t>
            </a:r>
            <a:r>
              <a:rPr lang="en-DE" dirty="0" err="1"/>
              <a:t>Jede</a:t>
            </a:r>
            <a:r>
              <a:rPr lang="en-DE" dirty="0"/>
              <a:t> Turtle der </a:t>
            </a:r>
            <a:r>
              <a:rPr lang="en-DE" dirty="0" err="1"/>
              <a:t>Liste</a:t>
            </a:r>
            <a:r>
              <a:rPr lang="en-DE" dirty="0"/>
              <a:t> </a:t>
            </a:r>
            <a:r>
              <a:rPr lang="en-DE" dirty="0" err="1"/>
              <a:t>ändert</a:t>
            </a:r>
            <a:r>
              <a:rPr lang="en-DE" dirty="0"/>
              <a:t> nun seine Position </a:t>
            </a:r>
            <a:r>
              <a:rPr lang="en-DE" dirty="0" err="1"/>
              <a:t>zum</a:t>
            </a:r>
            <a:r>
              <a:rPr lang="en-DE" dirty="0"/>
              <a:t> </a:t>
            </a:r>
            <a:r>
              <a:rPr lang="en-DE" dirty="0" err="1"/>
              <a:t>Vorgänger</a:t>
            </a:r>
            <a:r>
              <a:rPr lang="en-DE" dirty="0"/>
              <a:t> Element. Es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wichtig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beachten</a:t>
            </a:r>
            <a:r>
              <a:rPr lang="en-DE" dirty="0"/>
              <a:t>, in </a:t>
            </a:r>
            <a:r>
              <a:rPr lang="en-DE" dirty="0" err="1"/>
              <a:t>welcher</a:t>
            </a:r>
            <a:r>
              <a:rPr lang="en-DE" dirty="0"/>
              <a:t> </a:t>
            </a:r>
            <a:r>
              <a:rPr lang="en-DE" dirty="0" err="1"/>
              <a:t>Reinfolge</a:t>
            </a:r>
            <a:r>
              <a:rPr lang="en-DE" dirty="0"/>
              <a:t> die </a:t>
            </a:r>
            <a:r>
              <a:rPr lang="en-DE" dirty="0" err="1"/>
              <a:t>Segmente</a:t>
            </a:r>
            <a:r>
              <a:rPr lang="en-DE" dirty="0"/>
              <a:t> </a:t>
            </a:r>
            <a:r>
              <a:rPr lang="en-DE" dirty="0" err="1"/>
              <a:t>vom</a:t>
            </a:r>
            <a:r>
              <a:rPr lang="en-DE" dirty="0"/>
              <a:t> </a:t>
            </a:r>
            <a:r>
              <a:rPr lang="en-DE" dirty="0" err="1"/>
              <a:t>Programm</a:t>
            </a:r>
            <a:r>
              <a:rPr lang="en-DE" dirty="0"/>
              <a:t> </a:t>
            </a:r>
            <a:r>
              <a:rPr lang="en-DE" dirty="0" err="1"/>
              <a:t>gezeichnet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. Bitte </a:t>
            </a:r>
            <a:r>
              <a:rPr lang="en-DE" dirty="0" err="1"/>
              <a:t>fragt</a:t>
            </a:r>
            <a:r>
              <a:rPr lang="en-DE" dirty="0"/>
              <a:t> </a:t>
            </a:r>
            <a:r>
              <a:rPr lang="en-DE" dirty="0" err="1"/>
              <a:t>uns</a:t>
            </a:r>
            <a:r>
              <a:rPr lang="en-DE" dirty="0"/>
              <a:t>, falls </a:t>
            </a:r>
            <a:r>
              <a:rPr lang="en-DE" dirty="0" err="1"/>
              <a:t>dir</a:t>
            </a:r>
            <a:r>
              <a:rPr lang="en-DE" dirty="0"/>
              <a:t> die </a:t>
            </a:r>
            <a:r>
              <a:rPr lang="en-DE" dirty="0" err="1"/>
              <a:t>nachfolgenden</a:t>
            </a:r>
            <a:r>
              <a:rPr lang="en-DE" dirty="0"/>
              <a:t> </a:t>
            </a:r>
            <a:r>
              <a:rPr lang="en-DE" dirty="0" err="1"/>
              <a:t>Grafiken</a:t>
            </a:r>
            <a:r>
              <a:rPr lang="en-DE" dirty="0"/>
              <a:t> </a:t>
            </a:r>
            <a:r>
              <a:rPr lang="en-DE" dirty="0" err="1"/>
              <a:t>unverständlich</a:t>
            </a:r>
            <a:r>
              <a:rPr lang="en-DE" dirty="0"/>
              <a:t> sein </a:t>
            </a:r>
            <a:r>
              <a:rPr lang="en-DE" dirty="0" err="1"/>
              <a:t>sollten</a:t>
            </a:r>
            <a:r>
              <a:rPr lang="en-DE" dirty="0"/>
              <a:t>. </a:t>
            </a:r>
          </a:p>
          <a:p>
            <a:pPr marL="139700" indent="0">
              <a:buNone/>
            </a:pPr>
            <a:r>
              <a:rPr lang="en-DE" sz="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.</a:t>
            </a:r>
            <a:br>
              <a:rPr lang="en-DE" dirty="0"/>
            </a:br>
            <a:r>
              <a:rPr lang="de-DE" dirty="0" err="1"/>
              <a:t>segments</a:t>
            </a:r>
            <a:r>
              <a:rPr lang="de-DE" dirty="0"/>
              <a:t> = [s0, s1, s2, s3]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86D88-BDE2-FD1E-D0BF-D339210FBA01}"/>
              </a:ext>
            </a:extLst>
          </p:cNvPr>
          <p:cNvSpPr/>
          <p:nvPr/>
        </p:nvSpPr>
        <p:spPr>
          <a:xfrm>
            <a:off x="7280105" y="4868081"/>
            <a:ext cx="776815" cy="77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FB56AB-18ED-E922-516D-C9FA1C811FBF}"/>
              </a:ext>
            </a:extLst>
          </p:cNvPr>
          <p:cNvSpPr/>
          <p:nvPr/>
        </p:nvSpPr>
        <p:spPr>
          <a:xfrm>
            <a:off x="7876330" y="4866509"/>
            <a:ext cx="776815" cy="776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430DDF-4BB3-247C-903B-221AF0F83135}"/>
              </a:ext>
            </a:extLst>
          </p:cNvPr>
          <p:cNvSpPr/>
          <p:nvPr/>
        </p:nvSpPr>
        <p:spPr>
          <a:xfrm>
            <a:off x="7318959" y="5036860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8EF66C-C75C-E50D-5218-758520E46FFA}"/>
              </a:ext>
            </a:extLst>
          </p:cNvPr>
          <p:cNvSpPr/>
          <p:nvPr/>
        </p:nvSpPr>
        <p:spPr>
          <a:xfrm>
            <a:off x="7627145" y="5036860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FE470D-0000-3E18-2020-6C6B48C4EC95}"/>
              </a:ext>
            </a:extLst>
          </p:cNvPr>
          <p:cNvSpPr/>
          <p:nvPr/>
        </p:nvSpPr>
        <p:spPr>
          <a:xfrm>
            <a:off x="7418919" y="5294435"/>
            <a:ext cx="371686" cy="146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FD1897-3548-77FF-815E-9BB64A12094E}"/>
              </a:ext>
            </a:extLst>
          </p:cNvPr>
          <p:cNvSpPr/>
          <p:nvPr/>
        </p:nvSpPr>
        <p:spPr>
          <a:xfrm>
            <a:off x="2110400" y="4922007"/>
            <a:ext cx="776815" cy="77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76A173-BAB3-F76C-0A63-0F438FEB14C9}"/>
              </a:ext>
            </a:extLst>
          </p:cNvPr>
          <p:cNvSpPr/>
          <p:nvPr/>
        </p:nvSpPr>
        <p:spPr>
          <a:xfrm>
            <a:off x="2155604" y="5090786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6A71C0-7EC3-CA91-0521-56B00A653B12}"/>
              </a:ext>
            </a:extLst>
          </p:cNvPr>
          <p:cNvSpPr/>
          <p:nvPr/>
        </p:nvSpPr>
        <p:spPr>
          <a:xfrm>
            <a:off x="2463790" y="5090786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758846-2140-FBC8-6440-AFAD4D74E112}"/>
              </a:ext>
            </a:extLst>
          </p:cNvPr>
          <p:cNvSpPr/>
          <p:nvPr/>
        </p:nvSpPr>
        <p:spPr>
          <a:xfrm>
            <a:off x="2255564" y="5348361"/>
            <a:ext cx="371686" cy="146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rrow: Curved Down 31">
            <a:extLst>
              <a:ext uri="{FF2B5EF4-FFF2-40B4-BE49-F238E27FC236}">
                <a16:creationId xmlns:a16="http://schemas.microsoft.com/office/drawing/2014/main" id="{F52C9404-655F-A212-B441-9DB4E42C9D53}"/>
              </a:ext>
            </a:extLst>
          </p:cNvPr>
          <p:cNvSpPr/>
          <p:nvPr/>
        </p:nvSpPr>
        <p:spPr>
          <a:xfrm flipH="1">
            <a:off x="7581769" y="427591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41A14-9933-85EB-25D7-4229CEEC1AC8}"/>
              </a:ext>
            </a:extLst>
          </p:cNvPr>
          <p:cNvSpPr/>
          <p:nvPr/>
        </p:nvSpPr>
        <p:spPr>
          <a:xfrm>
            <a:off x="8880707" y="486650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96374-1310-1C3A-3C8A-304121D5A2FF}"/>
              </a:ext>
            </a:extLst>
          </p:cNvPr>
          <p:cNvSpPr/>
          <p:nvPr/>
        </p:nvSpPr>
        <p:spPr>
          <a:xfrm>
            <a:off x="2706625" y="4920435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2A7C3-0AC6-6231-6E62-43CA80E0F344}"/>
              </a:ext>
            </a:extLst>
          </p:cNvPr>
          <p:cNvSpPr/>
          <p:nvPr/>
        </p:nvSpPr>
        <p:spPr>
          <a:xfrm>
            <a:off x="3302842" y="4920435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689BDA-3FB1-45E2-79DB-05911499E832}"/>
              </a:ext>
            </a:extLst>
          </p:cNvPr>
          <p:cNvSpPr/>
          <p:nvPr/>
        </p:nvSpPr>
        <p:spPr>
          <a:xfrm>
            <a:off x="3899059" y="489922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E809F1-CC87-7A28-E43F-DD57924222A9}"/>
              </a:ext>
            </a:extLst>
          </p:cNvPr>
          <p:cNvSpPr/>
          <p:nvPr/>
        </p:nvSpPr>
        <p:spPr>
          <a:xfrm>
            <a:off x="4495276" y="4920435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E43493-590F-4CBA-C304-FE6B465C5349}"/>
              </a:ext>
            </a:extLst>
          </p:cNvPr>
          <p:cNvSpPr/>
          <p:nvPr/>
        </p:nvSpPr>
        <p:spPr>
          <a:xfrm>
            <a:off x="9476924" y="4845303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EE7FDC-4E52-513A-CEDD-00FF54171AB3}"/>
              </a:ext>
            </a:extLst>
          </p:cNvPr>
          <p:cNvSpPr/>
          <p:nvPr/>
        </p:nvSpPr>
        <p:spPr>
          <a:xfrm>
            <a:off x="10073141" y="486650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CCB22442-43C3-DCFD-CDF7-7674E71AD509}"/>
              </a:ext>
            </a:extLst>
          </p:cNvPr>
          <p:cNvSpPr/>
          <p:nvPr/>
        </p:nvSpPr>
        <p:spPr>
          <a:xfrm flipH="1">
            <a:off x="8642247" y="4285558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2C5EA631-6FF0-C80D-8559-488EB018245A}"/>
              </a:ext>
            </a:extLst>
          </p:cNvPr>
          <p:cNvSpPr/>
          <p:nvPr/>
        </p:nvSpPr>
        <p:spPr>
          <a:xfrm flipH="1">
            <a:off x="9235186" y="4295649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544EDA6C-8D86-7A1E-F092-299E8F179429}"/>
              </a:ext>
            </a:extLst>
          </p:cNvPr>
          <p:cNvSpPr/>
          <p:nvPr/>
        </p:nvSpPr>
        <p:spPr>
          <a:xfrm flipH="1">
            <a:off x="9892593" y="4323876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BE3FAA-75FA-1584-44F7-0E7D1F9A67C8}"/>
              </a:ext>
            </a:extLst>
          </p:cNvPr>
          <p:cNvSpPr txBox="1"/>
          <p:nvPr/>
        </p:nvSpPr>
        <p:spPr>
          <a:xfrm>
            <a:off x="4532582" y="3909274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9C7ADA-0DC1-0D0B-3C91-A633662B6C11}"/>
              </a:ext>
            </a:extLst>
          </p:cNvPr>
          <p:cNvSpPr txBox="1"/>
          <p:nvPr/>
        </p:nvSpPr>
        <p:spPr>
          <a:xfrm>
            <a:off x="3886091" y="3912213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9F792F-FCDD-CAB6-2EF5-68A9F6058CE8}"/>
              </a:ext>
            </a:extLst>
          </p:cNvPr>
          <p:cNvSpPr txBox="1"/>
          <p:nvPr/>
        </p:nvSpPr>
        <p:spPr>
          <a:xfrm>
            <a:off x="3304117" y="3906779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06DE5-B525-FA30-0491-0A98B06A8FA3}"/>
              </a:ext>
            </a:extLst>
          </p:cNvPr>
          <p:cNvSpPr txBox="1"/>
          <p:nvPr/>
        </p:nvSpPr>
        <p:spPr>
          <a:xfrm>
            <a:off x="2622237" y="3909275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58CBEF-1646-0285-E23B-E497B62079F5}"/>
              </a:ext>
            </a:extLst>
          </p:cNvPr>
          <p:cNvSpPr txBox="1"/>
          <p:nvPr/>
        </p:nvSpPr>
        <p:spPr>
          <a:xfrm>
            <a:off x="7792157" y="3917962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4263E8-AAC3-0B91-6211-2FE134FD3E51}"/>
              </a:ext>
            </a:extLst>
          </p:cNvPr>
          <p:cNvSpPr txBox="1"/>
          <p:nvPr/>
        </p:nvSpPr>
        <p:spPr>
          <a:xfrm>
            <a:off x="8919944" y="3917405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01EEB9-C396-E76E-54A9-86CA945E7FE0}"/>
              </a:ext>
            </a:extLst>
          </p:cNvPr>
          <p:cNvSpPr txBox="1"/>
          <p:nvPr/>
        </p:nvSpPr>
        <p:spPr>
          <a:xfrm>
            <a:off x="9523303" y="3915515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D2C2DC-0E4E-D62A-0406-5F5531631E70}"/>
              </a:ext>
            </a:extLst>
          </p:cNvPr>
          <p:cNvSpPr txBox="1"/>
          <p:nvPr/>
        </p:nvSpPr>
        <p:spPr>
          <a:xfrm>
            <a:off x="10181745" y="3909274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BCBAF613-4FBF-91BD-9908-87794C09932B}"/>
              </a:ext>
            </a:extLst>
          </p:cNvPr>
          <p:cNvSpPr/>
          <p:nvPr/>
        </p:nvSpPr>
        <p:spPr>
          <a:xfrm>
            <a:off x="8204352" y="3958997"/>
            <a:ext cx="596369" cy="535057"/>
          </a:xfrm>
          <a:prstGeom prst="lightningBol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E597-16AE-E65D-ACB5-0F542241048F}"/>
              </a:ext>
            </a:extLst>
          </p:cNvPr>
          <p:cNvSpPr txBox="1"/>
          <p:nvPr/>
        </p:nvSpPr>
        <p:spPr>
          <a:xfrm>
            <a:off x="1330460" y="3898871"/>
            <a:ext cx="126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Reihenfolge</a:t>
            </a:r>
            <a:r>
              <a:rPr lang="en-DE" dirty="0">
                <a:solidFill>
                  <a:schemeClr val="tx1"/>
                </a:solidFill>
              </a:rPr>
              <a:t>: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51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SNAKE SEGMENTS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DE" dirty="0" err="1">
                <a:solidFill>
                  <a:schemeClr val="accent3"/>
                </a:solidFill>
              </a:rPr>
              <a:t>MainLoop</a:t>
            </a:r>
            <a:endParaRPr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4B00CD-9908-8F37-BA90-BC14A299511C}"/>
              </a:ext>
            </a:extLst>
          </p:cNvPr>
          <p:cNvSpPr/>
          <p:nvPr/>
        </p:nvSpPr>
        <p:spPr>
          <a:xfrm>
            <a:off x="4697285" y="2318907"/>
            <a:ext cx="3122762" cy="3124361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D5D4CE5-0978-BB72-4A98-BAB1910B3EDA}"/>
              </a:ext>
            </a:extLst>
          </p:cNvPr>
          <p:cNvSpPr/>
          <p:nvPr/>
        </p:nvSpPr>
        <p:spPr>
          <a:xfrm>
            <a:off x="5702809" y="1923690"/>
            <a:ext cx="845388" cy="885339"/>
          </a:xfrm>
          <a:prstGeom prst="chevr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1FF3C-7CEE-48D4-C3AB-0F99E2B6908C}"/>
              </a:ext>
            </a:extLst>
          </p:cNvPr>
          <p:cNvSpPr txBox="1"/>
          <p:nvPr/>
        </p:nvSpPr>
        <p:spPr>
          <a:xfrm>
            <a:off x="3522210" y="2136719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Screen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B41F-EF25-E4E0-558D-4A31289F30D3}"/>
              </a:ext>
            </a:extLst>
          </p:cNvPr>
          <p:cNvSpPr txBox="1"/>
          <p:nvPr/>
        </p:nvSpPr>
        <p:spPr>
          <a:xfrm>
            <a:off x="6836633" y="1923690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Wait for input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F6FDD9-EFEC-5D27-AD14-81C9EF1D6AF8}"/>
              </a:ext>
            </a:extLst>
          </p:cNvPr>
          <p:cNvSpPr txBox="1"/>
          <p:nvPr/>
        </p:nvSpPr>
        <p:spPr>
          <a:xfrm>
            <a:off x="8234659" y="3451254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 input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3ADEB1-8C9C-6118-B69C-469F8D2C5632}"/>
              </a:ext>
            </a:extLst>
          </p:cNvPr>
          <p:cNvSpPr txBox="1"/>
          <p:nvPr/>
        </p:nvSpPr>
        <p:spPr>
          <a:xfrm>
            <a:off x="7752548" y="4801590"/>
            <a:ext cx="269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 food collision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3548A1-DD33-B7E7-DECF-2A57D3C57666}"/>
              </a:ext>
            </a:extLst>
          </p:cNvPr>
          <p:cNvSpPr txBox="1"/>
          <p:nvPr/>
        </p:nvSpPr>
        <p:spPr>
          <a:xfrm>
            <a:off x="7944714" y="3028890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Onkeypress</a:t>
            </a:r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“Up”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CCC1A-5013-D0EF-C776-A4146D9313AE}"/>
              </a:ext>
            </a:extLst>
          </p:cNvPr>
          <p:cNvSpPr txBox="1"/>
          <p:nvPr/>
        </p:nvSpPr>
        <p:spPr>
          <a:xfrm>
            <a:off x="6548197" y="5561796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find_new_location</a:t>
            </a:r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B375FA-723C-9E79-9712-7BD8A080B26C}"/>
              </a:ext>
            </a:extLst>
          </p:cNvPr>
          <p:cNvSpPr txBox="1"/>
          <p:nvPr/>
        </p:nvSpPr>
        <p:spPr>
          <a:xfrm>
            <a:off x="8531383" y="3851364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Change Direction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9FAC-7266-F540-7FC1-720523A9DC96}"/>
              </a:ext>
            </a:extLst>
          </p:cNvPr>
          <p:cNvSpPr txBox="1"/>
          <p:nvPr/>
        </p:nvSpPr>
        <p:spPr>
          <a:xfrm>
            <a:off x="3401430" y="4966600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Render head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CF008C-0831-7323-6416-A5BE9AF81FEF}"/>
              </a:ext>
            </a:extLst>
          </p:cNvPr>
          <p:cNvSpPr txBox="1"/>
          <p:nvPr/>
        </p:nvSpPr>
        <p:spPr>
          <a:xfrm>
            <a:off x="3269342" y="4417515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Render s1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C3F630-5E12-B873-1786-3B2AA2C5082E}"/>
              </a:ext>
            </a:extLst>
          </p:cNvPr>
          <p:cNvSpPr txBox="1"/>
          <p:nvPr/>
        </p:nvSpPr>
        <p:spPr>
          <a:xfrm>
            <a:off x="3254519" y="3990453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Render s2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A480C4-A8A4-2DB2-A48D-037B2FDA1CEC}"/>
              </a:ext>
            </a:extLst>
          </p:cNvPr>
          <p:cNvSpPr txBox="1"/>
          <p:nvPr/>
        </p:nvSpPr>
        <p:spPr>
          <a:xfrm>
            <a:off x="3292039" y="3528546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Render </a:t>
            </a:r>
            <a:r>
              <a:rPr lang="en-DE" sz="20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sn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F72E0-C230-E7DF-90A4-543C99139D64}"/>
              </a:ext>
            </a:extLst>
          </p:cNvPr>
          <p:cNvSpPr txBox="1"/>
          <p:nvPr/>
        </p:nvSpPr>
        <p:spPr>
          <a:xfrm>
            <a:off x="7353328" y="5175337"/>
            <a:ext cx="244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add_segment</a:t>
            </a:r>
            <a:r>
              <a:rPr lang="en-DE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de-DE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B189C8-DC2A-5C57-2463-28037316D6B4}"/>
              </a:ext>
            </a:extLst>
          </p:cNvPr>
          <p:cNvSpPr/>
          <p:nvPr/>
        </p:nvSpPr>
        <p:spPr>
          <a:xfrm rot="1619045">
            <a:off x="7009906" y="2282599"/>
            <a:ext cx="157139" cy="522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469E64-4C9E-D9FC-B80D-3751C51CF7C9}"/>
              </a:ext>
            </a:extLst>
          </p:cNvPr>
          <p:cNvSpPr/>
          <p:nvPr/>
        </p:nvSpPr>
        <p:spPr>
          <a:xfrm rot="4594196">
            <a:off x="7599426" y="3030391"/>
            <a:ext cx="157139" cy="522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A8D731-D5C3-8D5D-D4F7-EA9DB53D8D83}"/>
              </a:ext>
            </a:extLst>
          </p:cNvPr>
          <p:cNvSpPr/>
          <p:nvPr/>
        </p:nvSpPr>
        <p:spPr>
          <a:xfrm rot="8040358">
            <a:off x="7421111" y="4557189"/>
            <a:ext cx="157139" cy="522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9" name="Arrow: Notched Right 388">
            <a:extLst>
              <a:ext uri="{FF2B5EF4-FFF2-40B4-BE49-F238E27FC236}">
                <a16:creationId xmlns:a16="http://schemas.microsoft.com/office/drawing/2014/main" id="{3B688AAE-5054-C184-4322-94C637EAF337}"/>
              </a:ext>
            </a:extLst>
          </p:cNvPr>
          <p:cNvSpPr/>
          <p:nvPr/>
        </p:nvSpPr>
        <p:spPr>
          <a:xfrm>
            <a:off x="8035708" y="3460693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0" name="Arrow: Notched Right 389">
            <a:extLst>
              <a:ext uri="{FF2B5EF4-FFF2-40B4-BE49-F238E27FC236}">
                <a16:creationId xmlns:a16="http://schemas.microsoft.com/office/drawing/2014/main" id="{E2B1F640-72DA-19F6-E4C7-E4D8040B345B}"/>
              </a:ext>
            </a:extLst>
          </p:cNvPr>
          <p:cNvSpPr/>
          <p:nvPr/>
        </p:nvSpPr>
        <p:spPr>
          <a:xfrm>
            <a:off x="8266634" y="3855441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1" name="Arrow: Notched Right 390">
            <a:extLst>
              <a:ext uri="{FF2B5EF4-FFF2-40B4-BE49-F238E27FC236}">
                <a16:creationId xmlns:a16="http://schemas.microsoft.com/office/drawing/2014/main" id="{036053F4-555E-E741-A8FA-58C1EDC7E20B}"/>
              </a:ext>
            </a:extLst>
          </p:cNvPr>
          <p:cNvSpPr/>
          <p:nvPr/>
        </p:nvSpPr>
        <p:spPr>
          <a:xfrm rot="10800000">
            <a:off x="9277908" y="5212827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2" name="Arrow: Notched Right 391">
            <a:extLst>
              <a:ext uri="{FF2B5EF4-FFF2-40B4-BE49-F238E27FC236}">
                <a16:creationId xmlns:a16="http://schemas.microsoft.com/office/drawing/2014/main" id="{8CCD5DDF-111F-389F-DF9D-94D7A300C4BB}"/>
              </a:ext>
            </a:extLst>
          </p:cNvPr>
          <p:cNvSpPr/>
          <p:nvPr/>
        </p:nvSpPr>
        <p:spPr>
          <a:xfrm rot="10800000">
            <a:off x="8959080" y="5586104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Arrow: Notched Right 392">
            <a:extLst>
              <a:ext uri="{FF2B5EF4-FFF2-40B4-BE49-F238E27FC236}">
                <a16:creationId xmlns:a16="http://schemas.microsoft.com/office/drawing/2014/main" id="{564A43E0-7615-17F4-E5CC-64390614279C}"/>
              </a:ext>
            </a:extLst>
          </p:cNvPr>
          <p:cNvSpPr/>
          <p:nvPr/>
        </p:nvSpPr>
        <p:spPr>
          <a:xfrm>
            <a:off x="2981888" y="4441823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4" name="Arrow: Notched Right 393">
            <a:extLst>
              <a:ext uri="{FF2B5EF4-FFF2-40B4-BE49-F238E27FC236}">
                <a16:creationId xmlns:a16="http://schemas.microsoft.com/office/drawing/2014/main" id="{CCCC7E25-06B8-7643-6DCA-33B6F67C94C1}"/>
              </a:ext>
            </a:extLst>
          </p:cNvPr>
          <p:cNvSpPr/>
          <p:nvPr/>
        </p:nvSpPr>
        <p:spPr>
          <a:xfrm>
            <a:off x="2994607" y="3990453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5" name="Arrow: Notched Right 394">
            <a:extLst>
              <a:ext uri="{FF2B5EF4-FFF2-40B4-BE49-F238E27FC236}">
                <a16:creationId xmlns:a16="http://schemas.microsoft.com/office/drawing/2014/main" id="{8B1FF517-76B8-DEB7-4013-9C75BEAAF008}"/>
              </a:ext>
            </a:extLst>
          </p:cNvPr>
          <p:cNvSpPr/>
          <p:nvPr/>
        </p:nvSpPr>
        <p:spPr>
          <a:xfrm>
            <a:off x="3004871" y="3529465"/>
            <a:ext cx="282343" cy="351493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738B878-13CB-A5F1-14FE-254F99D4D9D9}"/>
              </a:ext>
            </a:extLst>
          </p:cNvPr>
          <p:cNvSpPr/>
          <p:nvPr/>
        </p:nvSpPr>
        <p:spPr>
          <a:xfrm rot="2615722">
            <a:off x="5046069" y="4628072"/>
            <a:ext cx="157139" cy="522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8A94145-26C6-E180-33BA-E2990D11A5E4}"/>
              </a:ext>
            </a:extLst>
          </p:cNvPr>
          <p:cNvSpPr/>
          <p:nvPr/>
        </p:nvSpPr>
        <p:spPr>
          <a:xfrm rot="8040358">
            <a:off x="5110600" y="2499107"/>
            <a:ext cx="157139" cy="522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327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3.33333E-6 C 0.02396 -3.33333E-6 0.08503 0.0294 0.10144 0.05834 C 0.12357 0.09769 0.14258 0.19051 0.14258 0.24051 C 0.14623 0.29537 0.11967 0.35139 0.1 0.38542 C 0.08776 0.39584 0.03685 0.475 -0.01458 0.45278 C -0.02981 0.43588 -0.07617 0.42778 -0.09778 0.33982 C -0.12461 0.27385 -0.11888 0.17385 -0.1026 0.11829 C -0.09062 0.06436 -0.03906 -0.00139 -0.02187 0.00602 C -0.00468 -0.01273 -0.00403 0.00648 -3.54167E-6 0.005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2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https://docs.python.org/3.12/library/turtle.html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</vt:lpstr>
      <vt:lpstr>Aldrich</vt:lpstr>
      <vt:lpstr>Arial</vt:lpstr>
      <vt:lpstr>Roboto Mono</vt:lpstr>
      <vt:lpstr>Calibri</vt:lpstr>
      <vt:lpstr>Abril Fatface</vt:lpstr>
      <vt:lpstr>SlidesMania</vt:lpstr>
      <vt:lpstr>PROGRAMMIERUNG BEGINNER KURS PYTHON #8</vt:lpstr>
      <vt:lpstr>HEUTIGE AGENDA.</vt:lpstr>
      <vt:lpstr>CHALLENGE MODULES</vt:lpstr>
      <vt:lpstr>CHALLENGE SNAKE SEGMENTS</vt:lpstr>
      <vt:lpstr>CHALLENGE SNAKE SEGMENTS</vt:lpstr>
      <vt:lpstr>CHALLENGE SNAKE SEGMENTS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327</cp:revision>
  <dcterms:modified xsi:type="dcterms:W3CDTF">2024-01-16T21:10:56Z</dcterms:modified>
</cp:coreProperties>
</file>