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aleway-italic.fntdata"/><Relationship Id="rId15" Type="http://schemas.openxmlformats.org/officeDocument/2006/relationships/font" Target="fonts/ProximaNov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that’s why we’re introducing Zenefits Performance Management - flexible, user-friendly Performance Management that helps growing businesses align their workforces around common goals to achieve shared success.</a:t>
            </a:r>
            <a:endParaRPr sz="2400"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ontent">
  <p:cSld name="6_Content">
    <p:bg>
      <p:bgPr>
        <a:solidFill>
          <a:srgbClr val="12336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56920" t="19504"/>
          <a:stretch/>
        </p:blipFill>
        <p:spPr>
          <a:xfrm>
            <a:off x="7722019" y="0"/>
            <a:ext cx="1422000" cy="4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" type="body"/>
          </p:nvPr>
        </p:nvSpPr>
        <p:spPr>
          <a:xfrm>
            <a:off x="419100" y="1771621"/>
            <a:ext cx="21228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745"/>
              </a:buClr>
              <a:buSzPts val="1100"/>
              <a:buFont typeface="Arial"/>
              <a:buNone/>
              <a:defRPr b="0" i="0" sz="7400" u="none" cap="none" strike="noStrike">
                <a:solidFill>
                  <a:srgbClr val="FF5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2541813" y="1983056"/>
            <a:ext cx="48171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17444" y="4731589"/>
            <a:ext cx="7193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Content">
  <p:cSld name="3_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419100" y="333935"/>
            <a:ext cx="3571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100"/>
              <a:buFont typeface="Arial"/>
              <a:buNone/>
              <a:defRPr b="0" i="0" sz="3700" u="none" cap="none" strike="noStrike">
                <a:solidFill>
                  <a:srgbClr val="12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32243" y="1401418"/>
            <a:ext cx="38562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417443" y="4731589"/>
            <a:ext cx="82650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12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en - Agenda [lists]">
  <p:cSld name="Blank [no fractals]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5850" y="171950"/>
            <a:ext cx="7354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7AEB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/>
        </p:nvSpPr>
        <p:spPr>
          <a:xfrm>
            <a:off x="8401418" y="457669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E8E5E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solidFill>
                <a:srgbClr val="E8E5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5850" y="1134775"/>
            <a:ext cx="85263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Proxima Nova"/>
              <a:buChar char="●"/>
              <a:defRPr sz="18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Proxima Nova"/>
              <a:buChar char="○"/>
              <a:defRPr sz="12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Proxima Nova"/>
              <a:buChar char="■"/>
              <a:defRPr sz="12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Proxima Nova"/>
              <a:buChar char="●"/>
              <a:defRPr sz="12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Proxima Nova"/>
              <a:buChar char="○"/>
              <a:defRPr sz="12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Proxima Nova"/>
              <a:buChar char="■"/>
              <a:defRPr sz="12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Proxima Nova"/>
              <a:buChar char="●"/>
              <a:defRPr sz="12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Proxima Nova"/>
              <a:buChar char="○"/>
              <a:defRPr sz="12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828282"/>
              </a:buClr>
              <a:buSzPts val="1200"/>
              <a:buFont typeface="Proxima Nova"/>
              <a:buChar char="■"/>
              <a:defRPr sz="12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077950" y="526800"/>
            <a:ext cx="8406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E8A20"/>
              </a:buClr>
              <a:buSzPts val="2800"/>
              <a:buFont typeface="Raleway"/>
              <a:buNone/>
              <a:defRPr>
                <a:solidFill>
                  <a:srgbClr val="EE8A2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154150" y="1586537"/>
            <a:ext cx="4989900" cy="266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·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10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01418" y="457669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 sz="600"/>
            </a:lvl1pPr>
            <a:lvl2pPr lvl="1" rtl="0">
              <a:spcBef>
                <a:spcPts val="0"/>
              </a:spcBef>
              <a:buNone/>
              <a:defRPr sz="600"/>
            </a:lvl2pPr>
            <a:lvl3pPr lvl="2" rtl="0">
              <a:spcBef>
                <a:spcPts val="0"/>
              </a:spcBef>
              <a:buNone/>
              <a:defRPr sz="600"/>
            </a:lvl3pPr>
            <a:lvl4pPr lvl="3" rtl="0">
              <a:spcBef>
                <a:spcPts val="0"/>
              </a:spcBef>
              <a:buNone/>
              <a:defRPr sz="600"/>
            </a:lvl4pPr>
            <a:lvl5pPr lvl="4" rtl="0">
              <a:spcBef>
                <a:spcPts val="0"/>
              </a:spcBef>
              <a:buNone/>
              <a:defRPr sz="600"/>
            </a:lvl5pPr>
            <a:lvl6pPr lvl="5" rtl="0">
              <a:spcBef>
                <a:spcPts val="0"/>
              </a:spcBef>
              <a:buNone/>
              <a:defRPr sz="600"/>
            </a:lvl6pPr>
            <a:lvl7pPr lvl="6" rtl="0">
              <a:spcBef>
                <a:spcPts val="0"/>
              </a:spcBef>
              <a:buNone/>
              <a:defRPr sz="600"/>
            </a:lvl7pPr>
            <a:lvl8pPr lvl="7" rtl="0">
              <a:spcBef>
                <a:spcPts val="0"/>
              </a:spcBef>
              <a:buNone/>
              <a:defRPr sz="600"/>
            </a:lvl8pPr>
            <a:lvl9pPr lvl="8" rtl="0">
              <a:spcBef>
                <a:spcPts val="0"/>
              </a:spcBef>
              <a:buNone/>
              <a:defRPr sz="600"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Shape 67"/>
          <p:cNvSpPr txBox="1"/>
          <p:nvPr>
            <p:ph idx="2" type="title"/>
          </p:nvPr>
        </p:nvSpPr>
        <p:spPr>
          <a:xfrm>
            <a:off x="4154000" y="1070925"/>
            <a:ext cx="6321600" cy="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900"/>
              <a:buFont typeface="Proxima Nova"/>
              <a:buNone/>
              <a:defRPr sz="900">
                <a:solidFill>
                  <a:srgbClr val="82828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genda">
  <p:cSld name="1_Agenda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 b="0" l="11839" r="0" t="46700"/>
          <a:stretch/>
        </p:blipFill>
        <p:spPr>
          <a:xfrm>
            <a:off x="0" y="-1574"/>
            <a:ext cx="2933100" cy="32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3655219" y="1733542"/>
            <a:ext cx="555000" cy="27600"/>
          </a:xfrm>
          <a:prstGeom prst="rect">
            <a:avLst/>
          </a:prstGeom>
          <a:solidFill>
            <a:srgbClr val="FF57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6455569" y="1733542"/>
            <a:ext cx="555000" cy="27600"/>
          </a:xfrm>
          <a:prstGeom prst="rect">
            <a:avLst/>
          </a:prstGeom>
          <a:solidFill>
            <a:srgbClr val="8CDED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581399" y="1394206"/>
            <a:ext cx="2466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100"/>
              <a:buFont typeface="Arial"/>
              <a:buNone/>
              <a:defRPr b="0" i="0" sz="1300" u="none" cap="none" strike="noStrike">
                <a:solidFill>
                  <a:srgbClr val="12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6381750" y="1394206"/>
            <a:ext cx="2466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100"/>
              <a:buFont typeface="Arial"/>
              <a:buNone/>
              <a:defRPr b="0" i="0" sz="1300" u="none" cap="none" strike="noStrike">
                <a:solidFill>
                  <a:srgbClr val="12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3581399" y="1918981"/>
            <a:ext cx="24669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500"/>
              <a:buFont typeface="Arial"/>
              <a:buChar char="•"/>
              <a:defRPr b="0" i="0" sz="1100" u="none" cap="none" strike="noStrike">
                <a:solidFill>
                  <a:srgbClr val="12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6381750" y="1918981"/>
            <a:ext cx="24669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500"/>
              <a:buFont typeface="Arial"/>
              <a:buChar char="•"/>
              <a:defRPr b="0" i="0" sz="1100" u="none" cap="none" strike="noStrike">
                <a:solidFill>
                  <a:srgbClr val="12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5" type="body"/>
          </p:nvPr>
        </p:nvSpPr>
        <p:spPr>
          <a:xfrm>
            <a:off x="634426" y="4048649"/>
            <a:ext cx="1819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12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6" type="body"/>
          </p:nvPr>
        </p:nvSpPr>
        <p:spPr>
          <a:xfrm>
            <a:off x="634426" y="3254578"/>
            <a:ext cx="261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23366"/>
              </a:buClr>
              <a:buSzPts val="1100"/>
              <a:buFont typeface="Arial"/>
              <a:buNone/>
              <a:defRPr b="0" i="0" sz="3700" u="none" cap="none" strike="noStrike">
                <a:solidFill>
                  <a:srgbClr val="12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peaker">
  <p:cSld name="2_Speaker">
    <p:bg>
      <p:bgPr>
        <a:solidFill>
          <a:srgbClr val="8CDEDE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0719" y="1852871"/>
            <a:ext cx="947700" cy="14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4556866" y="2013970"/>
            <a:ext cx="3672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556866" y="2684727"/>
            <a:ext cx="36726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F2E5E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4F2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556865" y="3101972"/>
            <a:ext cx="29952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E5E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4F2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">
  <p:cSld name="1_Section">
    <p:bg>
      <p:bgPr>
        <a:solidFill>
          <a:srgbClr val="1233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2419350" y="1954647"/>
            <a:ext cx="61530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2419350" y="1681627"/>
            <a:ext cx="6153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CDEDE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8CDED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genda">
  <p:cSld name="1_Agend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574"/>
            <a:ext cx="2926608" cy="319281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3655219" y="1733542"/>
            <a:ext cx="555000" cy="27600"/>
          </a:xfrm>
          <a:prstGeom prst="rect">
            <a:avLst/>
          </a:prstGeom>
          <a:solidFill>
            <a:srgbClr val="FF57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6455569" y="1733542"/>
            <a:ext cx="555000" cy="27600"/>
          </a:xfrm>
          <a:prstGeom prst="rect">
            <a:avLst/>
          </a:prstGeom>
          <a:solidFill>
            <a:srgbClr val="8CDED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581399" y="1394206"/>
            <a:ext cx="2466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100"/>
              <a:buFont typeface="Arial"/>
              <a:buNone/>
              <a:defRPr b="0" i="0" sz="1300" u="none" cap="none" strike="noStrike">
                <a:solidFill>
                  <a:srgbClr val="12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6381750" y="1394206"/>
            <a:ext cx="2466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100"/>
              <a:buFont typeface="Arial"/>
              <a:buNone/>
              <a:defRPr b="0" i="0" sz="1300" u="none" cap="none" strike="noStrike">
                <a:solidFill>
                  <a:srgbClr val="12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3581399" y="1918981"/>
            <a:ext cx="24669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500"/>
              <a:buFont typeface="Arial"/>
              <a:buChar char="•"/>
              <a:defRPr b="0" i="0" sz="1100" u="none" cap="none" strike="noStrike">
                <a:solidFill>
                  <a:srgbClr val="12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4" type="body"/>
          </p:nvPr>
        </p:nvSpPr>
        <p:spPr>
          <a:xfrm>
            <a:off x="6381750" y="1918981"/>
            <a:ext cx="24669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3366"/>
              </a:buClr>
              <a:buSzPts val="1500"/>
              <a:buFont typeface="Arial"/>
              <a:buChar char="•"/>
              <a:defRPr b="0" i="0" sz="1100" u="none" cap="none" strike="noStrike">
                <a:solidFill>
                  <a:srgbClr val="12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5" type="body"/>
          </p:nvPr>
        </p:nvSpPr>
        <p:spPr>
          <a:xfrm>
            <a:off x="634426" y="4048649"/>
            <a:ext cx="1819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6" type="body"/>
          </p:nvPr>
        </p:nvSpPr>
        <p:spPr>
          <a:xfrm>
            <a:off x="634426" y="3254578"/>
            <a:ext cx="261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tent">
  <p:cSld name="2_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419100" y="333936"/>
            <a:ext cx="35718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6534150" y="697412"/>
            <a:ext cx="2028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6534150" y="999973"/>
            <a:ext cx="2028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17161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6534150" y="2286962"/>
            <a:ext cx="2028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5" type="body"/>
          </p:nvPr>
        </p:nvSpPr>
        <p:spPr>
          <a:xfrm>
            <a:off x="6534150" y="2589524"/>
            <a:ext cx="2028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17161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6" type="body"/>
          </p:nvPr>
        </p:nvSpPr>
        <p:spPr>
          <a:xfrm>
            <a:off x="6534150" y="3782387"/>
            <a:ext cx="2028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7" type="body"/>
          </p:nvPr>
        </p:nvSpPr>
        <p:spPr>
          <a:xfrm>
            <a:off x="6534150" y="4084949"/>
            <a:ext cx="2028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17161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6" name="Shape 106"/>
          <p:cNvCxnSpPr/>
          <p:nvPr/>
        </p:nvCxnSpPr>
        <p:spPr>
          <a:xfrm>
            <a:off x="6534150" y="3267075"/>
            <a:ext cx="19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6534150" y="1714500"/>
            <a:ext cx="19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2019" y="0"/>
            <a:ext cx="1421980" cy="478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800" y="865663"/>
            <a:ext cx="2095500" cy="166687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5" name="Shape 115"/>
          <p:cNvSpPr txBox="1"/>
          <p:nvPr/>
        </p:nvSpPr>
        <p:spPr>
          <a:xfrm>
            <a:off x="844550" y="3016425"/>
            <a:ext cx="61734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accent3"/>
                </a:solidFill>
              </a:rPr>
              <a:t>“</a:t>
            </a:r>
            <a:r>
              <a:rPr i="1" lang="en" sz="2300">
                <a:solidFill>
                  <a:schemeClr val="accent3"/>
                </a:solidFill>
              </a:rPr>
              <a:t>We’ve been able to reduce the time spent on HR administration by 75% since using Zenefits.  This allows us to focus on strategic initiatives and our mission!”</a:t>
            </a:r>
            <a:endParaRPr i="1" sz="2300">
              <a:solidFill>
                <a:schemeClr val="accent3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567025" y="865675"/>
            <a:ext cx="39015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Name:	</a:t>
            </a:r>
            <a:r>
              <a:rPr lang="en">
                <a:solidFill>
                  <a:schemeClr val="accent5"/>
                </a:solidFill>
              </a:rPr>
              <a:t>Erika McGrath </a:t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Title:		HR Administrator</a:t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Company:	The Channel Company, Jericho NY</a:t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# of EEs:	138 and growing</a:t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Zenefits Customer since 201X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Zenefits 1">
      <a:dk1>
        <a:srgbClr val="123466"/>
      </a:dk1>
      <a:lt1>
        <a:srgbClr val="FFFFFF"/>
      </a:lt1>
      <a:dk2>
        <a:srgbClr val="4E2F5E"/>
      </a:dk2>
      <a:lt2>
        <a:srgbClr val="E7E6E6"/>
      </a:lt2>
      <a:accent1>
        <a:srgbClr val="123466"/>
      </a:accent1>
      <a:accent2>
        <a:srgbClr val="8BDDDF"/>
      </a:accent2>
      <a:accent3>
        <a:srgbClr val="FF5745"/>
      </a:accent3>
      <a:accent4>
        <a:srgbClr val="4E2F5E"/>
      </a:accent4>
      <a:accent5>
        <a:srgbClr val="12AED3"/>
      </a:accent5>
      <a:accent6>
        <a:srgbClr val="14555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