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9525" cap="flat">
              <a:solidFill>
                <a:srgbClr val="9E9E9E"/>
              </a:solidFill>
              <a:prstDash val="solid"/>
              <a:round/>
            </a:ln>
          </a:left>
          <a:right>
            <a:ln w="9525" cap="flat">
              <a:solidFill>
                <a:srgbClr val="9E9E9E"/>
              </a:solidFill>
              <a:prstDash val="solid"/>
              <a:round/>
            </a:ln>
          </a:right>
          <a:top>
            <a:ln w="9525" cap="flat">
              <a:solidFill>
                <a:srgbClr val="9E9E9E"/>
              </a:solidFill>
              <a:prstDash val="solid"/>
              <a:round/>
            </a:ln>
          </a:top>
          <a:bottom>
            <a:ln w="9525" cap="flat">
              <a:solidFill>
                <a:srgbClr val="9E9E9E"/>
              </a:solidFill>
              <a:prstDash val="solid"/>
              <a:round/>
            </a:ln>
          </a:bottom>
          <a:insideH>
            <a:ln w="9525" cap="flat">
              <a:solidFill>
                <a:srgbClr val="9E9E9E"/>
              </a:solidFill>
              <a:prstDash val="solid"/>
              <a:round/>
            </a:ln>
          </a:insideH>
          <a:insideV>
            <a:ln w="9525" cap="flat">
              <a:solidFill>
                <a:srgbClr val="9E9E9E"/>
              </a:solidFill>
              <a:prstDash val="solid"/>
              <a:round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ff" i="off">
        <a:fontRef idx="major">
          <a:srgbClr val="000000"/>
        </a:fontRef>
        <a:srgbClr val="000000"/>
      </a:tcTxStyle>
      <a:tcStyle>
        <a:tcBdr>
          <a:left>
            <a:ln w="9525" cap="flat">
              <a:solidFill>
                <a:srgbClr val="9E9E9E"/>
              </a:solidFill>
              <a:prstDash val="solid"/>
              <a:round/>
            </a:ln>
          </a:left>
          <a:right>
            <a:ln w="9525" cap="flat">
              <a:solidFill>
                <a:srgbClr val="9E9E9E"/>
              </a:solidFill>
              <a:prstDash val="solid"/>
              <a:round/>
            </a:ln>
          </a:right>
          <a:top>
            <a:ln w="9525" cap="flat">
              <a:solidFill>
                <a:srgbClr val="9E9E9E"/>
              </a:solidFill>
              <a:prstDash val="solid"/>
              <a:round/>
            </a:ln>
          </a:top>
          <a:bottom>
            <a:ln w="9525" cap="flat">
              <a:solidFill>
                <a:srgbClr val="9E9E9E"/>
              </a:solidFill>
              <a:prstDash val="solid"/>
              <a:round/>
            </a:ln>
          </a:bottom>
          <a:insideH>
            <a:ln w="9525" cap="flat">
              <a:solidFill>
                <a:srgbClr val="9E9E9E"/>
              </a:solidFill>
              <a:prstDash val="solid"/>
              <a:round/>
            </a:ln>
          </a:insideH>
          <a:insideV>
            <a:ln w="9525" cap="flat">
              <a:solidFill>
                <a:srgbClr val="9E9E9E"/>
              </a:solidFill>
              <a:prstDash val="solid"/>
              <a:round/>
            </a:ln>
          </a:insideV>
        </a:tcBdr>
        <a:fill>
          <a:noFill/>
        </a:fill>
      </a:tcStyle>
    </a:firstCol>
    <a:lastRow>
      <a:tcTxStyle b="off" i="off">
        <a:fontRef idx="major">
          <a:srgbClr val="000000"/>
        </a:fontRef>
        <a:srgbClr val="000000"/>
      </a:tcTxStyle>
      <a:tcStyle>
        <a:tcBdr>
          <a:left>
            <a:ln w="9525" cap="flat">
              <a:solidFill>
                <a:srgbClr val="9E9E9E"/>
              </a:solidFill>
              <a:prstDash val="solid"/>
              <a:round/>
            </a:ln>
          </a:left>
          <a:right>
            <a:ln w="9525" cap="flat">
              <a:solidFill>
                <a:srgbClr val="9E9E9E"/>
              </a:solidFill>
              <a:prstDash val="solid"/>
              <a:round/>
            </a:ln>
          </a:right>
          <a:top>
            <a:ln w="9525" cap="flat">
              <a:solidFill>
                <a:srgbClr val="9E9E9E"/>
              </a:solidFill>
              <a:prstDash val="solid"/>
              <a:round/>
            </a:ln>
          </a:top>
          <a:bottom>
            <a:ln w="9525" cap="flat">
              <a:solidFill>
                <a:srgbClr val="9E9E9E"/>
              </a:solidFill>
              <a:prstDash val="solid"/>
              <a:round/>
            </a:ln>
          </a:bottom>
          <a:insideH>
            <a:ln w="9525" cap="flat">
              <a:solidFill>
                <a:srgbClr val="9E9E9E"/>
              </a:solidFill>
              <a:prstDash val="solid"/>
              <a:round/>
            </a:ln>
          </a:insideH>
          <a:insideV>
            <a:ln w="9525" cap="flat">
              <a:solidFill>
                <a:srgbClr val="9E9E9E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ff" i="off">
        <a:fontRef idx="major">
          <a:srgbClr val="000000"/>
        </a:fontRef>
        <a:srgbClr val="000000"/>
      </a:tcTxStyle>
      <a:tcStyle>
        <a:tcBdr>
          <a:left>
            <a:ln w="9525" cap="flat">
              <a:solidFill>
                <a:srgbClr val="9E9E9E"/>
              </a:solidFill>
              <a:prstDash val="solid"/>
              <a:round/>
            </a:ln>
          </a:left>
          <a:right>
            <a:ln w="9525" cap="flat">
              <a:solidFill>
                <a:srgbClr val="9E9E9E"/>
              </a:solidFill>
              <a:prstDash val="solid"/>
              <a:round/>
            </a:ln>
          </a:right>
          <a:top>
            <a:ln w="9525" cap="flat">
              <a:solidFill>
                <a:srgbClr val="9E9E9E"/>
              </a:solidFill>
              <a:prstDash val="solid"/>
              <a:round/>
            </a:ln>
          </a:top>
          <a:bottom>
            <a:ln w="9525" cap="flat">
              <a:solidFill>
                <a:srgbClr val="9E9E9E"/>
              </a:solidFill>
              <a:prstDash val="solid"/>
              <a:round/>
            </a:ln>
          </a:bottom>
          <a:insideH>
            <a:ln w="9525" cap="flat">
              <a:solidFill>
                <a:srgbClr val="9E9E9E"/>
              </a:solidFill>
              <a:prstDash val="solid"/>
              <a:round/>
            </a:ln>
          </a:insideH>
          <a:insideV>
            <a:ln w="9525" cap="flat">
              <a:solidFill>
                <a:srgbClr val="9E9E9E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7" d="100"/>
          <a:sy n="137" d="100"/>
        </p:scale>
        <p:origin x="25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j-lt"/>
        <a:ea typeface="+mj-ea"/>
        <a:cs typeface="+mj-cs"/>
        <a:sym typeface="Arial"/>
      </a:defRPr>
    </a:lvl1pPr>
    <a:lvl2pPr indent="228600" latinLnBrk="0">
      <a:defRPr sz="1400">
        <a:latin typeface="+mj-lt"/>
        <a:ea typeface="+mj-ea"/>
        <a:cs typeface="+mj-cs"/>
        <a:sym typeface="Arial"/>
      </a:defRPr>
    </a:lvl2pPr>
    <a:lvl3pPr indent="457200" latinLnBrk="0">
      <a:defRPr sz="1400">
        <a:latin typeface="+mj-lt"/>
        <a:ea typeface="+mj-ea"/>
        <a:cs typeface="+mj-cs"/>
        <a:sym typeface="Arial"/>
      </a:defRPr>
    </a:lvl3pPr>
    <a:lvl4pPr indent="685800" latinLnBrk="0">
      <a:defRPr sz="1400">
        <a:latin typeface="+mj-lt"/>
        <a:ea typeface="+mj-ea"/>
        <a:cs typeface="+mj-cs"/>
        <a:sym typeface="Arial"/>
      </a:defRPr>
    </a:lvl4pPr>
    <a:lvl5pPr indent="914400" latinLnBrk="0">
      <a:defRPr sz="1400">
        <a:latin typeface="+mj-lt"/>
        <a:ea typeface="+mj-ea"/>
        <a:cs typeface="+mj-cs"/>
        <a:sym typeface="Arial"/>
      </a:defRPr>
    </a:lvl5pPr>
    <a:lvl6pPr indent="1143000" latinLnBrk="0">
      <a:defRPr sz="1400">
        <a:latin typeface="+mj-lt"/>
        <a:ea typeface="+mj-ea"/>
        <a:cs typeface="+mj-cs"/>
        <a:sym typeface="Arial"/>
      </a:defRPr>
    </a:lvl6pPr>
    <a:lvl7pPr indent="1371600" latinLnBrk="0">
      <a:defRPr sz="1400">
        <a:latin typeface="+mj-lt"/>
        <a:ea typeface="+mj-ea"/>
        <a:cs typeface="+mj-cs"/>
        <a:sym typeface="Arial"/>
      </a:defRPr>
    </a:lvl7pPr>
    <a:lvl8pPr indent="1600200" latinLnBrk="0">
      <a:defRPr sz="1400">
        <a:latin typeface="+mj-lt"/>
        <a:ea typeface="+mj-ea"/>
        <a:cs typeface="+mj-cs"/>
        <a:sym typeface="Arial"/>
      </a:defRPr>
    </a:lvl8pPr>
    <a:lvl9pPr indent="1828800" latinLnBrk="0">
      <a:defRPr sz="1400">
        <a:latin typeface="+mj-lt"/>
        <a:ea typeface="+mj-ea"/>
        <a:cs typeface="+mj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xx%"/>
          <p:cNvSpPr txBox="1">
            <a:spLocks noGrp="1"/>
          </p:cNvSpPr>
          <p:nvPr>
            <p:ph type="title" hasCustomPrompt="1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xx%</a:t>
            </a:r>
          </a:p>
        </p:txBody>
      </p:sp>
      <p:sp>
        <p:nvSpPr>
          <p:cNvPr id="92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Google Shape;23;p5"/>
          <p:cNvSpPr txBox="1">
            <a:spLocks noGrp="1"/>
          </p:cNvSpPr>
          <p:nvPr>
            <p:ph type="body" sz="half" idx="21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4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 txBox="1"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 txBox="1"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36;p9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73" name="Title Text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Google Shape;39;p9"/>
          <p:cNvSpPr txBox="1">
            <a:spLocks noGrp="1"/>
          </p:cNvSpPr>
          <p:nvPr>
            <p:ph type="body" sz="half" idx="21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54;p13"/>
          <p:cNvSpPr txBox="1">
            <a:spLocks noGrp="1"/>
          </p:cNvSpPr>
          <p:nvPr>
            <p:ph type="ctrTitle"/>
          </p:nvPr>
        </p:nvSpPr>
        <p:spPr>
          <a:xfrm>
            <a:off x="311707" y="744575"/>
            <a:ext cx="8520602" cy="2052599"/>
          </a:xfrm>
          <a:prstGeom prst="rect">
            <a:avLst/>
          </a:prstGeom>
        </p:spPr>
        <p:txBody>
          <a:bodyPr/>
          <a:lstStyle/>
          <a:p>
            <a:r>
              <a:t>Assignment 1 Writeup</a:t>
            </a:r>
          </a:p>
        </p:txBody>
      </p:sp>
      <p:sp>
        <p:nvSpPr>
          <p:cNvPr id="110" name="Google Shape;55;p13"/>
          <p:cNvSpPr txBox="1">
            <a:spLocks noGrp="1"/>
          </p:cNvSpPr>
          <p:nvPr>
            <p:ph type="subTitle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 defTabSz="850391">
              <a:defRPr sz="1488"/>
            </a:pPr>
            <a:r>
              <a:rPr dirty="0"/>
              <a:t>Name:</a:t>
            </a:r>
          </a:p>
          <a:p>
            <a:pPr marL="0" indent="0" defTabSz="850391">
              <a:defRPr sz="1488"/>
            </a:pPr>
            <a:r>
              <a:rPr dirty="0"/>
              <a:t>GT Email:</a:t>
            </a:r>
            <a:endParaRPr lang="en-US" dirty="0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60;p14"/>
          <p:cNvSpPr txBox="1"/>
          <p:nvPr/>
        </p:nvSpPr>
        <p:spPr>
          <a:xfrm>
            <a:off x="636449" y="1909349"/>
            <a:ext cx="7871102" cy="8614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4800"/>
            </a:lvl1pPr>
          </a:lstStyle>
          <a:p>
            <a:r>
              <a:t>Two-Layer Neural Network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65;p15"/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>
            <a:normAutofit fontScale="90000"/>
          </a:bodyPr>
          <a:lstStyle>
            <a:lvl1pPr marL="438911" indent="-390143" defTabSz="877823">
              <a:buClr>
                <a:srgbClr val="000000"/>
              </a:buClr>
              <a:buSzPts val="2600"/>
              <a:buAutoNum type="arabicPeriod"/>
              <a:defRPr sz="2688"/>
            </a:lvl1pPr>
          </a:lstStyle>
          <a:p>
            <a:r>
              <a:t>Learning Rates</a:t>
            </a:r>
          </a:p>
        </p:txBody>
      </p:sp>
      <p:sp>
        <p:nvSpPr>
          <p:cNvPr id="115" name="Google Shape;66;p15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</a:lvl1pPr>
          </a:lstStyle>
          <a:p>
            <a:r>
              <a:t>Tune the learning rate of the model with all other default hyper-parameters fixed. Fill in the table below:</a:t>
            </a:r>
          </a:p>
        </p:txBody>
      </p:sp>
      <p:graphicFrame>
        <p:nvGraphicFramePr>
          <p:cNvPr id="116" name="Google Shape;67;p15"/>
          <p:cNvGraphicFramePr/>
          <p:nvPr>
            <p:extLst>
              <p:ext uri="{D42A27DB-BD31-4B8C-83A1-F6EECF244321}">
                <p14:modId xmlns:p14="http://schemas.microsoft.com/office/powerpoint/2010/main" val="1733423322"/>
              </p:ext>
            </p:extLst>
          </p:nvPr>
        </p:nvGraphicFramePr>
        <p:xfrm>
          <a:off x="1216174" y="2367750"/>
          <a:ext cx="5170745" cy="161535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0341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41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41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41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3414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l">
                        <a:defRPr sz="1400"/>
                      </a:pPr>
                      <a:endParaRPr/>
                    </a:p>
                  </a:txBody>
                  <a:tcPr marL="91425" marR="91425" marT="91425" marB="91425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/>
                        <a:t>lr=1</a:t>
                      </a:r>
                    </a:p>
                  </a:txBody>
                  <a:tcPr marL="91425" marR="91425" marT="91425" marB="91425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/>
                        <a:t>lr=1e-1</a:t>
                      </a:r>
                    </a:p>
                  </a:txBody>
                  <a:tcPr marL="91425" marR="91425" marT="91425" marB="91425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 dirty="0" err="1"/>
                        <a:t>lr</a:t>
                      </a:r>
                      <a:r>
                        <a:rPr sz="1400" dirty="0"/>
                        <a:t>=</a:t>
                      </a:r>
                      <a:r>
                        <a:rPr lang="en-US" sz="1400" dirty="0"/>
                        <a:t>5</a:t>
                      </a:r>
                      <a:r>
                        <a:rPr sz="1400" dirty="0"/>
                        <a:t>e-2</a:t>
                      </a:r>
                    </a:p>
                  </a:txBody>
                  <a:tcPr marL="91425" marR="91425" marT="91425" marB="91425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 dirty="0" err="1"/>
                        <a:t>lr</a:t>
                      </a:r>
                      <a:r>
                        <a:rPr sz="1400" dirty="0"/>
                        <a:t>=</a:t>
                      </a:r>
                      <a:r>
                        <a:rPr lang="en-US" sz="1400" dirty="0"/>
                        <a:t>1</a:t>
                      </a:r>
                      <a:r>
                        <a:rPr sz="1400" dirty="0"/>
                        <a:t>e-2</a:t>
                      </a:r>
                    </a:p>
                  </a:txBody>
                  <a:tcPr marL="91425" marR="91425" marT="91425" marB="91425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/>
                        <a:t>Training Accuracy</a:t>
                      </a:r>
                    </a:p>
                  </a:txBody>
                  <a:tcPr marL="91425" marR="91425" marT="91425" marB="91425" horzOverflow="overflow"/>
                </a:tc>
                <a:tc>
                  <a:txBody>
                    <a:bodyPr/>
                    <a:lstStyle/>
                    <a:p>
                      <a:pPr algn="l">
                        <a:defRPr sz="1400"/>
                      </a:pPr>
                      <a:endParaRPr/>
                    </a:p>
                  </a:txBody>
                  <a:tcPr marL="91425" marR="91425" marT="91425" marB="91425" horzOverflow="overflow"/>
                </a:tc>
                <a:tc>
                  <a:txBody>
                    <a:bodyPr/>
                    <a:lstStyle/>
                    <a:p>
                      <a:pPr algn="l">
                        <a:defRPr sz="1400"/>
                      </a:pPr>
                      <a:endParaRPr/>
                    </a:p>
                  </a:txBody>
                  <a:tcPr marL="91425" marR="91425" marT="91425" marB="91425" horzOverflow="overflow"/>
                </a:tc>
                <a:tc>
                  <a:txBody>
                    <a:bodyPr/>
                    <a:lstStyle/>
                    <a:p>
                      <a:pPr algn="l">
                        <a:defRPr sz="1400"/>
                      </a:pPr>
                      <a:endParaRPr/>
                    </a:p>
                  </a:txBody>
                  <a:tcPr marL="91425" marR="91425" marT="91425" marB="91425" horzOverflow="overflow"/>
                </a:tc>
                <a:tc>
                  <a:txBody>
                    <a:bodyPr/>
                    <a:lstStyle/>
                    <a:p>
                      <a:pPr algn="l">
                        <a:defRPr sz="1400"/>
                      </a:pPr>
                      <a:endParaRPr/>
                    </a:p>
                  </a:txBody>
                  <a:tcPr marL="91425" marR="91425" marT="91425" marB="91425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/>
                        <a:t>Test Accuracy</a:t>
                      </a:r>
                    </a:p>
                  </a:txBody>
                  <a:tcPr marL="91425" marR="91425" marT="91425" marB="91425" horzOverflow="overflow"/>
                </a:tc>
                <a:tc>
                  <a:txBody>
                    <a:bodyPr/>
                    <a:lstStyle/>
                    <a:p>
                      <a:pPr algn="l">
                        <a:defRPr sz="1400"/>
                      </a:pPr>
                      <a:endParaRPr/>
                    </a:p>
                  </a:txBody>
                  <a:tcPr marL="91425" marR="91425" marT="91425" marB="91425" horzOverflow="overflow"/>
                </a:tc>
                <a:tc>
                  <a:txBody>
                    <a:bodyPr/>
                    <a:lstStyle/>
                    <a:p>
                      <a:pPr algn="l">
                        <a:defRPr sz="1400"/>
                      </a:pPr>
                      <a:endParaRPr/>
                    </a:p>
                  </a:txBody>
                  <a:tcPr marL="91425" marR="91425" marT="91425" marB="91425" horzOverflow="overflow"/>
                </a:tc>
                <a:tc>
                  <a:txBody>
                    <a:bodyPr/>
                    <a:lstStyle/>
                    <a:p>
                      <a:pPr algn="l">
                        <a:defRPr sz="1400"/>
                      </a:pPr>
                      <a:endParaRPr/>
                    </a:p>
                  </a:txBody>
                  <a:tcPr marL="91425" marR="91425" marT="91425" marB="91425" horzOverflow="overflow"/>
                </a:tc>
                <a:tc>
                  <a:txBody>
                    <a:bodyPr/>
                    <a:lstStyle/>
                    <a:p>
                      <a:pPr algn="l">
                        <a:defRPr sz="1400"/>
                      </a:pPr>
                      <a:endParaRPr dirty="0"/>
                    </a:p>
                  </a:txBody>
                  <a:tcPr marL="91425" marR="91425" marT="91425" marB="91425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72;p16"/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>
            <a:normAutofit fontScale="90000"/>
          </a:bodyPr>
          <a:lstStyle>
            <a:lvl1pPr marL="438911" indent="-390143" defTabSz="877823">
              <a:buClr>
                <a:srgbClr val="000000"/>
              </a:buClr>
              <a:buSzPts val="2600"/>
              <a:buAutoNum type="arabicPeriod"/>
              <a:defRPr sz="2688"/>
            </a:lvl1pPr>
          </a:lstStyle>
          <a:p>
            <a:r>
              <a:t>Learning Curve</a:t>
            </a:r>
          </a:p>
        </p:txBody>
      </p:sp>
      <p:sp>
        <p:nvSpPr>
          <p:cNvPr id="119" name="Google Shape;73;p16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</a:lvl1pPr>
          </a:lstStyle>
          <a:p>
            <a:r>
              <a:rPr dirty="0"/>
              <a:t>Plot the learning curves</a:t>
            </a:r>
            <a:r>
              <a:rPr lang="en-US" dirty="0"/>
              <a:t> using the learning rates from the previous slide</a:t>
            </a:r>
            <a:r>
              <a:rPr dirty="0"/>
              <a:t> and put </a:t>
            </a:r>
            <a:r>
              <a:rPr lang="en-US" dirty="0"/>
              <a:t>them</a:t>
            </a:r>
            <a:r>
              <a:rPr dirty="0"/>
              <a:t> below</a:t>
            </a:r>
            <a:r>
              <a:rPr lang="en-US" dirty="0"/>
              <a:t> (you may add additional slides if needed).</a:t>
            </a:r>
            <a:endParaRPr dirty="0"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78;p17"/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>
            <a:normAutofit fontScale="90000"/>
          </a:bodyPr>
          <a:lstStyle>
            <a:lvl1pPr marL="438911" indent="-390143" defTabSz="877823">
              <a:buClr>
                <a:srgbClr val="000000"/>
              </a:buClr>
              <a:buSzPts val="2600"/>
              <a:buAutoNum type="arabicPeriod"/>
              <a:defRPr sz="2688"/>
            </a:lvl1pPr>
          </a:lstStyle>
          <a:p>
            <a:r>
              <a:t>Learning Rates</a:t>
            </a:r>
          </a:p>
        </p:txBody>
      </p:sp>
      <p:sp>
        <p:nvSpPr>
          <p:cNvPr id="122" name="Google Shape;79;p17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600"/>
              </a:spcBef>
              <a:buSzTx/>
              <a:buNone/>
            </a:lvl1pPr>
          </a:lstStyle>
          <a:p>
            <a:r>
              <a:t>Describe and Explain your findings: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84;p18"/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877823">
              <a:defRPr sz="2688"/>
            </a:lvl1pPr>
          </a:lstStyle>
          <a:p>
            <a:r>
              <a:rPr dirty="0"/>
              <a:t>2. Regularization</a:t>
            </a:r>
          </a:p>
        </p:txBody>
      </p:sp>
      <p:sp>
        <p:nvSpPr>
          <p:cNvPr id="125" name="Google Shape;85;p18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8520602" cy="867187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600"/>
              </a:spcBef>
              <a:buSzTx/>
              <a:buNone/>
            </a:lvl1pPr>
          </a:lstStyle>
          <a:p>
            <a:r>
              <a:rPr dirty="0"/>
              <a:t>Tune the regularization coefficient of the model with all other default hyper-parameters fixed. Fill in the table below:</a:t>
            </a:r>
          </a:p>
        </p:txBody>
      </p:sp>
      <p:graphicFrame>
        <p:nvGraphicFramePr>
          <p:cNvPr id="126" name="Google Shape;86;p18"/>
          <p:cNvGraphicFramePr/>
          <p:nvPr>
            <p:extLst>
              <p:ext uri="{D42A27DB-BD31-4B8C-83A1-F6EECF244321}">
                <p14:modId xmlns:p14="http://schemas.microsoft.com/office/powerpoint/2010/main" val="520544730"/>
              </p:ext>
            </p:extLst>
          </p:nvPr>
        </p:nvGraphicFramePr>
        <p:xfrm>
          <a:off x="428599" y="2019662"/>
          <a:ext cx="7856840" cy="275334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571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70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7093">
                  <a:extLst>
                    <a:ext uri="{9D8B030D-6E8A-4147-A177-3AD203B41FA5}">
                      <a16:colId xmlns:a16="http://schemas.microsoft.com/office/drawing/2014/main" val="3812410909"/>
                    </a:ext>
                  </a:extLst>
                </a:gridCol>
                <a:gridCol w="12570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570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570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21114">
                <a:tc>
                  <a:txBody>
                    <a:bodyPr/>
                    <a:lstStyle/>
                    <a:p>
                      <a:pPr algn="l">
                        <a:defRPr sz="1400"/>
                      </a:pPr>
                      <a:endParaRPr dirty="0"/>
                    </a:p>
                  </a:txBody>
                  <a:tcPr marL="91425" marR="91425" marT="91425" marB="91425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r>
                        <a:rPr lang="en-US" sz="1400"/>
                        <a:t>alpha=1</a:t>
                      </a:r>
                    </a:p>
                    <a:p>
                      <a:pPr algn="l">
                        <a:defRPr sz="1800"/>
                      </a:pPr>
                      <a:endParaRPr sz="1400" dirty="0"/>
                    </a:p>
                  </a:txBody>
                  <a:tcPr marL="91425" marR="91425" marT="91425" marB="91425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r>
                        <a:rPr lang="en-US" sz="1400" dirty="0"/>
                        <a:t>alpha=1e-1</a:t>
                      </a:r>
                    </a:p>
                    <a:p>
                      <a:pPr algn="l">
                        <a:defRPr sz="1800"/>
                      </a:pPr>
                      <a:endParaRPr sz="1400" dirty="0"/>
                    </a:p>
                  </a:txBody>
                  <a:tcPr marL="91425" marR="91425" marT="91425" marB="91425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 dirty="0"/>
                        <a:t>alpha=1e-2</a:t>
                      </a:r>
                    </a:p>
                  </a:txBody>
                  <a:tcPr marL="91425" marR="91425" marT="91425" marB="91425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/>
                        <a:t>alpha=1e-3</a:t>
                      </a:r>
                    </a:p>
                  </a:txBody>
                  <a:tcPr marL="91425" marR="91425" marT="91425" marB="91425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 dirty="0"/>
                        <a:t>alpha=1e-4</a:t>
                      </a:r>
                    </a:p>
                  </a:txBody>
                  <a:tcPr marL="91425" marR="91425" marT="91425" marB="91425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459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/>
                        <a:t>Training Accuracy</a:t>
                      </a:r>
                    </a:p>
                  </a:txBody>
                  <a:tcPr marL="91425" marR="91425" marT="91425" marB="91425" horzOverflow="overflow"/>
                </a:tc>
                <a:tc>
                  <a:txBody>
                    <a:bodyPr/>
                    <a:lstStyle/>
                    <a:p>
                      <a:pPr algn="l">
                        <a:defRPr sz="1400"/>
                      </a:pPr>
                      <a:endParaRPr dirty="0"/>
                    </a:p>
                  </a:txBody>
                  <a:tcPr marL="91425" marR="91425" marT="91425" marB="91425" horzOverflow="overflow"/>
                </a:tc>
                <a:tc>
                  <a:txBody>
                    <a:bodyPr/>
                    <a:lstStyle/>
                    <a:p>
                      <a:pPr algn="l">
                        <a:defRPr sz="1400"/>
                      </a:pPr>
                      <a:endParaRPr dirty="0"/>
                    </a:p>
                  </a:txBody>
                  <a:tcPr marL="91425" marR="91425" marT="91425" marB="91425" horzOverflow="overflow"/>
                </a:tc>
                <a:tc>
                  <a:txBody>
                    <a:bodyPr/>
                    <a:lstStyle/>
                    <a:p>
                      <a:pPr algn="l">
                        <a:defRPr sz="1400"/>
                      </a:pPr>
                      <a:endParaRPr dirty="0"/>
                    </a:p>
                  </a:txBody>
                  <a:tcPr marL="91425" marR="91425" marT="91425" marB="91425" horzOverflow="overflow"/>
                </a:tc>
                <a:tc>
                  <a:txBody>
                    <a:bodyPr/>
                    <a:lstStyle/>
                    <a:p>
                      <a:pPr algn="l">
                        <a:defRPr sz="1400"/>
                      </a:pPr>
                      <a:endParaRPr dirty="0"/>
                    </a:p>
                  </a:txBody>
                  <a:tcPr marL="91425" marR="91425" marT="91425" marB="91425" horzOverflow="overflow"/>
                </a:tc>
                <a:tc>
                  <a:txBody>
                    <a:bodyPr/>
                    <a:lstStyle/>
                    <a:p>
                      <a:pPr algn="l">
                        <a:defRPr sz="1400"/>
                      </a:pPr>
                      <a:endParaRPr/>
                    </a:p>
                  </a:txBody>
                  <a:tcPr marL="91425" marR="91425" marT="91425" marB="91425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459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/>
                        <a:t>Validation Accuracy</a:t>
                      </a:r>
                    </a:p>
                  </a:txBody>
                  <a:tcPr marL="91425" marR="91425" marT="91425" marB="91425" horzOverflow="overflow"/>
                </a:tc>
                <a:tc>
                  <a:txBody>
                    <a:bodyPr/>
                    <a:lstStyle/>
                    <a:p>
                      <a:pPr algn="l">
                        <a:defRPr sz="1400"/>
                      </a:pPr>
                      <a:endParaRPr dirty="0"/>
                    </a:p>
                  </a:txBody>
                  <a:tcPr marL="91425" marR="91425" marT="91425" marB="91425" horzOverflow="overflow"/>
                </a:tc>
                <a:tc>
                  <a:txBody>
                    <a:bodyPr/>
                    <a:lstStyle/>
                    <a:p>
                      <a:pPr algn="l">
                        <a:defRPr sz="1400"/>
                      </a:pPr>
                      <a:endParaRPr dirty="0"/>
                    </a:p>
                  </a:txBody>
                  <a:tcPr marL="91425" marR="91425" marT="91425" marB="91425" horzOverflow="overflow"/>
                </a:tc>
                <a:tc>
                  <a:txBody>
                    <a:bodyPr/>
                    <a:lstStyle/>
                    <a:p>
                      <a:pPr algn="l">
                        <a:defRPr sz="1400"/>
                      </a:pPr>
                      <a:endParaRPr/>
                    </a:p>
                  </a:txBody>
                  <a:tcPr marL="91425" marR="91425" marT="91425" marB="91425" horzOverflow="overflow"/>
                </a:tc>
                <a:tc>
                  <a:txBody>
                    <a:bodyPr/>
                    <a:lstStyle/>
                    <a:p>
                      <a:pPr algn="l">
                        <a:defRPr sz="1400"/>
                      </a:pPr>
                      <a:endParaRPr dirty="0"/>
                    </a:p>
                  </a:txBody>
                  <a:tcPr marL="91425" marR="91425" marT="91425" marB="91425" horzOverflow="overflow"/>
                </a:tc>
                <a:tc>
                  <a:txBody>
                    <a:bodyPr/>
                    <a:lstStyle/>
                    <a:p>
                      <a:pPr algn="l">
                        <a:defRPr sz="1400"/>
                      </a:pPr>
                      <a:endParaRPr dirty="0"/>
                    </a:p>
                  </a:txBody>
                  <a:tcPr marL="91425" marR="91425" marT="91425" marB="91425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459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/>
                        <a:t>Test Accuracy</a:t>
                      </a:r>
                    </a:p>
                  </a:txBody>
                  <a:tcPr marL="91425" marR="91425" marT="91425" marB="91425" horzOverflow="overflow"/>
                </a:tc>
                <a:tc>
                  <a:txBody>
                    <a:bodyPr/>
                    <a:lstStyle/>
                    <a:p>
                      <a:pPr algn="l">
                        <a:defRPr sz="1400"/>
                      </a:pPr>
                      <a:endParaRPr dirty="0"/>
                    </a:p>
                  </a:txBody>
                  <a:tcPr marL="91425" marR="91425" marT="91425" marB="91425" horzOverflow="overflow"/>
                </a:tc>
                <a:tc>
                  <a:txBody>
                    <a:bodyPr/>
                    <a:lstStyle/>
                    <a:p>
                      <a:pPr algn="l">
                        <a:defRPr sz="1400"/>
                      </a:pPr>
                      <a:endParaRPr dirty="0"/>
                    </a:p>
                  </a:txBody>
                  <a:tcPr marL="91425" marR="91425" marT="91425" marB="91425" horzOverflow="overflow"/>
                </a:tc>
                <a:tc>
                  <a:txBody>
                    <a:bodyPr/>
                    <a:lstStyle/>
                    <a:p>
                      <a:pPr algn="l">
                        <a:defRPr sz="1400"/>
                      </a:pPr>
                      <a:endParaRPr dirty="0"/>
                    </a:p>
                  </a:txBody>
                  <a:tcPr marL="91425" marR="91425" marT="91425" marB="91425" horzOverflow="overflow"/>
                </a:tc>
                <a:tc>
                  <a:txBody>
                    <a:bodyPr/>
                    <a:lstStyle/>
                    <a:p>
                      <a:pPr algn="l">
                        <a:defRPr sz="1400"/>
                      </a:pPr>
                      <a:endParaRPr dirty="0"/>
                    </a:p>
                  </a:txBody>
                  <a:tcPr marL="91425" marR="91425" marT="91425" marB="91425" horzOverflow="overflow"/>
                </a:tc>
                <a:tc>
                  <a:txBody>
                    <a:bodyPr/>
                    <a:lstStyle/>
                    <a:p>
                      <a:pPr algn="l">
                        <a:defRPr sz="1400"/>
                      </a:pPr>
                      <a:endParaRPr dirty="0"/>
                    </a:p>
                  </a:txBody>
                  <a:tcPr marL="91425" marR="91425" marT="91425" marB="91425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91;p19"/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877823">
              <a:defRPr sz="2688"/>
            </a:lvl1pPr>
          </a:lstStyle>
          <a:p>
            <a:r>
              <a:t>2. Regularization</a:t>
            </a:r>
          </a:p>
        </p:txBody>
      </p:sp>
      <p:sp>
        <p:nvSpPr>
          <p:cNvPr id="129" name="Google Shape;92;p19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</a:lvl1pPr>
          </a:lstStyle>
          <a:p>
            <a:r>
              <a:rPr dirty="0"/>
              <a:t>Plot the learning curves</a:t>
            </a:r>
            <a:r>
              <a:rPr lang="en-US" dirty="0"/>
              <a:t> using the regularization coefficients from the previous slide</a:t>
            </a:r>
            <a:r>
              <a:rPr dirty="0"/>
              <a:t> and put </a:t>
            </a:r>
            <a:r>
              <a:rPr lang="en-US" dirty="0"/>
              <a:t>them</a:t>
            </a:r>
            <a:r>
              <a:rPr dirty="0"/>
              <a:t> below</a:t>
            </a:r>
            <a:r>
              <a:rPr lang="en-US" dirty="0"/>
              <a:t> (you may add additional slides if needed).</a:t>
            </a:r>
            <a:endParaRPr dirty="0"/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97;p20"/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877823">
              <a:defRPr sz="2688"/>
            </a:lvl1pPr>
          </a:lstStyle>
          <a:p>
            <a:r>
              <a:t>2. Regularization</a:t>
            </a:r>
          </a:p>
        </p:txBody>
      </p:sp>
      <p:sp>
        <p:nvSpPr>
          <p:cNvPr id="132" name="Google Shape;98;p20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600"/>
              </a:spcBef>
              <a:buSzTx/>
              <a:buNone/>
            </a:lvl1pPr>
          </a:lstStyle>
          <a:p>
            <a:r>
              <a:t>Describe and Explain your findings: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03;p21"/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877823">
              <a:defRPr sz="2688"/>
            </a:lvl1pPr>
          </a:lstStyle>
          <a:p>
            <a:r>
              <a:t>3. Hyper-parameter Tuning</a:t>
            </a:r>
          </a:p>
        </p:txBody>
      </p:sp>
      <p:sp>
        <p:nvSpPr>
          <p:cNvPr id="135" name="Google Shape;104;p21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rPr dirty="0"/>
              <a:t>You are now free to tune any hyper-parameters for better accuracy. Create a table below and put the configuration of your best model and accuracy into the table:</a:t>
            </a:r>
          </a:p>
          <a:p>
            <a:pPr marL="0" indent="0">
              <a:spcBef>
                <a:spcPts val="1600"/>
              </a:spcBef>
              <a:buSzTx/>
              <a:buNone/>
            </a:pPr>
            <a:endParaRPr dirty="0"/>
          </a:p>
          <a:p>
            <a:pPr marL="0" indent="0">
              <a:spcBef>
                <a:spcPts val="1600"/>
              </a:spcBef>
              <a:buSzTx/>
              <a:buNone/>
            </a:pPr>
            <a:endParaRPr dirty="0"/>
          </a:p>
          <a:p>
            <a:pPr marL="0" indent="0">
              <a:spcBef>
                <a:spcPts val="1600"/>
              </a:spcBef>
              <a:buSzTx/>
              <a:buNone/>
            </a:pPr>
            <a:endParaRPr dirty="0"/>
          </a:p>
          <a:p>
            <a:pPr marL="0" indent="0">
              <a:spcBef>
                <a:spcPts val="1600"/>
              </a:spcBef>
              <a:buSzTx/>
              <a:buNone/>
            </a:pPr>
            <a:r>
              <a:rPr lang="en-US" dirty="0"/>
              <a:t>E</a:t>
            </a:r>
            <a:r>
              <a:rPr dirty="0"/>
              <a:t>xplain why your choice works: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208</Words>
  <Application>Microsoft Office PowerPoint</Application>
  <PresentationFormat>On-screen Show (16:9)</PresentationFormat>
  <Paragraphs>36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Arial</vt:lpstr>
      <vt:lpstr>Simple Light</vt:lpstr>
      <vt:lpstr>Assignment 1 Writeup</vt:lpstr>
      <vt:lpstr>PowerPoint Presentation</vt:lpstr>
      <vt:lpstr>Learning Rates</vt:lpstr>
      <vt:lpstr>Learning Curve</vt:lpstr>
      <vt:lpstr>Learning Rates</vt:lpstr>
      <vt:lpstr>2. Regularization</vt:lpstr>
      <vt:lpstr>2. Regularization</vt:lpstr>
      <vt:lpstr>2. Regularization</vt:lpstr>
      <vt:lpstr>3. Hyper-parameter Tuning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1 Writeup</dc:title>
  <cp:lastModifiedBy>Williams, Brendan</cp:lastModifiedBy>
  <cp:revision>9</cp:revision>
  <dcterms:modified xsi:type="dcterms:W3CDTF">2021-05-19T18:37:29Z</dcterms:modified>
</cp:coreProperties>
</file>