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7"/>
  </p:notesMasterIdLst>
  <p:sldIdLst>
    <p:sldId id="256" r:id="rId5"/>
    <p:sldId id="257" r:id="rId6"/>
    <p:sldId id="260" r:id="rId7"/>
    <p:sldId id="261" r:id="rId8"/>
    <p:sldId id="258" r:id="rId9"/>
    <p:sldId id="259" r:id="rId10"/>
    <p:sldId id="264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BFDAD-B010-4C97-BAAE-0462CEF8DF4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DF3BF-5219-417D-923D-56EBF58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1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8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05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5" r:id="rId6"/>
    <p:sldLayoutId id="2147483740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eyaz yapı">
            <a:extLst>
              <a:ext uri="{FF2B5EF4-FFF2-40B4-BE49-F238E27FC236}">
                <a16:creationId xmlns:a16="http://schemas.microsoft.com/office/drawing/2014/main" id="{45146471-B8C4-668C-CE7F-13B442AEF0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b="3266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615462D-E614-70D5-07C9-BF09DA5AB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10766854" cy="2576512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The relationship between the music I listen to and the weather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0D3E7B0-C9EE-EDDF-3073-5847BDDD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FFFF"/>
                </a:solidFill>
              </a:rPr>
              <a:t>Ege Derman</a:t>
            </a:r>
          </a:p>
          <a:p>
            <a:pPr algn="l"/>
            <a:endParaRPr lang="tr-TR" dirty="0">
              <a:solidFill>
                <a:srgbClr val="FFFFFF"/>
              </a:solidFill>
            </a:endParaRPr>
          </a:p>
          <a:p>
            <a:pPr algn="l"/>
            <a:r>
              <a:rPr lang="tr-TR" dirty="0">
                <a:solidFill>
                  <a:srgbClr val="FFFFFF"/>
                </a:solidFill>
              </a:rPr>
              <a:t>32246   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4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626236-0897-0F19-46F0-05249C3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7" y="4298872"/>
            <a:ext cx="10668000" cy="120382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tr-TR" sz="2800" dirty="0">
                <a:latin typeface="+mn-lt"/>
              </a:rPr>
              <a:t>As </a:t>
            </a:r>
            <a:r>
              <a:rPr lang="tr-TR" sz="2800" dirty="0" err="1">
                <a:latin typeface="+mn-lt"/>
              </a:rPr>
              <a:t>seen</a:t>
            </a:r>
            <a:r>
              <a:rPr lang="tr-TR" sz="2800" dirty="0">
                <a:latin typeface="+mn-lt"/>
              </a:rPr>
              <a:t> in </a:t>
            </a:r>
            <a:r>
              <a:rPr lang="tr-TR" sz="2800" dirty="0" err="1">
                <a:latin typeface="+mn-lt"/>
              </a:rPr>
              <a:t>the</a:t>
            </a:r>
            <a:r>
              <a:rPr lang="tr-TR" sz="2800" dirty="0">
                <a:latin typeface="+mn-lt"/>
              </a:rPr>
              <a:t> </a:t>
            </a:r>
            <a:r>
              <a:rPr lang="tr-TR" sz="2800" dirty="0" err="1">
                <a:latin typeface="+mn-lt"/>
              </a:rPr>
              <a:t>graphs</a:t>
            </a:r>
            <a:r>
              <a:rPr lang="tr-TR" sz="2800" dirty="0">
                <a:latin typeface="+mn-lt"/>
              </a:rPr>
              <a:t> </a:t>
            </a:r>
            <a:r>
              <a:rPr lang="tr-TR" sz="2800" dirty="0" err="1">
                <a:latin typeface="+mn-lt"/>
              </a:rPr>
              <a:t>there</a:t>
            </a:r>
            <a:r>
              <a:rPr lang="tr-TR" sz="2800" dirty="0">
                <a:latin typeface="+mn-lt"/>
              </a:rPr>
              <a:t> is </a:t>
            </a:r>
            <a:r>
              <a:rPr lang="tr-TR" sz="2800" dirty="0" err="1">
                <a:latin typeface="+mn-lt"/>
              </a:rPr>
              <a:t>no</a:t>
            </a:r>
            <a:r>
              <a:rPr lang="tr-TR" sz="2800" dirty="0">
                <a:latin typeface="+mn-lt"/>
              </a:rPr>
              <a:t> </a:t>
            </a:r>
            <a:r>
              <a:rPr lang="tr-TR" sz="2800" dirty="0" err="1">
                <a:latin typeface="+mn-lt"/>
              </a:rPr>
              <a:t>correlation</a:t>
            </a:r>
            <a:r>
              <a:rPr lang="tr-TR" sz="2800" dirty="0">
                <a:latin typeface="+mn-lt"/>
              </a:rPr>
              <a:t> </a:t>
            </a:r>
            <a:r>
              <a:rPr lang="tr-TR" sz="2800" dirty="0" err="1">
                <a:latin typeface="+mn-lt"/>
              </a:rPr>
              <a:t>between</a:t>
            </a:r>
            <a:r>
              <a:rPr lang="tr-TR" sz="2800" dirty="0">
                <a:latin typeface="+mn-lt"/>
              </a:rPr>
              <a:t> </a:t>
            </a:r>
            <a:r>
              <a:rPr lang="tr-TR" sz="2800" dirty="0" err="1">
                <a:latin typeface="+mn-lt"/>
              </a:rPr>
              <a:t>which</a:t>
            </a:r>
            <a:r>
              <a:rPr lang="tr-TR" sz="2800" dirty="0">
                <a:latin typeface="+mn-lt"/>
              </a:rPr>
              <a:t> </a:t>
            </a:r>
            <a:r>
              <a:rPr lang="tr-TR" sz="2800" dirty="0" err="1">
                <a:latin typeface="+mn-lt"/>
              </a:rPr>
              <a:t>genre</a:t>
            </a:r>
            <a:r>
              <a:rPr lang="tr-TR" sz="2800" dirty="0">
                <a:latin typeface="+mn-lt"/>
              </a:rPr>
              <a:t> I listen </a:t>
            </a:r>
            <a:r>
              <a:rPr lang="tr-TR" sz="2800" dirty="0" err="1">
                <a:latin typeface="+mn-lt"/>
              </a:rPr>
              <a:t>and</a:t>
            </a:r>
            <a:r>
              <a:rPr lang="tr-TR" sz="2800" dirty="0">
                <a:latin typeface="+mn-lt"/>
              </a:rPr>
              <a:t> </a:t>
            </a:r>
            <a:r>
              <a:rPr lang="tr-TR" sz="2800" dirty="0" err="1">
                <a:latin typeface="+mn-lt"/>
              </a:rPr>
              <a:t>the</a:t>
            </a:r>
            <a:r>
              <a:rPr lang="tr-TR" sz="2800" dirty="0">
                <a:latin typeface="+mn-lt"/>
              </a:rPr>
              <a:t> </a:t>
            </a:r>
            <a:r>
              <a:rPr lang="tr-TR" sz="2800" dirty="0" err="1">
                <a:latin typeface="+mn-lt"/>
              </a:rPr>
              <a:t>weather</a:t>
            </a:r>
            <a:r>
              <a:rPr lang="tr-TR" sz="2800" dirty="0">
                <a:latin typeface="+mn-lt"/>
              </a:rPr>
              <a:t> is </a:t>
            </a:r>
            <a:r>
              <a:rPr lang="tr-TR" sz="2800" dirty="0" err="1">
                <a:latin typeface="+mn-lt"/>
              </a:rPr>
              <a:t>rainy</a:t>
            </a:r>
            <a:r>
              <a:rPr lang="tr-TR" sz="2800" dirty="0">
                <a:latin typeface="+mn-lt"/>
              </a:rPr>
              <a:t> </a:t>
            </a:r>
            <a:r>
              <a:rPr lang="tr-TR" sz="2800" dirty="0" err="1">
                <a:latin typeface="+mn-lt"/>
              </a:rPr>
              <a:t>or</a:t>
            </a:r>
            <a:r>
              <a:rPr lang="tr-TR" sz="2800" dirty="0">
                <a:latin typeface="+mn-lt"/>
              </a:rPr>
              <a:t> not</a:t>
            </a:r>
            <a:endParaRPr lang="en-US" sz="2800" dirty="0">
              <a:latin typeface="+mn-lt"/>
            </a:endParaRPr>
          </a:p>
        </p:txBody>
      </p:sp>
      <p:pic>
        <p:nvPicPr>
          <p:cNvPr id="7" name="İçerik Yer Tutucusu 6" descr="metin, ekran görüntüsü, yazılım, diyagram içeren bir resim&#10;&#10;Açıklama otomatik olarak oluşturuldu">
            <a:extLst>
              <a:ext uri="{FF2B5EF4-FFF2-40B4-BE49-F238E27FC236}">
                <a16:creationId xmlns:a16="http://schemas.microsoft.com/office/drawing/2014/main" id="{D22DCE71-80C0-0DC6-470D-31C6BF69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953756" cy="3322319"/>
          </a:xfrm>
          <a:prstGeom prst="rect">
            <a:avLst/>
          </a:prstGeom>
        </p:spPr>
      </p:pic>
      <p:pic>
        <p:nvPicPr>
          <p:cNvPr id="13" name="Resim 12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EFD943EA-CC27-7B32-A6A9-46915586B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59" y="1"/>
            <a:ext cx="6238239" cy="3322318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1A8673D-5FEF-402F-8864-988FBAF8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998B12-703F-0FF4-3BD4-2E52B65F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4" y="4724400"/>
            <a:ext cx="10903974" cy="948814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+mn-lt"/>
              </a:rPr>
              <a:t>Lastly, I analyzed the relationship between music listening duration and precipitation, but no correlation was found.</a:t>
            </a:r>
          </a:p>
        </p:txBody>
      </p:sp>
      <p:pic>
        <p:nvPicPr>
          <p:cNvPr id="5" name="İçerik Yer Tutucusu 4" descr="metin, çizgi, öykü gelişim çizgisi; kumpas; grafiğini çıkarma, diyagram içeren bir resim">
            <a:extLst>
              <a:ext uri="{FF2B5EF4-FFF2-40B4-BE49-F238E27FC236}">
                <a16:creationId xmlns:a16="http://schemas.microsoft.com/office/drawing/2014/main" id="{C2FFB038-10AA-7C61-13C7-86CD7ECC8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4" y="0"/>
            <a:ext cx="6558116" cy="3350342"/>
          </a:xfrm>
          <a:prstGeom prst="rect">
            <a:avLst/>
          </a:prstGeom>
        </p:spPr>
      </p:pic>
      <p:pic>
        <p:nvPicPr>
          <p:cNvPr id="7" name="İçerik Yer Tutucusu 6" descr="metin, ekran görüntüsü, ekran, görüntüleme, çizgi içeren bir resim">
            <a:extLst>
              <a:ext uri="{FF2B5EF4-FFF2-40B4-BE49-F238E27FC236}">
                <a16:creationId xmlns:a16="http://schemas.microsoft.com/office/drawing/2014/main" id="{BD96DC60-BD44-5615-AA10-95C041B9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4"/>
            <a:ext cx="5633884" cy="3335594"/>
          </a:xfrm>
        </p:spPr>
      </p:pic>
    </p:spTree>
    <p:extLst>
      <p:ext uri="{BB962C8B-B14F-4D97-AF65-F5344CB8AC3E}">
        <p14:creationId xmlns:p14="http://schemas.microsoft.com/office/powerpoint/2010/main" val="99558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AD841F-70B9-09E6-0D45-15D5188C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484" y="3047999"/>
            <a:ext cx="8234516" cy="3048001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viewing</a:t>
            </a:r>
            <a:r>
              <a:rPr lang="tr-T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FD807E-BF45-7A67-C4C1-5CFC7CB8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35" y="699247"/>
            <a:ext cx="3412302" cy="468829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tr-TR" sz="6000" dirty="0"/>
              <a:t>M</a:t>
            </a:r>
            <a:r>
              <a:rPr lang="en-US" sz="6000" dirty="0" err="1"/>
              <a:t>usic</a:t>
            </a:r>
            <a:r>
              <a:rPr lang="en-US" sz="6000" dirty="0"/>
              <a:t> </a:t>
            </a:r>
            <a:r>
              <a:rPr lang="tr-TR" sz="6000" dirty="0"/>
              <a:t>L</a:t>
            </a:r>
            <a:r>
              <a:rPr lang="en-US" sz="6000" dirty="0" err="1"/>
              <a:t>istening</a:t>
            </a:r>
            <a:r>
              <a:rPr lang="en-US" sz="6000" dirty="0"/>
              <a:t> </a:t>
            </a:r>
            <a:r>
              <a:rPr lang="tr-TR" sz="6000" dirty="0"/>
              <a:t>H</a:t>
            </a:r>
            <a:r>
              <a:rPr lang="en-US" sz="6000" dirty="0" err="1"/>
              <a:t>abits</a:t>
            </a:r>
            <a:r>
              <a:rPr lang="en-US" sz="6000" dirty="0"/>
              <a:t> and </a:t>
            </a:r>
            <a:r>
              <a:rPr lang="tr-TR" sz="6000" dirty="0"/>
              <a:t>W</a:t>
            </a:r>
            <a:r>
              <a:rPr lang="en-US" sz="6000" dirty="0" err="1"/>
              <a:t>eather</a:t>
            </a:r>
            <a:endParaRPr lang="en-US" sz="6000" dirty="0"/>
          </a:p>
        </p:txBody>
      </p:sp>
      <p:pic>
        <p:nvPicPr>
          <p:cNvPr id="5" name="İçerik Yer Tutucusu 4" descr="grafik, daire, renklilik içeren bir resim&#10;&#10;Açıklama otomatik olarak oluşturuldu">
            <a:extLst>
              <a:ext uri="{FF2B5EF4-FFF2-40B4-BE49-F238E27FC236}">
                <a16:creationId xmlns:a16="http://schemas.microsoft.com/office/drawing/2014/main" id="{5D5FEBB4-F50E-14DB-2189-C9924CD19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r="17882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İçerik Yer Tutucusu 6" descr="logo içeren bir resim&#10;&#10;Açıklama otomatik olarak oluşturuldu">
            <a:extLst>
              <a:ext uri="{FF2B5EF4-FFF2-40B4-BE49-F238E27FC236}">
                <a16:creationId xmlns:a16="http://schemas.microsoft.com/office/drawing/2014/main" id="{6CF77E11-A414-CD9F-89C0-B6932C810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1" r="2719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çizgi, el yazısı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7C88DFF1-5643-8FD2-5D02-C47E0A2F0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" y="176981"/>
            <a:ext cx="11931445" cy="47391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90F973-EC45-0C8C-8BCC-3992D8C9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16129"/>
            <a:ext cx="12192000" cy="1941870"/>
          </a:xfrm>
        </p:spPr>
        <p:txBody>
          <a:bodyPr>
            <a:normAutofit/>
          </a:bodyPr>
          <a:lstStyle/>
          <a:p>
            <a:r>
              <a:rPr lang="tr-TR" dirty="0"/>
              <a:t>Here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seems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8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renklilik, diyagram içeren bir resim&#10;&#10;Açıklama otomatik olarak oluşturuldu">
            <a:extLst>
              <a:ext uri="{FF2B5EF4-FFF2-40B4-BE49-F238E27FC236}">
                <a16:creationId xmlns:a16="http://schemas.microsoft.com/office/drawing/2014/main" id="{80A8F399-5078-B5F7-2B28-46F0B0587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8" cy="46408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464AE-793B-12D9-35D3-B8B0E57E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40827"/>
            <a:ext cx="12191999" cy="2217173"/>
          </a:xfrm>
        </p:spPr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genre</a:t>
            </a:r>
            <a:r>
              <a:rPr lang="tr-TR" dirty="0"/>
              <a:t> </a:t>
            </a:r>
            <a:r>
              <a:rPr lang="tr-TR" dirty="0" err="1"/>
              <a:t>listened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at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Spotify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a </a:t>
            </a:r>
            <a:r>
              <a:rPr lang="tr-TR" dirty="0" err="1"/>
              <a:t>column</a:t>
            </a:r>
            <a:r>
              <a:rPr lang="tr-TR" dirty="0"/>
              <a:t> as </a:t>
            </a:r>
            <a:r>
              <a:rPr lang="tr-TR" dirty="0" err="1"/>
              <a:t>genre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manually</a:t>
            </a:r>
            <a:r>
              <a:rPr lang="tr-TR" dirty="0"/>
              <a:t> </a:t>
            </a:r>
            <a:r>
              <a:rPr lang="tr-TR" dirty="0" err="1"/>
              <a:t>assigned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genres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top 50 artist I listen </a:t>
            </a:r>
            <a:r>
              <a:rPr lang="tr-TR" dirty="0" err="1"/>
              <a:t>most</a:t>
            </a:r>
            <a:r>
              <a:rPr lang="tr-TR" dirty="0"/>
              <a:t>. As </a:t>
            </a:r>
            <a:r>
              <a:rPr lang="tr-TR" dirty="0" err="1"/>
              <a:t>shown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Instrumental</a:t>
            </a:r>
            <a:r>
              <a:rPr lang="tr-TR" dirty="0"/>
              <a:t> </a:t>
            </a:r>
            <a:r>
              <a:rPr lang="tr-TR" dirty="0" err="1"/>
              <a:t>genre</a:t>
            </a:r>
            <a:r>
              <a:rPr lang="tr-TR" dirty="0"/>
              <a:t> </a:t>
            </a:r>
            <a:r>
              <a:rPr lang="tr-TR" dirty="0" err="1"/>
              <a:t>overweights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genres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611211-5B97-8A0C-C8E4-5CD59B1A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My </a:t>
            </a:r>
            <a:r>
              <a:rPr lang="tr-TR" dirty="0" err="1"/>
              <a:t>hypothesis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gets</a:t>
            </a:r>
            <a:r>
              <a:rPr lang="tr-TR" dirty="0"/>
              <a:t> </a:t>
            </a:r>
            <a:r>
              <a:rPr lang="tr-TR" dirty="0" err="1"/>
              <a:t>cold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rainy</a:t>
            </a:r>
            <a:r>
              <a:rPr lang="tr-TR" dirty="0"/>
              <a:t> I </a:t>
            </a:r>
            <a:r>
              <a:rPr lang="tr-TR" dirty="0" err="1"/>
              <a:t>prefer</a:t>
            </a:r>
            <a:r>
              <a:rPr lang="tr-TR" dirty="0"/>
              <a:t> </a:t>
            </a:r>
            <a:r>
              <a:rPr lang="tr-TR" dirty="0" err="1"/>
              <a:t>slower</a:t>
            </a:r>
            <a:r>
              <a:rPr lang="tr-TR" dirty="0"/>
              <a:t> </a:t>
            </a:r>
            <a:r>
              <a:rPr lang="tr-TR" dirty="0" err="1"/>
              <a:t>songs</a:t>
            </a:r>
            <a:r>
              <a:rPr lang="tr-TR" dirty="0"/>
              <a:t>, </a:t>
            </a:r>
            <a:r>
              <a:rPr lang="tr-TR" dirty="0" err="1"/>
              <a:t>skip</a:t>
            </a:r>
            <a:r>
              <a:rPr lang="tr-TR" dirty="0"/>
              <a:t> </a:t>
            </a:r>
            <a:r>
              <a:rPr lang="tr-TR" dirty="0" err="1"/>
              <a:t>songs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easily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, 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4389FDAC-E7EB-4DC5-13A3-2D01BE015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5" y="0"/>
            <a:ext cx="12019005" cy="4724399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B4BFEE6-3D73-06CD-A3C2-8EB2CD0E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4942703"/>
            <a:ext cx="11887200" cy="1754659"/>
          </a:xfrm>
        </p:spPr>
        <p:txBody>
          <a:bodyPr>
            <a:normAutofit/>
          </a:bodyPr>
          <a:lstStyle/>
          <a:p>
            <a:r>
              <a:rPr lang="tr-TR" dirty="0"/>
              <a:t>Here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precipitation</a:t>
            </a:r>
            <a:r>
              <a:rPr lang="tr-TR" dirty="0"/>
              <a:t> data in Sabancı </a:t>
            </a:r>
            <a:r>
              <a:rPr lang="tr-TR" dirty="0" err="1"/>
              <a:t>University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3 </a:t>
            </a:r>
            <a:r>
              <a:rPr lang="tr-TR" dirty="0" err="1"/>
              <a:t>months</a:t>
            </a:r>
            <a:r>
              <a:rPr lang="tr-TR" dirty="0"/>
              <a:t>.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approximately</a:t>
            </a:r>
            <a:r>
              <a:rPr lang="tr-TR" dirty="0"/>
              <a:t> 20 </a:t>
            </a:r>
            <a:r>
              <a:rPr lang="tr-TR" dirty="0" err="1"/>
              <a:t>days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rainy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l yazısı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06C9888C-328C-8397-1E62-E1BF8FE5D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6155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2D01B36-D8FB-72CA-653F-56CA0AD3677A}"/>
              </a:ext>
            </a:extLst>
          </p:cNvPr>
          <p:cNvSpPr txBox="1"/>
          <p:nvPr/>
        </p:nvSpPr>
        <p:spPr>
          <a:xfrm>
            <a:off x="0" y="4861559"/>
            <a:ext cx="12192000" cy="199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graph</a:t>
            </a:r>
            <a:r>
              <a:rPr lang="tr-TR" sz="2800" dirty="0"/>
              <a:t> </a:t>
            </a:r>
            <a:r>
              <a:rPr lang="tr-TR" sz="2800" dirty="0" err="1"/>
              <a:t>shows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temperature</a:t>
            </a:r>
            <a:r>
              <a:rPr lang="tr-TR" sz="2800" dirty="0"/>
              <a:t> in </a:t>
            </a:r>
            <a:r>
              <a:rPr lang="tr-TR" sz="2800" dirty="0" err="1"/>
              <a:t>Sabanci</a:t>
            </a:r>
            <a:r>
              <a:rPr lang="tr-TR" sz="2800" dirty="0"/>
              <a:t> </a:t>
            </a:r>
            <a:r>
              <a:rPr lang="tr-TR" sz="2800" dirty="0" err="1"/>
              <a:t>University</a:t>
            </a:r>
            <a:r>
              <a:rPr lang="tr-TR" sz="2800" dirty="0"/>
              <a:t> </a:t>
            </a:r>
            <a:r>
              <a:rPr lang="tr-TR" sz="2800" dirty="0" err="1"/>
              <a:t>day</a:t>
            </a:r>
            <a:r>
              <a:rPr lang="tr-TR" sz="2800" dirty="0"/>
              <a:t> </a:t>
            </a:r>
            <a:r>
              <a:rPr lang="tr-TR" sz="2800" dirty="0" err="1"/>
              <a:t>by</a:t>
            </a:r>
            <a:r>
              <a:rPr lang="tr-TR" sz="2800" dirty="0"/>
              <a:t> </a:t>
            </a:r>
            <a:r>
              <a:rPr lang="tr-TR" sz="2800" dirty="0" err="1"/>
              <a:t>day</a:t>
            </a:r>
            <a:r>
              <a:rPr lang="tr-TR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862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E1A47-0EA0-A902-D38D-F8A87B9D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04102"/>
            <a:ext cx="10668000" cy="3048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I began combining both datasets and evaluating the validity of my hypothesis.</a:t>
            </a:r>
          </a:p>
        </p:txBody>
      </p:sp>
    </p:spTree>
    <p:extLst>
      <p:ext uri="{BB962C8B-B14F-4D97-AF65-F5344CB8AC3E}">
        <p14:creationId xmlns:p14="http://schemas.microsoft.com/office/powerpoint/2010/main" val="195504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çizgi, ekran görüntüsü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726DDD21-86B3-F74F-903C-80B164AD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5120" cy="3230880"/>
          </a:xfrm>
          <a:custGeom>
            <a:avLst/>
            <a:gdLst/>
            <a:ahLst/>
            <a:cxnLst/>
            <a:rect l="l" t="t" r="r" b="b"/>
            <a:pathLst>
              <a:path w="2857499" h="2252034">
                <a:moveTo>
                  <a:pt x="0" y="0"/>
                </a:moveTo>
                <a:lnTo>
                  <a:pt x="2857499" y="0"/>
                </a:lnTo>
                <a:lnTo>
                  <a:pt x="2857499" y="2252034"/>
                </a:lnTo>
                <a:lnTo>
                  <a:pt x="0" y="2252034"/>
                </a:lnTo>
                <a:close/>
              </a:path>
            </a:pathLst>
          </a:custGeom>
        </p:spPr>
      </p:pic>
      <p:pic>
        <p:nvPicPr>
          <p:cNvPr id="7" name="İçerik Yer Tutucusu 6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738F6B6F-950E-EC11-E74F-DB81723DD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20" y="0"/>
            <a:ext cx="3563902" cy="3230879"/>
          </a:xfrm>
          <a:custGeom>
            <a:avLst/>
            <a:gdLst/>
            <a:ahLst/>
            <a:cxnLst/>
            <a:rect l="l" t="t" r="r" b="b"/>
            <a:pathLst>
              <a:path w="2857499" h="2252034">
                <a:moveTo>
                  <a:pt x="0" y="0"/>
                </a:moveTo>
                <a:lnTo>
                  <a:pt x="2857499" y="0"/>
                </a:lnTo>
                <a:lnTo>
                  <a:pt x="2857499" y="2252034"/>
                </a:lnTo>
                <a:lnTo>
                  <a:pt x="0" y="2252034"/>
                </a:lnTo>
                <a:close/>
              </a:path>
            </a:pathLst>
          </a:custGeom>
        </p:spPr>
      </p:pic>
      <p:pic>
        <p:nvPicPr>
          <p:cNvPr id="10" name="İçerik Yer Tutucusu 9" descr="metin, çizgi, öykü gelişim çizgisi; kumpas; grafiğini çıkarma, yazı tipi içeren bir resim&#10;&#10;Açıklama otomatik olarak oluşturuldu">
            <a:extLst>
              <a:ext uri="{FF2B5EF4-FFF2-40B4-BE49-F238E27FC236}">
                <a16:creationId xmlns:a16="http://schemas.microsoft.com/office/drawing/2014/main" id="{98F028B0-655F-1547-8319-6036FFBF1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22" y="0"/>
            <a:ext cx="4492978" cy="3230879"/>
          </a:xfrm>
          <a:custGeom>
            <a:avLst/>
            <a:gdLst/>
            <a:ahLst/>
            <a:cxnLst/>
            <a:rect l="l" t="t" r="r" b="b"/>
            <a:pathLst>
              <a:path w="2952746" h="2252034">
                <a:moveTo>
                  <a:pt x="0" y="0"/>
                </a:moveTo>
                <a:lnTo>
                  <a:pt x="2952746" y="0"/>
                </a:lnTo>
                <a:lnTo>
                  <a:pt x="2952746" y="2252034"/>
                </a:lnTo>
                <a:lnTo>
                  <a:pt x="0" y="2252034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A8673D-5FEF-402F-8864-988FBAF8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5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C2B42F72-0533-AC48-F84E-4A32E5103898}"/>
              </a:ext>
            </a:extLst>
          </p:cNvPr>
          <p:cNvSpPr txBox="1"/>
          <p:nvPr/>
        </p:nvSpPr>
        <p:spPr>
          <a:xfrm>
            <a:off x="98324" y="4522839"/>
            <a:ext cx="12005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As </a:t>
            </a:r>
            <a:r>
              <a:rPr lang="tr-TR" sz="2800" dirty="0" err="1"/>
              <a:t>shown</a:t>
            </a:r>
            <a:r>
              <a:rPr lang="tr-TR" sz="2800" dirty="0"/>
              <a:t> in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graphs</a:t>
            </a:r>
            <a:r>
              <a:rPr lang="tr-TR" sz="2800" dirty="0"/>
              <a:t>, </a:t>
            </a:r>
            <a:r>
              <a:rPr lang="tr-TR" sz="2800" dirty="0" err="1"/>
              <a:t>there</a:t>
            </a:r>
            <a:r>
              <a:rPr lang="tr-TR" sz="2800" dirty="0"/>
              <a:t> is </a:t>
            </a:r>
            <a:r>
              <a:rPr lang="tr-TR" sz="2800" dirty="0" err="1"/>
              <a:t>no</a:t>
            </a:r>
            <a:r>
              <a:rPr lang="tr-TR" sz="2800" dirty="0"/>
              <a:t> </a:t>
            </a:r>
            <a:r>
              <a:rPr lang="tr-TR" sz="2800" dirty="0" err="1"/>
              <a:t>correlation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average</a:t>
            </a:r>
            <a:r>
              <a:rPr lang="tr-TR" sz="2800" dirty="0"/>
              <a:t> </a:t>
            </a:r>
            <a:r>
              <a:rPr lang="tr-TR" sz="2800" dirty="0" err="1"/>
              <a:t>temperature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number</a:t>
            </a:r>
            <a:r>
              <a:rPr lang="tr-TR" sz="2800" dirty="0"/>
              <a:t> of </a:t>
            </a:r>
            <a:r>
              <a:rPr lang="tr-TR" sz="2800" dirty="0" err="1"/>
              <a:t>skipped</a:t>
            </a:r>
            <a:r>
              <a:rPr lang="tr-TR" sz="2800" dirty="0"/>
              <a:t> </a:t>
            </a:r>
            <a:r>
              <a:rPr lang="tr-TR" sz="2800" dirty="0" err="1"/>
              <a:t>songs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43588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C6E78D7363A4384C9CE8EC0F2A272" ma:contentTypeVersion="9" ma:contentTypeDescription="Create a new document." ma:contentTypeScope="" ma:versionID="0e07241907c2f3147fc60366ddd30d5c">
  <xsd:schema xmlns:xsd="http://www.w3.org/2001/XMLSchema" xmlns:xs="http://www.w3.org/2001/XMLSchema" xmlns:p="http://schemas.microsoft.com/office/2006/metadata/properties" xmlns:ns3="d90bff98-6306-479c-be13-67ab20b1f46b" xmlns:ns4="e447b9f0-23fc-4ec6-8161-6acfba56e1b0" targetNamespace="http://schemas.microsoft.com/office/2006/metadata/properties" ma:root="true" ma:fieldsID="52360709a58c30ac2f2a286286212abf" ns3:_="" ns4:_="">
    <xsd:import namespace="d90bff98-6306-479c-be13-67ab20b1f46b"/>
    <xsd:import namespace="e447b9f0-23fc-4ec6-8161-6acfba56e1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bff98-6306-479c-be13-67ab20b1f4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7b9f0-23fc-4ec6-8161-6acfba56e1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90bff98-6306-479c-be13-67ab20b1f46b" xsi:nil="true"/>
  </documentManagement>
</p:properties>
</file>

<file path=customXml/itemProps1.xml><?xml version="1.0" encoding="utf-8"?>
<ds:datastoreItem xmlns:ds="http://schemas.openxmlformats.org/officeDocument/2006/customXml" ds:itemID="{07864659-B5D1-44E8-9A68-9BA6A42B6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8A6946-FA1B-404E-A118-CDC99386FA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0bff98-6306-479c-be13-67ab20b1f46b"/>
    <ds:schemaRef ds:uri="e447b9f0-23fc-4ec6-8161-6acfba56e1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17F1F0-45E8-4303-88EC-83442A782B51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e447b9f0-23fc-4ec6-8161-6acfba56e1b0"/>
    <ds:schemaRef ds:uri="http://purl.org/dc/dcmitype/"/>
    <ds:schemaRef ds:uri="http://schemas.openxmlformats.org/package/2006/metadata/core-properties"/>
    <ds:schemaRef ds:uri="d90bff98-6306-479c-be13-67ab20b1f4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226</Words>
  <Application>Microsoft Office PowerPoint</Application>
  <PresentationFormat>Geniş ekran</PresentationFormat>
  <Paragraphs>16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Aptos</vt:lpstr>
      <vt:lpstr>Arial</vt:lpstr>
      <vt:lpstr>Verdana Pro</vt:lpstr>
      <vt:lpstr>Verdana Pro Cond SemiBold</vt:lpstr>
      <vt:lpstr>TornVTI</vt:lpstr>
      <vt:lpstr>The relationship between the music I listen to and the weather</vt:lpstr>
      <vt:lpstr>Music Listening Habits and Weather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As seen in the graphs there is no correlation between which genre I listen and the weather is rainy or not</vt:lpstr>
      <vt:lpstr>Lastly, I analyzed the relationship between music listening duration and precipitation, but no correlation was found.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ege derman</dc:creator>
  <cp:lastModifiedBy>ege derman</cp:lastModifiedBy>
  <cp:revision>4</cp:revision>
  <dcterms:created xsi:type="dcterms:W3CDTF">2024-12-27T18:25:13Z</dcterms:created>
  <dcterms:modified xsi:type="dcterms:W3CDTF">2024-12-29T20:12:09Z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0x0101004D0C6E78D7363A4384C9CE8EC0F2A272</vt:lpwstr>
  </property>
</Properties>
</file>