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8.png" ContentType="image/png"/>
  <Override PartName="/ppt/media/image1.png" ContentType="image/png"/>
  <Override PartName="/ppt/media/image5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8C2758E9-E74C-4F34-B140-17747C5A428C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58E7A8E-C120-46FD-8FD3-070860F0A6E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85BAA79-E245-4BB0-ABED-6DD83914E3D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24CA62A-07D9-46D6-8459-9DF72EE6BEA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5F57619-C2CE-43BB-802B-1C112B5E1C9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B061631-81B9-4348-844B-AAADA1EC873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A1494DA-7B43-4BDA-BE70-2B7C601755F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8E87ABA-2689-4F7D-ADED-029A269B19E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2DB7202-3E08-417D-9985-AF0C5B7F463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00A7E48-DE9F-41D3-B9EB-B2679AA2BFF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B6E08E3-3C16-48E5-804D-5B009B480A1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314F2B7-1C1E-4ADD-8AAF-DF4B931F71D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6D8A87C-91A3-4682-8D30-C7D5A2AB146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6720" y="287280"/>
            <a:ext cx="8365680" cy="639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96720" y="1323000"/>
            <a:ext cx="836568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96720" y="3041640"/>
            <a:ext cx="836568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96720" y="287280"/>
            <a:ext cx="8365680" cy="639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96720" y="132300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3240" y="132300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3240" y="304164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96720" y="304164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96720" y="287280"/>
            <a:ext cx="8365680" cy="639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96720" y="132300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83240" y="132300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40560" y="3041280"/>
            <a:ext cx="1966680" cy="1569240"/>
          </a:xfrm>
          <a:prstGeom prst="rect">
            <a:avLst/>
          </a:prstGeom>
        </p:spPr>
      </p:pic>
      <p:pic>
        <p:nvPicPr>
          <p:cNvPr descr="" id="4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4040" y="3041280"/>
            <a:ext cx="1966680" cy="1569240"/>
          </a:xfrm>
          <a:prstGeom prst="rect">
            <a:avLst/>
          </a:prstGeom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96720" y="287280"/>
            <a:ext cx="8365680" cy="639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96720" y="1323000"/>
            <a:ext cx="8365680" cy="3290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96720" y="287280"/>
            <a:ext cx="8365680" cy="639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96720" y="1323000"/>
            <a:ext cx="8365680" cy="3290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6720" y="287280"/>
            <a:ext cx="8365680" cy="639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96720" y="1323000"/>
            <a:ext cx="4082040" cy="3290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83240" y="1323000"/>
            <a:ext cx="4082040" cy="3290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6720" y="287280"/>
            <a:ext cx="8365680" cy="639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96720" y="287280"/>
            <a:ext cx="8365680" cy="432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96720" y="287280"/>
            <a:ext cx="8365680" cy="639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96720" y="132300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96720" y="304164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83240" y="1323000"/>
            <a:ext cx="4082040" cy="3290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6720" y="287280"/>
            <a:ext cx="8365680" cy="639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96720" y="1323000"/>
            <a:ext cx="8365680" cy="3290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6720" y="287280"/>
            <a:ext cx="8365680" cy="639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96720" y="1323000"/>
            <a:ext cx="4082040" cy="3290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83240" y="132300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83240" y="304164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96720" y="287280"/>
            <a:ext cx="8365680" cy="639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96720" y="132300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83240" y="132300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96720" y="3041640"/>
            <a:ext cx="836496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6720" y="287280"/>
            <a:ext cx="8365680" cy="639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96720" y="1323000"/>
            <a:ext cx="836568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96720" y="3041640"/>
            <a:ext cx="836568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96720" y="287280"/>
            <a:ext cx="8365680" cy="639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96720" y="132300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83240" y="132300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83240" y="304164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96720" y="304164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96720" y="287280"/>
            <a:ext cx="8365680" cy="639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96720" y="132300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83240" y="132300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40560" y="3041280"/>
            <a:ext cx="1966680" cy="1569240"/>
          </a:xfrm>
          <a:prstGeom prst="rect">
            <a:avLst/>
          </a:prstGeom>
        </p:spPr>
      </p:pic>
      <p:pic>
        <p:nvPicPr>
          <p:cNvPr descr="" id="7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4040" y="3041280"/>
            <a:ext cx="1966680" cy="1569240"/>
          </a:xfrm>
          <a:prstGeom prst="rect">
            <a:avLst/>
          </a:prstGeom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6720" y="287280"/>
            <a:ext cx="8365680" cy="639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96720" y="1323000"/>
            <a:ext cx="8365680" cy="3290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6720" y="287280"/>
            <a:ext cx="8365680" cy="639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96720" y="1323000"/>
            <a:ext cx="4082040" cy="3290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3240" y="1323000"/>
            <a:ext cx="4082040" cy="3290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6720" y="287280"/>
            <a:ext cx="8365680" cy="639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96720" y="287280"/>
            <a:ext cx="8365680" cy="432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6720" y="287280"/>
            <a:ext cx="8365680" cy="639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96720" y="132300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96720" y="304164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3240" y="1323000"/>
            <a:ext cx="4082040" cy="3290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6720" y="287280"/>
            <a:ext cx="8365680" cy="639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96720" y="1323000"/>
            <a:ext cx="4082040" cy="3290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3240" y="132300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3240" y="304164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96720" y="287280"/>
            <a:ext cx="8365680" cy="639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96720" y="132300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3240" y="1323000"/>
            <a:ext cx="408204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96720" y="3041640"/>
            <a:ext cx="8364960" cy="156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029200" y="4817160"/>
            <a:ext cx="2888280" cy="192600"/>
          </a:xfrm>
          <a:prstGeom prst="rect">
            <a:avLst/>
          </a:prstGeom>
          <a:noFill/>
        </p:spPr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258280" y="1294560"/>
            <a:ext cx="6327360" cy="1163520"/>
          </a:xfrm>
          <a:prstGeom prst="rect">
            <a:avLst/>
          </a:prstGeom>
        </p:spPr>
        <p:txBody>
          <a:bodyPr anchor="b"/>
          <a:p>
            <a:pPr>
              <a:buSzPct val="25000"/>
              <a:buFont typeface="StarSymbol"/>
              <a:buChar char=""/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Seventh Outline LevelClick to edit Master text styles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258280" y="2466000"/>
            <a:ext cx="6327360" cy="3837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Seventh Outline LevelClick to edit Master text styles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</p:spPr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258280" y="3282480"/>
            <a:ext cx="6327360" cy="304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Seventh Outline LevelClick to edit Master text styles</a:t>
            </a:r>
            <a:endParaRPr/>
          </a:p>
        </p:txBody>
      </p:sp>
      <p:pic>
        <p:nvPicPr>
          <p:cNvPr descr="" id="5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79600" cy="5143320"/>
          </a:xfrm>
          <a:prstGeom prst="rect">
            <a:avLst/>
          </a:prstGeom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29200" y="4817160"/>
            <a:ext cx="2888280" cy="192600"/>
          </a:xfrm>
          <a:prstGeom prst="rect">
            <a:avLst/>
          </a:prstGeom>
          <a:noFill/>
        </p:spPr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96720" y="287280"/>
            <a:ext cx="8365680" cy="639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4d4f53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305920" y="4817160"/>
            <a:ext cx="45684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9BAC161-23B0-4573-BED3-5363E0218C89}" type="slidenum">
              <a:rPr lang="en-US" sz="900">
                <a:solidFill>
                  <a:srgbClr val="706f5c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396720" y="1323000"/>
            <a:ext cx="8365680" cy="329040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4d4f53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>
                <a:solidFill>
                  <a:srgbClr val="4d4f53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>
                <a:solidFill>
                  <a:srgbClr val="4d4f53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>
                <a:solidFill>
                  <a:srgbClr val="4d4f53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>
                <a:solidFill>
                  <a:srgbClr val="4d4f53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>
                <a:solidFill>
                  <a:srgbClr val="4d4f53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4d4f53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1600">
                <a:solidFill>
                  <a:srgbClr val="4d4f53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400">
                <a:solidFill>
                  <a:srgbClr val="4d4f53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1400">
                <a:solidFill>
                  <a:srgbClr val="4d4f53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400">
                <a:solidFill>
                  <a:srgbClr val="4d4f53"/>
                </a:solidFill>
                <a:latin typeface="Arial"/>
              </a:rPr>
              <a:t>Fifth level</a:t>
            </a:r>
            <a:endParaRPr/>
          </a:p>
        </p:txBody>
      </p:sp>
      <p:pic>
        <p:nvPicPr>
          <p:cNvPr descr="" id="45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1760" cy="515592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://www.balakumarp.com/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258280" y="3652560"/>
            <a:ext cx="6327360" cy="747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24-10-2013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2209680" y="2362320"/>
            <a:ext cx="6327360" cy="38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i="1" lang="en-US" sz="3200">
                <a:solidFill>
                  <a:srgbClr val="009900"/>
                </a:solidFill>
                <a:latin typeface="Aparajita"/>
              </a:rPr>
              <a:t>Python Web Framework</a:t>
            </a:r>
            <a:endParaRPr/>
          </a:p>
        </p:txBody>
      </p:sp>
      <p:sp>
        <p:nvSpPr>
          <p:cNvPr id="87" name="TextShape 3"/>
          <p:cNvSpPr txBox="1"/>
          <p:nvPr/>
        </p:nvSpPr>
        <p:spPr>
          <a:xfrm>
            <a:off x="2258280" y="3282480"/>
            <a:ext cx="6327360" cy="304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4d4f53"/>
                </a:solidFill>
                <a:latin typeface="Arial"/>
              </a:rPr>
              <a:t>Balakumar Parameshwaran</a:t>
            </a:r>
            <a:endParaRPr/>
          </a:p>
        </p:txBody>
      </p:sp>
      <p:pic>
        <p:nvPicPr>
          <p:cNvPr descr="" id="8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209680" y="1504800"/>
            <a:ext cx="2266560" cy="856800"/>
          </a:xfrm>
          <a:prstGeom prst="rect">
            <a:avLst/>
          </a:prstGeom>
        </p:spPr>
      </p:pic>
      <p:sp>
        <p:nvSpPr>
          <p:cNvPr id="89" name="TextShape 4"/>
          <p:cNvSpPr txBox="1"/>
          <p:nvPr/>
        </p:nvSpPr>
        <p:spPr>
          <a:xfrm>
            <a:off x="6248520" y="4400640"/>
            <a:ext cx="2517120" cy="304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1400" u="sng">
                <a:solidFill>
                  <a:srgbClr val="00598c"/>
                </a:solidFill>
                <a:latin typeface="Arial"/>
                <a:hlinkClick r:id="rId2"/>
              </a:rPr>
              <a:t>http://www.balakumarp.com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05920" y="4817160"/>
            <a:ext cx="45684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6BF2A5D-A6C8-4257-A32B-3801E8025D0B}" type="slidenum">
              <a:rPr lang="en-US" sz="900">
                <a:solidFill>
                  <a:srgbClr val="706f5c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-165960" y="4054320"/>
            <a:ext cx="184320" cy="369000"/>
          </a:xfrm>
          <a:prstGeom prst="rect">
            <a:avLst/>
          </a:prstGeom>
          <a:noFill/>
        </p:spPr>
      </p:sp>
      <p:sp>
        <p:nvSpPr>
          <p:cNvPr id="124" name="CustomShape 3"/>
          <p:cNvSpPr/>
          <p:nvPr/>
        </p:nvSpPr>
        <p:spPr>
          <a:xfrm>
            <a:off x="1066680" y="209520"/>
            <a:ext cx="7619760" cy="45612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54702e"/>
                </a:solidFill>
                <a:latin typeface="Calibri"/>
              </a:rPr>
              <a:t>URL Dispatcher / Patterns</a:t>
            </a:r>
            <a:endParaRPr/>
          </a:p>
        </p:txBody>
      </p:sp>
      <p:sp>
        <p:nvSpPr>
          <p:cNvPr id="125" name="CustomShape 4"/>
          <p:cNvSpPr/>
          <p:nvPr/>
        </p:nvSpPr>
        <p:spPr>
          <a:xfrm>
            <a:off x="914400" y="768240"/>
            <a:ext cx="7848360" cy="470844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400">
                <a:solidFill>
                  <a:srgbClr val="4d4f53"/>
                </a:solidFill>
                <a:latin typeface="Calibri"/>
              </a:rPr>
              <a:t>Root URL should be configured in settings.py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200">
                <a:solidFill>
                  <a:srgbClr val="54702e"/>
                </a:solidFill>
                <a:latin typeface="Calibri"/>
              </a:rPr>
              <a:t>ROOT_URLCONF  = 'app.urls'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400">
                <a:solidFill>
                  <a:srgbClr val="4d4f53"/>
                </a:solidFill>
                <a:latin typeface="Calibri"/>
              </a:rPr>
              <a:t>Syntax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54702e"/>
                </a:solidFill>
                <a:latin typeface="Calibri"/>
              </a:rPr>
              <a:t>patterns(prefix,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54702e"/>
                </a:solidFill>
                <a:latin typeface="Calibri"/>
              </a:rPr>
              <a:t>     </a:t>
            </a:r>
            <a:r>
              <a:rPr lang="en-US" sz="1200">
                <a:solidFill>
                  <a:srgbClr val="54702e"/>
                </a:solidFill>
                <a:latin typeface="Calibri"/>
              </a:rPr>
              <a:t>(regular expression, Python callback function [, optional dictionary [, optional name]])  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54702e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4d4f53"/>
                </a:solidFill>
                <a:latin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54702e"/>
                </a:solidFill>
                <a:latin typeface="Calibri"/>
              </a:rPr>
              <a:t>urlpatterns = patterns(' ',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54702e"/>
                </a:solidFill>
                <a:latin typeface="Calibri"/>
              </a:rPr>
              <a:t>       </a:t>
            </a:r>
            <a:r>
              <a:rPr lang="en-US" sz="1200">
                <a:solidFill>
                  <a:srgbClr val="54702e"/>
                </a:solidFill>
                <a:latin typeface="Calibri"/>
              </a:rPr>
              <a:t>(r'^articles-year/$', 'mysite.news.views.articles_year'),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54702e"/>
                </a:solidFill>
                <a:latin typeface="Calibri"/>
              </a:rPr>
              <a:t> </a:t>
            </a:r>
            <a:r>
              <a:rPr lang="en-US" sz="1200">
                <a:solidFill>
                  <a:srgbClr val="54702e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808080"/>
                </a:solidFill>
                <a:latin typeface="Calibri"/>
              </a:rPr>
              <a:t>Note: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200">
                <a:solidFill>
                  <a:srgbClr val="808080"/>
                </a:solidFill>
                <a:latin typeface="Calibri"/>
              </a:rPr>
              <a:t>No need to add a leading slash (/articles-year)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200">
                <a:solidFill>
                  <a:srgbClr val="808080"/>
                </a:solidFill>
                <a:latin typeface="Calibri"/>
              </a:rPr>
              <a:t>The 'r' in front of each regular expression string is optional but recommended. It tells Python that a string is "raw" -- that nothing in the string should be escaped.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Calibri"/>
              </a:rPr>
              <a:t>In python, the ‘\’ backslash character in control chars must be escaped for regular expression use. Basically we have to add one more slash i.e </a:t>
            </a:r>
            <a:r>
              <a:rPr lang="en-US" sz="1200">
                <a:solidFill>
                  <a:srgbClr val="808080"/>
                </a:solidFill>
                <a:latin typeface="Calibri"/>
              </a:rPr>
              <a:t>, </a:t>
            </a:r>
            <a:r>
              <a:rPr lang="en-US" sz="1200">
                <a:solidFill>
                  <a:srgbClr val="808080"/>
                </a:solidFill>
                <a:latin typeface="Calibri"/>
              </a:rPr>
              <a:t>. To work around backslash plague, you can raw string, by prefixing the string with the letter 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05920" y="4817160"/>
            <a:ext cx="45684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1CC526A-B440-470B-93A4-3F532416D5D6}" type="slidenum">
              <a:rPr lang="en-US" sz="900">
                <a:solidFill>
                  <a:srgbClr val="706f5c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-165960" y="4054320"/>
            <a:ext cx="184320" cy="369000"/>
          </a:xfrm>
          <a:prstGeom prst="rect">
            <a:avLst/>
          </a:prstGeom>
          <a:noFill/>
        </p:spPr>
      </p:sp>
      <p:sp>
        <p:nvSpPr>
          <p:cNvPr id="128" name="CustomShape 3"/>
          <p:cNvSpPr/>
          <p:nvPr/>
        </p:nvSpPr>
        <p:spPr>
          <a:xfrm>
            <a:off x="914400" y="361800"/>
            <a:ext cx="7848360" cy="43977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200">
                <a:solidFill>
                  <a:srgbClr val="4d4f53"/>
                </a:solidFill>
                <a:latin typeface="Calibri"/>
              </a:rPr>
              <a:t>Can include other URLconf modules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54702e"/>
                </a:solidFill>
                <a:latin typeface="Calibri"/>
              </a:rPr>
              <a:t>urlpatterns = patterns(' ',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54702e"/>
                </a:solidFill>
                <a:latin typeface="Calibri"/>
              </a:rPr>
              <a:t>	</a:t>
            </a:r>
            <a:r>
              <a:rPr lang="en-US" sz="1000">
                <a:solidFill>
                  <a:srgbClr val="54702e"/>
                </a:solidFill>
                <a:latin typeface="Calibri"/>
              </a:rPr>
              <a:t>url(r'^support/', include('demoproject.support.urls')),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54702e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200">
                <a:solidFill>
                  <a:srgbClr val="4d4f53"/>
                </a:solidFill>
                <a:latin typeface="Calibri"/>
              </a:rPr>
              <a:t>Using Prefix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54702e"/>
                </a:solidFill>
                <a:latin typeface="Calibri"/>
              </a:rPr>
              <a:t>urlpatterns = patterns(' ',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54702e"/>
                </a:solidFill>
                <a:latin typeface="Calibri"/>
              </a:rPr>
              <a:t>       </a:t>
            </a:r>
            <a:r>
              <a:rPr lang="en-US" sz="1000">
                <a:solidFill>
                  <a:srgbClr val="54702e"/>
                </a:solidFill>
                <a:latin typeface="Calibri"/>
              </a:rPr>
              <a:t>(r'^articles/(\d{4})/$', 'mysite.news.views.articles_year'),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54702e"/>
                </a:solidFill>
                <a:latin typeface="Calibri"/>
              </a:rPr>
              <a:t>       </a:t>
            </a:r>
            <a:r>
              <a:rPr lang="en-US" sz="1000">
                <a:solidFill>
                  <a:srgbClr val="54702e"/>
                </a:solidFill>
                <a:latin typeface="Calibri"/>
              </a:rPr>
              <a:t>(r'^articles/(\d{4})/(\d{2})/$', 'mysite.news.views.articles_month'),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54702e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54702e"/>
                </a:solidFill>
                <a:latin typeface="Calibri"/>
              </a:rPr>
              <a:t>Here mysite.news.views is common, so can be rewritten as follows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54702e"/>
                </a:solidFill>
                <a:latin typeface="Calibri"/>
              </a:rPr>
              <a:t>urlpatterns = patterns('mysite.news.views',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54702e"/>
                </a:solidFill>
                <a:latin typeface="Calibri"/>
              </a:rPr>
              <a:t>       </a:t>
            </a:r>
            <a:r>
              <a:rPr lang="en-US" sz="1000">
                <a:solidFill>
                  <a:srgbClr val="54702e"/>
                </a:solidFill>
                <a:latin typeface="Calibri"/>
              </a:rPr>
              <a:t>(r'^articles/(\d{4})/$', 'articles_year'),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54702e"/>
                </a:solidFill>
                <a:latin typeface="Calibri"/>
              </a:rPr>
              <a:t>       </a:t>
            </a:r>
            <a:r>
              <a:rPr lang="en-US" sz="1000">
                <a:solidFill>
                  <a:srgbClr val="54702e"/>
                </a:solidFill>
                <a:latin typeface="Calibri"/>
              </a:rPr>
              <a:t>(r'^articles/(\d{4})/(\d{2})/$', 'articles_month'),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54702e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200">
                <a:solidFill>
                  <a:srgbClr val="4d4f53"/>
                </a:solidFill>
                <a:latin typeface="Calibri"/>
              </a:rPr>
              <a:t>Passing extra arguments and Dictionary mapping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54702e"/>
                </a:solidFill>
                <a:latin typeface="Calibri"/>
              </a:rPr>
              <a:t>patterns(' ',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54702e"/>
                </a:solidFill>
                <a:latin typeface="Calibri"/>
              </a:rPr>
              <a:t>        </a:t>
            </a:r>
            <a:r>
              <a:rPr lang="en-US" sz="1000">
                <a:solidFill>
                  <a:srgbClr val="54702e"/>
                </a:solidFill>
                <a:latin typeface="Calibri"/>
              </a:rPr>
              <a:t>(r'^articles/(?P&lt;year&gt;\d{4})/$', 'articles_year'), {'foo': 'bar'}),  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54702e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54702e"/>
                </a:solidFill>
                <a:latin typeface="Calibri"/>
              </a:rPr>
              <a:t>We can get the values in views.py as year='2005', foo='bar'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05920" y="4817160"/>
            <a:ext cx="45684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04CDD4B-324B-40AA-B97A-050C975FACF9}" type="slidenum">
              <a:rPr lang="en-US" sz="900">
                <a:solidFill>
                  <a:srgbClr val="706f5c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-165960" y="4054320"/>
            <a:ext cx="184320" cy="369000"/>
          </a:xfrm>
          <a:prstGeom prst="rect">
            <a:avLst/>
          </a:prstGeom>
          <a:noFill/>
        </p:spPr>
      </p:sp>
      <p:sp>
        <p:nvSpPr>
          <p:cNvPr id="131" name="CustomShape 3"/>
          <p:cNvSpPr/>
          <p:nvPr/>
        </p:nvSpPr>
        <p:spPr>
          <a:xfrm>
            <a:off x="1066680" y="209520"/>
            <a:ext cx="7619760" cy="45612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54702e"/>
                </a:solidFill>
                <a:latin typeface="Calibri"/>
              </a:rPr>
              <a:t>Who uses Django?</a:t>
            </a:r>
            <a:endParaRPr/>
          </a:p>
        </p:txBody>
      </p:sp>
      <p:sp>
        <p:nvSpPr>
          <p:cNvPr id="132" name="CustomShape 4"/>
          <p:cNvSpPr/>
          <p:nvPr/>
        </p:nvSpPr>
        <p:spPr>
          <a:xfrm>
            <a:off x="1163160" y="991800"/>
            <a:ext cx="7314840" cy="28674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Calibri"/>
              </a:rPr>
              <a:t>BitBucket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Calibri"/>
              </a:rPr>
              <a:t>DISQUS (serving 400 million people)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Calibri"/>
              </a:rPr>
              <a:t>Pinterest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Calibri"/>
              </a:rPr>
              <a:t>Instagram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Calibri"/>
              </a:rPr>
              <a:t>dPaste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Calibri"/>
              </a:rPr>
              <a:t>Mozilla (support.mozill, addons.mozilla)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Calibri"/>
              </a:rPr>
              <a:t>NASA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Calibri"/>
              </a:rPr>
              <a:t>PBS (Public Broadcasting Service)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Calibri"/>
              </a:rPr>
              <a:t>The Washington Post, NY Times, LA Times, The Guardian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Calibri"/>
              </a:rPr>
              <a:t>National Geographic, Discovery Channel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295280" y="205920"/>
            <a:ext cx="3885840" cy="8568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>
                <a:solidFill>
                  <a:srgbClr val="54702e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8305920" y="4817160"/>
            <a:ext cx="45684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FE55E90-42EA-4FDE-98FB-DB8EE731ACB8}" type="slidenum">
              <a:rPr lang="en-US" sz="900">
                <a:solidFill>
                  <a:srgbClr val="706f5c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92" name="TextShape 3"/>
          <p:cNvSpPr txBox="1"/>
          <p:nvPr/>
        </p:nvSpPr>
        <p:spPr>
          <a:xfrm>
            <a:off x="1295280" y="1200240"/>
            <a:ext cx="7467120" cy="3290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Arial"/>
              </a:rPr>
              <a:t>Introduction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Arial"/>
              </a:rPr>
              <a:t>Features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Arial"/>
              </a:rPr>
              <a:t>Installation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Arial"/>
              </a:rPr>
              <a:t>Django Architecture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Arial"/>
              </a:rPr>
              <a:t>Project structure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Arial"/>
              </a:rPr>
              <a:t>Settings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Arial"/>
              </a:rPr>
              <a:t>Project / Site creation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Arial"/>
              </a:rPr>
              <a:t>URL Dispatcher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Arial"/>
              </a:rPr>
              <a:t>Who uses it?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Arial"/>
              </a:rPr>
              <a:t>Questions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05920" y="4817160"/>
            <a:ext cx="45684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F20B867-7B89-4C14-B661-49EAB08522BA}" type="slidenum">
              <a:rPr lang="en-US" sz="900">
                <a:solidFill>
                  <a:srgbClr val="706f5c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-165960" y="4054320"/>
            <a:ext cx="184320" cy="369000"/>
          </a:xfrm>
          <a:prstGeom prst="rect">
            <a:avLst/>
          </a:prstGeom>
          <a:noFill/>
        </p:spPr>
      </p:sp>
      <p:sp>
        <p:nvSpPr>
          <p:cNvPr id="95" name="CustomShape 3"/>
          <p:cNvSpPr/>
          <p:nvPr/>
        </p:nvSpPr>
        <p:spPr>
          <a:xfrm>
            <a:off x="1066680" y="209520"/>
            <a:ext cx="761976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54702e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952560" y="660600"/>
            <a:ext cx="7848360" cy="34131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4d4f53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d4f53"/>
                </a:solidFill>
                <a:latin typeface="Calibri"/>
              </a:rPr>
              <a:t>	</a:t>
            </a:r>
            <a:r>
              <a:rPr lang="en-US">
                <a:solidFill>
                  <a:srgbClr val="4d4f53"/>
                </a:solidFill>
                <a:latin typeface="Calibri"/>
              </a:rPr>
              <a:t>Django is a free and open source web application framework, written in Python, which follows the Model–View–Controller architectural pattern.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d4f53"/>
                </a:solidFill>
                <a:latin typeface="Calibri"/>
              </a:rPr>
              <a:t>	</a:t>
            </a:r>
            <a:r>
              <a:rPr lang="en-US">
                <a:solidFill>
                  <a:srgbClr val="4d4f53"/>
                </a:solidFill>
                <a:latin typeface="Calibri"/>
              </a:rPr>
              <a:t>It is maintained by the Django Software Foundation (DSF), an independent organization.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>
                <a:solidFill>
                  <a:srgbClr val="4d4f53"/>
                </a:solidFill>
                <a:latin typeface="Calibri"/>
              </a:rPr>
              <a:t>Encourages rapid development and clean, pragmatic design.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>
                <a:solidFill>
                  <a:srgbClr val="4d4f53"/>
                </a:solidFill>
                <a:latin typeface="Calibri"/>
              </a:rPr>
              <a:t>Named after famous Guitarist Django Reinhardt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>
                <a:solidFill>
                  <a:srgbClr val="4d4f53"/>
                </a:solidFill>
                <a:latin typeface="Calibri"/>
              </a:rPr>
              <a:t>Developed by Adrian Holovaty &amp; Jacob Kaplan-moss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>
                <a:solidFill>
                  <a:srgbClr val="4d4f53"/>
                </a:solidFill>
                <a:latin typeface="Calibri"/>
              </a:rPr>
              <a:t>Created in 2003, open sourced in 2005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>
                <a:solidFill>
                  <a:srgbClr val="4d4f53"/>
                </a:solidFill>
                <a:latin typeface="Calibri"/>
              </a:rPr>
              <a:t>1.0 Version released  in Sep 3 2008, now 1.5.4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05920" y="4817160"/>
            <a:ext cx="45684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4C1D03E-06F0-43C5-8F83-C6214A12AB22}" type="slidenum">
              <a:rPr lang="en-US" sz="900">
                <a:solidFill>
                  <a:srgbClr val="706f5c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-165960" y="4054320"/>
            <a:ext cx="184320" cy="369000"/>
          </a:xfrm>
          <a:prstGeom prst="rect">
            <a:avLst/>
          </a:prstGeom>
          <a:noFill/>
        </p:spPr>
      </p:sp>
      <p:sp>
        <p:nvSpPr>
          <p:cNvPr id="99" name="CustomShape 3"/>
          <p:cNvSpPr/>
          <p:nvPr/>
        </p:nvSpPr>
        <p:spPr>
          <a:xfrm>
            <a:off x="1066680" y="209520"/>
            <a:ext cx="761976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54702e"/>
                </a:solidFill>
                <a:latin typeface="Calibri"/>
              </a:rPr>
              <a:t>Features</a:t>
            </a:r>
            <a:endParaRPr/>
          </a:p>
        </p:txBody>
      </p:sp>
      <p:sp>
        <p:nvSpPr>
          <p:cNvPr id="100" name="CustomShape 4"/>
          <p:cNvSpPr/>
          <p:nvPr/>
        </p:nvSpPr>
        <p:spPr>
          <a:xfrm>
            <a:off x="1143000" y="819000"/>
            <a:ext cx="7391160" cy="331884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400">
                <a:solidFill>
                  <a:srgbClr val="4d4f53"/>
                </a:solidFill>
                <a:latin typeface="Calibri"/>
              </a:rPr>
              <a:t>Object Relational Mapper - ORM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400">
                <a:solidFill>
                  <a:srgbClr val="4d4f53"/>
                </a:solidFill>
                <a:latin typeface="Calibri"/>
              </a:rPr>
              <a:t>MVC (MVT) Architecture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400">
                <a:solidFill>
                  <a:srgbClr val="4d4f53"/>
                </a:solidFill>
                <a:latin typeface="Calibri"/>
              </a:rPr>
              <a:t>Focuses on automating as much as possible and adhering to the DRY principle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400">
                <a:solidFill>
                  <a:srgbClr val="4d4f53"/>
                </a:solidFill>
                <a:latin typeface="Calibri"/>
              </a:rPr>
              <a:t>Template System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400">
                <a:solidFill>
                  <a:srgbClr val="4d4f53"/>
                </a:solidFill>
                <a:latin typeface="Calibri"/>
              </a:rPr>
              <a:t>Out of the box customizable Admin Interface, makes CRUD easy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400">
                <a:solidFill>
                  <a:srgbClr val="4d4f53"/>
                </a:solidFill>
                <a:latin typeface="Calibri"/>
              </a:rPr>
              <a:t>Built-in light weight Web Server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400">
                <a:solidFill>
                  <a:srgbClr val="4d4f53"/>
                </a:solidFill>
                <a:latin typeface="Calibri"/>
              </a:rPr>
              <a:t>Elegant URL design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400">
                <a:solidFill>
                  <a:srgbClr val="4d4f53"/>
                </a:solidFill>
                <a:latin typeface="Calibri"/>
              </a:rPr>
              <a:t>Custom Middleware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400">
                <a:solidFill>
                  <a:srgbClr val="4d4f53"/>
                </a:solidFill>
                <a:latin typeface="Calibri"/>
              </a:rPr>
              <a:t>Authentication / Authorization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400">
                <a:solidFill>
                  <a:srgbClr val="4d4f53"/>
                </a:solidFill>
                <a:latin typeface="Calibri"/>
              </a:rPr>
              <a:t>Internationalization support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400">
                <a:solidFill>
                  <a:srgbClr val="4d4f53"/>
                </a:solidFill>
                <a:latin typeface="Calibri"/>
              </a:rPr>
              <a:t>Cache framework, with multiple cache mechanisms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400">
                <a:solidFill>
                  <a:srgbClr val="4d4f53"/>
                </a:solidFill>
                <a:latin typeface="Calibri"/>
              </a:rPr>
              <a:t>Fast Development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400">
                <a:solidFill>
                  <a:srgbClr val="4d4f53"/>
                </a:solidFill>
                <a:latin typeface="Calibri"/>
              </a:rPr>
              <a:t>Free, and Great Documentation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05920" y="4817160"/>
            <a:ext cx="45684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5D8A44A-FE00-44E5-9DF2-CC83A33F80F5}" type="slidenum">
              <a:rPr lang="en-US" sz="900">
                <a:solidFill>
                  <a:srgbClr val="706f5c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-165960" y="4054320"/>
            <a:ext cx="184320" cy="369000"/>
          </a:xfrm>
          <a:prstGeom prst="rect">
            <a:avLst/>
          </a:prstGeom>
          <a:noFill/>
        </p:spPr>
      </p:sp>
      <p:sp>
        <p:nvSpPr>
          <p:cNvPr id="103" name="CustomShape 3"/>
          <p:cNvSpPr/>
          <p:nvPr/>
        </p:nvSpPr>
        <p:spPr>
          <a:xfrm>
            <a:off x="1066680" y="209520"/>
            <a:ext cx="761976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54702e"/>
                </a:solidFill>
                <a:latin typeface="Calibri"/>
              </a:rPr>
              <a:t>Installation</a:t>
            </a:r>
            <a:endParaRPr/>
          </a:p>
        </p:txBody>
      </p:sp>
      <p:sp>
        <p:nvSpPr>
          <p:cNvPr id="104" name="CustomShape 4"/>
          <p:cNvSpPr/>
          <p:nvPr/>
        </p:nvSpPr>
        <p:spPr>
          <a:xfrm>
            <a:off x="1066680" y="819000"/>
            <a:ext cx="7848360" cy="361872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4d4f53"/>
                </a:solidFill>
                <a:latin typeface="Calibri"/>
              </a:rPr>
              <a:t>Prerequisites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200">
                <a:solidFill>
                  <a:srgbClr val="54702e"/>
                </a:solidFill>
                <a:latin typeface="Calibri"/>
              </a:rPr>
              <a:t>Python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200">
                <a:solidFill>
                  <a:srgbClr val="54702e"/>
                </a:solidFill>
                <a:latin typeface="Calibri"/>
              </a:rPr>
              <a:t>PIP for installing Python packages (</a:t>
            </a:r>
            <a:r>
              <a:rPr lang="en-US" sz="1200">
                <a:solidFill>
                  <a:srgbClr val="54702e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54702e"/>
                </a:solidFill>
                <a:latin typeface="Calibri"/>
              </a:rPr>
              <a:t>pip install Django==1.5.4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200">
                <a:solidFill>
                  <a:srgbClr val="4d4f53"/>
                </a:solidFill>
                <a:latin typeface="Calibri"/>
              </a:rPr>
              <a:t>OR  </a:t>
            </a:r>
            <a:r>
              <a:rPr lang="en-US" sz="1200">
                <a:solidFill>
                  <a:srgbClr val="4d4f53"/>
                </a:solidFill>
                <a:latin typeface="Calibri"/>
              </a:rPr>
              <a:t>  - python setup.py install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54702e"/>
                </a:solidFill>
                <a:latin typeface="Calibri"/>
              </a:rPr>
              <a:t>pip install mysql-python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200">
                <a:solidFill>
                  <a:srgbClr val="4d4f53"/>
                </a:solidFill>
                <a:latin typeface="Calibri"/>
              </a:rPr>
              <a:t>MySQL on windows</a:t>
            </a:r>
            <a:r>
              <a:rPr lang="en-US" sz="1200">
                <a:solidFill>
                  <a:srgbClr val="54702e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Calibri"/>
              </a:rPr>
              <a:t>Add Python and Django to env path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200">
                <a:solidFill>
                  <a:srgbClr val="4d4f53"/>
                </a:solidFill>
                <a:latin typeface="Calibri"/>
              </a:rPr>
              <a:t>PYTHONPATH  D:\Python27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200">
                <a:solidFill>
                  <a:srgbClr val="4d4f53"/>
                </a:solidFill>
                <a:latin typeface="Calibri"/>
              </a:rPr>
              <a:t>Path  D:\Python27; D:\Python27\Lib\site-packages; D:\Python27\Lib\site-packages\django\bin;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Calibri"/>
              </a:rPr>
              <a:t>Testing installation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200">
                <a:solidFill>
                  <a:srgbClr val="92959a"/>
                </a:solidFill>
                <a:latin typeface="Calibri"/>
              </a:rPr>
              <a:t>shell&gt;</a:t>
            </a:r>
            <a:r>
              <a:rPr lang="en-US" sz="1200">
                <a:solidFill>
                  <a:srgbClr val="545345"/>
                </a:solidFill>
                <a:latin typeface="Calibri"/>
              </a:rPr>
              <a:t> </a:t>
            </a:r>
            <a:r>
              <a:rPr lang="en-US" sz="1200">
                <a:solidFill>
                  <a:srgbClr val="0079bd"/>
                </a:solidFill>
                <a:latin typeface="Calibri"/>
              </a:rPr>
              <a:t>import django;   django.VERSION</a:t>
            </a:r>
            <a:r>
              <a:rPr lang="en-US" sz="1200">
                <a:solidFill>
                  <a:srgbClr val="545345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05920" y="4817160"/>
            <a:ext cx="45684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F0746CE-AC52-46CD-BAE6-67A5D6C7F4FD}" type="slidenum">
              <a:rPr lang="en-US" sz="900">
                <a:solidFill>
                  <a:srgbClr val="706f5c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-165960" y="4054320"/>
            <a:ext cx="184320" cy="369000"/>
          </a:xfrm>
          <a:prstGeom prst="rect">
            <a:avLst/>
          </a:prstGeom>
          <a:noFill/>
        </p:spPr>
      </p:sp>
      <p:sp>
        <p:nvSpPr>
          <p:cNvPr id="107" name="CustomShape 3"/>
          <p:cNvSpPr/>
          <p:nvPr/>
        </p:nvSpPr>
        <p:spPr>
          <a:xfrm>
            <a:off x="1066680" y="209520"/>
            <a:ext cx="761976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54702e"/>
                </a:solidFill>
                <a:latin typeface="Calibri"/>
              </a:rPr>
              <a:t>Django Architecture</a:t>
            </a:r>
            <a:endParaRPr/>
          </a:p>
        </p:txBody>
      </p:sp>
      <p:pic>
        <p:nvPicPr>
          <p:cNvPr descr="" id="10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1123920"/>
            <a:ext cx="7713360" cy="3419280"/>
          </a:xfrm>
          <a:prstGeom prst="rect">
            <a:avLst/>
          </a:prstGeom>
        </p:spPr>
      </p:pic>
      <p:sp>
        <p:nvSpPr>
          <p:cNvPr id="109" name="CustomShape 4"/>
          <p:cNvSpPr/>
          <p:nvPr/>
        </p:nvSpPr>
        <p:spPr>
          <a:xfrm>
            <a:off x="990720" y="1352520"/>
            <a:ext cx="2545920" cy="797760"/>
          </a:xfrm>
          <a:prstGeom prst="rect">
            <a:avLst/>
          </a:prstGeom>
          <a:solidFill>
            <a:srgbClr val="70963e"/>
          </a:solidFill>
          <a:ln w="25560">
            <a:solidFill>
              <a:srgbClr val="526e2d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ffffff"/>
                </a:solidFill>
                <a:latin typeface="Calibri"/>
              </a:rPr>
              <a:t>Models</a:t>
            </a:r>
            <a:r>
              <a:rPr lang="en-US" sz="1100">
                <a:solidFill>
                  <a:srgbClr val="ffffff"/>
                </a:solidFill>
                <a:latin typeface="Calibri"/>
              </a:rPr>
              <a:t>         Describes your data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ffff00"/>
                </a:solidFill>
                <a:latin typeface="Calibri"/>
              </a:rPr>
              <a:t>Views</a:t>
            </a:r>
            <a:r>
              <a:rPr lang="en-US" sz="1100">
                <a:solidFill>
                  <a:srgbClr val="ffff00"/>
                </a:solidFill>
                <a:latin typeface="Calibri"/>
              </a:rPr>
              <a:t>           Controls what users sees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bfe8ff"/>
                </a:solidFill>
                <a:latin typeface="Calibri"/>
              </a:rPr>
              <a:t>Templates</a:t>
            </a:r>
            <a:r>
              <a:rPr lang="en-US" sz="1100">
                <a:solidFill>
                  <a:srgbClr val="bfe8ff"/>
                </a:solidFill>
                <a:latin typeface="Calibri"/>
              </a:rPr>
              <a:t>   How user sees it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e3e3dd"/>
                </a:solidFill>
                <a:latin typeface="Calibri"/>
              </a:rPr>
              <a:t>Controller</a:t>
            </a:r>
            <a:r>
              <a:rPr lang="en-US" sz="1100">
                <a:solidFill>
                  <a:srgbClr val="e3e3dd"/>
                </a:solidFill>
                <a:latin typeface="Calibri"/>
              </a:rPr>
              <a:t>    URL dispatcher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05920" y="4817160"/>
            <a:ext cx="45684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C88EC5E-7278-41CB-A862-7517C1C0573F}" type="slidenum">
              <a:rPr lang="en-US" sz="900">
                <a:solidFill>
                  <a:srgbClr val="706f5c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-165960" y="4054320"/>
            <a:ext cx="184320" cy="369000"/>
          </a:xfrm>
          <a:prstGeom prst="rect">
            <a:avLst/>
          </a:prstGeom>
          <a:noFill/>
        </p:spPr>
      </p:sp>
      <p:sp>
        <p:nvSpPr>
          <p:cNvPr id="112" name="CustomShape 3"/>
          <p:cNvSpPr/>
          <p:nvPr/>
        </p:nvSpPr>
        <p:spPr>
          <a:xfrm>
            <a:off x="1066680" y="209520"/>
            <a:ext cx="761976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54702e"/>
                </a:solidFill>
                <a:latin typeface="Calibri"/>
              </a:rPr>
              <a:t>Project Directory Structure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1066680" y="743040"/>
            <a:ext cx="7695720" cy="41094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4d4f53"/>
                </a:solidFill>
                <a:latin typeface="Calibri"/>
              </a:rPr>
              <a:t>demosite/    </a:t>
            </a:r>
            <a:r>
              <a:rPr lang="en-US" sz="1400">
                <a:solidFill>
                  <a:srgbClr val="b6b8bc"/>
                </a:solidFill>
                <a:latin typeface="Calibri"/>
              </a:rPr>
              <a:t>---------------------------------- </a:t>
            </a:r>
            <a:r>
              <a:rPr lang="en-US" sz="1000">
                <a:solidFill>
                  <a:srgbClr val="acab9a"/>
                </a:solidFill>
                <a:latin typeface="Calibri"/>
              </a:rPr>
              <a:t>Just a container for your project. Its name doesn’t  matter to Django; you can rename 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acab9a"/>
                </a:solidFill>
                <a:latin typeface="Calibri"/>
              </a:rPr>
              <a:t>                                                                                                  </a:t>
            </a:r>
            <a:r>
              <a:rPr lang="en-US" sz="1000">
                <a:solidFill>
                  <a:srgbClr val="acab9a"/>
                </a:solidFill>
                <a:latin typeface="Calibri"/>
              </a:rPr>
              <a:t>it to anything you like.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4d4f53"/>
                </a:solidFill>
                <a:latin typeface="Calibri"/>
              </a:rPr>
              <a:t>manage.py  </a:t>
            </a:r>
            <a:r>
              <a:rPr lang="en-US" sz="1400">
                <a:solidFill>
                  <a:srgbClr val="b6b8bc"/>
                </a:solidFill>
                <a:latin typeface="Calibri"/>
              </a:rPr>
              <a:t> -------------------------</a:t>
            </a:r>
            <a:r>
              <a:rPr lang="en-US" sz="1400">
                <a:solidFill>
                  <a:srgbClr val="3ebaff"/>
                </a:solidFill>
                <a:latin typeface="Calibri"/>
              </a:rPr>
              <a:t> </a:t>
            </a:r>
            <a:r>
              <a:rPr lang="en-US" sz="1000">
                <a:solidFill>
                  <a:srgbClr val="acab9a"/>
                </a:solidFill>
                <a:latin typeface="Calibri"/>
              </a:rPr>
              <a:t>A command-line utility that lets you interact with this Django project in various ways.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acab9a"/>
                </a:solidFill>
                <a:latin typeface="Calibri"/>
              </a:rPr>
              <a:t>                                                                                 </a:t>
            </a:r>
            <a:r>
              <a:rPr lang="en-US" sz="1000">
                <a:solidFill>
                  <a:srgbClr val="acab9a"/>
                </a:solidFill>
                <a:latin typeface="Calibri"/>
              </a:rPr>
              <a:t>Type python manage.py help. You should never have to edit this file.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4d4f53"/>
                </a:solidFill>
                <a:latin typeface="Calibri"/>
              </a:rPr>
              <a:t>demosite/   </a:t>
            </a:r>
            <a:r>
              <a:rPr lang="en-US" sz="1400">
                <a:solidFill>
                  <a:srgbClr val="b6b8bc"/>
                </a:solidFill>
                <a:latin typeface="Calibri"/>
              </a:rPr>
              <a:t> ------------------------- </a:t>
            </a:r>
            <a:r>
              <a:rPr lang="en-US" sz="1000">
                <a:solidFill>
                  <a:srgbClr val="acab9a"/>
                </a:solidFill>
                <a:latin typeface="Calibri"/>
              </a:rPr>
              <a:t>Actual Python package for your project. Use this name to import anything inside it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acab9a"/>
                </a:solidFill>
                <a:latin typeface="Calibri"/>
              </a:rPr>
              <a:t>                                                                                </a:t>
            </a:r>
            <a:r>
              <a:rPr lang="en-US" sz="1000">
                <a:solidFill>
                  <a:srgbClr val="acab9a"/>
                </a:solidFill>
                <a:latin typeface="Calibri"/>
              </a:rPr>
              <a:t>(e.g. import demosite.settings)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4d4f53"/>
                </a:solidFill>
                <a:latin typeface="Calibri"/>
              </a:rPr>
              <a:t>	</a:t>
            </a:r>
            <a:r>
              <a:rPr lang="en-US" sz="1400">
                <a:solidFill>
                  <a:srgbClr val="4d4f53"/>
                </a:solidFill>
                <a:latin typeface="Calibri"/>
              </a:rPr>
              <a:t>__init__.py  </a:t>
            </a:r>
            <a:r>
              <a:rPr lang="en-US" sz="1400">
                <a:solidFill>
                  <a:srgbClr val="b6b8bc"/>
                </a:solidFill>
                <a:latin typeface="Calibri"/>
              </a:rPr>
              <a:t>----------------- </a:t>
            </a:r>
            <a:r>
              <a:rPr lang="en-US" sz="1000">
                <a:solidFill>
                  <a:srgbClr val="acab9a"/>
                </a:solidFill>
                <a:latin typeface="Calibri"/>
              </a:rPr>
              <a:t>A file required for Python to treat the demosite directory as a package.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4d4f53"/>
                </a:solidFill>
                <a:latin typeface="Calibri"/>
              </a:rPr>
              <a:t>	</a:t>
            </a:r>
            <a:r>
              <a:rPr lang="en-US" sz="1400">
                <a:solidFill>
                  <a:srgbClr val="4d4f53"/>
                </a:solidFill>
                <a:latin typeface="Calibri"/>
              </a:rPr>
              <a:t>settings.py  </a:t>
            </a:r>
            <a:r>
              <a:rPr lang="en-US" sz="1400">
                <a:solidFill>
                  <a:srgbClr val="b6b8bc"/>
                </a:solidFill>
                <a:latin typeface="Calibri"/>
              </a:rPr>
              <a:t>----------------- </a:t>
            </a:r>
            <a:r>
              <a:rPr lang="en-US" sz="1000">
                <a:solidFill>
                  <a:srgbClr val="acab9a"/>
                </a:solidFill>
                <a:latin typeface="Calibri"/>
              </a:rPr>
              <a:t>Settings/configuration for this Django project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4d4f53"/>
                </a:solidFill>
                <a:latin typeface="Calibri"/>
              </a:rPr>
              <a:t>urls.py </a:t>
            </a:r>
            <a:r>
              <a:rPr lang="en-US" sz="1400">
                <a:solidFill>
                  <a:srgbClr val="b6b8bc"/>
                </a:solidFill>
                <a:latin typeface="Calibri"/>
              </a:rPr>
              <a:t>  ---------------------- </a:t>
            </a:r>
            <a:r>
              <a:rPr lang="en-US" sz="1000">
                <a:solidFill>
                  <a:srgbClr val="acab9a"/>
                </a:solidFill>
                <a:latin typeface="Calibri"/>
              </a:rPr>
              <a:t>Root URL config, the URLs for this Django project, provides mapping to views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4d4f53"/>
                </a:solidFill>
                <a:latin typeface="Calibri"/>
              </a:rPr>
              <a:t>wsgi.py  </a:t>
            </a:r>
            <a:r>
              <a:rPr lang="en-US" sz="1400">
                <a:solidFill>
                  <a:srgbClr val="b6b8bc"/>
                </a:solidFill>
                <a:latin typeface="Calibri"/>
              </a:rPr>
              <a:t>---------------------- </a:t>
            </a:r>
            <a:r>
              <a:rPr lang="en-US" sz="1000">
                <a:solidFill>
                  <a:srgbClr val="acab9a"/>
                </a:solidFill>
                <a:latin typeface="Calibri"/>
              </a:rPr>
              <a:t>An entry-point for WSGI-compatible webservers to serve your project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4d4f53"/>
                </a:solidFill>
                <a:latin typeface="Calibri"/>
              </a:rPr>
              <a:t>templates/ </a:t>
            </a:r>
            <a:r>
              <a:rPr lang="en-US" sz="1400">
                <a:solidFill>
                  <a:srgbClr val="b6b8bc"/>
                </a:solidFill>
                <a:latin typeface="Calibri"/>
              </a:rPr>
              <a:t> ----------------- </a:t>
            </a:r>
            <a:r>
              <a:rPr lang="en-US" sz="1000">
                <a:solidFill>
                  <a:srgbClr val="acab9a"/>
                </a:solidFill>
                <a:latin typeface="Calibri"/>
              </a:rPr>
              <a:t>HTML files , renders based on views. You can change to any dir, configurable in settings.py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4d4f53"/>
                </a:solidFill>
                <a:latin typeface="Calibri"/>
              </a:rPr>
              <a:t>static/  </a:t>
            </a:r>
            <a:r>
              <a:rPr lang="en-US" sz="1400">
                <a:solidFill>
                  <a:srgbClr val="b6b8bc"/>
                </a:solidFill>
                <a:latin typeface="Calibri"/>
              </a:rPr>
              <a:t>----------------------- </a:t>
            </a:r>
            <a:r>
              <a:rPr lang="en-US" sz="1000">
                <a:solidFill>
                  <a:srgbClr val="acab9a"/>
                </a:solidFill>
                <a:latin typeface="Calibri"/>
              </a:rPr>
              <a:t>CSS, JS, images.. etc, configurable in settings.py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4d4f53"/>
                </a:solidFill>
                <a:latin typeface="Calibri"/>
              </a:rPr>
              <a:t>demoapp/  </a:t>
            </a:r>
            <a:r>
              <a:rPr lang="en-US" sz="1400">
                <a:solidFill>
                  <a:srgbClr val="b6b8bc"/>
                </a:solidFill>
                <a:latin typeface="Calibri"/>
              </a:rPr>
              <a:t> -----------------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4d4f53"/>
                </a:solidFill>
                <a:latin typeface="Calibri"/>
              </a:rPr>
              <a:t>__init__.py </a:t>
            </a:r>
            <a:r>
              <a:rPr lang="en-US" sz="1400">
                <a:solidFill>
                  <a:srgbClr val="b6b8bc"/>
                </a:solidFill>
                <a:latin typeface="Calibri"/>
              </a:rPr>
              <a:t> --------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4d4f53"/>
                </a:solidFill>
                <a:latin typeface="Calibri"/>
              </a:rPr>
              <a:t>urls.py    </a:t>
            </a:r>
            <a:r>
              <a:rPr lang="en-US" sz="1400">
                <a:solidFill>
                  <a:srgbClr val="b6b8bc"/>
                </a:solidFill>
                <a:latin typeface="Calibri"/>
              </a:rPr>
              <a:t>------------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4d4f53"/>
                </a:solidFill>
                <a:latin typeface="Calibri"/>
              </a:rPr>
              <a:t>views.py   </a:t>
            </a:r>
            <a:r>
              <a:rPr lang="en-US" sz="1400">
                <a:solidFill>
                  <a:srgbClr val="b6b8bc"/>
                </a:solidFill>
                <a:latin typeface="Calibri"/>
              </a:rPr>
              <a:t>----------  </a:t>
            </a:r>
            <a:r>
              <a:rPr lang="en-US" sz="1000">
                <a:solidFill>
                  <a:srgbClr val="acab9a"/>
                </a:solidFill>
                <a:latin typeface="Calibri"/>
              </a:rPr>
              <a:t>Responsible for processing a user’s request and for returning the response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4d4f53"/>
                </a:solidFill>
                <a:latin typeface="Calibri"/>
              </a:rPr>
              <a:t>models.py </a:t>
            </a:r>
            <a:r>
              <a:rPr lang="en-US" sz="1400">
                <a:solidFill>
                  <a:srgbClr val="b6b8bc"/>
                </a:solidFill>
                <a:latin typeface="Calibri"/>
              </a:rPr>
              <a:t> --------- </a:t>
            </a:r>
            <a:r>
              <a:rPr lang="en-US" sz="1000">
                <a:solidFill>
                  <a:srgbClr val="acab9a"/>
                </a:solidFill>
                <a:latin typeface="Calibri"/>
              </a:rPr>
              <a:t>A model is the single, definitive source of information about your data.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acab9a"/>
                </a:solidFill>
                <a:latin typeface="Calibri"/>
              </a:rPr>
              <a:t>	</a:t>
            </a:r>
            <a:r>
              <a:rPr lang="en-US" sz="1000">
                <a:solidFill>
                  <a:srgbClr val="acab9a"/>
                </a:solidFill>
                <a:latin typeface="Calibri"/>
              </a:rPr>
              <a:t>	</a:t>
            </a:r>
            <a:r>
              <a:rPr lang="en-US" sz="1000">
                <a:solidFill>
                  <a:srgbClr val="acab9a"/>
                </a:solidFill>
                <a:latin typeface="Calibri"/>
              </a:rPr>
              <a:t>Generally, each model maps to a single database table.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4d4f53"/>
                </a:solidFill>
                <a:latin typeface="Calibri"/>
              </a:rPr>
              <a:t>admin.py </a:t>
            </a:r>
            <a:r>
              <a:rPr lang="en-US" sz="1400">
                <a:solidFill>
                  <a:srgbClr val="b6b8bc"/>
                </a:solidFill>
                <a:latin typeface="Calibri"/>
              </a:rPr>
              <a:t> ---------- </a:t>
            </a:r>
            <a:r>
              <a:rPr lang="en-US" sz="1400">
                <a:solidFill>
                  <a:srgbClr val="acab9a"/>
                </a:solidFill>
                <a:latin typeface="Calibri"/>
              </a:rPr>
              <a:t> </a:t>
            </a:r>
            <a:r>
              <a:rPr lang="en-US" sz="1000">
                <a:solidFill>
                  <a:srgbClr val="acab9a"/>
                </a:solidFill>
                <a:latin typeface="Calibri"/>
              </a:rPr>
              <a:t>It reads metadata in your model to provide a powerful and production-ready interface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4d4f53"/>
                </a:solidFill>
                <a:latin typeface="Calibri"/>
              </a:rPr>
              <a:t>forms.py </a:t>
            </a:r>
            <a:r>
              <a:rPr lang="en-US" sz="1400">
                <a:solidFill>
                  <a:srgbClr val="b6b8bc"/>
                </a:solidFill>
                <a:latin typeface="Calibri"/>
              </a:rPr>
              <a:t> ----------- </a:t>
            </a:r>
            <a:r>
              <a:rPr lang="en-US" sz="1000">
                <a:solidFill>
                  <a:srgbClr val="acab9a"/>
                </a:solidFill>
                <a:latin typeface="Calibri"/>
              </a:rPr>
              <a:t>To create and manipulate form data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05920" y="4817160"/>
            <a:ext cx="45684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E86FAC3-5EE7-442B-B834-EB0E66AFFBD1}" type="slidenum">
              <a:rPr lang="en-US" sz="900">
                <a:solidFill>
                  <a:srgbClr val="706f5c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-165960" y="4054320"/>
            <a:ext cx="184320" cy="369000"/>
          </a:xfrm>
          <a:prstGeom prst="rect">
            <a:avLst/>
          </a:prstGeom>
          <a:noFill/>
        </p:spPr>
      </p:sp>
      <p:sp>
        <p:nvSpPr>
          <p:cNvPr id="116" name="CustomShape 3"/>
          <p:cNvSpPr/>
          <p:nvPr/>
        </p:nvSpPr>
        <p:spPr>
          <a:xfrm>
            <a:off x="1066680" y="209520"/>
            <a:ext cx="7619760" cy="51696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54702e"/>
                </a:solidFill>
                <a:latin typeface="Calibri"/>
              </a:rPr>
              <a:t>Settings</a:t>
            </a:r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914400" y="768240"/>
            <a:ext cx="7848360" cy="375084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1200">
                <a:solidFill>
                  <a:srgbClr val="4d4f53"/>
                </a:solidFill>
                <a:latin typeface="Calibri"/>
              </a:rPr>
              <a:t>Project settings.py overrides from &lt;python&gt;/Lib/site-packgaes/django/conf/global_settings.py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1200">
                <a:solidFill>
                  <a:srgbClr val="4d4f53"/>
                </a:solidFill>
                <a:latin typeface="Calibri"/>
              </a:rPr>
              <a:t>Set DJANGO_SETTINGS_MODULE for your Project,  tells django which settings to be used. (demoproject.settings)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200">
                <a:solidFill>
                  <a:srgbClr val="633984"/>
                </a:solidFill>
                <a:latin typeface="Calibri"/>
              </a:rPr>
              <a:t>export/set DJANGO_SETTINGS_MODULE=demoproject.settings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200">
                <a:solidFill>
                  <a:srgbClr val="4d4f53"/>
                </a:solidFill>
                <a:latin typeface="Calibri"/>
              </a:rPr>
              <a:t>For server mod_wsgi:</a:t>
            </a:r>
            <a:r>
              <a:rPr lang="en-US" sz="1200">
                <a:solidFill>
                  <a:srgbClr val="633984"/>
                </a:solidFill>
                <a:latin typeface="Calibri"/>
              </a:rPr>
              <a:t> os.environ['DJANGO_SETTINGS_MODULE'] = 'demoproject.settings'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1200">
                <a:solidFill>
                  <a:srgbClr val="005b8e"/>
                </a:solidFill>
                <a:latin typeface="Calibri"/>
              </a:rPr>
              <a:t>DEBUG</a:t>
            </a:r>
            <a:r>
              <a:rPr lang="en-US" sz="1200">
                <a:solidFill>
                  <a:srgbClr val="4d4f53"/>
                </a:solidFill>
                <a:latin typeface="Calibri"/>
              </a:rPr>
              <a:t>                          </a:t>
            </a:r>
            <a:r>
              <a:rPr lang="en-US" sz="1200">
                <a:solidFill>
                  <a:srgbClr val="92959a"/>
                </a:solidFill>
                <a:latin typeface="Calibri"/>
              </a:rPr>
              <a:t> True or False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1200">
                <a:solidFill>
                  <a:srgbClr val="005b8e"/>
                </a:solidFill>
                <a:latin typeface="Calibri"/>
              </a:rPr>
              <a:t>DATABASES ENGINE</a:t>
            </a:r>
            <a:r>
              <a:rPr lang="en-US" sz="1200">
                <a:solidFill>
                  <a:srgbClr val="4d4f53"/>
                </a:solidFill>
                <a:latin typeface="Calibri"/>
              </a:rPr>
              <a:t>    </a:t>
            </a:r>
            <a:r>
              <a:rPr lang="en-US" sz="1200">
                <a:solidFill>
                  <a:srgbClr val="92959a"/>
                </a:solidFill>
                <a:latin typeface="Calibri"/>
              </a:rPr>
              <a:t> postgresql_psycopg2', 'mysql', 'sqlite3' or 'oracle'.. etc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1200">
                <a:solidFill>
                  <a:srgbClr val="005b8e"/>
                </a:solidFill>
                <a:latin typeface="Calibri"/>
              </a:rPr>
              <a:t>ROOT_URLCONF 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1200">
                <a:solidFill>
                  <a:srgbClr val="005b8e"/>
                </a:solidFill>
                <a:latin typeface="Calibri"/>
              </a:rPr>
              <a:t>MEDIA_ROOT                </a:t>
            </a:r>
            <a:r>
              <a:rPr lang="en-US" sz="1200">
                <a:solidFill>
                  <a:srgbClr val="92959a"/>
                </a:solidFill>
                <a:latin typeface="Calibri"/>
              </a:rPr>
              <a:t>directory that will hold user-uploaded files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1200">
                <a:solidFill>
                  <a:srgbClr val="005b8e"/>
                </a:solidFill>
                <a:latin typeface="Calibri"/>
              </a:rPr>
              <a:t>MEDIA_URL                    </a:t>
            </a:r>
            <a:r>
              <a:rPr lang="en-US" sz="1200">
                <a:solidFill>
                  <a:srgbClr val="92959a"/>
                </a:solidFill>
                <a:latin typeface="Calibri"/>
              </a:rPr>
              <a:t>To serve media files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1200">
                <a:solidFill>
                  <a:srgbClr val="005b8e"/>
                </a:solidFill>
                <a:latin typeface="Calibri"/>
              </a:rPr>
              <a:t>STATIC_ROOT                </a:t>
            </a:r>
            <a:r>
              <a:rPr lang="en-US" sz="1200">
                <a:solidFill>
                  <a:srgbClr val="92959a"/>
                </a:solidFill>
                <a:latin typeface="Calibri"/>
              </a:rPr>
              <a:t> To any server static files css, js..</a:t>
            </a:r>
            <a:r>
              <a:rPr lang="en-US" sz="1200">
                <a:solidFill>
                  <a:srgbClr val="005b8e"/>
                </a:solidFill>
                <a:latin typeface="Calibri"/>
              </a:rPr>
              <a:t> </a:t>
            </a:r>
            <a:r>
              <a:rPr lang="en-US" sz="1200">
                <a:solidFill>
                  <a:srgbClr val="92959a"/>
                </a:solidFill>
                <a:latin typeface="Calibri"/>
              </a:rPr>
              <a:t>and admin UI files (can add more dirs to</a:t>
            </a:r>
            <a:r>
              <a:rPr lang="en-US" sz="1200">
                <a:solidFill>
                  <a:srgbClr val="005b8e"/>
                </a:solidFill>
                <a:latin typeface="Calibri"/>
              </a:rPr>
              <a:t> STATICFILES_DIRS</a:t>
            </a:r>
            <a:r>
              <a:rPr lang="en-US" sz="1200">
                <a:solidFill>
                  <a:srgbClr val="92959a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1200">
                <a:solidFill>
                  <a:srgbClr val="005b8e"/>
                </a:solidFill>
                <a:latin typeface="Calibri"/>
              </a:rPr>
              <a:t>STATIC_URL                    </a:t>
            </a:r>
            <a:r>
              <a:rPr lang="en-US" sz="1200">
                <a:solidFill>
                  <a:srgbClr val="92959a"/>
                </a:solidFill>
                <a:latin typeface="Calibri"/>
              </a:rPr>
              <a:t>To serve static files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1200">
                <a:solidFill>
                  <a:srgbClr val="005b8e"/>
                </a:solidFill>
                <a:latin typeface="Calibri"/>
              </a:rPr>
              <a:t>TEMPLATE_DIRS            </a:t>
            </a:r>
            <a:r>
              <a:rPr lang="en-US" sz="1200">
                <a:solidFill>
                  <a:srgbClr val="92959a"/>
                </a:solidFill>
                <a:latin typeface="Calibri"/>
              </a:rPr>
              <a:t>Template directories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4d4f53"/>
                </a:solidFill>
                <a:latin typeface="Calibri"/>
              </a:rPr>
              <a:t>Using  settings in Python code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79bd"/>
                </a:solidFill>
                <a:latin typeface="Calibri"/>
              </a:rPr>
              <a:t>from</a:t>
            </a:r>
            <a:r>
              <a:rPr lang="en-US" sz="1100">
                <a:solidFill>
                  <a:srgbClr val="4d4f53"/>
                </a:solidFill>
                <a:latin typeface="Calibri"/>
              </a:rPr>
              <a:t> django.conf </a:t>
            </a:r>
            <a:r>
              <a:rPr lang="en-US" sz="1100">
                <a:solidFill>
                  <a:srgbClr val="0079bd"/>
                </a:solidFill>
                <a:latin typeface="Calibri"/>
              </a:rPr>
              <a:t>import</a:t>
            </a:r>
            <a:r>
              <a:rPr lang="en-US" sz="1100">
                <a:solidFill>
                  <a:srgbClr val="4d4f53"/>
                </a:solidFill>
                <a:latin typeface="Calibri"/>
              </a:rPr>
              <a:t> settings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79bd"/>
                </a:solidFill>
                <a:latin typeface="Calibri"/>
              </a:rPr>
              <a:t>if</a:t>
            </a:r>
            <a:r>
              <a:rPr lang="en-US" sz="1100">
                <a:solidFill>
                  <a:srgbClr val="4d4f53"/>
                </a:solidFill>
                <a:latin typeface="Calibri"/>
              </a:rPr>
              <a:t> settings.DEBUG: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4d4f53"/>
                </a:solidFill>
                <a:latin typeface="Calibri"/>
              </a:rPr>
              <a:t>    </a:t>
            </a:r>
            <a:r>
              <a:rPr lang="en-US" sz="1100">
                <a:solidFill>
                  <a:srgbClr val="54702e"/>
                </a:solidFill>
                <a:latin typeface="Calibri"/>
              </a:rPr>
              <a:t># Do something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05920" y="4817160"/>
            <a:ext cx="45684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915F60A-98E7-4F62-98B8-70EA32488B66}" type="slidenum">
              <a:rPr lang="en-US" sz="900">
                <a:solidFill>
                  <a:srgbClr val="706f5c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-165960" y="4054320"/>
            <a:ext cx="184320" cy="369000"/>
          </a:xfrm>
          <a:prstGeom prst="rect">
            <a:avLst/>
          </a:prstGeom>
          <a:noFill/>
        </p:spPr>
      </p:sp>
      <p:sp>
        <p:nvSpPr>
          <p:cNvPr id="120" name="CustomShape 3"/>
          <p:cNvSpPr/>
          <p:nvPr/>
        </p:nvSpPr>
        <p:spPr>
          <a:xfrm>
            <a:off x="1066680" y="209520"/>
            <a:ext cx="7619760" cy="45612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54702e"/>
                </a:solidFill>
                <a:latin typeface="Calibri"/>
              </a:rPr>
              <a:t>Project / Site Creation</a:t>
            </a:r>
            <a:endParaRPr/>
          </a:p>
        </p:txBody>
      </p:sp>
      <p:sp>
        <p:nvSpPr>
          <p:cNvPr id="121" name="CustomShape 4"/>
          <p:cNvSpPr/>
          <p:nvPr/>
        </p:nvSpPr>
        <p:spPr>
          <a:xfrm>
            <a:off x="915840" y="942480"/>
            <a:ext cx="7848360" cy="36594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Calibri"/>
              </a:rPr>
              <a:t>Creating new Project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200">
                <a:solidFill>
                  <a:srgbClr val="54702e"/>
                </a:solidFill>
                <a:latin typeface="Calibri"/>
              </a:rPr>
              <a:t>django-admin.py </a:t>
            </a:r>
            <a:r>
              <a:rPr lang="en-US" sz="1200">
                <a:solidFill>
                  <a:srgbClr val="c00000"/>
                </a:solidFill>
                <a:latin typeface="Calibri"/>
              </a:rPr>
              <a:t>startproject</a:t>
            </a:r>
            <a:r>
              <a:rPr lang="en-US" sz="1200">
                <a:solidFill>
                  <a:srgbClr val="4d4f53"/>
                </a:solidFill>
                <a:latin typeface="Calibri"/>
              </a:rPr>
              <a:t> demoproject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d4f53"/>
                </a:solidFill>
                <a:latin typeface="Calibri"/>
              </a:rPr>
              <a:t>A project is a collection of applications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Calibri"/>
              </a:rPr>
              <a:t>Creating new Application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200">
                <a:solidFill>
                  <a:srgbClr val="7030a0"/>
                </a:solidFill>
                <a:latin typeface="Calibri"/>
              </a:rPr>
              <a:t>python </a:t>
            </a:r>
            <a:r>
              <a:rPr lang="en-US" sz="1200">
                <a:solidFill>
                  <a:srgbClr val="54702e"/>
                </a:solidFill>
                <a:latin typeface="Calibri"/>
              </a:rPr>
              <a:t>manage.py </a:t>
            </a:r>
            <a:r>
              <a:rPr lang="en-US" sz="1200">
                <a:solidFill>
                  <a:srgbClr val="c00000"/>
                </a:solidFill>
                <a:latin typeface="Calibri"/>
              </a:rPr>
              <a:t>startapp</a:t>
            </a:r>
            <a:r>
              <a:rPr lang="en-US" sz="1200">
                <a:solidFill>
                  <a:srgbClr val="4d4f53"/>
                </a:solidFill>
                <a:latin typeface="Calibri"/>
              </a:rPr>
              <a:t> demosite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d4f53"/>
                </a:solidFill>
                <a:latin typeface="Calibri"/>
              </a:rPr>
              <a:t>An application tries to provide a single, relatively self-contained set of related functions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1600">
                <a:solidFill>
                  <a:srgbClr val="4d4f53"/>
                </a:solidFill>
                <a:latin typeface="Calibri"/>
              </a:rPr>
              <a:t>Using the built-in web server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200">
                <a:solidFill>
                  <a:srgbClr val="7030a0"/>
                </a:solidFill>
                <a:latin typeface="Calibri"/>
              </a:rPr>
              <a:t>python </a:t>
            </a:r>
            <a:r>
              <a:rPr lang="en-US" sz="1200">
                <a:solidFill>
                  <a:srgbClr val="54702e"/>
                </a:solidFill>
                <a:latin typeface="Calibri"/>
              </a:rPr>
              <a:t>manage.py </a:t>
            </a:r>
            <a:r>
              <a:rPr lang="en-US" sz="1200">
                <a:solidFill>
                  <a:srgbClr val="c00000"/>
                </a:solidFill>
                <a:latin typeface="Calibri"/>
              </a:rPr>
              <a:t>runserver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200">
                <a:solidFill>
                  <a:srgbClr val="7030a0"/>
                </a:solidFill>
                <a:latin typeface="Calibri"/>
              </a:rPr>
              <a:t>python </a:t>
            </a:r>
            <a:r>
              <a:rPr lang="en-US" sz="1200">
                <a:solidFill>
                  <a:srgbClr val="54702e"/>
                </a:solidFill>
                <a:latin typeface="Calibri"/>
              </a:rPr>
              <a:t>manage.py </a:t>
            </a:r>
            <a:r>
              <a:rPr lang="en-US" sz="1200">
                <a:solidFill>
                  <a:srgbClr val="c00000"/>
                </a:solidFill>
                <a:latin typeface="Calibri"/>
              </a:rPr>
              <a:t>runserver 80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d4f53"/>
                </a:solidFill>
                <a:latin typeface="Calibri"/>
              </a:rPr>
              <a:t>Runs by default at port 8000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4d4f53"/>
                </a:solidFill>
                <a:latin typeface="Calibri"/>
              </a:rPr>
              <a:t>It checks for any error and validate the models. Throws errors/warnings for any misconfigurations and invalid entries.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