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56" r:id="rId2"/>
    <p:sldId id="259" r:id="rId3"/>
    <p:sldId id="331" r:id="rId4"/>
    <p:sldId id="266" r:id="rId5"/>
    <p:sldId id="267" r:id="rId6"/>
    <p:sldId id="324" r:id="rId7"/>
    <p:sldId id="325" r:id="rId8"/>
    <p:sldId id="264" r:id="rId9"/>
    <p:sldId id="263" r:id="rId10"/>
    <p:sldId id="265" r:id="rId11"/>
    <p:sldId id="330" r:id="rId12"/>
    <p:sldId id="270" r:id="rId13"/>
    <p:sldId id="271" r:id="rId14"/>
    <p:sldId id="272" r:id="rId15"/>
    <p:sldId id="273" r:id="rId16"/>
    <p:sldId id="274" r:id="rId17"/>
    <p:sldId id="277" r:id="rId18"/>
    <p:sldId id="311" r:id="rId19"/>
    <p:sldId id="307" r:id="rId20"/>
    <p:sldId id="309" r:id="rId21"/>
    <p:sldId id="303" r:id="rId22"/>
    <p:sldId id="326" r:id="rId23"/>
    <p:sldId id="332" r:id="rId24"/>
    <p:sldId id="269" r:id="rId25"/>
    <p:sldId id="313" r:id="rId26"/>
    <p:sldId id="314" r:id="rId27"/>
    <p:sldId id="315" r:id="rId28"/>
    <p:sldId id="316" r:id="rId29"/>
    <p:sldId id="317" r:id="rId30"/>
    <p:sldId id="275" r:id="rId31"/>
    <p:sldId id="281" r:id="rId32"/>
    <p:sldId id="306" r:id="rId33"/>
    <p:sldId id="283" r:id="rId34"/>
    <p:sldId id="292" r:id="rId35"/>
    <p:sldId id="293" r:id="rId36"/>
    <p:sldId id="294" r:id="rId37"/>
    <p:sldId id="296" r:id="rId38"/>
    <p:sldId id="297" r:id="rId39"/>
    <p:sldId id="298" r:id="rId40"/>
    <p:sldId id="299" r:id="rId41"/>
    <p:sldId id="300" r:id="rId42"/>
    <p:sldId id="301" r:id="rId43"/>
    <p:sldId id="318" r:id="rId44"/>
    <p:sldId id="319" r:id="rId45"/>
    <p:sldId id="320" r:id="rId46"/>
    <p:sldId id="302" r:id="rId47"/>
    <p:sldId id="321" r:id="rId48"/>
    <p:sldId id="322" r:id="rId49"/>
    <p:sldId id="305" r:id="rId50"/>
    <p:sldId id="323" r:id="rId51"/>
    <p:sldId id="327" r:id="rId52"/>
    <p:sldId id="312" r:id="rId53"/>
    <p:sldId id="333" r:id="rId54"/>
    <p:sldId id="328" r:id="rId55"/>
    <p:sldId id="261"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AEA"/>
    <a:srgbClr val="0000FF"/>
    <a:srgbClr val="24BB50"/>
    <a:srgbClr val="ED1C24"/>
    <a:srgbClr val="6BFFFF"/>
    <a:srgbClr val="00CCFF"/>
    <a:srgbClr val="6699FF"/>
    <a:srgbClr val="FF9933"/>
    <a:srgbClr val="3F67E2"/>
    <a:srgbClr val="54813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520" autoAdjust="0"/>
    <p:restoredTop sz="95326" autoAdjust="0"/>
  </p:normalViewPr>
  <p:slideViewPr>
    <p:cSldViewPr snapToGrid="0">
      <p:cViewPr>
        <p:scale>
          <a:sx n="80" d="100"/>
          <a:sy n="80" d="100"/>
        </p:scale>
        <p:origin x="154" y="2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47D61A-F1EC-4E21-BF14-3B8D26B7A3C8}" type="datetimeFigureOut">
              <a:rPr lang="en-US" smtClean="0"/>
              <a:t>4/22/2021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3AA18B-C9D2-4C52-89FF-D5B1258B50BC}" type="slidenum">
              <a:rPr lang="en-US" smtClean="0"/>
              <a:t>‹#›</a:t>
            </a:fld>
            <a:endParaRPr lang="en-US"/>
          </a:p>
        </p:txBody>
      </p:sp>
    </p:spTree>
    <p:extLst>
      <p:ext uri="{BB962C8B-B14F-4D97-AF65-F5344CB8AC3E}">
        <p14:creationId xmlns:p14="http://schemas.microsoft.com/office/powerpoint/2010/main" val="3350529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txBox="1">
            <a:spLocks noGrp="1"/>
          </p:cNvSpPr>
          <p:nvPr>
            <p:ph type="body" idx="1"/>
          </p:nvPr>
        </p:nvSpPr>
        <p:spPr>
          <a:xfrm>
            <a:off x="685800" y="4400550"/>
            <a:ext cx="5486400" cy="3600450"/>
          </a:xfrm>
          <a:prstGeom prst="rect">
            <a:avLst/>
          </a:prstGeom>
        </p:spPr>
        <p:txBody>
          <a:bodyPr wrap="square" lIns="91425" tIns="91425" rIns="91425" bIns="91425" anchor="t" anchorCtr="0">
            <a:noAutofit/>
          </a:bodyPr>
          <a:lstStyle/>
          <a:p>
            <a:pPr marL="0" lvl="0" indent="0">
              <a:spcBef>
                <a:spcPts val="0"/>
              </a:spcBef>
              <a:buNone/>
            </a:pPr>
            <a:endParaRPr dirty="0"/>
          </a:p>
        </p:txBody>
      </p:sp>
      <p:sp>
        <p:nvSpPr>
          <p:cNvPr id="137" name="Shape 13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Shape 434"/>
          <p:cNvSpPr txBox="1">
            <a:spLocks noGrp="1"/>
          </p:cNvSpPr>
          <p:nvPr>
            <p:ph type="body" idx="1"/>
          </p:nvPr>
        </p:nvSpPr>
        <p:spPr>
          <a:xfrm>
            <a:off x="685800" y="4400550"/>
            <a:ext cx="5486400" cy="360045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435" name="Shape 43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Shape 44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48" name="Shape 448"/>
          <p:cNvSpPr txBox="1">
            <a:spLocks noGrp="1"/>
          </p:cNvSpPr>
          <p:nvPr>
            <p:ph type="body" idx="1"/>
          </p:nvPr>
        </p:nvSpPr>
        <p:spPr>
          <a:xfrm>
            <a:off x="685800" y="4400550"/>
            <a:ext cx="5486400" cy="3600450"/>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US" sz="1200" b="0" i="0" u="none" strike="noStrike" cap="none">
                <a:solidFill>
                  <a:schemeClr val="dk1"/>
                </a:solidFill>
                <a:latin typeface="Calibri"/>
                <a:ea typeface="Calibri"/>
                <a:cs typeface="Calibri"/>
                <a:sym typeface="Calibri"/>
              </a:rPr>
              <a:t>48 -48 4 – middle temporal</a:t>
            </a:r>
          </a:p>
        </p:txBody>
      </p:sp>
      <p:sp>
        <p:nvSpPr>
          <p:cNvPr id="449" name="Shape 449"/>
          <p:cNvSpPr txBox="1">
            <a:spLocks noGrp="1"/>
          </p:cNvSpPr>
          <p:nvPr>
            <p:ph type="sldNum" idx="12"/>
          </p:nvPr>
        </p:nvSpPr>
        <p:spPr>
          <a:xfrm>
            <a:off x="3884613" y="8685213"/>
            <a:ext cx="2971800" cy="458787"/>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a:solidFill>
                  <a:schemeClr val="dk1"/>
                </a:solidFill>
                <a:latin typeface="Calibri"/>
                <a:ea typeface="Calibri"/>
                <a:cs typeface="Calibri"/>
                <a:sym typeface="Calibri"/>
              </a:rPr>
              <a:t>27</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Shape 45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59" name="Shape 459"/>
          <p:cNvSpPr txBox="1">
            <a:spLocks noGrp="1"/>
          </p:cNvSpPr>
          <p:nvPr>
            <p:ph type="body" idx="1"/>
          </p:nvPr>
        </p:nvSpPr>
        <p:spPr>
          <a:xfrm>
            <a:off x="685800" y="4400550"/>
            <a:ext cx="5486400" cy="3600450"/>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US" sz="1200" b="0" i="0" u="none" strike="noStrike" cap="none">
                <a:solidFill>
                  <a:schemeClr val="dk1"/>
                </a:solidFill>
                <a:latin typeface="Calibri"/>
                <a:ea typeface="Calibri"/>
                <a:cs typeface="Calibri"/>
                <a:sym typeface="Calibri"/>
              </a:rPr>
              <a:t>Voxel Intensity Plot</a:t>
            </a:r>
          </a:p>
          <a:p>
            <a:pPr marL="0" marR="0" lvl="0" indent="0" algn="l" rtl="0">
              <a:spcBef>
                <a:spcPts val="0"/>
              </a:spcBef>
              <a:buNone/>
            </a:pPr>
            <a:r>
              <a:rPr lang="en-US" sz="1200" b="0" i="0" u="none" strike="noStrike" cap="none">
                <a:solidFill>
                  <a:schemeClr val="dk1"/>
                </a:solidFill>
                <a:latin typeface="Calibri"/>
                <a:ea typeface="Calibri"/>
                <a:cs typeface="Calibri"/>
                <a:sym typeface="Calibri"/>
              </a:rPr>
              <a:t>48 -48 4 – middle temporal</a:t>
            </a:r>
          </a:p>
        </p:txBody>
      </p:sp>
      <p:sp>
        <p:nvSpPr>
          <p:cNvPr id="460" name="Shape 460"/>
          <p:cNvSpPr txBox="1">
            <a:spLocks noGrp="1"/>
          </p:cNvSpPr>
          <p:nvPr>
            <p:ph type="sldNum" idx="12"/>
          </p:nvPr>
        </p:nvSpPr>
        <p:spPr>
          <a:xfrm>
            <a:off x="3884613" y="8685213"/>
            <a:ext cx="2971800" cy="458787"/>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a:solidFill>
                  <a:schemeClr val="dk1"/>
                </a:solidFill>
                <a:latin typeface="Calibri"/>
                <a:ea typeface="Calibri"/>
                <a:cs typeface="Calibri"/>
                <a:sym typeface="Calibri"/>
              </a:rPr>
              <a:t>28</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Shape 47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73" name="Shape 473"/>
          <p:cNvSpPr txBox="1">
            <a:spLocks noGrp="1"/>
          </p:cNvSpPr>
          <p:nvPr>
            <p:ph type="body" idx="1"/>
          </p:nvPr>
        </p:nvSpPr>
        <p:spPr>
          <a:xfrm>
            <a:off x="685800" y="4400550"/>
            <a:ext cx="5486400" cy="3600450"/>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US" sz="1200" b="0" i="0" u="none" strike="noStrike" cap="none">
                <a:solidFill>
                  <a:schemeClr val="dk1"/>
                </a:solidFill>
                <a:latin typeface="Calibri"/>
                <a:ea typeface="Calibri"/>
                <a:cs typeface="Calibri"/>
                <a:sym typeface="Calibri"/>
              </a:rPr>
              <a:t>48 -48 4 – middle temporal</a:t>
            </a:r>
          </a:p>
        </p:txBody>
      </p:sp>
      <p:sp>
        <p:nvSpPr>
          <p:cNvPr id="474" name="Shape 474"/>
          <p:cNvSpPr txBox="1">
            <a:spLocks noGrp="1"/>
          </p:cNvSpPr>
          <p:nvPr>
            <p:ph type="sldNum" idx="12"/>
          </p:nvPr>
        </p:nvSpPr>
        <p:spPr>
          <a:xfrm>
            <a:off x="3884613" y="8685213"/>
            <a:ext cx="2971800" cy="458787"/>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a:solidFill>
                  <a:schemeClr val="dk1"/>
                </a:solidFill>
                <a:latin typeface="Calibri"/>
                <a:ea typeface="Calibri"/>
                <a:cs typeface="Calibri"/>
                <a:sym typeface="Calibri"/>
              </a:rPr>
              <a:t>29</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Shape 48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89" name="Shape 489"/>
          <p:cNvSpPr txBox="1">
            <a:spLocks noGrp="1"/>
          </p:cNvSpPr>
          <p:nvPr>
            <p:ph type="body" idx="1"/>
          </p:nvPr>
        </p:nvSpPr>
        <p:spPr>
          <a:xfrm>
            <a:off x="685800" y="4400550"/>
            <a:ext cx="5486400" cy="3600450"/>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US" sz="1200" b="0" i="0" u="none" strike="noStrike" cap="none">
                <a:solidFill>
                  <a:schemeClr val="dk1"/>
                </a:solidFill>
                <a:latin typeface="Calibri"/>
                <a:ea typeface="Calibri"/>
                <a:cs typeface="Calibri"/>
                <a:sym typeface="Calibri"/>
              </a:rPr>
              <a:t>48 -48 4 – middle temporal</a:t>
            </a:r>
          </a:p>
        </p:txBody>
      </p:sp>
      <p:sp>
        <p:nvSpPr>
          <p:cNvPr id="490" name="Shape 490"/>
          <p:cNvSpPr txBox="1">
            <a:spLocks noGrp="1"/>
          </p:cNvSpPr>
          <p:nvPr>
            <p:ph type="sldNum" idx="12"/>
          </p:nvPr>
        </p:nvSpPr>
        <p:spPr>
          <a:xfrm>
            <a:off x="3884613" y="8685213"/>
            <a:ext cx="2971800" cy="458787"/>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a:solidFill>
                  <a:schemeClr val="dk1"/>
                </a:solidFill>
                <a:latin typeface="Calibri"/>
                <a:ea typeface="Calibri"/>
                <a:cs typeface="Calibri"/>
                <a:sym typeface="Calibri"/>
              </a:rPr>
              <a:t>30</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Shape 56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70" name="Shape 570"/>
          <p:cNvSpPr txBox="1">
            <a:spLocks noGrp="1"/>
          </p:cNvSpPr>
          <p:nvPr>
            <p:ph type="body" idx="1"/>
          </p:nvPr>
        </p:nvSpPr>
        <p:spPr>
          <a:xfrm>
            <a:off x="685800" y="4400550"/>
            <a:ext cx="5486400" cy="3600450"/>
          </a:xfrm>
          <a:prstGeom prst="rect">
            <a:avLst/>
          </a:prstGeom>
          <a:noFill/>
          <a:ln>
            <a:noFill/>
          </a:ln>
        </p:spPr>
        <p:txBody>
          <a:bodyPr wrap="square" lIns="91425" tIns="45700" rIns="91425" bIns="45700" anchor="t" anchorCtr="0">
            <a:noAutofit/>
          </a:bodyPr>
          <a:lstStyle/>
          <a:p>
            <a:pPr marL="0" marR="0" lvl="0" indent="0" algn="l" rtl="0">
              <a:spcBef>
                <a:spcPts val="0"/>
              </a:spcBef>
              <a:buNone/>
            </a:pPr>
            <a:endParaRPr sz="1200" b="0" i="0" u="none" strike="noStrike" cap="none">
              <a:solidFill>
                <a:schemeClr val="dk1"/>
              </a:solidFill>
              <a:latin typeface="Calibri"/>
              <a:ea typeface="Calibri"/>
              <a:cs typeface="Calibri"/>
              <a:sym typeface="Calibri"/>
            </a:endParaRPr>
          </a:p>
        </p:txBody>
      </p:sp>
      <p:sp>
        <p:nvSpPr>
          <p:cNvPr id="571" name="Shape 571"/>
          <p:cNvSpPr txBox="1">
            <a:spLocks noGrp="1"/>
          </p:cNvSpPr>
          <p:nvPr>
            <p:ph type="sldNum" idx="12"/>
          </p:nvPr>
        </p:nvSpPr>
        <p:spPr>
          <a:xfrm>
            <a:off x="3884613" y="8685213"/>
            <a:ext cx="2971800" cy="458787"/>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a:solidFill>
                  <a:schemeClr val="dk1"/>
                </a:solidFill>
                <a:latin typeface="Calibri"/>
                <a:ea typeface="Calibri"/>
                <a:cs typeface="Calibri"/>
                <a:sym typeface="Calibri"/>
              </a:rPr>
              <a:t>31</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Shape 576"/>
          <p:cNvSpPr txBox="1">
            <a:spLocks noGrp="1"/>
          </p:cNvSpPr>
          <p:nvPr>
            <p:ph type="body" idx="1"/>
          </p:nvPr>
        </p:nvSpPr>
        <p:spPr>
          <a:xfrm>
            <a:off x="685800" y="4400550"/>
            <a:ext cx="5486400" cy="360045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577" name="Shape 57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Shape 593"/>
          <p:cNvSpPr txBox="1">
            <a:spLocks noGrp="1"/>
          </p:cNvSpPr>
          <p:nvPr>
            <p:ph type="body" idx="1"/>
          </p:nvPr>
        </p:nvSpPr>
        <p:spPr>
          <a:xfrm>
            <a:off x="685800" y="4400550"/>
            <a:ext cx="5486400" cy="360045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594" name="Shape 59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Shape 618"/>
          <p:cNvSpPr txBox="1">
            <a:spLocks noGrp="1"/>
          </p:cNvSpPr>
          <p:nvPr>
            <p:ph type="body" idx="1"/>
          </p:nvPr>
        </p:nvSpPr>
        <p:spPr>
          <a:xfrm>
            <a:off x="685800" y="4400550"/>
            <a:ext cx="5486400" cy="360045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619" name="Shape 61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Shape 636"/>
          <p:cNvSpPr txBox="1">
            <a:spLocks noGrp="1"/>
          </p:cNvSpPr>
          <p:nvPr>
            <p:ph type="body" idx="1"/>
          </p:nvPr>
        </p:nvSpPr>
        <p:spPr>
          <a:xfrm>
            <a:off x="685800" y="4400550"/>
            <a:ext cx="5486400" cy="360045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637" name="Shape 63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PLS for this data?</a:t>
            </a:r>
          </a:p>
        </p:txBody>
      </p:sp>
      <p:sp>
        <p:nvSpPr>
          <p:cNvPr id="4" name="Slide Number Placeholder 3"/>
          <p:cNvSpPr>
            <a:spLocks noGrp="1"/>
          </p:cNvSpPr>
          <p:nvPr>
            <p:ph type="sldNum" sz="quarter" idx="5"/>
          </p:nvPr>
        </p:nvSpPr>
        <p:spPr/>
        <p:txBody>
          <a:bodyPr/>
          <a:lstStyle/>
          <a:p>
            <a:fld id="{503AA18B-C9D2-4C52-89FF-D5B1258B50BC}" type="slidenum">
              <a:rPr lang="en-US" smtClean="0"/>
              <a:t>10</a:t>
            </a:fld>
            <a:endParaRPr lang="en-US"/>
          </a:p>
        </p:txBody>
      </p:sp>
    </p:spTree>
    <p:extLst>
      <p:ext uri="{BB962C8B-B14F-4D97-AF65-F5344CB8AC3E}">
        <p14:creationId xmlns:p14="http://schemas.microsoft.com/office/powerpoint/2010/main" val="29592739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Shape 661"/>
          <p:cNvSpPr txBox="1">
            <a:spLocks noGrp="1"/>
          </p:cNvSpPr>
          <p:nvPr>
            <p:ph type="body" idx="1"/>
          </p:nvPr>
        </p:nvSpPr>
        <p:spPr>
          <a:xfrm>
            <a:off x="685800" y="4400550"/>
            <a:ext cx="5486400" cy="360045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662" name="Shape 66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2"/>
        <p:cNvGrpSpPr/>
        <p:nvPr/>
      </p:nvGrpSpPr>
      <p:grpSpPr>
        <a:xfrm>
          <a:off x="0" y="0"/>
          <a:ext cx="0" cy="0"/>
          <a:chOff x="0" y="0"/>
          <a:chExt cx="0" cy="0"/>
        </a:xfrm>
      </p:grpSpPr>
      <p:sp>
        <p:nvSpPr>
          <p:cNvPr id="733" name="Shape 733"/>
          <p:cNvSpPr txBox="1">
            <a:spLocks noGrp="1"/>
          </p:cNvSpPr>
          <p:nvPr>
            <p:ph type="body" idx="1"/>
          </p:nvPr>
        </p:nvSpPr>
        <p:spPr>
          <a:xfrm>
            <a:off x="685800" y="4400550"/>
            <a:ext cx="5486400" cy="360045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734" name="Shape 73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2"/>
        <p:cNvGrpSpPr/>
        <p:nvPr/>
      </p:nvGrpSpPr>
      <p:grpSpPr>
        <a:xfrm>
          <a:off x="0" y="0"/>
          <a:ext cx="0" cy="0"/>
          <a:chOff x="0" y="0"/>
          <a:chExt cx="0" cy="0"/>
        </a:xfrm>
      </p:grpSpPr>
      <p:sp>
        <p:nvSpPr>
          <p:cNvPr id="773" name="Shape 773"/>
          <p:cNvSpPr txBox="1">
            <a:spLocks noGrp="1"/>
          </p:cNvSpPr>
          <p:nvPr>
            <p:ph type="body" idx="1"/>
          </p:nvPr>
        </p:nvSpPr>
        <p:spPr>
          <a:xfrm>
            <a:off x="685800" y="4400550"/>
            <a:ext cx="5486400" cy="360045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774" name="Shape 77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Shape 818"/>
          <p:cNvSpPr txBox="1">
            <a:spLocks noGrp="1"/>
          </p:cNvSpPr>
          <p:nvPr>
            <p:ph type="body" idx="1"/>
          </p:nvPr>
        </p:nvSpPr>
        <p:spPr>
          <a:xfrm>
            <a:off x="685800" y="4400550"/>
            <a:ext cx="5486400" cy="360045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819" name="Shape 81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p:cNvGrpSpPr/>
        <p:nvPr/>
      </p:nvGrpSpPr>
      <p:grpSpPr>
        <a:xfrm>
          <a:off x="0" y="0"/>
          <a:ext cx="0" cy="0"/>
          <a:chOff x="0" y="0"/>
          <a:chExt cx="0" cy="0"/>
        </a:xfrm>
      </p:grpSpPr>
      <p:sp>
        <p:nvSpPr>
          <p:cNvPr id="874" name="Shape 874"/>
          <p:cNvSpPr txBox="1">
            <a:spLocks noGrp="1"/>
          </p:cNvSpPr>
          <p:nvPr>
            <p:ph type="body" idx="1"/>
          </p:nvPr>
        </p:nvSpPr>
        <p:spPr>
          <a:xfrm>
            <a:off x="685800" y="4400550"/>
            <a:ext cx="5486400" cy="360045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875" name="Shape 87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6"/>
        <p:cNvGrpSpPr/>
        <p:nvPr/>
      </p:nvGrpSpPr>
      <p:grpSpPr>
        <a:xfrm>
          <a:off x="0" y="0"/>
          <a:ext cx="0" cy="0"/>
          <a:chOff x="0" y="0"/>
          <a:chExt cx="0" cy="0"/>
        </a:xfrm>
      </p:grpSpPr>
      <p:sp>
        <p:nvSpPr>
          <p:cNvPr id="977" name="Shape 977"/>
          <p:cNvSpPr txBox="1">
            <a:spLocks noGrp="1"/>
          </p:cNvSpPr>
          <p:nvPr>
            <p:ph type="body" idx="1"/>
          </p:nvPr>
        </p:nvSpPr>
        <p:spPr>
          <a:xfrm>
            <a:off x="685800" y="4400550"/>
            <a:ext cx="5486400" cy="360045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978" name="Shape 97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4"/>
        <p:cNvGrpSpPr/>
        <p:nvPr/>
      </p:nvGrpSpPr>
      <p:grpSpPr>
        <a:xfrm>
          <a:off x="0" y="0"/>
          <a:ext cx="0" cy="0"/>
          <a:chOff x="0" y="0"/>
          <a:chExt cx="0" cy="0"/>
        </a:xfrm>
      </p:grpSpPr>
      <p:sp>
        <p:nvSpPr>
          <p:cNvPr id="1025" name="Shape 1025"/>
          <p:cNvSpPr txBox="1">
            <a:spLocks noGrp="1"/>
          </p:cNvSpPr>
          <p:nvPr>
            <p:ph type="body" idx="1"/>
          </p:nvPr>
        </p:nvSpPr>
        <p:spPr>
          <a:xfrm>
            <a:off x="685800" y="4400550"/>
            <a:ext cx="5486400" cy="360045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1026" name="Shape 102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4"/>
        <p:cNvGrpSpPr/>
        <p:nvPr/>
      </p:nvGrpSpPr>
      <p:grpSpPr>
        <a:xfrm>
          <a:off x="0" y="0"/>
          <a:ext cx="0" cy="0"/>
          <a:chOff x="0" y="0"/>
          <a:chExt cx="0" cy="0"/>
        </a:xfrm>
      </p:grpSpPr>
      <p:sp>
        <p:nvSpPr>
          <p:cNvPr id="1245" name="Shape 1245"/>
          <p:cNvSpPr txBox="1">
            <a:spLocks noGrp="1"/>
          </p:cNvSpPr>
          <p:nvPr>
            <p:ph type="body" idx="1"/>
          </p:nvPr>
        </p:nvSpPr>
        <p:spPr>
          <a:xfrm>
            <a:off x="685800" y="4400550"/>
            <a:ext cx="5486400" cy="360045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1246" name="Shape 124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1"/>
        <p:cNvGrpSpPr/>
        <p:nvPr/>
      </p:nvGrpSpPr>
      <p:grpSpPr>
        <a:xfrm>
          <a:off x="0" y="0"/>
          <a:ext cx="0" cy="0"/>
          <a:chOff x="0" y="0"/>
          <a:chExt cx="0" cy="0"/>
        </a:xfrm>
      </p:grpSpPr>
      <p:sp>
        <p:nvSpPr>
          <p:cNvPr id="1252" name="Shape 1252"/>
          <p:cNvSpPr txBox="1">
            <a:spLocks noGrp="1"/>
          </p:cNvSpPr>
          <p:nvPr>
            <p:ph type="body" idx="1"/>
          </p:nvPr>
        </p:nvSpPr>
        <p:spPr>
          <a:xfrm>
            <a:off x="685800" y="4400550"/>
            <a:ext cx="5486400" cy="360045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1253" name="Shape 125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4"/>
        <p:cNvGrpSpPr/>
        <p:nvPr/>
      </p:nvGrpSpPr>
      <p:grpSpPr>
        <a:xfrm>
          <a:off x="0" y="0"/>
          <a:ext cx="0" cy="0"/>
          <a:chOff x="0" y="0"/>
          <a:chExt cx="0" cy="0"/>
        </a:xfrm>
      </p:grpSpPr>
      <p:sp>
        <p:nvSpPr>
          <p:cNvPr id="1265" name="Shape 1265"/>
          <p:cNvSpPr txBox="1">
            <a:spLocks noGrp="1"/>
          </p:cNvSpPr>
          <p:nvPr>
            <p:ph type="body" idx="1"/>
          </p:nvPr>
        </p:nvSpPr>
        <p:spPr>
          <a:xfrm>
            <a:off x="685800" y="4400550"/>
            <a:ext cx="5486400" cy="360045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1266" name="Shape 126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txBox="1">
            <a:spLocks noGrp="1"/>
          </p:cNvSpPr>
          <p:nvPr>
            <p:ph type="body" idx="1"/>
          </p:nvPr>
        </p:nvSpPr>
        <p:spPr>
          <a:xfrm>
            <a:off x="685800" y="4400550"/>
            <a:ext cx="5486400" cy="360045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180" name="Shape 18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8"/>
        <p:cNvGrpSpPr/>
        <p:nvPr/>
      </p:nvGrpSpPr>
      <p:grpSpPr>
        <a:xfrm>
          <a:off x="0" y="0"/>
          <a:ext cx="0" cy="0"/>
          <a:chOff x="0" y="0"/>
          <a:chExt cx="0" cy="0"/>
        </a:xfrm>
      </p:grpSpPr>
      <p:sp>
        <p:nvSpPr>
          <p:cNvPr id="1279" name="Shape 1279"/>
          <p:cNvSpPr txBox="1">
            <a:spLocks noGrp="1"/>
          </p:cNvSpPr>
          <p:nvPr>
            <p:ph type="body" idx="1"/>
          </p:nvPr>
        </p:nvSpPr>
        <p:spPr>
          <a:xfrm>
            <a:off x="685800" y="4400550"/>
            <a:ext cx="5486400" cy="360045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1280" name="Shape 128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7"/>
        <p:cNvGrpSpPr/>
        <p:nvPr/>
      </p:nvGrpSpPr>
      <p:grpSpPr>
        <a:xfrm>
          <a:off x="0" y="0"/>
          <a:ext cx="0" cy="0"/>
          <a:chOff x="0" y="0"/>
          <a:chExt cx="0" cy="0"/>
        </a:xfrm>
      </p:grpSpPr>
      <p:sp>
        <p:nvSpPr>
          <p:cNvPr id="1288" name="Shape 1288"/>
          <p:cNvSpPr txBox="1">
            <a:spLocks noGrp="1"/>
          </p:cNvSpPr>
          <p:nvPr>
            <p:ph type="body" idx="1"/>
          </p:nvPr>
        </p:nvSpPr>
        <p:spPr>
          <a:xfrm>
            <a:off x="685800" y="4400550"/>
            <a:ext cx="5486400" cy="360045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1289" name="Shape 128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9"/>
        <p:cNvGrpSpPr/>
        <p:nvPr/>
      </p:nvGrpSpPr>
      <p:grpSpPr>
        <a:xfrm>
          <a:off x="0" y="0"/>
          <a:ext cx="0" cy="0"/>
          <a:chOff x="0" y="0"/>
          <a:chExt cx="0" cy="0"/>
        </a:xfrm>
      </p:grpSpPr>
      <p:sp>
        <p:nvSpPr>
          <p:cNvPr id="1300" name="Shape 1300"/>
          <p:cNvSpPr txBox="1">
            <a:spLocks noGrp="1"/>
          </p:cNvSpPr>
          <p:nvPr>
            <p:ph type="body" idx="1"/>
          </p:nvPr>
        </p:nvSpPr>
        <p:spPr>
          <a:xfrm>
            <a:off x="685800" y="4400550"/>
            <a:ext cx="5486400" cy="360045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1301" name="Shape 130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1"/>
        <p:cNvGrpSpPr/>
        <p:nvPr/>
      </p:nvGrpSpPr>
      <p:grpSpPr>
        <a:xfrm>
          <a:off x="0" y="0"/>
          <a:ext cx="0" cy="0"/>
          <a:chOff x="0" y="0"/>
          <a:chExt cx="0" cy="0"/>
        </a:xfrm>
      </p:grpSpPr>
      <p:sp>
        <p:nvSpPr>
          <p:cNvPr id="1312" name="Shape 1312"/>
          <p:cNvSpPr txBox="1">
            <a:spLocks noGrp="1"/>
          </p:cNvSpPr>
          <p:nvPr>
            <p:ph type="body" idx="1"/>
          </p:nvPr>
        </p:nvSpPr>
        <p:spPr>
          <a:xfrm>
            <a:off x="685800" y="4400550"/>
            <a:ext cx="5486400" cy="360045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1313" name="Shape 131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5"/>
        <p:cNvGrpSpPr/>
        <p:nvPr/>
      </p:nvGrpSpPr>
      <p:grpSpPr>
        <a:xfrm>
          <a:off x="0" y="0"/>
          <a:ext cx="0" cy="0"/>
          <a:chOff x="0" y="0"/>
          <a:chExt cx="0" cy="0"/>
        </a:xfrm>
      </p:grpSpPr>
      <p:sp>
        <p:nvSpPr>
          <p:cNvPr id="1326" name="Shape 1326"/>
          <p:cNvSpPr txBox="1">
            <a:spLocks noGrp="1"/>
          </p:cNvSpPr>
          <p:nvPr>
            <p:ph type="body" idx="1"/>
          </p:nvPr>
        </p:nvSpPr>
        <p:spPr>
          <a:xfrm>
            <a:off x="685800" y="4400550"/>
            <a:ext cx="5486400" cy="360045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1327" name="Shape 132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txBox="1">
            <a:spLocks noGrp="1"/>
          </p:cNvSpPr>
          <p:nvPr>
            <p:ph type="body" idx="1"/>
          </p:nvPr>
        </p:nvSpPr>
        <p:spPr>
          <a:xfrm>
            <a:off x="685800" y="4400550"/>
            <a:ext cx="5486400" cy="360045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187" name="Shape 18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txBox="1">
            <a:spLocks noGrp="1"/>
          </p:cNvSpPr>
          <p:nvPr>
            <p:ph type="body" idx="1"/>
          </p:nvPr>
        </p:nvSpPr>
        <p:spPr>
          <a:xfrm>
            <a:off x="685800" y="4400550"/>
            <a:ext cx="5486400" cy="360045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206" name="Shape 20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Shape 24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50" name="Shape 250"/>
          <p:cNvSpPr txBox="1">
            <a:spLocks noGrp="1"/>
          </p:cNvSpPr>
          <p:nvPr>
            <p:ph type="body" idx="1"/>
          </p:nvPr>
        </p:nvSpPr>
        <p:spPr>
          <a:xfrm>
            <a:off x="685800" y="4400550"/>
            <a:ext cx="5486400" cy="3600450"/>
          </a:xfrm>
          <a:prstGeom prst="rect">
            <a:avLst/>
          </a:prstGeom>
          <a:noFill/>
          <a:ln>
            <a:noFill/>
          </a:ln>
        </p:spPr>
        <p:txBody>
          <a:bodyPr wrap="square" lIns="91425" tIns="45700" rIns="91425" bIns="45700" anchor="t" anchorCtr="0">
            <a:noAutofit/>
          </a:bodyPr>
          <a:lstStyle/>
          <a:p>
            <a:pPr marL="0" marR="0" lvl="0" indent="0" algn="l" rtl="0">
              <a:spcBef>
                <a:spcPts val="0"/>
              </a:spcBef>
              <a:buNone/>
            </a:pPr>
            <a:endParaRPr sz="1200" b="0" i="0" u="none" strike="noStrike" cap="none">
              <a:solidFill>
                <a:schemeClr val="dk1"/>
              </a:solidFill>
              <a:latin typeface="Calibri"/>
              <a:ea typeface="Calibri"/>
              <a:cs typeface="Calibri"/>
              <a:sym typeface="Calibri"/>
            </a:endParaRPr>
          </a:p>
        </p:txBody>
      </p:sp>
      <p:sp>
        <p:nvSpPr>
          <p:cNvPr id="251" name="Shape 251"/>
          <p:cNvSpPr txBox="1">
            <a:spLocks noGrp="1"/>
          </p:cNvSpPr>
          <p:nvPr>
            <p:ph type="sldNum" idx="12"/>
          </p:nvPr>
        </p:nvSpPr>
        <p:spPr>
          <a:xfrm>
            <a:off x="3884613" y="8685213"/>
            <a:ext cx="2971800" cy="458787"/>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a:solidFill>
                  <a:schemeClr val="dk1"/>
                </a:solidFill>
                <a:latin typeface="Calibri"/>
                <a:ea typeface="Calibri"/>
                <a:cs typeface="Calibri"/>
                <a:sym typeface="Calibri"/>
              </a:rPr>
              <a:t>21</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Shape 24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50" name="Shape 250"/>
          <p:cNvSpPr txBox="1">
            <a:spLocks noGrp="1"/>
          </p:cNvSpPr>
          <p:nvPr>
            <p:ph type="body" idx="1"/>
          </p:nvPr>
        </p:nvSpPr>
        <p:spPr>
          <a:xfrm>
            <a:off x="685800" y="4400550"/>
            <a:ext cx="5486400" cy="3600450"/>
          </a:xfrm>
          <a:prstGeom prst="rect">
            <a:avLst/>
          </a:prstGeom>
          <a:noFill/>
          <a:ln>
            <a:noFill/>
          </a:ln>
        </p:spPr>
        <p:txBody>
          <a:bodyPr wrap="square" lIns="91425" tIns="45700" rIns="91425" bIns="45700" anchor="t" anchorCtr="0">
            <a:noAutofit/>
          </a:bodyPr>
          <a:lstStyle/>
          <a:p>
            <a:pPr marL="0" marR="0" lvl="0" indent="0" algn="l" rtl="0">
              <a:spcBef>
                <a:spcPts val="0"/>
              </a:spcBef>
              <a:buNone/>
            </a:pPr>
            <a:endParaRPr sz="1200" b="0" i="0" u="none" strike="noStrike" cap="none">
              <a:solidFill>
                <a:schemeClr val="dk1"/>
              </a:solidFill>
              <a:latin typeface="Calibri"/>
              <a:ea typeface="Calibri"/>
              <a:cs typeface="Calibri"/>
              <a:sym typeface="Calibri"/>
            </a:endParaRPr>
          </a:p>
        </p:txBody>
      </p:sp>
      <p:sp>
        <p:nvSpPr>
          <p:cNvPr id="251" name="Shape 251"/>
          <p:cNvSpPr txBox="1">
            <a:spLocks noGrp="1"/>
          </p:cNvSpPr>
          <p:nvPr>
            <p:ph type="sldNum" idx="12"/>
          </p:nvPr>
        </p:nvSpPr>
        <p:spPr>
          <a:xfrm>
            <a:off x="3884613" y="8685213"/>
            <a:ext cx="2971800" cy="458787"/>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a:solidFill>
                  <a:schemeClr val="dk1"/>
                </a:solidFill>
                <a:latin typeface="Calibri"/>
                <a:ea typeface="Calibri"/>
                <a:cs typeface="Calibri"/>
                <a:sym typeface="Calibri"/>
              </a:rPr>
              <a:t>22</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908475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Shape 415"/>
          <p:cNvSpPr txBox="1">
            <a:spLocks noGrp="1"/>
          </p:cNvSpPr>
          <p:nvPr>
            <p:ph type="body" idx="1"/>
          </p:nvPr>
        </p:nvSpPr>
        <p:spPr>
          <a:xfrm>
            <a:off x="685800" y="4400550"/>
            <a:ext cx="5486400" cy="360045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416" name="Shape 41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Shape 42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25" name="Shape 425"/>
          <p:cNvSpPr txBox="1">
            <a:spLocks noGrp="1"/>
          </p:cNvSpPr>
          <p:nvPr>
            <p:ph type="body" idx="1"/>
          </p:nvPr>
        </p:nvSpPr>
        <p:spPr>
          <a:xfrm>
            <a:off x="685800" y="4400550"/>
            <a:ext cx="5486400" cy="3600450"/>
          </a:xfrm>
          <a:prstGeom prst="rect">
            <a:avLst/>
          </a:prstGeom>
          <a:noFill/>
          <a:ln>
            <a:noFill/>
          </a:ln>
        </p:spPr>
        <p:txBody>
          <a:bodyPr wrap="square" lIns="91425" tIns="45700" rIns="91425" bIns="45700" anchor="t" anchorCtr="0">
            <a:noAutofit/>
          </a:bodyPr>
          <a:lstStyle/>
          <a:p>
            <a:pPr marL="0" marR="0" lvl="0" indent="-76200" algn="l" rtl="0">
              <a:lnSpc>
                <a:spcPct val="100000"/>
              </a:lnSpc>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0 - (default) Within each group remove group means from conditon means. Tells us how conditions are modulated by group membership. Boosts condition differences, removes overall group differences. Best suited if you are interested in condition and condition- by-group effects.</a:t>
            </a:r>
          </a:p>
          <a:p>
            <a:pPr marL="0" marR="0" lvl="0" indent="0" algn="l" rtl="0">
              <a:spcBef>
                <a:spcPts val="0"/>
              </a:spcBef>
              <a:buNone/>
            </a:pPr>
            <a:endParaRPr sz="1200" b="0" i="0" u="none" strike="noStrike" cap="none">
              <a:solidFill>
                <a:schemeClr val="dk1"/>
              </a:solidFill>
              <a:latin typeface="Calibri"/>
              <a:ea typeface="Calibri"/>
              <a:cs typeface="Calibri"/>
              <a:sym typeface="Calibri"/>
            </a:endParaRPr>
          </a:p>
        </p:txBody>
      </p:sp>
      <p:sp>
        <p:nvSpPr>
          <p:cNvPr id="426" name="Shape 426"/>
          <p:cNvSpPr txBox="1">
            <a:spLocks noGrp="1"/>
          </p:cNvSpPr>
          <p:nvPr>
            <p:ph type="sldNum" idx="12"/>
          </p:nvPr>
        </p:nvSpPr>
        <p:spPr>
          <a:xfrm>
            <a:off x="3884613" y="8685213"/>
            <a:ext cx="2971800" cy="458787"/>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a:solidFill>
                  <a:schemeClr val="dk1"/>
                </a:solidFill>
                <a:latin typeface="Calibri"/>
                <a:ea typeface="Calibri"/>
                <a:cs typeface="Calibri"/>
                <a:sym typeface="Calibri"/>
              </a:rPr>
              <a:t>25</a:t>
            </a:fld>
            <a:endParaRPr lang="en-US"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8ECE5-48ED-485E-80C4-207662EDCB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82C0A67-EB20-41F6-B0F4-209CEA63E0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2002119-FCA0-441A-8716-79C736E9EFAC}"/>
              </a:ext>
            </a:extLst>
          </p:cNvPr>
          <p:cNvSpPr>
            <a:spLocks noGrp="1"/>
          </p:cNvSpPr>
          <p:nvPr>
            <p:ph type="dt" sz="half" idx="10"/>
          </p:nvPr>
        </p:nvSpPr>
        <p:spPr/>
        <p:txBody>
          <a:bodyPr/>
          <a:lstStyle/>
          <a:p>
            <a:fld id="{B84F1F7E-A9C5-45FF-B99E-7ECA2FCF6A5D}" type="datetimeFigureOut">
              <a:rPr lang="en-US" smtClean="0"/>
              <a:t>4/22/2021</a:t>
            </a:fld>
            <a:endParaRPr lang="en-US"/>
          </a:p>
        </p:txBody>
      </p:sp>
      <p:sp>
        <p:nvSpPr>
          <p:cNvPr id="5" name="Footer Placeholder 4">
            <a:extLst>
              <a:ext uri="{FF2B5EF4-FFF2-40B4-BE49-F238E27FC236}">
                <a16:creationId xmlns:a16="http://schemas.microsoft.com/office/drawing/2014/main" id="{E07D3620-502C-485F-B180-294E8F1B95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BC4ED2-8351-4F62-808F-42577573513C}"/>
              </a:ext>
            </a:extLst>
          </p:cNvPr>
          <p:cNvSpPr>
            <a:spLocks noGrp="1"/>
          </p:cNvSpPr>
          <p:nvPr>
            <p:ph type="sldNum" sz="quarter" idx="12"/>
          </p:nvPr>
        </p:nvSpPr>
        <p:spPr/>
        <p:txBody>
          <a:bodyPr/>
          <a:lstStyle/>
          <a:p>
            <a:fld id="{4142F0CE-2EE1-4D13-82E8-71A6FF2CE027}" type="slidenum">
              <a:rPr lang="en-US" smtClean="0"/>
              <a:t>‹#›</a:t>
            </a:fld>
            <a:endParaRPr lang="en-US"/>
          </a:p>
        </p:txBody>
      </p:sp>
    </p:spTree>
    <p:extLst>
      <p:ext uri="{BB962C8B-B14F-4D97-AF65-F5344CB8AC3E}">
        <p14:creationId xmlns:p14="http://schemas.microsoft.com/office/powerpoint/2010/main" val="2244871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D76DA-167B-4D14-8041-016843B21D8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1224B6E-144A-40BB-A058-4486412EA11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18652F-7404-48EE-8D6A-251097B45606}"/>
              </a:ext>
            </a:extLst>
          </p:cNvPr>
          <p:cNvSpPr>
            <a:spLocks noGrp="1"/>
          </p:cNvSpPr>
          <p:nvPr>
            <p:ph type="dt" sz="half" idx="10"/>
          </p:nvPr>
        </p:nvSpPr>
        <p:spPr/>
        <p:txBody>
          <a:bodyPr/>
          <a:lstStyle/>
          <a:p>
            <a:fld id="{B84F1F7E-A9C5-45FF-B99E-7ECA2FCF6A5D}" type="datetimeFigureOut">
              <a:rPr lang="en-US" smtClean="0"/>
              <a:t>4/22/2021</a:t>
            </a:fld>
            <a:endParaRPr lang="en-US"/>
          </a:p>
        </p:txBody>
      </p:sp>
      <p:sp>
        <p:nvSpPr>
          <p:cNvPr id="5" name="Footer Placeholder 4">
            <a:extLst>
              <a:ext uri="{FF2B5EF4-FFF2-40B4-BE49-F238E27FC236}">
                <a16:creationId xmlns:a16="http://schemas.microsoft.com/office/drawing/2014/main" id="{F9E7024B-13CC-46BD-9C97-170EF42C89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1E02E8-48E2-47E9-97BF-01D6020E38D9}"/>
              </a:ext>
            </a:extLst>
          </p:cNvPr>
          <p:cNvSpPr>
            <a:spLocks noGrp="1"/>
          </p:cNvSpPr>
          <p:nvPr>
            <p:ph type="sldNum" sz="quarter" idx="12"/>
          </p:nvPr>
        </p:nvSpPr>
        <p:spPr/>
        <p:txBody>
          <a:bodyPr/>
          <a:lstStyle/>
          <a:p>
            <a:fld id="{4142F0CE-2EE1-4D13-82E8-71A6FF2CE027}" type="slidenum">
              <a:rPr lang="en-US" smtClean="0"/>
              <a:t>‹#›</a:t>
            </a:fld>
            <a:endParaRPr lang="en-US"/>
          </a:p>
        </p:txBody>
      </p:sp>
    </p:spTree>
    <p:extLst>
      <p:ext uri="{BB962C8B-B14F-4D97-AF65-F5344CB8AC3E}">
        <p14:creationId xmlns:p14="http://schemas.microsoft.com/office/powerpoint/2010/main" val="3042440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2C7110-2491-476D-9699-EDD32210C3A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D657561-4647-4DC4-9DAF-3494A00BBE6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720ECC-D46B-45F7-997A-1ECC280E51B4}"/>
              </a:ext>
            </a:extLst>
          </p:cNvPr>
          <p:cNvSpPr>
            <a:spLocks noGrp="1"/>
          </p:cNvSpPr>
          <p:nvPr>
            <p:ph type="dt" sz="half" idx="10"/>
          </p:nvPr>
        </p:nvSpPr>
        <p:spPr/>
        <p:txBody>
          <a:bodyPr/>
          <a:lstStyle/>
          <a:p>
            <a:fld id="{B84F1F7E-A9C5-45FF-B99E-7ECA2FCF6A5D}" type="datetimeFigureOut">
              <a:rPr lang="en-US" smtClean="0"/>
              <a:t>4/22/2021</a:t>
            </a:fld>
            <a:endParaRPr lang="en-US"/>
          </a:p>
        </p:txBody>
      </p:sp>
      <p:sp>
        <p:nvSpPr>
          <p:cNvPr id="5" name="Footer Placeholder 4">
            <a:extLst>
              <a:ext uri="{FF2B5EF4-FFF2-40B4-BE49-F238E27FC236}">
                <a16:creationId xmlns:a16="http://schemas.microsoft.com/office/drawing/2014/main" id="{70B55786-210B-49CC-A0EA-B6C0ABBC2B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4A8DA8-ECA2-4420-B3EB-2FF0CC713F22}"/>
              </a:ext>
            </a:extLst>
          </p:cNvPr>
          <p:cNvSpPr>
            <a:spLocks noGrp="1"/>
          </p:cNvSpPr>
          <p:nvPr>
            <p:ph type="sldNum" sz="quarter" idx="12"/>
          </p:nvPr>
        </p:nvSpPr>
        <p:spPr/>
        <p:txBody>
          <a:bodyPr/>
          <a:lstStyle/>
          <a:p>
            <a:fld id="{4142F0CE-2EE1-4D13-82E8-71A6FF2CE027}" type="slidenum">
              <a:rPr lang="en-US" smtClean="0"/>
              <a:t>‹#›</a:t>
            </a:fld>
            <a:endParaRPr lang="en-US"/>
          </a:p>
        </p:txBody>
      </p:sp>
    </p:spTree>
    <p:extLst>
      <p:ext uri="{BB962C8B-B14F-4D97-AF65-F5344CB8AC3E}">
        <p14:creationId xmlns:p14="http://schemas.microsoft.com/office/powerpoint/2010/main" val="4246741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51DDD-C6CE-44F5-83C7-764D5C2715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DF7E7C-BD29-4AB3-AC3B-781EF67DBA87}"/>
              </a:ext>
            </a:extLst>
          </p:cNvPr>
          <p:cNvSpPr>
            <a:spLocks noGrp="1"/>
          </p:cNvSpPr>
          <p:nvPr>
            <p:ph idx="1"/>
          </p:nvPr>
        </p:nvSpPr>
        <p:spPr>
          <a:xfrm>
            <a:off x="838200" y="1597019"/>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2871A8D-8D85-4570-9D86-7570A0A64030}"/>
              </a:ext>
            </a:extLst>
          </p:cNvPr>
          <p:cNvSpPr>
            <a:spLocks noGrp="1"/>
          </p:cNvSpPr>
          <p:nvPr>
            <p:ph type="dt" sz="half" idx="10"/>
          </p:nvPr>
        </p:nvSpPr>
        <p:spPr/>
        <p:txBody>
          <a:bodyPr/>
          <a:lstStyle/>
          <a:p>
            <a:fld id="{B84F1F7E-A9C5-45FF-B99E-7ECA2FCF6A5D}" type="datetimeFigureOut">
              <a:rPr lang="en-US" smtClean="0"/>
              <a:t>4/22/2021</a:t>
            </a:fld>
            <a:endParaRPr lang="en-US"/>
          </a:p>
        </p:txBody>
      </p:sp>
      <p:sp>
        <p:nvSpPr>
          <p:cNvPr id="5" name="Footer Placeholder 4">
            <a:extLst>
              <a:ext uri="{FF2B5EF4-FFF2-40B4-BE49-F238E27FC236}">
                <a16:creationId xmlns:a16="http://schemas.microsoft.com/office/drawing/2014/main" id="{54C36966-6249-468D-9E68-9AD92116D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027DC9-7BC0-4B6A-BAA6-D12195876312}"/>
              </a:ext>
            </a:extLst>
          </p:cNvPr>
          <p:cNvSpPr>
            <a:spLocks noGrp="1"/>
          </p:cNvSpPr>
          <p:nvPr>
            <p:ph type="sldNum" sz="quarter" idx="12"/>
          </p:nvPr>
        </p:nvSpPr>
        <p:spPr/>
        <p:txBody>
          <a:bodyPr/>
          <a:lstStyle/>
          <a:p>
            <a:fld id="{4142F0CE-2EE1-4D13-82E8-71A6FF2CE027}" type="slidenum">
              <a:rPr lang="en-US" smtClean="0"/>
              <a:t>‹#›</a:t>
            </a:fld>
            <a:endParaRPr lang="en-US"/>
          </a:p>
        </p:txBody>
      </p:sp>
    </p:spTree>
    <p:extLst>
      <p:ext uri="{BB962C8B-B14F-4D97-AF65-F5344CB8AC3E}">
        <p14:creationId xmlns:p14="http://schemas.microsoft.com/office/powerpoint/2010/main" val="3441543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CDF3A-61BE-4F66-8A0A-DBB79BED90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821711D-058B-4129-B9D3-AA6E9FA22A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D8240F-18BA-4799-B665-CB4CD9396014}"/>
              </a:ext>
            </a:extLst>
          </p:cNvPr>
          <p:cNvSpPr>
            <a:spLocks noGrp="1"/>
          </p:cNvSpPr>
          <p:nvPr>
            <p:ph type="dt" sz="half" idx="10"/>
          </p:nvPr>
        </p:nvSpPr>
        <p:spPr/>
        <p:txBody>
          <a:bodyPr/>
          <a:lstStyle/>
          <a:p>
            <a:fld id="{B84F1F7E-A9C5-45FF-B99E-7ECA2FCF6A5D}" type="datetimeFigureOut">
              <a:rPr lang="en-US" smtClean="0"/>
              <a:t>4/22/2021</a:t>
            </a:fld>
            <a:endParaRPr lang="en-US"/>
          </a:p>
        </p:txBody>
      </p:sp>
      <p:sp>
        <p:nvSpPr>
          <p:cNvPr id="5" name="Footer Placeholder 4">
            <a:extLst>
              <a:ext uri="{FF2B5EF4-FFF2-40B4-BE49-F238E27FC236}">
                <a16:creationId xmlns:a16="http://schemas.microsoft.com/office/drawing/2014/main" id="{92C8D5B1-0759-405E-AF32-890FC3ACDF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22D91A-D05E-433B-9707-EF0D54BF6A29}"/>
              </a:ext>
            </a:extLst>
          </p:cNvPr>
          <p:cNvSpPr>
            <a:spLocks noGrp="1"/>
          </p:cNvSpPr>
          <p:nvPr>
            <p:ph type="sldNum" sz="quarter" idx="12"/>
          </p:nvPr>
        </p:nvSpPr>
        <p:spPr/>
        <p:txBody>
          <a:bodyPr/>
          <a:lstStyle/>
          <a:p>
            <a:fld id="{4142F0CE-2EE1-4D13-82E8-71A6FF2CE027}" type="slidenum">
              <a:rPr lang="en-US" smtClean="0"/>
              <a:t>‹#›</a:t>
            </a:fld>
            <a:endParaRPr lang="en-US"/>
          </a:p>
        </p:txBody>
      </p:sp>
    </p:spTree>
    <p:extLst>
      <p:ext uri="{BB962C8B-B14F-4D97-AF65-F5344CB8AC3E}">
        <p14:creationId xmlns:p14="http://schemas.microsoft.com/office/powerpoint/2010/main" val="1454192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EA545-AAB7-471B-B058-C4023FA2DB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63A111-77E4-4C29-A92C-A4CF6F38D88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F98240D-DB1C-4259-95D4-BDE994A8EC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D8C2D2-4B2D-4055-A09E-9D12D03E8CE9}"/>
              </a:ext>
            </a:extLst>
          </p:cNvPr>
          <p:cNvSpPr>
            <a:spLocks noGrp="1"/>
          </p:cNvSpPr>
          <p:nvPr>
            <p:ph type="dt" sz="half" idx="10"/>
          </p:nvPr>
        </p:nvSpPr>
        <p:spPr/>
        <p:txBody>
          <a:bodyPr/>
          <a:lstStyle/>
          <a:p>
            <a:fld id="{B84F1F7E-A9C5-45FF-B99E-7ECA2FCF6A5D}" type="datetimeFigureOut">
              <a:rPr lang="en-US" smtClean="0"/>
              <a:t>4/22/2021</a:t>
            </a:fld>
            <a:endParaRPr lang="en-US"/>
          </a:p>
        </p:txBody>
      </p:sp>
      <p:sp>
        <p:nvSpPr>
          <p:cNvPr id="6" name="Footer Placeholder 5">
            <a:extLst>
              <a:ext uri="{FF2B5EF4-FFF2-40B4-BE49-F238E27FC236}">
                <a16:creationId xmlns:a16="http://schemas.microsoft.com/office/drawing/2014/main" id="{24A13180-3444-437C-8830-BC0F3DA84A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97D686-6E02-4931-BF05-9699534B17A7}"/>
              </a:ext>
            </a:extLst>
          </p:cNvPr>
          <p:cNvSpPr>
            <a:spLocks noGrp="1"/>
          </p:cNvSpPr>
          <p:nvPr>
            <p:ph type="sldNum" sz="quarter" idx="12"/>
          </p:nvPr>
        </p:nvSpPr>
        <p:spPr/>
        <p:txBody>
          <a:bodyPr/>
          <a:lstStyle/>
          <a:p>
            <a:fld id="{4142F0CE-2EE1-4D13-82E8-71A6FF2CE027}" type="slidenum">
              <a:rPr lang="en-US" smtClean="0"/>
              <a:t>‹#›</a:t>
            </a:fld>
            <a:endParaRPr lang="en-US"/>
          </a:p>
        </p:txBody>
      </p:sp>
    </p:spTree>
    <p:extLst>
      <p:ext uri="{BB962C8B-B14F-4D97-AF65-F5344CB8AC3E}">
        <p14:creationId xmlns:p14="http://schemas.microsoft.com/office/powerpoint/2010/main" val="101756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9C9CD-3D28-4562-B3C7-F86A1F8ABF6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890F41B-7B6F-4B19-B3C5-D845699997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6B0D99-7CF9-4815-861E-7BC8EAA2B3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75938B-574D-487D-8123-CB871850E1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10D797D-51E5-479D-80FB-F980F82D6BC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FC7EF4-DB22-4D12-9933-6897352E6DBF}"/>
              </a:ext>
            </a:extLst>
          </p:cNvPr>
          <p:cNvSpPr>
            <a:spLocks noGrp="1"/>
          </p:cNvSpPr>
          <p:nvPr>
            <p:ph type="dt" sz="half" idx="10"/>
          </p:nvPr>
        </p:nvSpPr>
        <p:spPr/>
        <p:txBody>
          <a:bodyPr/>
          <a:lstStyle/>
          <a:p>
            <a:fld id="{B84F1F7E-A9C5-45FF-B99E-7ECA2FCF6A5D}" type="datetimeFigureOut">
              <a:rPr lang="en-US" smtClean="0"/>
              <a:t>4/22/2021</a:t>
            </a:fld>
            <a:endParaRPr lang="en-US"/>
          </a:p>
        </p:txBody>
      </p:sp>
      <p:sp>
        <p:nvSpPr>
          <p:cNvPr id="8" name="Footer Placeholder 7">
            <a:extLst>
              <a:ext uri="{FF2B5EF4-FFF2-40B4-BE49-F238E27FC236}">
                <a16:creationId xmlns:a16="http://schemas.microsoft.com/office/drawing/2014/main" id="{48ACA312-A6A6-4C59-9BE5-91882E5C300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10961E0-B6B2-4100-91B7-92A9BCF8A39D}"/>
              </a:ext>
            </a:extLst>
          </p:cNvPr>
          <p:cNvSpPr>
            <a:spLocks noGrp="1"/>
          </p:cNvSpPr>
          <p:nvPr>
            <p:ph type="sldNum" sz="quarter" idx="12"/>
          </p:nvPr>
        </p:nvSpPr>
        <p:spPr/>
        <p:txBody>
          <a:bodyPr/>
          <a:lstStyle/>
          <a:p>
            <a:fld id="{4142F0CE-2EE1-4D13-82E8-71A6FF2CE027}" type="slidenum">
              <a:rPr lang="en-US" smtClean="0"/>
              <a:t>‹#›</a:t>
            </a:fld>
            <a:endParaRPr lang="en-US"/>
          </a:p>
        </p:txBody>
      </p:sp>
    </p:spTree>
    <p:extLst>
      <p:ext uri="{BB962C8B-B14F-4D97-AF65-F5344CB8AC3E}">
        <p14:creationId xmlns:p14="http://schemas.microsoft.com/office/powerpoint/2010/main" val="3368508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4EEF5-BE64-4E19-9803-271D769366D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2F0FB2-433B-4B13-A662-202A81C1E6F2}"/>
              </a:ext>
            </a:extLst>
          </p:cNvPr>
          <p:cNvSpPr>
            <a:spLocks noGrp="1"/>
          </p:cNvSpPr>
          <p:nvPr>
            <p:ph type="dt" sz="half" idx="10"/>
          </p:nvPr>
        </p:nvSpPr>
        <p:spPr/>
        <p:txBody>
          <a:bodyPr/>
          <a:lstStyle/>
          <a:p>
            <a:fld id="{B84F1F7E-A9C5-45FF-B99E-7ECA2FCF6A5D}" type="datetimeFigureOut">
              <a:rPr lang="en-US" smtClean="0"/>
              <a:t>4/22/2021</a:t>
            </a:fld>
            <a:endParaRPr lang="en-US"/>
          </a:p>
        </p:txBody>
      </p:sp>
      <p:sp>
        <p:nvSpPr>
          <p:cNvPr id="4" name="Footer Placeholder 3">
            <a:extLst>
              <a:ext uri="{FF2B5EF4-FFF2-40B4-BE49-F238E27FC236}">
                <a16:creationId xmlns:a16="http://schemas.microsoft.com/office/drawing/2014/main" id="{E7DF325D-706F-45AA-84AE-CC17B3722E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08FE8C-BB24-4A36-AD02-0791DB5FB6A1}"/>
              </a:ext>
            </a:extLst>
          </p:cNvPr>
          <p:cNvSpPr>
            <a:spLocks noGrp="1"/>
          </p:cNvSpPr>
          <p:nvPr>
            <p:ph type="sldNum" sz="quarter" idx="12"/>
          </p:nvPr>
        </p:nvSpPr>
        <p:spPr/>
        <p:txBody>
          <a:bodyPr/>
          <a:lstStyle/>
          <a:p>
            <a:fld id="{4142F0CE-2EE1-4D13-82E8-71A6FF2CE027}" type="slidenum">
              <a:rPr lang="en-US" smtClean="0"/>
              <a:t>‹#›</a:t>
            </a:fld>
            <a:endParaRPr lang="en-US"/>
          </a:p>
        </p:txBody>
      </p:sp>
    </p:spTree>
    <p:extLst>
      <p:ext uri="{BB962C8B-B14F-4D97-AF65-F5344CB8AC3E}">
        <p14:creationId xmlns:p14="http://schemas.microsoft.com/office/powerpoint/2010/main" val="3061683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DD2EDC-C23C-4EE9-8D75-D785DA4BE558}"/>
              </a:ext>
            </a:extLst>
          </p:cNvPr>
          <p:cNvSpPr>
            <a:spLocks noGrp="1"/>
          </p:cNvSpPr>
          <p:nvPr>
            <p:ph type="dt" sz="half" idx="10"/>
          </p:nvPr>
        </p:nvSpPr>
        <p:spPr/>
        <p:txBody>
          <a:bodyPr/>
          <a:lstStyle/>
          <a:p>
            <a:fld id="{B84F1F7E-A9C5-45FF-B99E-7ECA2FCF6A5D}" type="datetimeFigureOut">
              <a:rPr lang="en-US" smtClean="0"/>
              <a:t>4/22/2021</a:t>
            </a:fld>
            <a:endParaRPr lang="en-US"/>
          </a:p>
        </p:txBody>
      </p:sp>
      <p:sp>
        <p:nvSpPr>
          <p:cNvPr id="3" name="Footer Placeholder 2">
            <a:extLst>
              <a:ext uri="{FF2B5EF4-FFF2-40B4-BE49-F238E27FC236}">
                <a16:creationId xmlns:a16="http://schemas.microsoft.com/office/drawing/2014/main" id="{DD7CA11D-DC72-488B-8685-B7690F9CEC2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A55BE44-9B19-4F01-990E-5B092EF466BE}"/>
              </a:ext>
            </a:extLst>
          </p:cNvPr>
          <p:cNvSpPr>
            <a:spLocks noGrp="1"/>
          </p:cNvSpPr>
          <p:nvPr>
            <p:ph type="sldNum" sz="quarter" idx="12"/>
          </p:nvPr>
        </p:nvSpPr>
        <p:spPr/>
        <p:txBody>
          <a:bodyPr/>
          <a:lstStyle/>
          <a:p>
            <a:fld id="{4142F0CE-2EE1-4D13-82E8-71A6FF2CE027}" type="slidenum">
              <a:rPr lang="en-US" smtClean="0"/>
              <a:t>‹#›</a:t>
            </a:fld>
            <a:endParaRPr lang="en-US"/>
          </a:p>
        </p:txBody>
      </p:sp>
    </p:spTree>
    <p:extLst>
      <p:ext uri="{BB962C8B-B14F-4D97-AF65-F5344CB8AC3E}">
        <p14:creationId xmlns:p14="http://schemas.microsoft.com/office/powerpoint/2010/main" val="828578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F4528-097B-43E8-A0F9-838E04224D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A1637C5-974D-423D-9B14-1834749957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429EAB6-1472-4A63-A8AA-66A9EF85C4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02136F-4EB6-4262-9773-3E9F3F448D1F}"/>
              </a:ext>
            </a:extLst>
          </p:cNvPr>
          <p:cNvSpPr>
            <a:spLocks noGrp="1"/>
          </p:cNvSpPr>
          <p:nvPr>
            <p:ph type="dt" sz="half" idx="10"/>
          </p:nvPr>
        </p:nvSpPr>
        <p:spPr/>
        <p:txBody>
          <a:bodyPr/>
          <a:lstStyle/>
          <a:p>
            <a:fld id="{B84F1F7E-A9C5-45FF-B99E-7ECA2FCF6A5D}" type="datetimeFigureOut">
              <a:rPr lang="en-US" smtClean="0"/>
              <a:t>4/22/2021</a:t>
            </a:fld>
            <a:endParaRPr lang="en-US"/>
          </a:p>
        </p:txBody>
      </p:sp>
      <p:sp>
        <p:nvSpPr>
          <p:cNvPr id="6" name="Footer Placeholder 5">
            <a:extLst>
              <a:ext uri="{FF2B5EF4-FFF2-40B4-BE49-F238E27FC236}">
                <a16:creationId xmlns:a16="http://schemas.microsoft.com/office/drawing/2014/main" id="{2FE739BB-DFB9-4FCD-A743-C31666A201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EC8161-D531-42F7-8E9B-EBC2002F0609}"/>
              </a:ext>
            </a:extLst>
          </p:cNvPr>
          <p:cNvSpPr>
            <a:spLocks noGrp="1"/>
          </p:cNvSpPr>
          <p:nvPr>
            <p:ph type="sldNum" sz="quarter" idx="12"/>
          </p:nvPr>
        </p:nvSpPr>
        <p:spPr/>
        <p:txBody>
          <a:bodyPr/>
          <a:lstStyle/>
          <a:p>
            <a:fld id="{4142F0CE-2EE1-4D13-82E8-71A6FF2CE027}" type="slidenum">
              <a:rPr lang="en-US" smtClean="0"/>
              <a:t>‹#›</a:t>
            </a:fld>
            <a:endParaRPr lang="en-US"/>
          </a:p>
        </p:txBody>
      </p:sp>
    </p:spTree>
    <p:extLst>
      <p:ext uri="{BB962C8B-B14F-4D97-AF65-F5344CB8AC3E}">
        <p14:creationId xmlns:p14="http://schemas.microsoft.com/office/powerpoint/2010/main" val="1139840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7308D-1CCE-4EFD-8727-DFBA1F7869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99D76C5-7D71-42AC-A0E7-427DB0293E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931C146-6845-47A4-8A7C-9F3C764C4F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6BC997-3C60-4DBC-8C9B-79FA60F6EA2E}"/>
              </a:ext>
            </a:extLst>
          </p:cNvPr>
          <p:cNvSpPr>
            <a:spLocks noGrp="1"/>
          </p:cNvSpPr>
          <p:nvPr>
            <p:ph type="dt" sz="half" idx="10"/>
          </p:nvPr>
        </p:nvSpPr>
        <p:spPr/>
        <p:txBody>
          <a:bodyPr/>
          <a:lstStyle/>
          <a:p>
            <a:fld id="{B84F1F7E-A9C5-45FF-B99E-7ECA2FCF6A5D}" type="datetimeFigureOut">
              <a:rPr lang="en-US" smtClean="0"/>
              <a:t>4/22/2021</a:t>
            </a:fld>
            <a:endParaRPr lang="en-US"/>
          </a:p>
        </p:txBody>
      </p:sp>
      <p:sp>
        <p:nvSpPr>
          <p:cNvPr id="6" name="Footer Placeholder 5">
            <a:extLst>
              <a:ext uri="{FF2B5EF4-FFF2-40B4-BE49-F238E27FC236}">
                <a16:creationId xmlns:a16="http://schemas.microsoft.com/office/drawing/2014/main" id="{3284F56B-171F-42C5-A7EB-D180D52B85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207280-55BD-405A-9404-960FCE3AC58A}"/>
              </a:ext>
            </a:extLst>
          </p:cNvPr>
          <p:cNvSpPr>
            <a:spLocks noGrp="1"/>
          </p:cNvSpPr>
          <p:nvPr>
            <p:ph type="sldNum" sz="quarter" idx="12"/>
          </p:nvPr>
        </p:nvSpPr>
        <p:spPr/>
        <p:txBody>
          <a:bodyPr/>
          <a:lstStyle/>
          <a:p>
            <a:fld id="{4142F0CE-2EE1-4D13-82E8-71A6FF2CE027}" type="slidenum">
              <a:rPr lang="en-US" smtClean="0"/>
              <a:t>‹#›</a:t>
            </a:fld>
            <a:endParaRPr lang="en-US"/>
          </a:p>
        </p:txBody>
      </p:sp>
    </p:spTree>
    <p:extLst>
      <p:ext uri="{BB962C8B-B14F-4D97-AF65-F5344CB8AC3E}">
        <p14:creationId xmlns:p14="http://schemas.microsoft.com/office/powerpoint/2010/main" val="2485823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50E51B-E033-423D-9E01-BFB442F5A6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06407886-8CDF-4950-99BD-5A59E9C2B6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CC07A5-2CE6-4117-856B-93B852784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4F1F7E-A9C5-45FF-B99E-7ECA2FCF6A5D}" type="datetimeFigureOut">
              <a:rPr lang="en-US" smtClean="0"/>
              <a:t>4/22/2021</a:t>
            </a:fld>
            <a:endParaRPr lang="en-US"/>
          </a:p>
        </p:txBody>
      </p:sp>
      <p:sp>
        <p:nvSpPr>
          <p:cNvPr id="5" name="Footer Placeholder 4">
            <a:extLst>
              <a:ext uri="{FF2B5EF4-FFF2-40B4-BE49-F238E27FC236}">
                <a16:creationId xmlns:a16="http://schemas.microsoft.com/office/drawing/2014/main" id="{15565231-4384-4C3C-BA23-657FBBD6DD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4978DA1-3CDA-4B98-A080-B8C18AE100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42F0CE-2EE1-4D13-82E8-71A6FF2CE027}" type="slidenum">
              <a:rPr lang="en-US" smtClean="0"/>
              <a:t>‹#›</a:t>
            </a:fld>
            <a:endParaRPr lang="en-US"/>
          </a:p>
        </p:txBody>
      </p:sp>
    </p:spTree>
    <p:extLst>
      <p:ext uri="{BB962C8B-B14F-4D97-AF65-F5344CB8AC3E}">
        <p14:creationId xmlns:p14="http://schemas.microsoft.com/office/powerpoint/2010/main" val="36116047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8" Type="http://schemas.openxmlformats.org/officeDocument/2006/relationships/image" Target="../media/image24.emf"/><Relationship Id="rId3" Type="http://schemas.openxmlformats.org/officeDocument/2006/relationships/image" Target="../media/image8.png"/><Relationship Id="rId7" Type="http://schemas.openxmlformats.org/officeDocument/2006/relationships/image" Target="../media/image23.emf"/><Relationship Id="rId2" Type="http://schemas.openxmlformats.org/officeDocument/2006/relationships/image" Target="../media/image21.png"/><Relationship Id="rId1" Type="http://schemas.openxmlformats.org/officeDocument/2006/relationships/slideLayout" Target="../slideLayouts/slideLayout6.xml"/><Relationship Id="rId6" Type="http://schemas.openxmlformats.org/officeDocument/2006/relationships/image" Target="../media/image22.emf"/><Relationship Id="rId5" Type="http://schemas.openxmlformats.org/officeDocument/2006/relationships/image" Target="../media/image18.png"/><Relationship Id="rId10" Type="http://schemas.openxmlformats.org/officeDocument/2006/relationships/image" Target="../media/image26.emf"/><Relationship Id="rId4" Type="http://schemas.openxmlformats.org/officeDocument/2006/relationships/image" Target="../media/image9.png"/><Relationship Id="rId9" Type="http://schemas.openxmlformats.org/officeDocument/2006/relationships/image" Target="../media/image25.emf"/></Relationships>
</file>

<file path=ppt/slides/_rels/slide19.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9.emf"/><Relationship Id="rId3" Type="http://schemas.openxmlformats.org/officeDocument/2006/relationships/image" Target="../media/image18.png"/><Relationship Id="rId7" Type="http://schemas.openxmlformats.org/officeDocument/2006/relationships/image" Target="../media/image16.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8.png"/><Relationship Id="rId11" Type="http://schemas.openxmlformats.org/officeDocument/2006/relationships/image" Target="../media/image32.emf"/><Relationship Id="rId5" Type="http://schemas.openxmlformats.org/officeDocument/2006/relationships/image" Target="../media/image9.png"/><Relationship Id="rId10" Type="http://schemas.openxmlformats.org/officeDocument/2006/relationships/image" Target="../media/image31.emf"/><Relationship Id="rId4" Type="http://schemas.openxmlformats.org/officeDocument/2006/relationships/image" Target="../media/image8.png"/><Relationship Id="rId9" Type="http://schemas.openxmlformats.org/officeDocument/2006/relationships/image" Target="../media/image30.emf"/></Relationships>
</file>

<file path=ppt/slides/_rels/slide21.xml.rels><?xml version="1.0" encoding="UTF-8" standalone="yes"?>
<Relationships xmlns="http://schemas.openxmlformats.org/package/2006/relationships"><Relationship Id="rId8" Type="http://schemas.openxmlformats.org/officeDocument/2006/relationships/image" Target="../media/image38.emf"/><Relationship Id="rId3" Type="http://schemas.openxmlformats.org/officeDocument/2006/relationships/image" Target="../media/image33.emf"/><Relationship Id="rId7" Type="http://schemas.openxmlformats.org/officeDocument/2006/relationships/image" Target="../media/image37.emf"/><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36.emf"/><Relationship Id="rId5" Type="http://schemas.openxmlformats.org/officeDocument/2006/relationships/image" Target="../media/image35.emf"/><Relationship Id="rId4" Type="http://schemas.openxmlformats.org/officeDocument/2006/relationships/image" Target="../media/image34.emf"/></Relationships>
</file>

<file path=ppt/slides/_rels/slide22.xml.rels><?xml version="1.0" encoding="UTF-8" standalone="yes"?>
<Relationships xmlns="http://schemas.openxmlformats.org/package/2006/relationships"><Relationship Id="rId8" Type="http://schemas.openxmlformats.org/officeDocument/2006/relationships/image" Target="../media/image41.emf"/><Relationship Id="rId3" Type="http://schemas.openxmlformats.org/officeDocument/2006/relationships/image" Target="../media/image33.emf"/><Relationship Id="rId7" Type="http://schemas.openxmlformats.org/officeDocument/2006/relationships/image" Target="../media/image40.emf"/><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39.emf"/><Relationship Id="rId5" Type="http://schemas.openxmlformats.org/officeDocument/2006/relationships/image" Target="../media/image35.emf"/><Relationship Id="rId4" Type="http://schemas.openxmlformats.org/officeDocument/2006/relationships/image" Target="../media/image34.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43.png"/></Relationships>
</file>

<file path=ppt/slides/_rels/slide2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45.png"/></Relationships>
</file>

<file path=ppt/slides/_rels/slide2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45.png"/><Relationship Id="rId4" Type="http://schemas.openxmlformats.org/officeDocument/2006/relationships/image" Target="../media/image46.png"/></Relationships>
</file>

<file path=ppt/slides/_rels/slide2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47.png"/><Relationship Id="rId4" Type="http://schemas.openxmlformats.org/officeDocument/2006/relationships/image" Target="../media/image4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45.png"/><Relationship Id="rId4" Type="http://schemas.openxmlformats.org/officeDocument/2006/relationships/image" Target="../media/image46.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48.png"/></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48.png"/></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48.png"/></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7.xml"/><Relationship Id="rId5" Type="http://schemas.openxmlformats.org/officeDocument/2006/relationships/image" Target="../media/image49.png"/><Relationship Id="rId4" Type="http://schemas.openxmlformats.org/officeDocument/2006/relationships/image" Target="../media/image48.png"/></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6.xml"/><Relationship Id="rId5" Type="http://schemas.openxmlformats.org/officeDocument/2006/relationships/image" Target="../media/image49.png"/><Relationship Id="rId4" Type="http://schemas.openxmlformats.org/officeDocument/2006/relationships/image" Target="../media/image48.png"/></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7.xml"/><Relationship Id="rId5" Type="http://schemas.openxmlformats.org/officeDocument/2006/relationships/image" Target="../media/image49.png"/><Relationship Id="rId4" Type="http://schemas.openxmlformats.org/officeDocument/2006/relationships/image" Target="../media/image48.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51.png"/></Relationships>
</file>

<file path=ppt/slides/_rels/slide4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54.png"/></Relationships>
</file>

<file path=ppt/slides/_rels/slide4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55.png"/></Relationships>
</file>

<file path=ppt/slides/_rels/slide4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image" Target="../media/image55.png"/></Relationships>
</file>

<file path=ppt/slides/_rels/slide4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image" Target="../media/image57.pn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emf"/><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8" Type="http://schemas.openxmlformats.org/officeDocument/2006/relationships/image" Target="../media/image58.emf"/><Relationship Id="rId3" Type="http://schemas.openxmlformats.org/officeDocument/2006/relationships/image" Target="../media/image61.png"/><Relationship Id="rId7" Type="http://schemas.openxmlformats.org/officeDocument/2006/relationships/image" Target="../media/image65.png"/><Relationship Id="rId2" Type="http://schemas.openxmlformats.org/officeDocument/2006/relationships/image" Target="../media/image60.emf"/><Relationship Id="rId1" Type="http://schemas.openxmlformats.org/officeDocument/2006/relationships/slideLayout" Target="../slideLayouts/slideLayout7.xml"/><Relationship Id="rId6" Type="http://schemas.openxmlformats.org/officeDocument/2006/relationships/image" Target="../media/image64.emf"/><Relationship Id="rId5" Type="http://schemas.openxmlformats.org/officeDocument/2006/relationships/image" Target="../media/image63.png"/><Relationship Id="rId4" Type="http://schemas.openxmlformats.org/officeDocument/2006/relationships/image" Target="../media/image62.emf"/><Relationship Id="rId9" Type="http://schemas.openxmlformats.org/officeDocument/2006/relationships/image" Target="../media/image59.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6258-0F1C-49A6-9417-3D0CE8F15F29}"/>
              </a:ext>
            </a:extLst>
          </p:cNvPr>
          <p:cNvSpPr>
            <a:spLocks noGrp="1"/>
          </p:cNvSpPr>
          <p:nvPr>
            <p:ph type="ctrTitle"/>
          </p:nvPr>
        </p:nvSpPr>
        <p:spPr>
          <a:xfrm>
            <a:off x="1524000" y="1089433"/>
            <a:ext cx="9144000" cy="1655762"/>
          </a:xfrm>
        </p:spPr>
        <p:txBody>
          <a:bodyPr>
            <a:normAutofit/>
          </a:bodyPr>
          <a:lstStyle/>
          <a:p>
            <a:r>
              <a:rPr lang="en-US" sz="4800" b="0" i="0" u="none" strike="noStrike" cap="none" dirty="0">
                <a:solidFill>
                  <a:srgbClr val="002060"/>
                </a:solidFill>
                <a:latin typeface="Calibri"/>
                <a:ea typeface="Calibri"/>
                <a:cs typeface="Calibri"/>
                <a:sym typeface="Calibri"/>
              </a:rPr>
              <a:t>Almost everything you need to know about PLS</a:t>
            </a:r>
            <a:endParaRPr lang="en-US" sz="4800" dirty="0">
              <a:solidFill>
                <a:srgbClr val="002060"/>
              </a:solidFill>
            </a:endParaRPr>
          </a:p>
        </p:txBody>
      </p:sp>
      <p:sp>
        <p:nvSpPr>
          <p:cNvPr id="3" name="Subtitle 2">
            <a:extLst>
              <a:ext uri="{FF2B5EF4-FFF2-40B4-BE49-F238E27FC236}">
                <a16:creationId xmlns:a16="http://schemas.microsoft.com/office/drawing/2014/main" id="{57E3976E-F9A7-473B-8062-7C146731E59B}"/>
              </a:ext>
            </a:extLst>
          </p:cNvPr>
          <p:cNvSpPr>
            <a:spLocks noGrp="1"/>
          </p:cNvSpPr>
          <p:nvPr>
            <p:ph type="subTitle" idx="1"/>
          </p:nvPr>
        </p:nvSpPr>
        <p:spPr>
          <a:xfrm>
            <a:off x="1524000" y="2870520"/>
            <a:ext cx="9144000" cy="1655762"/>
          </a:xfrm>
        </p:spPr>
        <p:txBody>
          <a:bodyPr>
            <a:normAutofit/>
          </a:bodyPr>
          <a:lstStyle/>
          <a:p>
            <a:r>
              <a:rPr lang="en-US" sz="4000" dirty="0"/>
              <a:t>Part 2: PLS for functional neuroimaging with </a:t>
            </a:r>
            <a:r>
              <a:rPr lang="en-US" sz="4000" dirty="0" err="1"/>
              <a:t>MatLab</a:t>
            </a:r>
            <a:endParaRPr lang="en-US" sz="4000" dirty="0"/>
          </a:p>
          <a:p>
            <a:endParaRPr lang="en-US" sz="4000" dirty="0"/>
          </a:p>
          <a:p>
            <a:r>
              <a:rPr lang="en-US" sz="3600" dirty="0"/>
              <a:t>Jenny Rieck &amp; Derek Beaton</a:t>
            </a:r>
          </a:p>
          <a:p>
            <a:r>
              <a:rPr lang="en-US" sz="3600" dirty="0"/>
              <a:t>23 April 2021</a:t>
            </a:r>
          </a:p>
        </p:txBody>
      </p:sp>
    </p:spTree>
    <p:extLst>
      <p:ext uri="{BB962C8B-B14F-4D97-AF65-F5344CB8AC3E}">
        <p14:creationId xmlns:p14="http://schemas.microsoft.com/office/powerpoint/2010/main" val="4202384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92A43-5E3A-4E31-A4EB-ECAC00BDFA03}"/>
              </a:ext>
            </a:extLst>
          </p:cNvPr>
          <p:cNvSpPr>
            <a:spLocks noGrp="1"/>
          </p:cNvSpPr>
          <p:nvPr>
            <p:ph type="title"/>
          </p:nvPr>
        </p:nvSpPr>
        <p:spPr/>
        <p:txBody>
          <a:bodyPr/>
          <a:lstStyle/>
          <a:p>
            <a:r>
              <a:rPr lang="en-US" dirty="0">
                <a:solidFill>
                  <a:srgbClr val="002060"/>
                </a:solidFill>
              </a:rPr>
              <a:t>Block-design fMRI face match task</a:t>
            </a:r>
          </a:p>
        </p:txBody>
      </p:sp>
      <p:sp>
        <p:nvSpPr>
          <p:cNvPr id="3" name="Content Placeholder 2">
            <a:extLst>
              <a:ext uri="{FF2B5EF4-FFF2-40B4-BE49-F238E27FC236}">
                <a16:creationId xmlns:a16="http://schemas.microsoft.com/office/drawing/2014/main" id="{6E6432B0-9E67-4ABC-BF79-929F9548664C}"/>
              </a:ext>
            </a:extLst>
          </p:cNvPr>
          <p:cNvSpPr>
            <a:spLocks noGrp="1"/>
          </p:cNvSpPr>
          <p:nvPr>
            <p:ph idx="1"/>
          </p:nvPr>
        </p:nvSpPr>
        <p:spPr/>
        <p:txBody>
          <a:bodyPr/>
          <a:lstStyle/>
          <a:p>
            <a:pPr marL="0" indent="0">
              <a:spcAft>
                <a:spcPts val="600"/>
              </a:spcAft>
              <a:buNone/>
            </a:pPr>
            <a:r>
              <a:rPr lang="en-US" sz="2800" b="0" i="0" u="none" strike="noStrike" cap="none" dirty="0">
                <a:solidFill>
                  <a:schemeClr val="dk1"/>
                </a:solidFill>
                <a:latin typeface="Calibri"/>
                <a:ea typeface="Calibri"/>
                <a:cs typeface="Calibri"/>
                <a:sym typeface="Calibri"/>
              </a:rPr>
              <a:t>Garrett, McIntosh, &amp; Grady, 2014, </a:t>
            </a:r>
            <a:r>
              <a:rPr lang="en-US" sz="2800" b="0" i="1" u="none" strike="noStrike" cap="none" dirty="0" err="1">
                <a:solidFill>
                  <a:schemeClr val="dk1"/>
                </a:solidFill>
                <a:latin typeface="Calibri"/>
                <a:ea typeface="Calibri"/>
                <a:cs typeface="Calibri"/>
                <a:sym typeface="Calibri"/>
              </a:rPr>
              <a:t>Cereb</a:t>
            </a:r>
            <a:r>
              <a:rPr lang="en-US" sz="2800" b="0" i="1" u="none" strike="noStrike" cap="none" dirty="0">
                <a:solidFill>
                  <a:schemeClr val="dk1"/>
                </a:solidFill>
                <a:latin typeface="Calibri"/>
                <a:ea typeface="Calibri"/>
                <a:cs typeface="Calibri"/>
                <a:sym typeface="Calibri"/>
              </a:rPr>
              <a:t> Cortex</a:t>
            </a:r>
          </a:p>
          <a:p>
            <a:pPr marL="228600" marR="0" lvl="0" indent="-228600" algn="l" rtl="0">
              <a:lnSpc>
                <a:spcPct val="90000"/>
              </a:lnSpc>
              <a:spcBef>
                <a:spcPts val="1000"/>
              </a:spcBef>
              <a:spcAft>
                <a:spcPts val="600"/>
              </a:spcAft>
              <a:buClr>
                <a:schemeClr val="dk1"/>
              </a:buClr>
              <a:buSzPts val="2800"/>
              <a:buFont typeface="Arial"/>
              <a:buChar char="•"/>
            </a:pPr>
            <a:r>
              <a:rPr lang="en-US" sz="2800" b="0" i="0" u="none" strike="noStrike" cap="none" dirty="0">
                <a:solidFill>
                  <a:schemeClr val="dk1"/>
                </a:solidFill>
                <a:latin typeface="Calibri"/>
                <a:ea typeface="Calibri"/>
                <a:cs typeface="Calibri"/>
                <a:sym typeface="Calibri"/>
              </a:rPr>
              <a:t>Sample: </a:t>
            </a:r>
            <a:r>
              <a:rPr lang="en-US" sz="2400" b="0" i="0" u="none" strike="noStrike" cap="none" dirty="0">
                <a:solidFill>
                  <a:schemeClr val="dk1"/>
                </a:solidFill>
                <a:latin typeface="Calibri"/>
                <a:ea typeface="Calibri"/>
                <a:cs typeface="Calibri"/>
                <a:sym typeface="Calibri"/>
              </a:rPr>
              <a:t>N = 20 younger adults, N = 20 older adults</a:t>
            </a:r>
          </a:p>
          <a:p>
            <a:pPr marL="228600" marR="0" lvl="0" indent="-228600" algn="l" rtl="0">
              <a:lnSpc>
                <a:spcPct val="90000"/>
              </a:lnSpc>
              <a:spcBef>
                <a:spcPts val="1000"/>
              </a:spcBef>
              <a:spcAft>
                <a:spcPts val="600"/>
              </a:spcAft>
              <a:buClr>
                <a:schemeClr val="dk1"/>
              </a:buClr>
              <a:buSzPts val="2800"/>
              <a:buFont typeface="Arial"/>
              <a:buChar char="•"/>
            </a:pPr>
            <a:r>
              <a:rPr lang="en-US" sz="2800" b="0" i="0" u="none" strike="noStrike" cap="none" dirty="0">
                <a:solidFill>
                  <a:schemeClr val="dk1"/>
                </a:solidFill>
                <a:latin typeface="Calibri"/>
                <a:ea typeface="Calibri"/>
                <a:cs typeface="Calibri"/>
                <a:sym typeface="Calibri"/>
              </a:rPr>
              <a:t>Face-matching task (with one face degraded):</a:t>
            </a:r>
          </a:p>
          <a:p>
            <a:pPr marL="228600" marR="0" lvl="0" indent="-228600" algn="l" rtl="0">
              <a:lnSpc>
                <a:spcPct val="90000"/>
              </a:lnSpc>
              <a:spcBef>
                <a:spcPts val="1000"/>
              </a:spcBef>
              <a:spcAft>
                <a:spcPts val="600"/>
              </a:spcAft>
              <a:buClr>
                <a:schemeClr val="dk1"/>
              </a:buClr>
              <a:buSzPts val="2800"/>
              <a:buFont typeface="Arial"/>
              <a:buChar char="•"/>
            </a:pPr>
            <a:endParaRPr lang="en-US" sz="2800" b="0" i="0" u="none" strike="noStrike" cap="none" dirty="0">
              <a:solidFill>
                <a:schemeClr val="dk1"/>
              </a:solidFill>
              <a:latin typeface="Calibri"/>
              <a:ea typeface="Calibri"/>
              <a:cs typeface="Calibri"/>
              <a:sym typeface="Calibri"/>
            </a:endParaRPr>
          </a:p>
          <a:p>
            <a:pPr marL="228600" marR="0" lvl="0" indent="-228600" algn="l" rtl="0">
              <a:lnSpc>
                <a:spcPct val="90000"/>
              </a:lnSpc>
              <a:spcBef>
                <a:spcPts val="1000"/>
              </a:spcBef>
              <a:spcAft>
                <a:spcPts val="600"/>
              </a:spcAft>
              <a:buClr>
                <a:schemeClr val="dk1"/>
              </a:buClr>
              <a:buSzPts val="2800"/>
              <a:buFont typeface="Arial"/>
              <a:buChar char="•"/>
            </a:pPr>
            <a:endParaRPr lang="en-US" dirty="0">
              <a:solidFill>
                <a:schemeClr val="dk1"/>
              </a:solidFill>
              <a:latin typeface="Calibri"/>
              <a:ea typeface="Calibri"/>
              <a:cs typeface="Calibri"/>
              <a:sym typeface="Calibri"/>
            </a:endParaRPr>
          </a:p>
          <a:p>
            <a:pPr marL="228600" marR="0" lvl="0" indent="-228600" algn="l" rtl="0">
              <a:lnSpc>
                <a:spcPct val="90000"/>
              </a:lnSpc>
              <a:spcBef>
                <a:spcPts val="1000"/>
              </a:spcBef>
              <a:spcAft>
                <a:spcPts val="600"/>
              </a:spcAft>
              <a:buClr>
                <a:schemeClr val="dk1"/>
              </a:buClr>
              <a:buSzPts val="2800"/>
              <a:buFont typeface="Arial"/>
              <a:buChar char="•"/>
            </a:pPr>
            <a:endParaRPr lang="en-US" dirty="0">
              <a:solidFill>
                <a:schemeClr val="dk1"/>
              </a:solidFill>
              <a:latin typeface="Calibri"/>
              <a:ea typeface="Calibri"/>
              <a:cs typeface="Calibri"/>
              <a:sym typeface="Calibri"/>
            </a:endParaRPr>
          </a:p>
          <a:p>
            <a:pPr marL="228600" marR="0" lvl="0" indent="-228600" algn="l" rtl="0">
              <a:lnSpc>
                <a:spcPct val="90000"/>
              </a:lnSpc>
              <a:spcBef>
                <a:spcPts val="1000"/>
              </a:spcBef>
              <a:spcAft>
                <a:spcPts val="600"/>
              </a:spcAft>
              <a:buClr>
                <a:schemeClr val="dk1"/>
              </a:buClr>
              <a:buSzPts val="2800"/>
              <a:buFont typeface="Arial"/>
              <a:buChar char="•"/>
            </a:pPr>
            <a:r>
              <a:rPr lang="en-US" sz="2800" b="0" i="0" u="none" strike="noStrike" cap="none" dirty="0">
                <a:solidFill>
                  <a:schemeClr val="dk1"/>
                </a:solidFill>
                <a:latin typeface="Calibri"/>
                <a:ea typeface="Calibri"/>
                <a:cs typeface="Calibri"/>
                <a:sym typeface="Calibri"/>
              </a:rPr>
              <a:t>Block Design</a:t>
            </a:r>
          </a:p>
          <a:p>
            <a:pPr marL="685800" marR="0" lvl="1" indent="-228600" algn="l" rtl="0">
              <a:lnSpc>
                <a:spcPct val="90000"/>
              </a:lnSpc>
              <a:spcBef>
                <a:spcPts val="500"/>
              </a:spcBef>
              <a:spcAft>
                <a:spcPts val="600"/>
              </a:spcAft>
              <a:buClr>
                <a:schemeClr val="dk1"/>
              </a:buClr>
              <a:buSzPts val="2400"/>
              <a:buFont typeface="Arial"/>
              <a:buChar char="•"/>
            </a:pPr>
            <a:r>
              <a:rPr lang="en-US" sz="2400" b="0" i="0" u="none" strike="noStrike" cap="none" dirty="0">
                <a:solidFill>
                  <a:schemeClr val="dk1"/>
                </a:solidFill>
                <a:latin typeface="Calibri"/>
                <a:ea typeface="Calibri"/>
                <a:cs typeface="Calibri"/>
                <a:sym typeface="Calibri"/>
              </a:rPr>
              <a:t>5 face-match trials/block</a:t>
            </a:r>
          </a:p>
          <a:p>
            <a:pPr marL="685800" marR="0" lvl="1" indent="-228600" algn="l" rtl="0">
              <a:lnSpc>
                <a:spcPct val="90000"/>
              </a:lnSpc>
              <a:spcBef>
                <a:spcPts val="500"/>
              </a:spcBef>
              <a:spcAft>
                <a:spcPts val="600"/>
              </a:spcAft>
              <a:buClr>
                <a:schemeClr val="dk1"/>
              </a:buClr>
              <a:buSzPts val="2400"/>
              <a:buFont typeface="Arial"/>
              <a:buChar char="•"/>
            </a:pPr>
            <a:r>
              <a:rPr lang="en-US" sz="2400" b="0" i="0" u="none" strike="noStrike" cap="none" dirty="0">
                <a:solidFill>
                  <a:schemeClr val="dk1"/>
                </a:solidFill>
                <a:latin typeface="Calibri"/>
                <a:ea typeface="Calibri"/>
                <a:cs typeface="Calibri"/>
                <a:sym typeface="Calibri"/>
              </a:rPr>
              <a:t>20 sec fixation</a:t>
            </a:r>
          </a:p>
          <a:p>
            <a:pPr>
              <a:spcAft>
                <a:spcPts val="600"/>
              </a:spcAft>
            </a:pPr>
            <a:endParaRPr lang="en-US" dirty="0"/>
          </a:p>
        </p:txBody>
      </p:sp>
      <p:grpSp>
        <p:nvGrpSpPr>
          <p:cNvPr id="10" name="Group 9">
            <a:extLst>
              <a:ext uri="{FF2B5EF4-FFF2-40B4-BE49-F238E27FC236}">
                <a16:creationId xmlns:a16="http://schemas.microsoft.com/office/drawing/2014/main" id="{53614964-46EB-4ECA-BD4B-570A967DAB98}"/>
              </a:ext>
            </a:extLst>
          </p:cNvPr>
          <p:cNvGrpSpPr/>
          <p:nvPr/>
        </p:nvGrpSpPr>
        <p:grpSpPr>
          <a:xfrm>
            <a:off x="3960174" y="3185041"/>
            <a:ext cx="1920240" cy="1619310"/>
            <a:chOff x="2865120" y="22688490"/>
            <a:chExt cx="1920240" cy="1619310"/>
          </a:xfrm>
        </p:grpSpPr>
        <p:grpSp>
          <p:nvGrpSpPr>
            <p:cNvPr id="11" name="Group 10">
              <a:extLst>
                <a:ext uri="{FF2B5EF4-FFF2-40B4-BE49-F238E27FC236}">
                  <a16:creationId xmlns:a16="http://schemas.microsoft.com/office/drawing/2014/main" id="{9B31BD13-0EE2-4D1E-90B9-E4457BC4251C}"/>
                </a:ext>
              </a:extLst>
            </p:cNvPr>
            <p:cNvGrpSpPr/>
            <p:nvPr/>
          </p:nvGrpSpPr>
          <p:grpSpPr>
            <a:xfrm>
              <a:off x="2987040" y="23241000"/>
              <a:ext cx="1676400" cy="914400"/>
              <a:chOff x="3124200" y="28117800"/>
              <a:chExt cx="1676400" cy="914400"/>
            </a:xfrm>
          </p:grpSpPr>
          <p:pic>
            <p:nvPicPr>
              <p:cNvPr id="14" name="Picture 2" descr="C:\Users\jrieck\Desktop\degrafaces_stimuli\02FTL0.bmp">
                <a:extLst>
                  <a:ext uri="{FF2B5EF4-FFF2-40B4-BE49-F238E27FC236}">
                    <a16:creationId xmlns:a16="http://schemas.microsoft.com/office/drawing/2014/main" id="{CF20F4E5-7CD4-408D-86FF-0F3CEC793FAE}"/>
                  </a:ext>
                </a:extLst>
              </p:cNvPr>
              <p:cNvPicPr>
                <a:picLocks noChangeAspect="1" noChangeArrowheads="1"/>
              </p:cNvPicPr>
              <p:nvPr/>
            </p:nvPicPr>
            <p:blipFill>
              <a:blip r:embed="rId3" cstate="print"/>
              <a:srcRect/>
              <a:stretch>
                <a:fillRect/>
              </a:stretch>
            </p:blipFill>
            <p:spPr bwMode="auto">
              <a:xfrm>
                <a:off x="3124200" y="28117800"/>
                <a:ext cx="791308" cy="914400"/>
              </a:xfrm>
              <a:prstGeom prst="rect">
                <a:avLst/>
              </a:prstGeom>
              <a:noFill/>
            </p:spPr>
          </p:pic>
          <p:pic>
            <p:nvPicPr>
              <p:cNvPr id="15" name="Picture 3" descr="C:\Users\jrieck\Desktop\degrafaces_stimuli\03FDL30.bmp">
                <a:extLst>
                  <a:ext uri="{FF2B5EF4-FFF2-40B4-BE49-F238E27FC236}">
                    <a16:creationId xmlns:a16="http://schemas.microsoft.com/office/drawing/2014/main" id="{49B4E95A-939F-4FE5-B9DE-C4D43C132CEF}"/>
                  </a:ext>
                </a:extLst>
              </p:cNvPr>
              <p:cNvPicPr>
                <a:picLocks noChangeAspect="1" noChangeArrowheads="1"/>
              </p:cNvPicPr>
              <p:nvPr/>
            </p:nvPicPr>
            <p:blipFill>
              <a:blip r:embed="rId4" cstate="print"/>
              <a:srcRect/>
              <a:stretch>
                <a:fillRect/>
              </a:stretch>
            </p:blipFill>
            <p:spPr bwMode="auto">
              <a:xfrm>
                <a:off x="4009303" y="28117800"/>
                <a:ext cx="791297" cy="914400"/>
              </a:xfrm>
              <a:prstGeom prst="rect">
                <a:avLst/>
              </a:prstGeom>
              <a:noFill/>
            </p:spPr>
          </p:pic>
        </p:grpSp>
        <p:sp>
          <p:nvSpPr>
            <p:cNvPr id="12" name="Rounded Rectangle 221">
              <a:extLst>
                <a:ext uri="{FF2B5EF4-FFF2-40B4-BE49-F238E27FC236}">
                  <a16:creationId xmlns:a16="http://schemas.microsoft.com/office/drawing/2014/main" id="{64327696-FAF1-4AC3-8337-0E4883A2DCF4}"/>
                </a:ext>
              </a:extLst>
            </p:cNvPr>
            <p:cNvSpPr/>
            <p:nvPr/>
          </p:nvSpPr>
          <p:spPr>
            <a:xfrm>
              <a:off x="2865120" y="23088600"/>
              <a:ext cx="1920240" cy="1219200"/>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TextBox 12">
              <a:extLst>
                <a:ext uri="{FF2B5EF4-FFF2-40B4-BE49-F238E27FC236}">
                  <a16:creationId xmlns:a16="http://schemas.microsoft.com/office/drawing/2014/main" id="{997EFBE6-4999-411F-82EF-22742D2AE2BA}"/>
                </a:ext>
              </a:extLst>
            </p:cNvPr>
            <p:cNvSpPr txBox="1"/>
            <p:nvPr/>
          </p:nvSpPr>
          <p:spPr>
            <a:xfrm>
              <a:off x="3195903" y="22688490"/>
              <a:ext cx="1258679" cy="400110"/>
            </a:xfrm>
            <a:prstGeom prst="rect">
              <a:avLst/>
            </a:prstGeom>
            <a:noFill/>
          </p:spPr>
          <p:txBody>
            <a:bodyPr wrap="none" rtlCol="0">
              <a:spAutoFit/>
            </a:bodyPr>
            <a:lstStyle/>
            <a:p>
              <a:pPr algn="ctr"/>
              <a:r>
                <a:rPr lang="en-CA" sz="2000" dirty="0"/>
                <a:t>30% (D30)</a:t>
              </a:r>
            </a:p>
          </p:txBody>
        </p:sp>
      </p:grpSp>
      <p:grpSp>
        <p:nvGrpSpPr>
          <p:cNvPr id="22" name="Group 21">
            <a:extLst>
              <a:ext uri="{FF2B5EF4-FFF2-40B4-BE49-F238E27FC236}">
                <a16:creationId xmlns:a16="http://schemas.microsoft.com/office/drawing/2014/main" id="{EE04A520-9A48-45B7-BE25-CCE612ACB61A}"/>
              </a:ext>
            </a:extLst>
          </p:cNvPr>
          <p:cNvGrpSpPr/>
          <p:nvPr/>
        </p:nvGrpSpPr>
        <p:grpSpPr>
          <a:xfrm>
            <a:off x="6117089" y="3185041"/>
            <a:ext cx="1920240" cy="1619310"/>
            <a:chOff x="6918960" y="22688490"/>
            <a:chExt cx="1920240" cy="1619310"/>
          </a:xfrm>
        </p:grpSpPr>
        <p:sp>
          <p:nvSpPr>
            <p:cNvPr id="23" name="Rounded Rectangle 230">
              <a:extLst>
                <a:ext uri="{FF2B5EF4-FFF2-40B4-BE49-F238E27FC236}">
                  <a16:creationId xmlns:a16="http://schemas.microsoft.com/office/drawing/2014/main" id="{D9ED2BCD-7EF1-4D18-8609-48A77856B514}"/>
                </a:ext>
              </a:extLst>
            </p:cNvPr>
            <p:cNvSpPr/>
            <p:nvPr/>
          </p:nvSpPr>
          <p:spPr>
            <a:xfrm>
              <a:off x="6918960" y="23088600"/>
              <a:ext cx="1920240" cy="1219200"/>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24" name="Group 23">
              <a:extLst>
                <a:ext uri="{FF2B5EF4-FFF2-40B4-BE49-F238E27FC236}">
                  <a16:creationId xmlns:a16="http://schemas.microsoft.com/office/drawing/2014/main" id="{E08787D3-B1EB-4045-9998-3625DBA21BFC}"/>
                </a:ext>
              </a:extLst>
            </p:cNvPr>
            <p:cNvGrpSpPr/>
            <p:nvPr/>
          </p:nvGrpSpPr>
          <p:grpSpPr>
            <a:xfrm>
              <a:off x="7040880" y="23241000"/>
              <a:ext cx="1676400" cy="914400"/>
              <a:chOff x="7467600" y="28117800"/>
              <a:chExt cx="1676400" cy="914400"/>
            </a:xfrm>
          </p:grpSpPr>
          <p:pic>
            <p:nvPicPr>
              <p:cNvPr id="26" name="Picture 10" descr="C:\Users\jrieck\Desktop\degrafaces_stimuli\12MTR50.bmp">
                <a:extLst>
                  <a:ext uri="{FF2B5EF4-FFF2-40B4-BE49-F238E27FC236}">
                    <a16:creationId xmlns:a16="http://schemas.microsoft.com/office/drawing/2014/main" id="{819ACD6F-DEC0-46E6-8CC4-6181590D9AFA}"/>
                  </a:ext>
                </a:extLst>
              </p:cNvPr>
              <p:cNvPicPr>
                <a:picLocks noChangeAspect="1" noChangeArrowheads="1"/>
              </p:cNvPicPr>
              <p:nvPr/>
            </p:nvPicPr>
            <p:blipFill>
              <a:blip r:embed="rId5" cstate="print"/>
              <a:srcRect/>
              <a:stretch>
                <a:fillRect/>
              </a:stretch>
            </p:blipFill>
            <p:spPr bwMode="auto">
              <a:xfrm>
                <a:off x="7467600" y="28117800"/>
                <a:ext cx="791297" cy="914400"/>
              </a:xfrm>
              <a:prstGeom prst="rect">
                <a:avLst/>
              </a:prstGeom>
              <a:noFill/>
            </p:spPr>
          </p:pic>
          <p:pic>
            <p:nvPicPr>
              <p:cNvPr id="27" name="Picture 11" descr="C:\Users\jrieck\Desktop\degrafaces_stimuli\14MDL50.bmp">
                <a:extLst>
                  <a:ext uri="{FF2B5EF4-FFF2-40B4-BE49-F238E27FC236}">
                    <a16:creationId xmlns:a16="http://schemas.microsoft.com/office/drawing/2014/main" id="{78F8682D-9429-4315-B5E1-9EBB8F627477}"/>
                  </a:ext>
                </a:extLst>
              </p:cNvPr>
              <p:cNvPicPr>
                <a:picLocks noChangeAspect="1" noChangeArrowheads="1"/>
              </p:cNvPicPr>
              <p:nvPr/>
            </p:nvPicPr>
            <p:blipFill>
              <a:blip r:embed="rId6" cstate="print"/>
              <a:srcRect/>
              <a:stretch>
                <a:fillRect/>
              </a:stretch>
            </p:blipFill>
            <p:spPr bwMode="auto">
              <a:xfrm>
                <a:off x="8352703" y="28117800"/>
                <a:ext cx="791297" cy="914400"/>
              </a:xfrm>
              <a:prstGeom prst="rect">
                <a:avLst/>
              </a:prstGeom>
              <a:noFill/>
            </p:spPr>
          </p:pic>
        </p:grpSp>
        <p:sp>
          <p:nvSpPr>
            <p:cNvPr id="25" name="TextBox 24">
              <a:extLst>
                <a:ext uri="{FF2B5EF4-FFF2-40B4-BE49-F238E27FC236}">
                  <a16:creationId xmlns:a16="http://schemas.microsoft.com/office/drawing/2014/main" id="{81D4204A-77EE-41AE-B521-CD3FCD1C297B}"/>
                </a:ext>
              </a:extLst>
            </p:cNvPr>
            <p:cNvSpPr txBox="1"/>
            <p:nvPr/>
          </p:nvSpPr>
          <p:spPr>
            <a:xfrm>
              <a:off x="7249744" y="22688490"/>
              <a:ext cx="1258678" cy="400110"/>
            </a:xfrm>
            <a:prstGeom prst="rect">
              <a:avLst/>
            </a:prstGeom>
            <a:noFill/>
          </p:spPr>
          <p:txBody>
            <a:bodyPr wrap="none" rtlCol="0">
              <a:spAutoFit/>
            </a:bodyPr>
            <a:lstStyle/>
            <a:p>
              <a:pPr algn="ctr"/>
              <a:r>
                <a:rPr lang="en-CA" sz="2000" dirty="0"/>
                <a:t>50% (D50)</a:t>
              </a:r>
            </a:p>
          </p:txBody>
        </p:sp>
      </p:grpSp>
      <p:grpSp>
        <p:nvGrpSpPr>
          <p:cNvPr id="34" name="Group 33">
            <a:extLst>
              <a:ext uri="{FF2B5EF4-FFF2-40B4-BE49-F238E27FC236}">
                <a16:creationId xmlns:a16="http://schemas.microsoft.com/office/drawing/2014/main" id="{913123D6-C168-4F73-9D04-9C0BB70A6B9D}"/>
              </a:ext>
            </a:extLst>
          </p:cNvPr>
          <p:cNvGrpSpPr/>
          <p:nvPr/>
        </p:nvGrpSpPr>
        <p:grpSpPr>
          <a:xfrm>
            <a:off x="8274004" y="3221485"/>
            <a:ext cx="1920240" cy="1619310"/>
            <a:chOff x="10972800" y="22688490"/>
            <a:chExt cx="1920240" cy="1619310"/>
          </a:xfrm>
        </p:grpSpPr>
        <p:grpSp>
          <p:nvGrpSpPr>
            <p:cNvPr id="35" name="Group 34">
              <a:extLst>
                <a:ext uri="{FF2B5EF4-FFF2-40B4-BE49-F238E27FC236}">
                  <a16:creationId xmlns:a16="http://schemas.microsoft.com/office/drawing/2014/main" id="{CF4F495B-A052-4E43-B2BF-7F8B984675E7}"/>
                </a:ext>
              </a:extLst>
            </p:cNvPr>
            <p:cNvGrpSpPr/>
            <p:nvPr/>
          </p:nvGrpSpPr>
          <p:grpSpPr>
            <a:xfrm>
              <a:off x="11094720" y="23241000"/>
              <a:ext cx="1676400" cy="914400"/>
              <a:chOff x="11353800" y="28117800"/>
              <a:chExt cx="1676400" cy="914400"/>
            </a:xfrm>
          </p:grpSpPr>
          <p:pic>
            <p:nvPicPr>
              <p:cNvPr id="38" name="Picture 14" descr="C:\Users\jrieck\Desktop\degrafaces_stimuli\02MDR70.bmp">
                <a:extLst>
                  <a:ext uri="{FF2B5EF4-FFF2-40B4-BE49-F238E27FC236}">
                    <a16:creationId xmlns:a16="http://schemas.microsoft.com/office/drawing/2014/main" id="{A6934A6F-74ED-489B-8C9D-B1AE5574D9EA}"/>
                  </a:ext>
                </a:extLst>
              </p:cNvPr>
              <p:cNvPicPr>
                <a:picLocks noChangeAspect="1" noChangeArrowheads="1"/>
              </p:cNvPicPr>
              <p:nvPr/>
            </p:nvPicPr>
            <p:blipFill>
              <a:blip r:embed="rId7" cstate="print"/>
              <a:srcRect/>
              <a:stretch>
                <a:fillRect/>
              </a:stretch>
            </p:blipFill>
            <p:spPr bwMode="auto">
              <a:xfrm>
                <a:off x="12238903" y="28117800"/>
                <a:ext cx="791297" cy="914400"/>
              </a:xfrm>
              <a:prstGeom prst="rect">
                <a:avLst/>
              </a:prstGeom>
              <a:noFill/>
            </p:spPr>
          </p:pic>
          <p:pic>
            <p:nvPicPr>
              <p:cNvPr id="39" name="Picture 15" descr="C:\Users\jrieck\Desktop\degrafaces_stimuli\02MTL70.bmp">
                <a:extLst>
                  <a:ext uri="{FF2B5EF4-FFF2-40B4-BE49-F238E27FC236}">
                    <a16:creationId xmlns:a16="http://schemas.microsoft.com/office/drawing/2014/main" id="{66129BA6-6B79-4BD6-9B41-784606F4C54F}"/>
                  </a:ext>
                </a:extLst>
              </p:cNvPr>
              <p:cNvPicPr>
                <a:picLocks noChangeAspect="1" noChangeArrowheads="1"/>
              </p:cNvPicPr>
              <p:nvPr/>
            </p:nvPicPr>
            <p:blipFill>
              <a:blip r:embed="rId8" cstate="print"/>
              <a:srcRect/>
              <a:stretch>
                <a:fillRect/>
              </a:stretch>
            </p:blipFill>
            <p:spPr bwMode="auto">
              <a:xfrm>
                <a:off x="11353800" y="28117800"/>
                <a:ext cx="791297" cy="914400"/>
              </a:xfrm>
              <a:prstGeom prst="rect">
                <a:avLst/>
              </a:prstGeom>
              <a:noFill/>
            </p:spPr>
          </p:pic>
        </p:grpSp>
        <p:sp>
          <p:nvSpPr>
            <p:cNvPr id="36" name="Rounded Rectangle 226">
              <a:extLst>
                <a:ext uri="{FF2B5EF4-FFF2-40B4-BE49-F238E27FC236}">
                  <a16:creationId xmlns:a16="http://schemas.microsoft.com/office/drawing/2014/main" id="{A252C324-178A-444A-9114-05397FA8F169}"/>
                </a:ext>
              </a:extLst>
            </p:cNvPr>
            <p:cNvSpPr/>
            <p:nvPr/>
          </p:nvSpPr>
          <p:spPr>
            <a:xfrm>
              <a:off x="10972800" y="23088600"/>
              <a:ext cx="1920240" cy="1219200"/>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7" name="TextBox 36">
              <a:extLst>
                <a:ext uri="{FF2B5EF4-FFF2-40B4-BE49-F238E27FC236}">
                  <a16:creationId xmlns:a16="http://schemas.microsoft.com/office/drawing/2014/main" id="{22AA8EB3-F9DE-4514-ABC5-61C6D70491EF}"/>
                </a:ext>
              </a:extLst>
            </p:cNvPr>
            <p:cNvSpPr txBox="1"/>
            <p:nvPr/>
          </p:nvSpPr>
          <p:spPr>
            <a:xfrm>
              <a:off x="11303583" y="22688490"/>
              <a:ext cx="1258679" cy="400110"/>
            </a:xfrm>
            <a:prstGeom prst="rect">
              <a:avLst/>
            </a:prstGeom>
            <a:noFill/>
          </p:spPr>
          <p:txBody>
            <a:bodyPr wrap="none" rtlCol="0">
              <a:spAutoFit/>
            </a:bodyPr>
            <a:lstStyle/>
            <a:p>
              <a:pPr algn="ctr"/>
              <a:r>
                <a:rPr lang="en-CA" sz="2000" dirty="0"/>
                <a:t>70% (D70)</a:t>
              </a:r>
            </a:p>
          </p:txBody>
        </p:sp>
      </p:grpSp>
      <p:grpSp>
        <p:nvGrpSpPr>
          <p:cNvPr id="46" name="Group 45">
            <a:extLst>
              <a:ext uri="{FF2B5EF4-FFF2-40B4-BE49-F238E27FC236}">
                <a16:creationId xmlns:a16="http://schemas.microsoft.com/office/drawing/2014/main" id="{A2FA3500-74A6-4A4D-B568-C1E2F7362EB7}"/>
              </a:ext>
            </a:extLst>
          </p:cNvPr>
          <p:cNvGrpSpPr/>
          <p:nvPr/>
        </p:nvGrpSpPr>
        <p:grpSpPr>
          <a:xfrm>
            <a:off x="1803259" y="3185041"/>
            <a:ext cx="1920240" cy="1619310"/>
            <a:chOff x="2426838" y="3429000"/>
            <a:chExt cx="1920240" cy="1619310"/>
          </a:xfrm>
        </p:grpSpPr>
        <p:grpSp>
          <p:nvGrpSpPr>
            <p:cNvPr id="41" name="Group 40">
              <a:extLst>
                <a:ext uri="{FF2B5EF4-FFF2-40B4-BE49-F238E27FC236}">
                  <a16:creationId xmlns:a16="http://schemas.microsoft.com/office/drawing/2014/main" id="{EDA6F59F-E1CA-4CC8-8E3C-91AC0F873D6F}"/>
                </a:ext>
              </a:extLst>
            </p:cNvPr>
            <p:cNvGrpSpPr/>
            <p:nvPr/>
          </p:nvGrpSpPr>
          <p:grpSpPr>
            <a:xfrm>
              <a:off x="2426838" y="3429000"/>
              <a:ext cx="1920240" cy="1619310"/>
              <a:chOff x="838200" y="22688490"/>
              <a:chExt cx="1920240" cy="1619310"/>
            </a:xfrm>
          </p:grpSpPr>
          <p:pic>
            <p:nvPicPr>
              <p:cNvPr id="42" name="Picture 6" descr="C:\Users\jrieck\Desktop\degrafaces_stimuli\05MTR20.bmp">
                <a:extLst>
                  <a:ext uri="{FF2B5EF4-FFF2-40B4-BE49-F238E27FC236}">
                    <a16:creationId xmlns:a16="http://schemas.microsoft.com/office/drawing/2014/main" id="{73E87EB5-AB8E-4481-B044-A1E1C54BBC8B}"/>
                  </a:ext>
                </a:extLst>
              </p:cNvPr>
              <p:cNvPicPr>
                <a:picLocks noChangeAspect="1" noChangeArrowheads="1"/>
              </p:cNvPicPr>
              <p:nvPr/>
            </p:nvPicPr>
            <p:blipFill>
              <a:blip r:embed="rId9" cstate="print"/>
              <a:srcRect/>
              <a:stretch>
                <a:fillRect/>
              </a:stretch>
            </p:blipFill>
            <p:spPr bwMode="auto">
              <a:xfrm>
                <a:off x="960120" y="23241000"/>
                <a:ext cx="791374" cy="914400"/>
              </a:xfrm>
              <a:prstGeom prst="rect">
                <a:avLst/>
              </a:prstGeom>
              <a:noFill/>
            </p:spPr>
          </p:pic>
          <p:sp>
            <p:nvSpPr>
              <p:cNvPr id="43" name="Rounded Rectangle 217">
                <a:extLst>
                  <a:ext uri="{FF2B5EF4-FFF2-40B4-BE49-F238E27FC236}">
                    <a16:creationId xmlns:a16="http://schemas.microsoft.com/office/drawing/2014/main" id="{4AC9F072-9ECB-4490-AB40-41172ADAEC3A}"/>
                  </a:ext>
                </a:extLst>
              </p:cNvPr>
              <p:cNvSpPr/>
              <p:nvPr/>
            </p:nvSpPr>
            <p:spPr>
              <a:xfrm>
                <a:off x="838200" y="23088600"/>
                <a:ext cx="1920240" cy="1219200"/>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4" name="TextBox 43">
                <a:extLst>
                  <a:ext uri="{FF2B5EF4-FFF2-40B4-BE49-F238E27FC236}">
                    <a16:creationId xmlns:a16="http://schemas.microsoft.com/office/drawing/2014/main" id="{7256D04D-E945-435F-9660-E5DC74E17FD9}"/>
                  </a:ext>
                </a:extLst>
              </p:cNvPr>
              <p:cNvSpPr txBox="1"/>
              <p:nvPr/>
            </p:nvSpPr>
            <p:spPr>
              <a:xfrm>
                <a:off x="1298826" y="22688490"/>
                <a:ext cx="998991" cy="400110"/>
              </a:xfrm>
              <a:prstGeom prst="rect">
                <a:avLst/>
              </a:prstGeom>
              <a:noFill/>
            </p:spPr>
            <p:txBody>
              <a:bodyPr wrap="none" rtlCol="0">
                <a:spAutoFit/>
              </a:bodyPr>
              <a:lstStyle/>
              <a:p>
                <a:pPr algn="ctr"/>
                <a:r>
                  <a:rPr lang="en-CA" sz="2000" dirty="0"/>
                  <a:t>0% (D0)</a:t>
                </a:r>
              </a:p>
            </p:txBody>
          </p:sp>
        </p:grpSp>
        <p:pic>
          <p:nvPicPr>
            <p:cNvPr id="45" name="Picture 6" descr="C:\Users\jrieck\Desktop\degrafaces_stimuli\05MTR20.bmp">
              <a:extLst>
                <a:ext uri="{FF2B5EF4-FFF2-40B4-BE49-F238E27FC236}">
                  <a16:creationId xmlns:a16="http://schemas.microsoft.com/office/drawing/2014/main" id="{02E5F06E-2156-4E73-A7D9-A8FCE9E179C9}"/>
                </a:ext>
              </a:extLst>
            </p:cNvPr>
            <p:cNvPicPr>
              <a:picLocks noChangeAspect="1" noChangeArrowheads="1"/>
            </p:cNvPicPr>
            <p:nvPr/>
          </p:nvPicPr>
          <p:blipFill>
            <a:blip r:embed="rId9" cstate="print"/>
            <a:srcRect/>
            <a:stretch>
              <a:fillRect/>
            </a:stretch>
          </p:blipFill>
          <p:spPr bwMode="auto">
            <a:xfrm>
              <a:off x="3462052" y="3981510"/>
              <a:ext cx="791374" cy="914400"/>
            </a:xfrm>
            <a:prstGeom prst="rect">
              <a:avLst/>
            </a:prstGeom>
            <a:noFill/>
            <a:scene3d>
              <a:camera prst="orthographicFront">
                <a:rot lat="0" lon="10800000" rev="0"/>
              </a:camera>
              <a:lightRig rig="threePt" dir="t"/>
            </a:scene3d>
          </p:spPr>
        </p:pic>
      </p:grpSp>
    </p:spTree>
    <p:extLst>
      <p:ext uri="{BB962C8B-B14F-4D97-AF65-F5344CB8AC3E}">
        <p14:creationId xmlns:p14="http://schemas.microsoft.com/office/powerpoint/2010/main" val="1090342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1" end="1"/>
                                            </p:txEl>
                                          </p:spTgt>
                                        </p:tgtEl>
                                        <p:attrNameLst>
                                          <p:attrName>ppt_c</p:attrName>
                                        </p:attrNameLst>
                                      </p:cBhvr>
                                      <p:to>
                                        <a:srgbClr val="808080"/>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rgbClr val="808080"/>
                                      </p:to>
                                    </p:animClr>
                                  </p:subTnLst>
                                </p:cTn>
                              </p:par>
                              <p:par>
                                <p:cTn id="11" presetID="1" presetClass="entr" presetSubtype="0" fill="hold" nodeType="withEffect">
                                  <p:stCondLst>
                                    <p:cond delay="0"/>
                                  </p:stCondLst>
                                  <p:childTnLst>
                                    <p:set>
                                      <p:cBhvr>
                                        <p:cTn id="12" dur="1" fill="hold">
                                          <p:stCondLst>
                                            <p:cond delay="0"/>
                                          </p:stCondLst>
                                        </p:cTn>
                                        <p:tgtEl>
                                          <p:spTgt spid="4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a:spLocks noGrp="1"/>
          </p:cNvSpPr>
          <p:nvPr>
            <p:ph type="title"/>
          </p:nvPr>
        </p:nvSpPr>
        <p:spPr>
          <a:prstGeom prst="rect">
            <a:avLst/>
          </a:prstGeom>
          <a:noFill/>
          <a:ln>
            <a:noFill/>
          </a:ln>
        </p:spPr>
        <p:txBody>
          <a:bodyPr vert="horz" wrap="square" lIns="91425" tIns="45700" rIns="91425" bIns="45700" rtlCol="0" anchor="ctr" anchorCtr="0">
            <a:noAutofit/>
          </a:bodyPr>
          <a:lstStyle/>
          <a:p>
            <a:pPr indent="-279400">
              <a:spcBef>
                <a:spcPts val="0"/>
              </a:spcBef>
              <a:buClr>
                <a:schemeClr val="dk1"/>
              </a:buClr>
              <a:buSzPts val="4400"/>
            </a:pPr>
            <a:r>
              <a:rPr lang="en-US" dirty="0">
                <a:solidFill>
                  <a:srgbClr val="002060"/>
                </a:solidFill>
                <a:latin typeface="Calibri"/>
                <a:ea typeface="Calibri"/>
                <a:cs typeface="Calibri"/>
                <a:sym typeface="Calibri"/>
              </a:rPr>
              <a:t>Face-matching task questions</a:t>
            </a:r>
          </a:p>
        </p:txBody>
      </p:sp>
      <p:sp>
        <p:nvSpPr>
          <p:cNvPr id="183" name="Shape 183"/>
          <p:cNvSpPr txBox="1">
            <a:spLocks noGrp="1"/>
          </p:cNvSpPr>
          <p:nvPr>
            <p:ph idx="1"/>
          </p:nvPr>
        </p:nvSpPr>
        <p:spPr>
          <a:prstGeom prst="rect">
            <a:avLst/>
          </a:prstGeom>
          <a:noFill/>
          <a:ln>
            <a:noFill/>
          </a:ln>
        </p:spPr>
        <p:txBody>
          <a:bodyPr vert="horz" wrap="square" lIns="91425" tIns="45700" rIns="91425" bIns="45700" rtlCol="0" anchor="t" anchorCtr="0">
            <a:noAutofit/>
          </a:bodyPr>
          <a:lstStyle/>
          <a:p>
            <a:pPr marL="514350" indent="-514350">
              <a:spcBef>
                <a:spcPts val="0"/>
              </a:spcBef>
              <a:buClr>
                <a:schemeClr val="dk1"/>
              </a:buClr>
              <a:buSzPts val="2800"/>
              <a:buFont typeface="+mj-lt"/>
              <a:buAutoNum type="arabicPeriod"/>
            </a:pPr>
            <a:r>
              <a:rPr lang="en-US" dirty="0">
                <a:solidFill>
                  <a:schemeClr val="dk1"/>
                </a:solidFill>
                <a:latin typeface="Calibri"/>
                <a:ea typeface="Calibri"/>
                <a:cs typeface="Calibri"/>
                <a:sym typeface="Calibri"/>
              </a:rPr>
              <a:t>What are the patterns of activity underlying different levels of face degradation during a face matching task?</a:t>
            </a:r>
          </a:p>
          <a:p>
            <a:pPr marL="514350" indent="-514350">
              <a:buClr>
                <a:schemeClr val="dk1"/>
              </a:buClr>
              <a:buSzPts val="2800"/>
              <a:buFont typeface="+mj-lt"/>
              <a:buAutoNum type="arabicPeriod"/>
            </a:pPr>
            <a:endParaRPr dirty="0">
              <a:solidFill>
                <a:schemeClr val="dk1"/>
              </a:solidFill>
              <a:latin typeface="Calibri"/>
              <a:ea typeface="Calibri"/>
              <a:cs typeface="Calibri"/>
              <a:sym typeface="Calibri"/>
            </a:endParaRPr>
          </a:p>
          <a:p>
            <a:pPr marL="514350" indent="-514350">
              <a:buClr>
                <a:schemeClr val="dk1"/>
              </a:buClr>
              <a:buSzPts val="2800"/>
              <a:buFont typeface="+mj-lt"/>
              <a:buAutoNum type="arabicPeriod"/>
            </a:pPr>
            <a:r>
              <a:rPr lang="en-US" dirty="0">
                <a:solidFill>
                  <a:schemeClr val="dk1"/>
                </a:solidFill>
                <a:latin typeface="Calibri"/>
                <a:ea typeface="Calibri"/>
                <a:cs typeface="Calibri"/>
                <a:sym typeface="Calibri"/>
              </a:rPr>
              <a:t>How do patterns of brain activity differ as a function of task difficulty or age group?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3E9F6360-0027-4855-B789-9103503CECA6}"/>
              </a:ext>
            </a:extLst>
          </p:cNvPr>
          <p:cNvPicPr>
            <a:picLocks noChangeAspect="1"/>
          </p:cNvPicPr>
          <p:nvPr/>
        </p:nvPicPr>
        <p:blipFill>
          <a:blip r:embed="rId2"/>
          <a:stretch>
            <a:fillRect/>
          </a:stretch>
        </p:blipFill>
        <p:spPr>
          <a:xfrm>
            <a:off x="255175" y="85726"/>
            <a:ext cx="8707374" cy="6723698"/>
          </a:xfrm>
          <a:prstGeom prst="rect">
            <a:avLst/>
          </a:prstGeom>
        </p:spPr>
      </p:pic>
      <p:sp>
        <p:nvSpPr>
          <p:cNvPr id="5" name="Shape 160">
            <a:extLst>
              <a:ext uri="{FF2B5EF4-FFF2-40B4-BE49-F238E27FC236}">
                <a16:creationId xmlns:a16="http://schemas.microsoft.com/office/drawing/2014/main" id="{83958B3F-E1CF-4ACB-A68A-146047D8B326}"/>
              </a:ext>
            </a:extLst>
          </p:cNvPr>
          <p:cNvSpPr txBox="1"/>
          <p:nvPr/>
        </p:nvSpPr>
        <p:spPr>
          <a:xfrm>
            <a:off x="7125357" y="1466233"/>
            <a:ext cx="3673098" cy="954107"/>
          </a:xfrm>
          <a:prstGeom prst="rect">
            <a:avLst/>
          </a:prstGeom>
          <a:solidFill>
            <a:schemeClr val="lt1"/>
          </a:solidFill>
          <a:ln w="38100" cap="flat" cmpd="sng">
            <a:solidFill>
              <a:srgbClr val="92D050"/>
            </a:solidFill>
            <a:prstDash val="lgDash"/>
            <a:round/>
            <a:headEnd type="none" w="med" len="med"/>
            <a:tailEnd type="none" w="med" len="med"/>
          </a:ln>
        </p:spPr>
        <p:txBody>
          <a:bodyPr wrap="square" lIns="91425" tIns="45700" rIns="91425" bIns="45700" anchor="t" anchorCtr="0">
            <a:noAutofit/>
          </a:bodyPr>
          <a:lstStyle/>
          <a:p>
            <a:pPr marL="0" marR="0" lvl="0" indent="0" algn="ctr" rtl="0">
              <a:spcBef>
                <a:spcPts val="0"/>
              </a:spcBef>
              <a:buNone/>
            </a:pPr>
            <a:r>
              <a:rPr lang="en-US" sz="2800" b="0" i="0" u="none" strike="noStrike" cap="none">
                <a:solidFill>
                  <a:schemeClr val="dk1"/>
                </a:solidFill>
                <a:latin typeface="Calibri"/>
                <a:ea typeface="Calibri"/>
                <a:cs typeface="Calibri"/>
                <a:sym typeface="Calibri"/>
              </a:rPr>
              <a:t>Typical experiment output file for 1 subject</a:t>
            </a:r>
          </a:p>
        </p:txBody>
      </p:sp>
      <p:sp>
        <p:nvSpPr>
          <p:cNvPr id="6" name="Rectangle 5">
            <a:extLst>
              <a:ext uri="{FF2B5EF4-FFF2-40B4-BE49-F238E27FC236}">
                <a16:creationId xmlns:a16="http://schemas.microsoft.com/office/drawing/2014/main" id="{B0BFB2EF-3680-456C-AF53-EC237BF8EE32}"/>
              </a:ext>
            </a:extLst>
          </p:cNvPr>
          <p:cNvSpPr/>
          <p:nvPr/>
        </p:nvSpPr>
        <p:spPr>
          <a:xfrm>
            <a:off x="264461" y="514349"/>
            <a:ext cx="992839" cy="6309360"/>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291A095-1572-4B0D-B774-B108C5119657}"/>
              </a:ext>
            </a:extLst>
          </p:cNvPr>
          <p:cNvSpPr/>
          <p:nvPr/>
        </p:nvSpPr>
        <p:spPr>
          <a:xfrm>
            <a:off x="1369361" y="514349"/>
            <a:ext cx="2269189" cy="6309360"/>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11B3C29-637D-4123-BDDF-B12CBF3DC460}"/>
              </a:ext>
            </a:extLst>
          </p:cNvPr>
          <p:cNvSpPr/>
          <p:nvPr/>
        </p:nvSpPr>
        <p:spPr>
          <a:xfrm>
            <a:off x="3712511" y="514349"/>
            <a:ext cx="2269189" cy="6309360"/>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5532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8FDFAB2-1409-47C8-BA3A-8AED01B1461B}"/>
              </a:ext>
            </a:extLst>
          </p:cNvPr>
          <p:cNvPicPr>
            <a:picLocks noChangeAspect="1"/>
          </p:cNvPicPr>
          <p:nvPr/>
        </p:nvPicPr>
        <p:blipFill>
          <a:blip r:embed="rId2"/>
          <a:stretch>
            <a:fillRect/>
          </a:stretch>
        </p:blipFill>
        <p:spPr>
          <a:xfrm>
            <a:off x="255175" y="85726"/>
            <a:ext cx="8707374" cy="6723698"/>
          </a:xfrm>
          <a:prstGeom prst="rect">
            <a:avLst/>
          </a:prstGeom>
        </p:spPr>
      </p:pic>
      <p:sp>
        <p:nvSpPr>
          <p:cNvPr id="3" name="Shape 171">
            <a:extLst>
              <a:ext uri="{FF2B5EF4-FFF2-40B4-BE49-F238E27FC236}">
                <a16:creationId xmlns:a16="http://schemas.microsoft.com/office/drawing/2014/main" id="{EE5BFF94-6885-4635-98C8-6BF89810A44B}"/>
              </a:ext>
            </a:extLst>
          </p:cNvPr>
          <p:cNvSpPr txBox="1"/>
          <p:nvPr/>
        </p:nvSpPr>
        <p:spPr>
          <a:xfrm>
            <a:off x="6882957" y="1520793"/>
            <a:ext cx="3813618" cy="1908207"/>
          </a:xfrm>
          <a:prstGeom prst="rect">
            <a:avLst/>
          </a:prstGeom>
          <a:solidFill>
            <a:schemeClr val="lt1"/>
          </a:solidFill>
          <a:ln w="38100" cap="flat" cmpd="sng">
            <a:solidFill>
              <a:srgbClr val="92D050"/>
            </a:solidFill>
            <a:prstDash val="lgDash"/>
            <a:round/>
            <a:headEnd type="none" w="med" len="med"/>
            <a:tailEnd type="none" w="med" len="med"/>
          </a:ln>
        </p:spPr>
        <p:txBody>
          <a:bodyPr wrap="square" lIns="91425" tIns="45700" rIns="91425" bIns="45700" anchor="t" anchorCtr="0">
            <a:noAutofit/>
          </a:bodyPr>
          <a:lstStyle/>
          <a:p>
            <a:pPr marL="0" marR="0" lvl="0" indent="0" algn="ctr" rtl="0">
              <a:spcBef>
                <a:spcPts val="0"/>
              </a:spcBef>
              <a:buNone/>
            </a:pPr>
            <a:r>
              <a:rPr lang="en-US" sz="2000" b="0" i="0" u="none" strike="noStrike" cap="none" dirty="0">
                <a:solidFill>
                  <a:schemeClr val="dk1"/>
                </a:solidFill>
                <a:latin typeface="Calibri"/>
                <a:ea typeface="Calibri"/>
                <a:cs typeface="Calibri"/>
                <a:sym typeface="Calibri"/>
              </a:rPr>
              <a:t>Convert onset timing (sec) to corresponding TR #</a:t>
            </a:r>
          </a:p>
          <a:p>
            <a:pPr marL="0" marR="0" lvl="0" indent="0" algn="ctr" rtl="0">
              <a:spcBef>
                <a:spcPts val="0"/>
              </a:spcBef>
              <a:buNone/>
            </a:pPr>
            <a:endParaRPr sz="2000" b="0" i="0" u="none" strike="noStrike" cap="none" dirty="0">
              <a:solidFill>
                <a:schemeClr val="dk1"/>
              </a:solidFill>
              <a:latin typeface="Calibri"/>
              <a:ea typeface="Calibri"/>
              <a:cs typeface="Calibri"/>
              <a:sym typeface="Calibri"/>
            </a:endParaRPr>
          </a:p>
          <a:p>
            <a:pPr marL="0" marR="0" lvl="0" indent="0" algn="ctr" rtl="0">
              <a:spcBef>
                <a:spcPts val="0"/>
              </a:spcBef>
              <a:buNone/>
            </a:pPr>
            <a:r>
              <a:rPr lang="en-US" sz="2000" b="0" i="0" u="none" strike="noStrike" cap="none" dirty="0">
                <a:solidFill>
                  <a:schemeClr val="dk1"/>
                </a:solidFill>
                <a:latin typeface="Calibri"/>
                <a:ea typeface="Calibri"/>
                <a:cs typeface="Calibri"/>
                <a:sym typeface="Calibri"/>
              </a:rPr>
              <a:t>But be mindful of experimental design and dropped volumes</a:t>
            </a:r>
          </a:p>
        </p:txBody>
      </p:sp>
      <p:sp>
        <p:nvSpPr>
          <p:cNvPr id="6" name="Shape 184">
            <a:extLst>
              <a:ext uri="{FF2B5EF4-FFF2-40B4-BE49-F238E27FC236}">
                <a16:creationId xmlns:a16="http://schemas.microsoft.com/office/drawing/2014/main" id="{9B306FAB-BDEB-4E0F-87FE-3EA0AD0431EC}"/>
              </a:ext>
            </a:extLst>
          </p:cNvPr>
          <p:cNvSpPr txBox="1"/>
          <p:nvPr/>
        </p:nvSpPr>
        <p:spPr>
          <a:xfrm>
            <a:off x="6477000" y="4335639"/>
            <a:ext cx="4529289" cy="1198386"/>
          </a:xfrm>
          <a:prstGeom prst="rect">
            <a:avLst/>
          </a:prstGeom>
          <a:solidFill>
            <a:schemeClr val="lt1"/>
          </a:solidFill>
          <a:ln w="38100" cap="flat" cmpd="sng">
            <a:solidFill>
              <a:srgbClr val="92D050"/>
            </a:solidFill>
            <a:prstDash val="lgDash"/>
            <a:round/>
            <a:headEnd type="none" w="med" len="med"/>
            <a:tailEnd type="none" w="med" len="med"/>
          </a:ln>
        </p:spPr>
        <p:txBody>
          <a:bodyPr wrap="square" lIns="91425" tIns="45700" rIns="91425" bIns="45700" anchor="t" anchorCtr="0">
            <a:noAutofit/>
          </a:bodyPr>
          <a:lstStyle/>
          <a:p>
            <a:pPr marL="0" marR="0" lvl="0" indent="0" algn="ctr" rtl="0">
              <a:spcBef>
                <a:spcPts val="0"/>
              </a:spcBef>
              <a:buNone/>
            </a:pPr>
            <a:r>
              <a:rPr lang="en-US" sz="2000" b="1" dirty="0">
                <a:solidFill>
                  <a:schemeClr val="dk1"/>
                </a:solidFill>
                <a:latin typeface="Calibri"/>
                <a:ea typeface="Calibri"/>
                <a:cs typeface="Calibri"/>
                <a:sym typeface="Calibri"/>
              </a:rPr>
              <a:t>**PLS toolbox starts indexing TRs at 0 **</a:t>
            </a:r>
          </a:p>
          <a:p>
            <a:pPr marL="0" marR="0" lvl="0" indent="0" algn="ctr" rtl="0">
              <a:spcBef>
                <a:spcPts val="0"/>
              </a:spcBef>
              <a:buNone/>
            </a:pPr>
            <a:endParaRPr lang="en-US" sz="2000" b="1" dirty="0">
              <a:solidFill>
                <a:schemeClr val="dk1"/>
              </a:solidFill>
              <a:latin typeface="Calibri"/>
              <a:ea typeface="Calibri"/>
              <a:cs typeface="Calibri"/>
              <a:sym typeface="Calibri"/>
            </a:endParaRPr>
          </a:p>
          <a:p>
            <a:pPr algn="ctr"/>
            <a:r>
              <a:rPr lang="en-US" sz="2000" dirty="0">
                <a:solidFill>
                  <a:schemeClr val="dk1"/>
                </a:solidFill>
                <a:ea typeface="Calibri"/>
                <a:cs typeface="Calibri"/>
                <a:sym typeface="Calibri"/>
              </a:rPr>
              <a:t>round(</a:t>
            </a:r>
            <a:r>
              <a:rPr lang="en-US" sz="2000" dirty="0" err="1">
                <a:solidFill>
                  <a:schemeClr val="dk1"/>
                </a:solidFill>
                <a:ea typeface="Calibri"/>
                <a:cs typeface="Calibri"/>
                <a:sym typeface="Calibri"/>
              </a:rPr>
              <a:t>onset</a:t>
            </a:r>
            <a:r>
              <a:rPr lang="en-US" sz="2000" baseline="-25000" dirty="0" err="1">
                <a:solidFill>
                  <a:schemeClr val="dk1"/>
                </a:solidFill>
                <a:ea typeface="Calibri"/>
                <a:cs typeface="Calibri"/>
                <a:sym typeface="Calibri"/>
              </a:rPr>
              <a:t>sec</a:t>
            </a:r>
            <a:r>
              <a:rPr lang="en-US" sz="2000" dirty="0">
                <a:solidFill>
                  <a:schemeClr val="dk1"/>
                </a:solidFill>
                <a:ea typeface="Calibri"/>
                <a:cs typeface="Calibri"/>
                <a:sym typeface="Calibri"/>
              </a:rPr>
              <a:t> / </a:t>
            </a:r>
            <a:r>
              <a:rPr lang="en-US" sz="2000" dirty="0" err="1">
                <a:solidFill>
                  <a:schemeClr val="dk1"/>
                </a:solidFill>
                <a:ea typeface="Calibri"/>
                <a:cs typeface="Calibri"/>
                <a:sym typeface="Calibri"/>
              </a:rPr>
              <a:t>TRlength</a:t>
            </a:r>
            <a:r>
              <a:rPr lang="en-US" sz="2000" baseline="-25000" dirty="0" err="1">
                <a:solidFill>
                  <a:schemeClr val="dk1"/>
                </a:solidFill>
                <a:ea typeface="Calibri"/>
                <a:cs typeface="Calibri"/>
                <a:sym typeface="Calibri"/>
              </a:rPr>
              <a:t>sec</a:t>
            </a:r>
            <a:r>
              <a:rPr lang="en-US" sz="2000" dirty="0">
                <a:solidFill>
                  <a:schemeClr val="dk1"/>
                </a:solidFill>
                <a:ea typeface="Calibri"/>
                <a:cs typeface="Calibri"/>
                <a:sym typeface="Calibri"/>
              </a:rPr>
              <a:t>)</a:t>
            </a:r>
          </a:p>
          <a:p>
            <a:pPr marL="0" marR="0" lvl="0" indent="0" algn="ctr" rtl="0">
              <a:spcBef>
                <a:spcPts val="0"/>
              </a:spcBef>
              <a:buNone/>
            </a:pPr>
            <a:endParaRPr lang="en-US" sz="2000" b="1"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70574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65DB231-9E08-4FBC-8836-13D2CC939936}"/>
              </a:ext>
            </a:extLst>
          </p:cNvPr>
          <p:cNvPicPr>
            <a:picLocks noChangeAspect="1"/>
          </p:cNvPicPr>
          <p:nvPr/>
        </p:nvPicPr>
        <p:blipFill>
          <a:blip r:embed="rId2"/>
          <a:stretch>
            <a:fillRect/>
          </a:stretch>
        </p:blipFill>
        <p:spPr>
          <a:xfrm>
            <a:off x="256032" y="82296"/>
            <a:ext cx="8707374" cy="6723698"/>
          </a:xfrm>
          <a:prstGeom prst="rect">
            <a:avLst/>
          </a:prstGeom>
        </p:spPr>
      </p:pic>
      <p:sp>
        <p:nvSpPr>
          <p:cNvPr id="4" name="Rectangle 3">
            <a:extLst>
              <a:ext uri="{FF2B5EF4-FFF2-40B4-BE49-F238E27FC236}">
                <a16:creationId xmlns:a16="http://schemas.microsoft.com/office/drawing/2014/main" id="{774E1A15-6C69-4BEF-8666-66E7C47116C7}"/>
              </a:ext>
            </a:extLst>
          </p:cNvPr>
          <p:cNvSpPr/>
          <p:nvPr/>
        </p:nvSpPr>
        <p:spPr>
          <a:xfrm>
            <a:off x="5962650" y="523875"/>
            <a:ext cx="790575" cy="6253979"/>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49281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9EE4C6BC-F690-4978-B443-38EC1B07C5AE}"/>
              </a:ext>
            </a:extLst>
          </p:cNvPr>
          <p:cNvPicPr>
            <a:picLocks noChangeAspect="1"/>
          </p:cNvPicPr>
          <p:nvPr/>
        </p:nvPicPr>
        <p:blipFill>
          <a:blip r:embed="rId2"/>
          <a:stretch>
            <a:fillRect/>
          </a:stretch>
        </p:blipFill>
        <p:spPr>
          <a:xfrm>
            <a:off x="256032" y="82296"/>
            <a:ext cx="8707374" cy="6723698"/>
          </a:xfrm>
          <a:prstGeom prst="rect">
            <a:avLst/>
          </a:prstGeom>
        </p:spPr>
      </p:pic>
      <p:sp>
        <p:nvSpPr>
          <p:cNvPr id="4" name="Shape 178">
            <a:extLst>
              <a:ext uri="{FF2B5EF4-FFF2-40B4-BE49-F238E27FC236}">
                <a16:creationId xmlns:a16="http://schemas.microsoft.com/office/drawing/2014/main" id="{49CEBFF2-F5AF-4AE9-8D7E-6E7F46BAFC8E}"/>
              </a:ext>
            </a:extLst>
          </p:cNvPr>
          <p:cNvSpPr/>
          <p:nvPr/>
        </p:nvSpPr>
        <p:spPr>
          <a:xfrm>
            <a:off x="285750" y="895350"/>
            <a:ext cx="6217920" cy="822960"/>
          </a:xfrm>
          <a:prstGeom prst="rect">
            <a:avLst/>
          </a:prstGeom>
          <a:solidFill>
            <a:schemeClr val="accent4">
              <a:alpha val="23921"/>
            </a:schemeClr>
          </a:solidFill>
          <a:ln>
            <a:noFill/>
          </a:ln>
        </p:spPr>
        <p:txBody>
          <a:bodyPr wrap="square"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 name="Shape 179">
            <a:extLst>
              <a:ext uri="{FF2B5EF4-FFF2-40B4-BE49-F238E27FC236}">
                <a16:creationId xmlns:a16="http://schemas.microsoft.com/office/drawing/2014/main" id="{BA9B65A2-A6D6-41A8-A8C9-4A13CBDA9ED2}"/>
              </a:ext>
            </a:extLst>
          </p:cNvPr>
          <p:cNvSpPr/>
          <p:nvPr/>
        </p:nvSpPr>
        <p:spPr>
          <a:xfrm>
            <a:off x="285750" y="1879971"/>
            <a:ext cx="6217920" cy="822960"/>
          </a:xfrm>
          <a:prstGeom prst="rect">
            <a:avLst/>
          </a:prstGeom>
          <a:solidFill>
            <a:srgbClr val="C00000">
              <a:alpha val="23921"/>
            </a:srgbClr>
          </a:solidFill>
          <a:ln>
            <a:noFill/>
          </a:ln>
        </p:spPr>
        <p:txBody>
          <a:bodyPr wrap="square"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 name="Shape 180">
            <a:extLst>
              <a:ext uri="{FF2B5EF4-FFF2-40B4-BE49-F238E27FC236}">
                <a16:creationId xmlns:a16="http://schemas.microsoft.com/office/drawing/2014/main" id="{D7DB8FEB-1E52-4D17-9594-8816EBF337CE}"/>
              </a:ext>
            </a:extLst>
          </p:cNvPr>
          <p:cNvSpPr/>
          <p:nvPr/>
        </p:nvSpPr>
        <p:spPr>
          <a:xfrm>
            <a:off x="285750" y="2841507"/>
            <a:ext cx="6217920" cy="822960"/>
          </a:xfrm>
          <a:prstGeom prst="rect">
            <a:avLst/>
          </a:prstGeom>
          <a:solidFill>
            <a:schemeClr val="accent6">
              <a:alpha val="23921"/>
            </a:schemeClr>
          </a:solidFill>
          <a:ln>
            <a:noFill/>
          </a:ln>
        </p:spPr>
        <p:txBody>
          <a:bodyPr wrap="square"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7" name="Shape 181">
            <a:extLst>
              <a:ext uri="{FF2B5EF4-FFF2-40B4-BE49-F238E27FC236}">
                <a16:creationId xmlns:a16="http://schemas.microsoft.com/office/drawing/2014/main" id="{9D304B3D-FE6E-4822-B692-80D68D3204E3}"/>
              </a:ext>
            </a:extLst>
          </p:cNvPr>
          <p:cNvSpPr/>
          <p:nvPr/>
        </p:nvSpPr>
        <p:spPr>
          <a:xfrm>
            <a:off x="285750" y="3812567"/>
            <a:ext cx="6217920" cy="822960"/>
          </a:xfrm>
          <a:prstGeom prst="rect">
            <a:avLst/>
          </a:prstGeom>
          <a:solidFill>
            <a:srgbClr val="7030A0">
              <a:alpha val="23921"/>
            </a:srgbClr>
          </a:solidFill>
          <a:ln>
            <a:noFill/>
          </a:ln>
        </p:spPr>
        <p:txBody>
          <a:bodyPr wrap="square"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8" name="Shape 178">
            <a:extLst>
              <a:ext uri="{FF2B5EF4-FFF2-40B4-BE49-F238E27FC236}">
                <a16:creationId xmlns:a16="http://schemas.microsoft.com/office/drawing/2014/main" id="{329D4CE4-9C10-470A-AA8B-B67CF5FE9AFA}"/>
              </a:ext>
            </a:extLst>
          </p:cNvPr>
          <p:cNvSpPr/>
          <p:nvPr/>
        </p:nvSpPr>
        <p:spPr>
          <a:xfrm>
            <a:off x="285750" y="5779770"/>
            <a:ext cx="6217920" cy="822960"/>
          </a:xfrm>
          <a:prstGeom prst="rect">
            <a:avLst/>
          </a:prstGeom>
          <a:solidFill>
            <a:schemeClr val="accent4">
              <a:alpha val="23921"/>
            </a:schemeClr>
          </a:solidFill>
          <a:ln>
            <a:noFill/>
          </a:ln>
        </p:spPr>
        <p:txBody>
          <a:bodyPr wrap="square"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9" name="Shape 179">
            <a:extLst>
              <a:ext uri="{FF2B5EF4-FFF2-40B4-BE49-F238E27FC236}">
                <a16:creationId xmlns:a16="http://schemas.microsoft.com/office/drawing/2014/main" id="{4F0F8241-4A20-445E-93EC-0F926B5C47AC}"/>
              </a:ext>
            </a:extLst>
          </p:cNvPr>
          <p:cNvSpPr/>
          <p:nvPr/>
        </p:nvSpPr>
        <p:spPr>
          <a:xfrm>
            <a:off x="285750" y="4793701"/>
            <a:ext cx="6217920" cy="822960"/>
          </a:xfrm>
          <a:prstGeom prst="rect">
            <a:avLst/>
          </a:prstGeom>
          <a:solidFill>
            <a:srgbClr val="C00000">
              <a:alpha val="23921"/>
            </a:srgbClr>
          </a:solidFill>
          <a:ln>
            <a:noFill/>
          </a:ln>
        </p:spPr>
        <p:txBody>
          <a:bodyPr wrap="square"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10" name="Shape 183">
            <a:extLst>
              <a:ext uri="{FF2B5EF4-FFF2-40B4-BE49-F238E27FC236}">
                <a16:creationId xmlns:a16="http://schemas.microsoft.com/office/drawing/2014/main" id="{BE4B7EDF-B60F-4878-8ABE-F99BE22A842F}"/>
              </a:ext>
            </a:extLst>
          </p:cNvPr>
          <p:cNvSpPr txBox="1"/>
          <p:nvPr/>
        </p:nvSpPr>
        <p:spPr>
          <a:xfrm>
            <a:off x="7098085" y="1068517"/>
            <a:ext cx="3971925" cy="1990302"/>
          </a:xfrm>
          <a:prstGeom prst="rect">
            <a:avLst/>
          </a:prstGeom>
          <a:solidFill>
            <a:schemeClr val="lt1"/>
          </a:solidFill>
          <a:ln w="38100" cap="flat" cmpd="sng">
            <a:solidFill>
              <a:srgbClr val="92D050"/>
            </a:solidFill>
            <a:prstDash val="lgDash"/>
            <a:round/>
            <a:headEnd type="none" w="med" len="med"/>
            <a:tailEnd type="none" w="med" len="med"/>
          </a:ln>
        </p:spPr>
        <p:txBody>
          <a:bodyPr wrap="square" lIns="91425" tIns="45700" rIns="91425" bIns="45700" anchor="t" anchorCtr="0">
            <a:noAutofit/>
          </a:bodyPr>
          <a:lstStyle/>
          <a:p>
            <a:pPr marL="0" marR="0" lvl="0" indent="0" algn="l" rtl="0">
              <a:spcBef>
                <a:spcPts val="0"/>
              </a:spcBef>
              <a:buNone/>
            </a:pPr>
            <a:r>
              <a:rPr lang="en-US" sz="2000" b="0" i="0" u="none" strike="noStrike" cap="none" dirty="0">
                <a:solidFill>
                  <a:schemeClr val="dk1"/>
                </a:solidFill>
                <a:latin typeface="Calibri"/>
                <a:ea typeface="Calibri"/>
                <a:cs typeface="Calibri"/>
                <a:sym typeface="Calibri"/>
              </a:rPr>
              <a:t>For Block Design:</a:t>
            </a:r>
          </a:p>
          <a:p>
            <a:pPr marL="285750" marR="0" lvl="0" indent="-285750" algn="l" rtl="0">
              <a:spcBef>
                <a:spcPts val="0"/>
              </a:spcBef>
              <a:buClr>
                <a:schemeClr val="dk1"/>
              </a:buClr>
              <a:buSzPts val="1800"/>
              <a:buFont typeface="Arial"/>
              <a:buChar char="•"/>
            </a:pPr>
            <a:r>
              <a:rPr lang="en-US" sz="2000" dirty="0">
                <a:solidFill>
                  <a:schemeClr val="dk1"/>
                </a:solidFill>
                <a:latin typeface="Calibri"/>
                <a:ea typeface="Calibri"/>
                <a:cs typeface="Calibri"/>
                <a:sym typeface="Calibri"/>
              </a:rPr>
              <a:t>Identify Block Onset &amp; Block Duration</a:t>
            </a:r>
          </a:p>
          <a:p>
            <a:pPr marL="285750" marR="0" lvl="0" indent="-285750" algn="l" rtl="0">
              <a:spcBef>
                <a:spcPts val="0"/>
              </a:spcBef>
              <a:buClr>
                <a:schemeClr val="dk1"/>
              </a:buClr>
              <a:buSzPts val="1800"/>
              <a:buFont typeface="Arial"/>
              <a:buNone/>
            </a:pPr>
            <a:endParaRPr lang="en-US" sz="2000" dirty="0">
              <a:solidFill>
                <a:schemeClr val="dk1"/>
              </a:solidFill>
              <a:latin typeface="Calibri"/>
              <a:ea typeface="Calibri"/>
              <a:cs typeface="Calibri"/>
              <a:sym typeface="Calibri"/>
            </a:endParaRPr>
          </a:p>
          <a:p>
            <a:pPr marL="0" marR="0" lvl="0" indent="0" algn="l" rtl="0">
              <a:spcBef>
                <a:spcPts val="0"/>
              </a:spcBef>
              <a:buNone/>
            </a:pPr>
            <a:r>
              <a:rPr lang="en-US" sz="2000" dirty="0">
                <a:solidFill>
                  <a:schemeClr val="dk1"/>
                </a:solidFill>
                <a:latin typeface="Calibri"/>
                <a:ea typeface="Calibri"/>
                <a:cs typeface="Calibri"/>
                <a:sym typeface="Calibri"/>
              </a:rPr>
              <a:t>D0   Blocks start at TRs # 10 &amp; 110</a:t>
            </a:r>
          </a:p>
          <a:p>
            <a:pPr marL="0" marR="0" lvl="0" indent="0" algn="l" rtl="0">
              <a:spcBef>
                <a:spcPts val="0"/>
              </a:spcBef>
              <a:buNone/>
            </a:pPr>
            <a:r>
              <a:rPr lang="en-US" sz="2000" dirty="0">
                <a:solidFill>
                  <a:schemeClr val="dk1"/>
                </a:solidFill>
                <a:latin typeface="Calibri"/>
                <a:ea typeface="Calibri"/>
                <a:cs typeface="Calibri"/>
                <a:sym typeface="Calibri"/>
              </a:rPr>
              <a:t>D50 Blocks start at TRs # 30 &amp; 90</a:t>
            </a:r>
          </a:p>
        </p:txBody>
      </p:sp>
    </p:spTree>
    <p:extLst>
      <p:ext uri="{BB962C8B-B14F-4D97-AF65-F5344CB8AC3E}">
        <p14:creationId xmlns:p14="http://schemas.microsoft.com/office/powerpoint/2010/main" val="28010904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prstGeom prst="rect">
            <a:avLst/>
          </a:prstGeom>
          <a:noFill/>
          <a:ln>
            <a:noFill/>
          </a:ln>
        </p:spPr>
        <p:txBody>
          <a:bodyPr vert="horz" wrap="square" lIns="91425" tIns="45700" rIns="91425" bIns="45700" rtlCol="0" anchor="ctr" anchorCtr="0">
            <a:noAutofit/>
          </a:bodyPr>
          <a:lstStyle/>
          <a:p>
            <a:pPr indent="-279400">
              <a:spcBef>
                <a:spcPts val="0"/>
              </a:spcBef>
              <a:buClr>
                <a:schemeClr val="dk1"/>
              </a:buClr>
              <a:buSzPts val="4400"/>
            </a:pPr>
            <a:r>
              <a:rPr lang="en-US" dirty="0">
                <a:solidFill>
                  <a:srgbClr val="002060"/>
                </a:solidFill>
                <a:latin typeface="Calibri"/>
                <a:ea typeface="Calibri"/>
                <a:cs typeface="Calibri"/>
                <a:sym typeface="Calibri"/>
              </a:rPr>
              <a:t>How to get a brain matrix</a:t>
            </a:r>
          </a:p>
        </p:txBody>
      </p:sp>
      <p:pic>
        <p:nvPicPr>
          <p:cNvPr id="3" name="Shape 196" descr="3DBrain.png">
            <a:extLst>
              <a:ext uri="{FF2B5EF4-FFF2-40B4-BE49-F238E27FC236}">
                <a16:creationId xmlns:a16="http://schemas.microsoft.com/office/drawing/2014/main" id="{A970D41C-415E-482D-8243-B00A9006F68B}"/>
              </a:ext>
            </a:extLst>
          </p:cNvPr>
          <p:cNvPicPr preferRelativeResize="0"/>
          <p:nvPr/>
        </p:nvPicPr>
        <p:blipFill rotWithShape="1">
          <a:blip r:embed="rId3">
            <a:alphaModFix/>
          </a:blip>
          <a:srcRect l="15828" t="23519" r="16499" b="9629"/>
          <a:stretch/>
        </p:blipFill>
        <p:spPr>
          <a:xfrm>
            <a:off x="3454400" y="1714500"/>
            <a:ext cx="5321300" cy="4584700"/>
          </a:xfrm>
          <a:prstGeom prst="rect">
            <a:avLst/>
          </a:prstGeom>
          <a:noFill/>
          <a:ln>
            <a:noFill/>
          </a:ln>
        </p:spPr>
      </p:pic>
      <p:graphicFrame>
        <p:nvGraphicFramePr>
          <p:cNvPr id="6" name="Shape 203">
            <a:extLst>
              <a:ext uri="{FF2B5EF4-FFF2-40B4-BE49-F238E27FC236}">
                <a16:creationId xmlns:a16="http://schemas.microsoft.com/office/drawing/2014/main" id="{350CB58F-19DD-4B3D-91D1-4DEAE005C85D}"/>
              </a:ext>
            </a:extLst>
          </p:cNvPr>
          <p:cNvGraphicFramePr/>
          <p:nvPr>
            <p:extLst>
              <p:ext uri="{D42A27DB-BD31-4B8C-83A1-F6EECF244321}">
                <p14:modId xmlns:p14="http://schemas.microsoft.com/office/powerpoint/2010/main" val="4086017029"/>
              </p:ext>
            </p:extLst>
          </p:nvPr>
        </p:nvGraphicFramePr>
        <p:xfrm>
          <a:off x="3441694" y="1714500"/>
          <a:ext cx="5346750" cy="4389240"/>
        </p:xfrm>
        <a:graphic>
          <a:graphicData uri="http://schemas.openxmlformats.org/drawingml/2006/table">
            <a:tbl>
              <a:tblPr firstRow="1" bandRow="1">
                <a:noFill/>
              </a:tblPr>
              <a:tblGrid>
                <a:gridCol w="356450">
                  <a:extLst>
                    <a:ext uri="{9D8B030D-6E8A-4147-A177-3AD203B41FA5}">
                      <a16:colId xmlns:a16="http://schemas.microsoft.com/office/drawing/2014/main" val="20000"/>
                    </a:ext>
                  </a:extLst>
                </a:gridCol>
                <a:gridCol w="356450">
                  <a:extLst>
                    <a:ext uri="{9D8B030D-6E8A-4147-A177-3AD203B41FA5}">
                      <a16:colId xmlns:a16="http://schemas.microsoft.com/office/drawing/2014/main" val="20001"/>
                    </a:ext>
                  </a:extLst>
                </a:gridCol>
                <a:gridCol w="356450">
                  <a:extLst>
                    <a:ext uri="{9D8B030D-6E8A-4147-A177-3AD203B41FA5}">
                      <a16:colId xmlns:a16="http://schemas.microsoft.com/office/drawing/2014/main" val="20002"/>
                    </a:ext>
                  </a:extLst>
                </a:gridCol>
                <a:gridCol w="356450">
                  <a:extLst>
                    <a:ext uri="{9D8B030D-6E8A-4147-A177-3AD203B41FA5}">
                      <a16:colId xmlns:a16="http://schemas.microsoft.com/office/drawing/2014/main" val="20003"/>
                    </a:ext>
                  </a:extLst>
                </a:gridCol>
                <a:gridCol w="356450">
                  <a:extLst>
                    <a:ext uri="{9D8B030D-6E8A-4147-A177-3AD203B41FA5}">
                      <a16:colId xmlns:a16="http://schemas.microsoft.com/office/drawing/2014/main" val="20004"/>
                    </a:ext>
                  </a:extLst>
                </a:gridCol>
                <a:gridCol w="356450">
                  <a:extLst>
                    <a:ext uri="{9D8B030D-6E8A-4147-A177-3AD203B41FA5}">
                      <a16:colId xmlns:a16="http://schemas.microsoft.com/office/drawing/2014/main" val="20005"/>
                    </a:ext>
                  </a:extLst>
                </a:gridCol>
                <a:gridCol w="356450">
                  <a:extLst>
                    <a:ext uri="{9D8B030D-6E8A-4147-A177-3AD203B41FA5}">
                      <a16:colId xmlns:a16="http://schemas.microsoft.com/office/drawing/2014/main" val="20006"/>
                    </a:ext>
                  </a:extLst>
                </a:gridCol>
                <a:gridCol w="356450">
                  <a:extLst>
                    <a:ext uri="{9D8B030D-6E8A-4147-A177-3AD203B41FA5}">
                      <a16:colId xmlns:a16="http://schemas.microsoft.com/office/drawing/2014/main" val="20007"/>
                    </a:ext>
                  </a:extLst>
                </a:gridCol>
                <a:gridCol w="356450">
                  <a:extLst>
                    <a:ext uri="{9D8B030D-6E8A-4147-A177-3AD203B41FA5}">
                      <a16:colId xmlns:a16="http://schemas.microsoft.com/office/drawing/2014/main" val="20008"/>
                    </a:ext>
                  </a:extLst>
                </a:gridCol>
                <a:gridCol w="356450">
                  <a:extLst>
                    <a:ext uri="{9D8B030D-6E8A-4147-A177-3AD203B41FA5}">
                      <a16:colId xmlns:a16="http://schemas.microsoft.com/office/drawing/2014/main" val="20009"/>
                    </a:ext>
                  </a:extLst>
                </a:gridCol>
                <a:gridCol w="356450">
                  <a:extLst>
                    <a:ext uri="{9D8B030D-6E8A-4147-A177-3AD203B41FA5}">
                      <a16:colId xmlns:a16="http://schemas.microsoft.com/office/drawing/2014/main" val="20010"/>
                    </a:ext>
                  </a:extLst>
                </a:gridCol>
                <a:gridCol w="356450">
                  <a:extLst>
                    <a:ext uri="{9D8B030D-6E8A-4147-A177-3AD203B41FA5}">
                      <a16:colId xmlns:a16="http://schemas.microsoft.com/office/drawing/2014/main" val="20011"/>
                    </a:ext>
                  </a:extLst>
                </a:gridCol>
                <a:gridCol w="356450">
                  <a:extLst>
                    <a:ext uri="{9D8B030D-6E8A-4147-A177-3AD203B41FA5}">
                      <a16:colId xmlns:a16="http://schemas.microsoft.com/office/drawing/2014/main" val="20012"/>
                    </a:ext>
                  </a:extLst>
                </a:gridCol>
                <a:gridCol w="356450">
                  <a:extLst>
                    <a:ext uri="{9D8B030D-6E8A-4147-A177-3AD203B41FA5}">
                      <a16:colId xmlns:a16="http://schemas.microsoft.com/office/drawing/2014/main" val="20013"/>
                    </a:ext>
                  </a:extLst>
                </a:gridCol>
                <a:gridCol w="356450">
                  <a:extLst>
                    <a:ext uri="{9D8B030D-6E8A-4147-A177-3AD203B41FA5}">
                      <a16:colId xmlns:a16="http://schemas.microsoft.com/office/drawing/2014/main" val="20014"/>
                    </a:ext>
                  </a:extLst>
                </a:gridCol>
              </a:tblGrid>
              <a:tr h="342050">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42050">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42050">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42050">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42050">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42050">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42050">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dirty="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dirty="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42050">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42050">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42050">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342050">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342050">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None/>
                      </a:pPr>
                      <a:endParaRPr sz="1800" dirty="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83" name="TextBox 82">
            <a:extLst>
              <a:ext uri="{FF2B5EF4-FFF2-40B4-BE49-F238E27FC236}">
                <a16:creationId xmlns:a16="http://schemas.microsoft.com/office/drawing/2014/main" id="{6FE32C93-9CE6-412C-BE4E-CEBD82EB8AB2}"/>
              </a:ext>
            </a:extLst>
          </p:cNvPr>
          <p:cNvSpPr txBox="1"/>
          <p:nvPr/>
        </p:nvSpPr>
        <p:spPr>
          <a:xfrm rot="18384004">
            <a:off x="6170322" y="-23245"/>
            <a:ext cx="697627" cy="584775"/>
          </a:xfrm>
          <a:prstGeom prst="rect">
            <a:avLst/>
          </a:prstGeom>
          <a:noFill/>
        </p:spPr>
        <p:txBody>
          <a:bodyPr wrap="none" rtlCol="0">
            <a:spAutoFit/>
          </a:bodyPr>
          <a:lstStyle/>
          <a:p>
            <a:r>
              <a:rPr lang="en-US" sz="3200" b="1" dirty="0"/>
              <a:t>. . .</a:t>
            </a:r>
          </a:p>
        </p:txBody>
      </p:sp>
      <p:sp>
        <p:nvSpPr>
          <p:cNvPr id="29" name="TextBox 28">
            <a:extLst>
              <a:ext uri="{FF2B5EF4-FFF2-40B4-BE49-F238E27FC236}">
                <a16:creationId xmlns:a16="http://schemas.microsoft.com/office/drawing/2014/main" id="{3566497E-4D85-440D-A6BB-207474699A1F}"/>
              </a:ext>
            </a:extLst>
          </p:cNvPr>
          <p:cNvSpPr txBox="1"/>
          <p:nvPr/>
        </p:nvSpPr>
        <p:spPr>
          <a:xfrm>
            <a:off x="3216964" y="958062"/>
            <a:ext cx="805029" cy="461665"/>
          </a:xfrm>
          <a:prstGeom prst="rect">
            <a:avLst/>
          </a:prstGeom>
          <a:noFill/>
        </p:spPr>
        <p:txBody>
          <a:bodyPr wrap="none" rtlCol="0">
            <a:spAutoFit/>
          </a:bodyPr>
          <a:lstStyle/>
          <a:p>
            <a:r>
              <a:rPr lang="en-US" sz="2400" dirty="0"/>
              <a:t>Time</a:t>
            </a:r>
          </a:p>
        </p:txBody>
      </p:sp>
      <p:pic>
        <p:nvPicPr>
          <p:cNvPr id="15" name="Shape 222" descr="3DBrain.png">
            <a:extLst>
              <a:ext uri="{FF2B5EF4-FFF2-40B4-BE49-F238E27FC236}">
                <a16:creationId xmlns:a16="http://schemas.microsoft.com/office/drawing/2014/main" id="{C90355F0-4806-457C-8853-63459E5D2E91}"/>
              </a:ext>
            </a:extLst>
          </p:cNvPr>
          <p:cNvPicPr preferRelativeResize="0"/>
          <p:nvPr/>
        </p:nvPicPr>
        <p:blipFill rotWithShape="1">
          <a:blip r:embed="rId3">
            <a:alphaModFix/>
          </a:blip>
          <a:srcRect l="15828" t="23519" r="16499" b="9629"/>
          <a:stretch/>
        </p:blipFill>
        <p:spPr>
          <a:xfrm>
            <a:off x="2473568" y="392721"/>
            <a:ext cx="1447800" cy="1247389"/>
          </a:xfrm>
          <a:prstGeom prst="rect">
            <a:avLst/>
          </a:prstGeom>
          <a:noFill/>
          <a:ln>
            <a:noFill/>
          </a:ln>
        </p:spPr>
      </p:pic>
      <p:sp>
        <p:nvSpPr>
          <p:cNvPr id="58" name="Rectangle 57">
            <a:extLst>
              <a:ext uri="{FF2B5EF4-FFF2-40B4-BE49-F238E27FC236}">
                <a16:creationId xmlns:a16="http://schemas.microsoft.com/office/drawing/2014/main" id="{9D879AC8-789D-4B20-8ED0-D4A476DC1F36}"/>
              </a:ext>
            </a:extLst>
          </p:cNvPr>
          <p:cNvSpPr/>
          <p:nvPr/>
        </p:nvSpPr>
        <p:spPr>
          <a:xfrm>
            <a:off x="2483560" y="389051"/>
            <a:ext cx="1447800" cy="1247389"/>
          </a:xfrm>
          <a:prstGeom prst="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80767C3-AB84-4244-A224-9C4600033007}"/>
              </a:ext>
            </a:extLst>
          </p:cNvPr>
          <p:cNvSpPr/>
          <p:nvPr/>
        </p:nvSpPr>
        <p:spPr>
          <a:xfrm>
            <a:off x="5245066" y="474766"/>
            <a:ext cx="1709928" cy="94496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a:t>
            </a:r>
            <a:endParaRPr lang="en-US" dirty="0">
              <a:solidFill>
                <a:schemeClr val="bg1"/>
              </a:solidFill>
            </a:endParaRPr>
          </a:p>
        </p:txBody>
      </p:sp>
      <p:sp>
        <p:nvSpPr>
          <p:cNvPr id="22" name="Shape 215">
            <a:extLst>
              <a:ext uri="{FF2B5EF4-FFF2-40B4-BE49-F238E27FC236}">
                <a16:creationId xmlns:a16="http://schemas.microsoft.com/office/drawing/2014/main" id="{5389844D-4451-4588-A078-17052F743580}"/>
              </a:ext>
            </a:extLst>
          </p:cNvPr>
          <p:cNvSpPr txBox="1"/>
          <p:nvPr/>
        </p:nvSpPr>
        <p:spPr>
          <a:xfrm>
            <a:off x="3457383" y="3846420"/>
            <a:ext cx="1393110" cy="286948"/>
          </a:xfrm>
          <a:prstGeom prst="rect">
            <a:avLst/>
          </a:prstGeom>
          <a:noFill/>
          <a:ln>
            <a:noFill/>
          </a:ln>
        </p:spPr>
        <p:txBody>
          <a:bodyPr wrap="square" lIns="91425" tIns="45700" rIns="91425" bIns="45700" anchor="t" anchorCtr="0">
            <a:noAutofit/>
          </a:bodyPr>
          <a:lstStyle/>
          <a:p>
            <a:r>
              <a:rPr lang="en-US" dirty="0">
                <a:solidFill>
                  <a:schemeClr val="dk1"/>
                </a:solidFill>
                <a:latin typeface="Calibri"/>
                <a:ea typeface="Calibri"/>
                <a:cs typeface="Calibri"/>
                <a:sym typeface="Calibri"/>
              </a:rPr>
              <a:t>D0 Block 1</a:t>
            </a:r>
          </a:p>
        </p:txBody>
      </p:sp>
      <p:pic>
        <p:nvPicPr>
          <p:cNvPr id="23" name="Picture 22">
            <a:extLst>
              <a:ext uri="{FF2B5EF4-FFF2-40B4-BE49-F238E27FC236}">
                <a16:creationId xmlns:a16="http://schemas.microsoft.com/office/drawing/2014/main" id="{B8AB8A16-F93B-4A5D-869A-70369E96F35C}"/>
              </a:ext>
            </a:extLst>
          </p:cNvPr>
          <p:cNvPicPr>
            <a:picLocks noChangeAspect="1"/>
          </p:cNvPicPr>
          <p:nvPr/>
        </p:nvPicPr>
        <p:blipFill>
          <a:blip r:embed="rId4"/>
          <a:stretch>
            <a:fillRect/>
          </a:stretch>
        </p:blipFill>
        <p:spPr>
          <a:xfrm>
            <a:off x="4652290" y="1098481"/>
            <a:ext cx="1713124" cy="944962"/>
          </a:xfrm>
          <a:prstGeom prst="rect">
            <a:avLst/>
          </a:prstGeom>
        </p:spPr>
      </p:pic>
      <p:pic>
        <p:nvPicPr>
          <p:cNvPr id="24" name="Picture 23">
            <a:extLst>
              <a:ext uri="{FF2B5EF4-FFF2-40B4-BE49-F238E27FC236}">
                <a16:creationId xmlns:a16="http://schemas.microsoft.com/office/drawing/2014/main" id="{0698E97F-EC20-472D-AECC-3AF3E23836CE}"/>
              </a:ext>
            </a:extLst>
          </p:cNvPr>
          <p:cNvPicPr>
            <a:picLocks noChangeAspect="1"/>
          </p:cNvPicPr>
          <p:nvPr/>
        </p:nvPicPr>
        <p:blipFill>
          <a:blip r:embed="rId5"/>
          <a:stretch>
            <a:fillRect/>
          </a:stretch>
        </p:blipFill>
        <p:spPr>
          <a:xfrm>
            <a:off x="4291792" y="1560401"/>
            <a:ext cx="1713124" cy="951058"/>
          </a:xfrm>
          <a:prstGeom prst="rect">
            <a:avLst/>
          </a:prstGeom>
        </p:spPr>
      </p:pic>
      <p:pic>
        <p:nvPicPr>
          <p:cNvPr id="25" name="Picture 24">
            <a:extLst>
              <a:ext uri="{FF2B5EF4-FFF2-40B4-BE49-F238E27FC236}">
                <a16:creationId xmlns:a16="http://schemas.microsoft.com/office/drawing/2014/main" id="{C72C8606-B7CF-4AB5-8DF7-98FBD3A9648F}"/>
              </a:ext>
            </a:extLst>
          </p:cNvPr>
          <p:cNvPicPr>
            <a:picLocks noChangeAspect="1"/>
          </p:cNvPicPr>
          <p:nvPr/>
        </p:nvPicPr>
        <p:blipFill>
          <a:blip r:embed="rId6"/>
          <a:stretch>
            <a:fillRect/>
          </a:stretch>
        </p:blipFill>
        <p:spPr>
          <a:xfrm>
            <a:off x="3931295" y="2028417"/>
            <a:ext cx="1713124" cy="944962"/>
          </a:xfrm>
          <a:prstGeom prst="rect">
            <a:avLst/>
          </a:prstGeom>
        </p:spPr>
      </p:pic>
      <p:pic>
        <p:nvPicPr>
          <p:cNvPr id="26" name="Picture 25">
            <a:extLst>
              <a:ext uri="{FF2B5EF4-FFF2-40B4-BE49-F238E27FC236}">
                <a16:creationId xmlns:a16="http://schemas.microsoft.com/office/drawing/2014/main" id="{1AA15D26-13FA-4069-B47C-A9D447631429}"/>
              </a:ext>
            </a:extLst>
          </p:cNvPr>
          <p:cNvPicPr>
            <a:picLocks noChangeAspect="1"/>
          </p:cNvPicPr>
          <p:nvPr/>
        </p:nvPicPr>
        <p:blipFill>
          <a:blip r:embed="rId7"/>
          <a:stretch>
            <a:fillRect/>
          </a:stretch>
        </p:blipFill>
        <p:spPr>
          <a:xfrm>
            <a:off x="3570798" y="2490337"/>
            <a:ext cx="1713124" cy="944962"/>
          </a:xfrm>
          <a:prstGeom prst="rect">
            <a:avLst/>
          </a:prstGeom>
        </p:spPr>
      </p:pic>
      <p:pic>
        <p:nvPicPr>
          <p:cNvPr id="27" name="Picture 26">
            <a:extLst>
              <a:ext uri="{FF2B5EF4-FFF2-40B4-BE49-F238E27FC236}">
                <a16:creationId xmlns:a16="http://schemas.microsoft.com/office/drawing/2014/main" id="{1C2562F0-9F7F-48A4-A116-9994167655E6}"/>
              </a:ext>
            </a:extLst>
          </p:cNvPr>
          <p:cNvPicPr>
            <a:picLocks noChangeAspect="1"/>
          </p:cNvPicPr>
          <p:nvPr/>
        </p:nvPicPr>
        <p:blipFill>
          <a:blip r:embed="rId8"/>
          <a:stretch>
            <a:fillRect/>
          </a:stretch>
        </p:blipFill>
        <p:spPr>
          <a:xfrm>
            <a:off x="3261101" y="2952258"/>
            <a:ext cx="1713124" cy="944962"/>
          </a:xfrm>
          <a:prstGeom prst="rect">
            <a:avLst/>
          </a:prstGeom>
        </p:spPr>
      </p:pic>
      <p:cxnSp>
        <p:nvCxnSpPr>
          <p:cNvPr id="28" name="Straight Arrow Connector 27">
            <a:extLst>
              <a:ext uri="{FF2B5EF4-FFF2-40B4-BE49-F238E27FC236}">
                <a16:creationId xmlns:a16="http://schemas.microsoft.com/office/drawing/2014/main" id="{B07BD6EE-8611-476F-90B0-C19D120BE197}"/>
              </a:ext>
            </a:extLst>
          </p:cNvPr>
          <p:cNvCxnSpPr>
            <a:cxnSpLocks/>
          </p:cNvCxnSpPr>
          <p:nvPr/>
        </p:nvCxnSpPr>
        <p:spPr>
          <a:xfrm flipV="1">
            <a:off x="2667000" y="556844"/>
            <a:ext cx="2136485" cy="3084508"/>
          </a:xfrm>
          <a:prstGeom prst="straightConnector1">
            <a:avLst/>
          </a:prstGeom>
          <a:ln w="28575">
            <a:solidFill>
              <a:schemeClr val="bg1">
                <a:lumMod val="50000"/>
              </a:schemeClr>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pic>
        <p:nvPicPr>
          <p:cNvPr id="16" name="Shape 223" descr="3DBrain.png">
            <a:extLst>
              <a:ext uri="{FF2B5EF4-FFF2-40B4-BE49-F238E27FC236}">
                <a16:creationId xmlns:a16="http://schemas.microsoft.com/office/drawing/2014/main" id="{42C64182-6B12-45BC-92D5-E70D83FE437C}"/>
              </a:ext>
            </a:extLst>
          </p:cNvPr>
          <p:cNvPicPr preferRelativeResize="0"/>
          <p:nvPr/>
        </p:nvPicPr>
        <p:blipFill rotWithShape="1">
          <a:blip r:embed="rId3">
            <a:alphaModFix/>
          </a:blip>
          <a:srcRect l="15828" t="23519" r="16499" b="9629"/>
          <a:stretch/>
        </p:blipFill>
        <p:spPr>
          <a:xfrm>
            <a:off x="2123586" y="868971"/>
            <a:ext cx="1447800" cy="1247389"/>
          </a:xfrm>
          <a:prstGeom prst="rect">
            <a:avLst/>
          </a:prstGeom>
          <a:noFill/>
          <a:ln>
            <a:noFill/>
          </a:ln>
        </p:spPr>
      </p:pic>
      <p:sp>
        <p:nvSpPr>
          <p:cNvPr id="57" name="Rectangle 56">
            <a:extLst>
              <a:ext uri="{FF2B5EF4-FFF2-40B4-BE49-F238E27FC236}">
                <a16:creationId xmlns:a16="http://schemas.microsoft.com/office/drawing/2014/main" id="{0926A085-B010-4AF1-99CC-BA0026EBBD06}"/>
              </a:ext>
            </a:extLst>
          </p:cNvPr>
          <p:cNvSpPr/>
          <p:nvPr/>
        </p:nvSpPr>
        <p:spPr>
          <a:xfrm>
            <a:off x="2103172" y="845264"/>
            <a:ext cx="1447800" cy="1247389"/>
          </a:xfrm>
          <a:prstGeom prst="rect">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Shape 224" descr="3DBrain.png">
            <a:extLst>
              <a:ext uri="{FF2B5EF4-FFF2-40B4-BE49-F238E27FC236}">
                <a16:creationId xmlns:a16="http://schemas.microsoft.com/office/drawing/2014/main" id="{A9D96F90-25B9-4139-B472-15F0E3636133}"/>
              </a:ext>
            </a:extLst>
          </p:cNvPr>
          <p:cNvPicPr preferRelativeResize="0"/>
          <p:nvPr/>
        </p:nvPicPr>
        <p:blipFill rotWithShape="1">
          <a:blip r:embed="rId3">
            <a:alphaModFix/>
          </a:blip>
          <a:srcRect l="15828" t="23519" r="16499" b="9629"/>
          <a:stretch/>
        </p:blipFill>
        <p:spPr>
          <a:xfrm>
            <a:off x="1773604" y="1345221"/>
            <a:ext cx="1447800" cy="1247389"/>
          </a:xfrm>
          <a:prstGeom prst="rect">
            <a:avLst/>
          </a:prstGeom>
          <a:noFill/>
          <a:ln>
            <a:noFill/>
          </a:ln>
        </p:spPr>
      </p:pic>
      <p:sp>
        <p:nvSpPr>
          <p:cNvPr id="49" name="Rectangle 48">
            <a:extLst>
              <a:ext uri="{FF2B5EF4-FFF2-40B4-BE49-F238E27FC236}">
                <a16:creationId xmlns:a16="http://schemas.microsoft.com/office/drawing/2014/main" id="{C77FB6C1-575E-4CDB-9FD1-A068E2B2A8A1}"/>
              </a:ext>
            </a:extLst>
          </p:cNvPr>
          <p:cNvSpPr/>
          <p:nvPr/>
        </p:nvSpPr>
        <p:spPr>
          <a:xfrm>
            <a:off x="1748226" y="1342049"/>
            <a:ext cx="1447800" cy="1247389"/>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Shape 225" descr="3DBrain.png">
            <a:extLst>
              <a:ext uri="{FF2B5EF4-FFF2-40B4-BE49-F238E27FC236}">
                <a16:creationId xmlns:a16="http://schemas.microsoft.com/office/drawing/2014/main" id="{BDC167E9-5CDE-4CBB-BAE2-AD42A8E07830}"/>
              </a:ext>
            </a:extLst>
          </p:cNvPr>
          <p:cNvPicPr preferRelativeResize="0"/>
          <p:nvPr/>
        </p:nvPicPr>
        <p:blipFill rotWithShape="1">
          <a:blip r:embed="rId3">
            <a:alphaModFix/>
          </a:blip>
          <a:srcRect l="15828" t="23519" r="16499" b="9629"/>
          <a:stretch/>
        </p:blipFill>
        <p:spPr>
          <a:xfrm>
            <a:off x="1423622" y="1821471"/>
            <a:ext cx="1447800" cy="1247389"/>
          </a:xfrm>
          <a:prstGeom prst="rect">
            <a:avLst/>
          </a:prstGeom>
          <a:noFill/>
          <a:ln>
            <a:noFill/>
          </a:ln>
        </p:spPr>
      </p:pic>
      <p:sp>
        <p:nvSpPr>
          <p:cNvPr id="38" name="Rectangle 37">
            <a:extLst>
              <a:ext uri="{FF2B5EF4-FFF2-40B4-BE49-F238E27FC236}">
                <a16:creationId xmlns:a16="http://schemas.microsoft.com/office/drawing/2014/main" id="{F6F68834-1C84-4A34-9F6E-8BACC3467BAA}"/>
              </a:ext>
            </a:extLst>
          </p:cNvPr>
          <p:cNvSpPr/>
          <p:nvPr/>
        </p:nvSpPr>
        <p:spPr>
          <a:xfrm>
            <a:off x="1413106" y="1812441"/>
            <a:ext cx="1447800" cy="1247389"/>
          </a:xfrm>
          <a:prstGeom prst="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Shape 226" descr="3DBrain.png">
            <a:extLst>
              <a:ext uri="{FF2B5EF4-FFF2-40B4-BE49-F238E27FC236}">
                <a16:creationId xmlns:a16="http://schemas.microsoft.com/office/drawing/2014/main" id="{FB3DFE61-4ACA-4B43-A10B-60CAFE7FCB3B}"/>
              </a:ext>
            </a:extLst>
          </p:cNvPr>
          <p:cNvPicPr preferRelativeResize="0"/>
          <p:nvPr/>
        </p:nvPicPr>
        <p:blipFill rotWithShape="1">
          <a:blip r:embed="rId3">
            <a:alphaModFix/>
          </a:blip>
          <a:srcRect l="15828" t="23519" r="16499" b="9629"/>
          <a:stretch/>
        </p:blipFill>
        <p:spPr>
          <a:xfrm>
            <a:off x="1073640" y="2297721"/>
            <a:ext cx="1447800" cy="1247389"/>
          </a:xfrm>
          <a:prstGeom prst="rect">
            <a:avLst/>
          </a:prstGeom>
          <a:noFill/>
          <a:ln>
            <a:noFill/>
          </a:ln>
        </p:spPr>
      </p:pic>
      <p:graphicFrame>
        <p:nvGraphicFramePr>
          <p:cNvPr id="20" name="Shape 282">
            <a:extLst>
              <a:ext uri="{FF2B5EF4-FFF2-40B4-BE49-F238E27FC236}">
                <a16:creationId xmlns:a16="http://schemas.microsoft.com/office/drawing/2014/main" id="{ECDAB98A-BDDB-4824-95EE-34E622CBF3E6}"/>
              </a:ext>
            </a:extLst>
          </p:cNvPr>
          <p:cNvGraphicFramePr/>
          <p:nvPr>
            <p:extLst>
              <p:ext uri="{D42A27DB-BD31-4B8C-83A1-F6EECF244321}">
                <p14:modId xmlns:p14="http://schemas.microsoft.com/office/powerpoint/2010/main" val="3881256951"/>
              </p:ext>
            </p:extLst>
          </p:nvPr>
        </p:nvGraphicFramePr>
        <p:xfrm>
          <a:off x="4882090" y="4460499"/>
          <a:ext cx="356450" cy="365770"/>
        </p:xfrm>
        <a:graphic>
          <a:graphicData uri="http://schemas.openxmlformats.org/drawingml/2006/table">
            <a:tbl>
              <a:tblPr firstRow="1" bandRow="1">
                <a:noFill/>
              </a:tblPr>
              <a:tblGrid>
                <a:gridCol w="356450">
                  <a:extLst>
                    <a:ext uri="{9D8B030D-6E8A-4147-A177-3AD203B41FA5}">
                      <a16:colId xmlns:a16="http://schemas.microsoft.com/office/drawing/2014/main" val="20000"/>
                    </a:ext>
                  </a:extLst>
                </a:gridCol>
              </a:tblGrid>
              <a:tr h="342050">
                <a:tc>
                  <a:txBody>
                    <a:bodyPr/>
                    <a:lstStyle/>
                    <a:p>
                      <a:pPr marL="0" marR="0" lvl="0" indent="0" algn="l" rtl="0">
                        <a:spcBef>
                          <a:spcPts val="0"/>
                        </a:spcBef>
                        <a:buNone/>
                      </a:pPr>
                      <a:endParaRPr sz="1800" dirty="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548135"/>
                    </a:solidFill>
                  </a:tcPr>
                </a:tc>
                <a:extLst>
                  <a:ext uri="{0D108BD9-81ED-4DB2-BD59-A6C34878D82A}">
                    <a16:rowId xmlns:a16="http://schemas.microsoft.com/office/drawing/2014/main" val="10000"/>
                  </a:ext>
                </a:extLst>
              </a:tr>
            </a:tbl>
          </a:graphicData>
        </a:graphic>
      </p:graphicFrame>
      <p:graphicFrame>
        <p:nvGraphicFramePr>
          <p:cNvPr id="30" name="Shape 283">
            <a:extLst>
              <a:ext uri="{FF2B5EF4-FFF2-40B4-BE49-F238E27FC236}">
                <a16:creationId xmlns:a16="http://schemas.microsoft.com/office/drawing/2014/main" id="{D479D190-0DC4-492F-80BA-04CF67A72319}"/>
              </a:ext>
            </a:extLst>
          </p:cNvPr>
          <p:cNvGraphicFramePr/>
          <p:nvPr>
            <p:extLst>
              <p:ext uri="{D42A27DB-BD31-4B8C-83A1-F6EECF244321}">
                <p14:modId xmlns:p14="http://schemas.microsoft.com/office/powerpoint/2010/main" val="2444458827"/>
              </p:ext>
            </p:extLst>
          </p:nvPr>
        </p:nvGraphicFramePr>
        <p:xfrm>
          <a:off x="1228767" y="2811390"/>
          <a:ext cx="356450" cy="365770"/>
        </p:xfrm>
        <a:graphic>
          <a:graphicData uri="http://schemas.openxmlformats.org/drawingml/2006/table">
            <a:tbl>
              <a:tblPr firstRow="1" bandRow="1">
                <a:noFill/>
              </a:tblPr>
              <a:tblGrid>
                <a:gridCol w="356450">
                  <a:extLst>
                    <a:ext uri="{9D8B030D-6E8A-4147-A177-3AD203B41FA5}">
                      <a16:colId xmlns:a16="http://schemas.microsoft.com/office/drawing/2014/main" val="20000"/>
                    </a:ext>
                  </a:extLst>
                </a:gridCol>
              </a:tblGrid>
              <a:tr h="342050">
                <a:tc>
                  <a:txBody>
                    <a:bodyPr/>
                    <a:lstStyle/>
                    <a:p>
                      <a:pPr marL="0" marR="0" lvl="0" indent="0" algn="l" rtl="0">
                        <a:spcBef>
                          <a:spcPts val="0"/>
                        </a:spcBef>
                        <a:buNone/>
                      </a:pPr>
                      <a:endParaRPr sz="1800" dirty="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548135">
                        <a:alpha val="72941"/>
                      </a:srgbClr>
                    </a:solidFill>
                  </a:tcPr>
                </a:tc>
                <a:extLst>
                  <a:ext uri="{0D108BD9-81ED-4DB2-BD59-A6C34878D82A}">
                    <a16:rowId xmlns:a16="http://schemas.microsoft.com/office/drawing/2014/main" val="10000"/>
                  </a:ext>
                </a:extLst>
              </a:tr>
            </a:tbl>
          </a:graphicData>
        </a:graphic>
      </p:graphicFrame>
      <p:graphicFrame>
        <p:nvGraphicFramePr>
          <p:cNvPr id="32" name="Shape 282">
            <a:extLst>
              <a:ext uri="{FF2B5EF4-FFF2-40B4-BE49-F238E27FC236}">
                <a16:creationId xmlns:a16="http://schemas.microsoft.com/office/drawing/2014/main" id="{0916BF61-A6FF-48E3-88A2-4B45A60577CF}"/>
              </a:ext>
            </a:extLst>
          </p:cNvPr>
          <p:cNvGraphicFramePr/>
          <p:nvPr>
            <p:extLst>
              <p:ext uri="{D42A27DB-BD31-4B8C-83A1-F6EECF244321}">
                <p14:modId xmlns:p14="http://schemas.microsoft.com/office/powerpoint/2010/main" val="3018863053"/>
              </p:ext>
            </p:extLst>
          </p:nvPr>
        </p:nvGraphicFramePr>
        <p:xfrm>
          <a:off x="5277396" y="4460499"/>
          <a:ext cx="356450" cy="365770"/>
        </p:xfrm>
        <a:graphic>
          <a:graphicData uri="http://schemas.openxmlformats.org/drawingml/2006/table">
            <a:tbl>
              <a:tblPr firstRow="1" bandRow="1">
                <a:noFill/>
              </a:tblPr>
              <a:tblGrid>
                <a:gridCol w="356450">
                  <a:extLst>
                    <a:ext uri="{9D8B030D-6E8A-4147-A177-3AD203B41FA5}">
                      <a16:colId xmlns:a16="http://schemas.microsoft.com/office/drawing/2014/main" val="20000"/>
                    </a:ext>
                  </a:extLst>
                </a:gridCol>
              </a:tblGrid>
              <a:tr h="342050">
                <a:tc>
                  <a:txBody>
                    <a:bodyPr/>
                    <a:lstStyle/>
                    <a:p>
                      <a:pPr marL="0" marR="0" lvl="0" indent="0" algn="l" rtl="0">
                        <a:spcBef>
                          <a:spcPts val="0"/>
                        </a:spcBef>
                        <a:buNone/>
                      </a:pPr>
                      <a:endParaRPr sz="1800" dirty="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548135"/>
                    </a:solidFill>
                  </a:tcPr>
                </a:tc>
                <a:extLst>
                  <a:ext uri="{0D108BD9-81ED-4DB2-BD59-A6C34878D82A}">
                    <a16:rowId xmlns:a16="http://schemas.microsoft.com/office/drawing/2014/main" val="10000"/>
                  </a:ext>
                </a:extLst>
              </a:tr>
            </a:tbl>
          </a:graphicData>
        </a:graphic>
      </p:graphicFrame>
      <p:graphicFrame>
        <p:nvGraphicFramePr>
          <p:cNvPr id="33" name="Shape 282">
            <a:extLst>
              <a:ext uri="{FF2B5EF4-FFF2-40B4-BE49-F238E27FC236}">
                <a16:creationId xmlns:a16="http://schemas.microsoft.com/office/drawing/2014/main" id="{6C4E552E-8B4F-49A5-9822-813A96DE8524}"/>
              </a:ext>
            </a:extLst>
          </p:cNvPr>
          <p:cNvGraphicFramePr/>
          <p:nvPr>
            <p:extLst>
              <p:ext uri="{D42A27DB-BD31-4B8C-83A1-F6EECF244321}">
                <p14:modId xmlns:p14="http://schemas.microsoft.com/office/powerpoint/2010/main" val="2722904196"/>
              </p:ext>
            </p:extLst>
          </p:nvPr>
        </p:nvGraphicFramePr>
        <p:xfrm>
          <a:off x="5672702" y="4460499"/>
          <a:ext cx="356450" cy="365770"/>
        </p:xfrm>
        <a:graphic>
          <a:graphicData uri="http://schemas.openxmlformats.org/drawingml/2006/table">
            <a:tbl>
              <a:tblPr firstRow="1" bandRow="1">
                <a:noFill/>
              </a:tblPr>
              <a:tblGrid>
                <a:gridCol w="356450">
                  <a:extLst>
                    <a:ext uri="{9D8B030D-6E8A-4147-A177-3AD203B41FA5}">
                      <a16:colId xmlns:a16="http://schemas.microsoft.com/office/drawing/2014/main" val="20000"/>
                    </a:ext>
                  </a:extLst>
                </a:gridCol>
              </a:tblGrid>
              <a:tr h="342050">
                <a:tc>
                  <a:txBody>
                    <a:bodyPr/>
                    <a:lstStyle/>
                    <a:p>
                      <a:pPr marL="0" marR="0" lvl="0" indent="0" algn="l" rtl="0">
                        <a:spcBef>
                          <a:spcPts val="0"/>
                        </a:spcBef>
                        <a:buNone/>
                      </a:pPr>
                      <a:endParaRPr sz="1800" dirty="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548135"/>
                    </a:solidFill>
                  </a:tcPr>
                </a:tc>
                <a:extLst>
                  <a:ext uri="{0D108BD9-81ED-4DB2-BD59-A6C34878D82A}">
                    <a16:rowId xmlns:a16="http://schemas.microsoft.com/office/drawing/2014/main" val="10000"/>
                  </a:ext>
                </a:extLst>
              </a:tr>
            </a:tbl>
          </a:graphicData>
        </a:graphic>
      </p:graphicFrame>
      <p:sp>
        <p:nvSpPr>
          <p:cNvPr id="34" name="Rectangle 33">
            <a:extLst>
              <a:ext uri="{FF2B5EF4-FFF2-40B4-BE49-F238E27FC236}">
                <a16:creationId xmlns:a16="http://schemas.microsoft.com/office/drawing/2014/main" id="{6D6EBA22-057C-4AEA-8847-DFA42A33E23A}"/>
              </a:ext>
            </a:extLst>
          </p:cNvPr>
          <p:cNvSpPr/>
          <p:nvPr/>
        </p:nvSpPr>
        <p:spPr>
          <a:xfrm>
            <a:off x="1082430" y="2297721"/>
            <a:ext cx="1447800" cy="1247389"/>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hape 284">
            <a:extLst>
              <a:ext uri="{FF2B5EF4-FFF2-40B4-BE49-F238E27FC236}">
                <a16:creationId xmlns:a16="http://schemas.microsoft.com/office/drawing/2014/main" id="{18EE4061-EE16-4E3C-B3C4-E3C24861023F}"/>
              </a:ext>
            </a:extLst>
          </p:cNvPr>
          <p:cNvCxnSpPr>
            <a:cxnSpLocks/>
          </p:cNvCxnSpPr>
          <p:nvPr/>
        </p:nvCxnSpPr>
        <p:spPr>
          <a:xfrm>
            <a:off x="1385124" y="3186190"/>
            <a:ext cx="3423523" cy="1494692"/>
          </a:xfrm>
          <a:prstGeom prst="bentConnector3">
            <a:avLst>
              <a:gd name="adj1" fmla="val 690"/>
            </a:avLst>
          </a:prstGeom>
          <a:noFill/>
          <a:ln w="63500" cap="flat" cmpd="sng">
            <a:solidFill>
              <a:srgbClr val="A5A5A5"/>
            </a:solidFill>
            <a:prstDash val="solid"/>
            <a:miter lim="800000"/>
            <a:headEnd type="none" w="med" len="med"/>
            <a:tailEnd type="stealth" w="lg" len="lg"/>
          </a:ln>
        </p:spPr>
      </p:cxnSp>
      <p:graphicFrame>
        <p:nvGraphicFramePr>
          <p:cNvPr id="35" name="Shape 283">
            <a:extLst>
              <a:ext uri="{FF2B5EF4-FFF2-40B4-BE49-F238E27FC236}">
                <a16:creationId xmlns:a16="http://schemas.microsoft.com/office/drawing/2014/main" id="{60B53398-4F66-49AD-B5E0-9E8E6BD1C452}"/>
              </a:ext>
            </a:extLst>
          </p:cNvPr>
          <p:cNvGraphicFramePr/>
          <p:nvPr>
            <p:extLst>
              <p:ext uri="{D42A27DB-BD31-4B8C-83A1-F6EECF244321}">
                <p14:modId xmlns:p14="http://schemas.microsoft.com/office/powerpoint/2010/main" val="1414910281"/>
              </p:ext>
            </p:extLst>
          </p:nvPr>
        </p:nvGraphicFramePr>
        <p:xfrm>
          <a:off x="1503444" y="2811390"/>
          <a:ext cx="356450" cy="365770"/>
        </p:xfrm>
        <a:graphic>
          <a:graphicData uri="http://schemas.openxmlformats.org/drawingml/2006/table">
            <a:tbl>
              <a:tblPr firstRow="1" bandRow="1">
                <a:noFill/>
              </a:tblPr>
              <a:tblGrid>
                <a:gridCol w="356450">
                  <a:extLst>
                    <a:ext uri="{9D8B030D-6E8A-4147-A177-3AD203B41FA5}">
                      <a16:colId xmlns:a16="http://schemas.microsoft.com/office/drawing/2014/main" val="20000"/>
                    </a:ext>
                  </a:extLst>
                </a:gridCol>
              </a:tblGrid>
              <a:tr h="342050">
                <a:tc>
                  <a:txBody>
                    <a:bodyPr/>
                    <a:lstStyle/>
                    <a:p>
                      <a:pPr marL="0" marR="0" lvl="0" indent="0" algn="l" rtl="0">
                        <a:spcBef>
                          <a:spcPts val="0"/>
                        </a:spcBef>
                        <a:buNone/>
                      </a:pPr>
                      <a:endParaRPr sz="1800" dirty="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548135">
                        <a:alpha val="72941"/>
                      </a:srgbClr>
                    </a:solidFill>
                  </a:tcPr>
                </a:tc>
                <a:extLst>
                  <a:ext uri="{0D108BD9-81ED-4DB2-BD59-A6C34878D82A}">
                    <a16:rowId xmlns:a16="http://schemas.microsoft.com/office/drawing/2014/main" val="10000"/>
                  </a:ext>
                </a:extLst>
              </a:tr>
            </a:tbl>
          </a:graphicData>
        </a:graphic>
      </p:graphicFrame>
      <p:graphicFrame>
        <p:nvGraphicFramePr>
          <p:cNvPr id="36" name="Shape 283">
            <a:extLst>
              <a:ext uri="{FF2B5EF4-FFF2-40B4-BE49-F238E27FC236}">
                <a16:creationId xmlns:a16="http://schemas.microsoft.com/office/drawing/2014/main" id="{A139A673-9F36-4497-9489-21DECBF7EEAD}"/>
              </a:ext>
            </a:extLst>
          </p:cNvPr>
          <p:cNvGraphicFramePr/>
          <p:nvPr>
            <p:extLst>
              <p:ext uri="{D42A27DB-BD31-4B8C-83A1-F6EECF244321}">
                <p14:modId xmlns:p14="http://schemas.microsoft.com/office/powerpoint/2010/main" val="2333968290"/>
              </p:ext>
            </p:extLst>
          </p:nvPr>
        </p:nvGraphicFramePr>
        <p:xfrm>
          <a:off x="1778120" y="2811390"/>
          <a:ext cx="356450" cy="365770"/>
        </p:xfrm>
        <a:graphic>
          <a:graphicData uri="http://schemas.openxmlformats.org/drawingml/2006/table">
            <a:tbl>
              <a:tblPr firstRow="1" bandRow="1">
                <a:noFill/>
              </a:tblPr>
              <a:tblGrid>
                <a:gridCol w="356450">
                  <a:extLst>
                    <a:ext uri="{9D8B030D-6E8A-4147-A177-3AD203B41FA5}">
                      <a16:colId xmlns:a16="http://schemas.microsoft.com/office/drawing/2014/main" val="20000"/>
                    </a:ext>
                  </a:extLst>
                </a:gridCol>
              </a:tblGrid>
              <a:tr h="342050">
                <a:tc>
                  <a:txBody>
                    <a:bodyPr/>
                    <a:lstStyle/>
                    <a:p>
                      <a:pPr marL="0" marR="0" lvl="0" indent="0" algn="l" rtl="0">
                        <a:spcBef>
                          <a:spcPts val="0"/>
                        </a:spcBef>
                        <a:buNone/>
                      </a:pPr>
                      <a:endParaRPr sz="1800" dirty="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548135">
                        <a:alpha val="72941"/>
                      </a:srgbClr>
                    </a:solidFill>
                  </a:tcPr>
                </a:tc>
                <a:extLst>
                  <a:ext uri="{0D108BD9-81ED-4DB2-BD59-A6C34878D82A}">
                    <a16:rowId xmlns:a16="http://schemas.microsoft.com/office/drawing/2014/main" val="10000"/>
                  </a:ext>
                </a:extLst>
              </a:tr>
            </a:tbl>
          </a:graphicData>
        </a:graphic>
      </p:graphicFrame>
      <p:sp>
        <p:nvSpPr>
          <p:cNvPr id="37" name="TextBox 36">
            <a:extLst>
              <a:ext uri="{FF2B5EF4-FFF2-40B4-BE49-F238E27FC236}">
                <a16:creationId xmlns:a16="http://schemas.microsoft.com/office/drawing/2014/main" id="{66D7487A-73A0-4BDA-8567-E7A33385DD01}"/>
              </a:ext>
            </a:extLst>
          </p:cNvPr>
          <p:cNvSpPr txBox="1"/>
          <p:nvPr/>
        </p:nvSpPr>
        <p:spPr>
          <a:xfrm>
            <a:off x="6017316" y="4241494"/>
            <a:ext cx="468398" cy="584775"/>
          </a:xfrm>
          <a:prstGeom prst="rect">
            <a:avLst/>
          </a:prstGeom>
          <a:noFill/>
        </p:spPr>
        <p:txBody>
          <a:bodyPr wrap="none" rtlCol="0">
            <a:spAutoFit/>
          </a:bodyPr>
          <a:lstStyle/>
          <a:p>
            <a:r>
              <a:rPr lang="en-US" sz="3200" dirty="0"/>
              <a:t>…</a:t>
            </a:r>
          </a:p>
        </p:txBody>
      </p:sp>
      <p:graphicFrame>
        <p:nvGraphicFramePr>
          <p:cNvPr id="39" name="Shape 282">
            <a:extLst>
              <a:ext uri="{FF2B5EF4-FFF2-40B4-BE49-F238E27FC236}">
                <a16:creationId xmlns:a16="http://schemas.microsoft.com/office/drawing/2014/main" id="{3537CEE6-AC49-4B9A-B470-CBB4503B92A3}"/>
              </a:ext>
            </a:extLst>
          </p:cNvPr>
          <p:cNvGraphicFramePr/>
          <p:nvPr>
            <p:extLst>
              <p:ext uri="{D42A27DB-BD31-4B8C-83A1-F6EECF244321}">
                <p14:modId xmlns:p14="http://schemas.microsoft.com/office/powerpoint/2010/main" val="3172691133"/>
              </p:ext>
            </p:extLst>
          </p:nvPr>
        </p:nvGraphicFramePr>
        <p:xfrm>
          <a:off x="4882090" y="4922419"/>
          <a:ext cx="356450" cy="365770"/>
        </p:xfrm>
        <a:graphic>
          <a:graphicData uri="http://schemas.openxmlformats.org/drawingml/2006/table">
            <a:tbl>
              <a:tblPr firstRow="1" bandRow="1">
                <a:noFill/>
              </a:tblPr>
              <a:tblGrid>
                <a:gridCol w="356450">
                  <a:extLst>
                    <a:ext uri="{9D8B030D-6E8A-4147-A177-3AD203B41FA5}">
                      <a16:colId xmlns:a16="http://schemas.microsoft.com/office/drawing/2014/main" val="20000"/>
                    </a:ext>
                  </a:extLst>
                </a:gridCol>
              </a:tblGrid>
              <a:tr h="342050">
                <a:tc>
                  <a:txBody>
                    <a:bodyPr/>
                    <a:lstStyle/>
                    <a:p>
                      <a:pPr marL="0" marR="0" lvl="0" indent="0" algn="l" rtl="0">
                        <a:spcBef>
                          <a:spcPts val="0"/>
                        </a:spcBef>
                        <a:buNone/>
                      </a:pPr>
                      <a:endParaRPr sz="1800" dirty="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7030A0"/>
                    </a:solidFill>
                  </a:tcPr>
                </a:tc>
                <a:extLst>
                  <a:ext uri="{0D108BD9-81ED-4DB2-BD59-A6C34878D82A}">
                    <a16:rowId xmlns:a16="http://schemas.microsoft.com/office/drawing/2014/main" val="10000"/>
                  </a:ext>
                </a:extLst>
              </a:tr>
            </a:tbl>
          </a:graphicData>
        </a:graphic>
      </p:graphicFrame>
      <p:graphicFrame>
        <p:nvGraphicFramePr>
          <p:cNvPr id="40" name="Shape 282">
            <a:extLst>
              <a:ext uri="{FF2B5EF4-FFF2-40B4-BE49-F238E27FC236}">
                <a16:creationId xmlns:a16="http://schemas.microsoft.com/office/drawing/2014/main" id="{4813FA4F-D408-4437-B34A-5E8181BC5577}"/>
              </a:ext>
            </a:extLst>
          </p:cNvPr>
          <p:cNvGraphicFramePr/>
          <p:nvPr>
            <p:extLst>
              <p:ext uri="{D42A27DB-BD31-4B8C-83A1-F6EECF244321}">
                <p14:modId xmlns:p14="http://schemas.microsoft.com/office/powerpoint/2010/main" val="3212938733"/>
              </p:ext>
            </p:extLst>
          </p:nvPr>
        </p:nvGraphicFramePr>
        <p:xfrm>
          <a:off x="5277396" y="4922419"/>
          <a:ext cx="356450" cy="365770"/>
        </p:xfrm>
        <a:graphic>
          <a:graphicData uri="http://schemas.openxmlformats.org/drawingml/2006/table">
            <a:tbl>
              <a:tblPr firstRow="1" bandRow="1">
                <a:noFill/>
              </a:tblPr>
              <a:tblGrid>
                <a:gridCol w="356450">
                  <a:extLst>
                    <a:ext uri="{9D8B030D-6E8A-4147-A177-3AD203B41FA5}">
                      <a16:colId xmlns:a16="http://schemas.microsoft.com/office/drawing/2014/main" val="20000"/>
                    </a:ext>
                  </a:extLst>
                </a:gridCol>
              </a:tblGrid>
              <a:tr h="342050">
                <a:tc>
                  <a:txBody>
                    <a:bodyPr/>
                    <a:lstStyle/>
                    <a:p>
                      <a:pPr marL="0" marR="0" lvl="0" indent="0" algn="l" rtl="0">
                        <a:spcBef>
                          <a:spcPts val="0"/>
                        </a:spcBef>
                        <a:buNone/>
                      </a:pPr>
                      <a:endParaRPr sz="1800" dirty="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7030A0"/>
                    </a:solidFill>
                  </a:tcPr>
                </a:tc>
                <a:extLst>
                  <a:ext uri="{0D108BD9-81ED-4DB2-BD59-A6C34878D82A}">
                    <a16:rowId xmlns:a16="http://schemas.microsoft.com/office/drawing/2014/main" val="10000"/>
                  </a:ext>
                </a:extLst>
              </a:tr>
            </a:tbl>
          </a:graphicData>
        </a:graphic>
      </p:graphicFrame>
      <p:graphicFrame>
        <p:nvGraphicFramePr>
          <p:cNvPr id="41" name="Shape 282">
            <a:extLst>
              <a:ext uri="{FF2B5EF4-FFF2-40B4-BE49-F238E27FC236}">
                <a16:creationId xmlns:a16="http://schemas.microsoft.com/office/drawing/2014/main" id="{D5490F6E-2FAE-4437-8B23-747881EE9510}"/>
              </a:ext>
            </a:extLst>
          </p:cNvPr>
          <p:cNvGraphicFramePr/>
          <p:nvPr>
            <p:extLst>
              <p:ext uri="{D42A27DB-BD31-4B8C-83A1-F6EECF244321}">
                <p14:modId xmlns:p14="http://schemas.microsoft.com/office/powerpoint/2010/main" val="2098320106"/>
              </p:ext>
            </p:extLst>
          </p:nvPr>
        </p:nvGraphicFramePr>
        <p:xfrm>
          <a:off x="5672702" y="4922419"/>
          <a:ext cx="356450" cy="365770"/>
        </p:xfrm>
        <a:graphic>
          <a:graphicData uri="http://schemas.openxmlformats.org/drawingml/2006/table">
            <a:tbl>
              <a:tblPr firstRow="1" bandRow="1">
                <a:noFill/>
              </a:tblPr>
              <a:tblGrid>
                <a:gridCol w="356450">
                  <a:extLst>
                    <a:ext uri="{9D8B030D-6E8A-4147-A177-3AD203B41FA5}">
                      <a16:colId xmlns:a16="http://schemas.microsoft.com/office/drawing/2014/main" val="20000"/>
                    </a:ext>
                  </a:extLst>
                </a:gridCol>
              </a:tblGrid>
              <a:tr h="342050">
                <a:tc>
                  <a:txBody>
                    <a:bodyPr/>
                    <a:lstStyle/>
                    <a:p>
                      <a:pPr marL="0" marR="0" lvl="0" indent="0" algn="l" rtl="0">
                        <a:spcBef>
                          <a:spcPts val="0"/>
                        </a:spcBef>
                        <a:buNone/>
                      </a:pPr>
                      <a:endParaRPr sz="1800" dirty="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7030A0"/>
                    </a:solidFill>
                  </a:tcPr>
                </a:tc>
                <a:extLst>
                  <a:ext uri="{0D108BD9-81ED-4DB2-BD59-A6C34878D82A}">
                    <a16:rowId xmlns:a16="http://schemas.microsoft.com/office/drawing/2014/main" val="10000"/>
                  </a:ext>
                </a:extLst>
              </a:tr>
            </a:tbl>
          </a:graphicData>
        </a:graphic>
      </p:graphicFrame>
      <p:graphicFrame>
        <p:nvGraphicFramePr>
          <p:cNvPr id="42" name="Shape 282">
            <a:extLst>
              <a:ext uri="{FF2B5EF4-FFF2-40B4-BE49-F238E27FC236}">
                <a16:creationId xmlns:a16="http://schemas.microsoft.com/office/drawing/2014/main" id="{AFDD4B15-7F74-4913-A354-7021D85AA5F9}"/>
              </a:ext>
            </a:extLst>
          </p:cNvPr>
          <p:cNvGraphicFramePr/>
          <p:nvPr>
            <p:extLst>
              <p:ext uri="{D42A27DB-BD31-4B8C-83A1-F6EECF244321}">
                <p14:modId xmlns:p14="http://schemas.microsoft.com/office/powerpoint/2010/main" val="2011035760"/>
              </p:ext>
            </p:extLst>
          </p:nvPr>
        </p:nvGraphicFramePr>
        <p:xfrm>
          <a:off x="6504076" y="4922419"/>
          <a:ext cx="356450" cy="365770"/>
        </p:xfrm>
        <a:graphic>
          <a:graphicData uri="http://schemas.openxmlformats.org/drawingml/2006/table">
            <a:tbl>
              <a:tblPr firstRow="1" bandRow="1">
                <a:noFill/>
              </a:tblPr>
              <a:tblGrid>
                <a:gridCol w="356450">
                  <a:extLst>
                    <a:ext uri="{9D8B030D-6E8A-4147-A177-3AD203B41FA5}">
                      <a16:colId xmlns:a16="http://schemas.microsoft.com/office/drawing/2014/main" val="20000"/>
                    </a:ext>
                  </a:extLst>
                </a:gridCol>
              </a:tblGrid>
              <a:tr h="342050">
                <a:tc>
                  <a:txBody>
                    <a:bodyPr/>
                    <a:lstStyle/>
                    <a:p>
                      <a:pPr marL="0" marR="0" lvl="0" indent="0" algn="l" rtl="0">
                        <a:spcBef>
                          <a:spcPts val="0"/>
                        </a:spcBef>
                        <a:buNone/>
                      </a:pPr>
                      <a:endParaRPr sz="1800" dirty="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7030A0"/>
                    </a:solidFill>
                  </a:tcPr>
                </a:tc>
                <a:extLst>
                  <a:ext uri="{0D108BD9-81ED-4DB2-BD59-A6C34878D82A}">
                    <a16:rowId xmlns:a16="http://schemas.microsoft.com/office/drawing/2014/main" val="10000"/>
                  </a:ext>
                </a:extLst>
              </a:tr>
            </a:tbl>
          </a:graphicData>
        </a:graphic>
      </p:graphicFrame>
      <p:graphicFrame>
        <p:nvGraphicFramePr>
          <p:cNvPr id="43" name="Shape 282">
            <a:extLst>
              <a:ext uri="{FF2B5EF4-FFF2-40B4-BE49-F238E27FC236}">
                <a16:creationId xmlns:a16="http://schemas.microsoft.com/office/drawing/2014/main" id="{EAB9F349-09FC-481F-B878-E4870A463CDA}"/>
              </a:ext>
            </a:extLst>
          </p:cNvPr>
          <p:cNvGraphicFramePr/>
          <p:nvPr>
            <p:extLst>
              <p:ext uri="{D42A27DB-BD31-4B8C-83A1-F6EECF244321}">
                <p14:modId xmlns:p14="http://schemas.microsoft.com/office/powerpoint/2010/main" val="1328406638"/>
              </p:ext>
            </p:extLst>
          </p:nvPr>
        </p:nvGraphicFramePr>
        <p:xfrm>
          <a:off x="6899382" y="4922419"/>
          <a:ext cx="356450" cy="365770"/>
        </p:xfrm>
        <a:graphic>
          <a:graphicData uri="http://schemas.openxmlformats.org/drawingml/2006/table">
            <a:tbl>
              <a:tblPr firstRow="1" bandRow="1">
                <a:noFill/>
              </a:tblPr>
              <a:tblGrid>
                <a:gridCol w="356450">
                  <a:extLst>
                    <a:ext uri="{9D8B030D-6E8A-4147-A177-3AD203B41FA5}">
                      <a16:colId xmlns:a16="http://schemas.microsoft.com/office/drawing/2014/main" val="20000"/>
                    </a:ext>
                  </a:extLst>
                </a:gridCol>
              </a:tblGrid>
              <a:tr h="342050">
                <a:tc>
                  <a:txBody>
                    <a:bodyPr/>
                    <a:lstStyle/>
                    <a:p>
                      <a:pPr marL="0" marR="0" lvl="0" indent="0" algn="l" rtl="0">
                        <a:spcBef>
                          <a:spcPts val="0"/>
                        </a:spcBef>
                        <a:buNone/>
                      </a:pPr>
                      <a:endParaRPr sz="1800" dirty="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7030A0"/>
                    </a:solidFill>
                  </a:tcPr>
                </a:tc>
                <a:extLst>
                  <a:ext uri="{0D108BD9-81ED-4DB2-BD59-A6C34878D82A}">
                    <a16:rowId xmlns:a16="http://schemas.microsoft.com/office/drawing/2014/main" val="10000"/>
                  </a:ext>
                </a:extLst>
              </a:tr>
            </a:tbl>
          </a:graphicData>
        </a:graphic>
      </p:graphicFrame>
      <p:graphicFrame>
        <p:nvGraphicFramePr>
          <p:cNvPr id="44" name="Shape 282">
            <a:extLst>
              <a:ext uri="{FF2B5EF4-FFF2-40B4-BE49-F238E27FC236}">
                <a16:creationId xmlns:a16="http://schemas.microsoft.com/office/drawing/2014/main" id="{4C1E9BC4-08F0-440A-853C-93FF2E147B0A}"/>
              </a:ext>
            </a:extLst>
          </p:cNvPr>
          <p:cNvGraphicFramePr/>
          <p:nvPr>
            <p:extLst>
              <p:ext uri="{D42A27DB-BD31-4B8C-83A1-F6EECF244321}">
                <p14:modId xmlns:p14="http://schemas.microsoft.com/office/powerpoint/2010/main" val="240303241"/>
              </p:ext>
            </p:extLst>
          </p:nvPr>
        </p:nvGraphicFramePr>
        <p:xfrm>
          <a:off x="7294688" y="4922419"/>
          <a:ext cx="356450" cy="365770"/>
        </p:xfrm>
        <a:graphic>
          <a:graphicData uri="http://schemas.openxmlformats.org/drawingml/2006/table">
            <a:tbl>
              <a:tblPr firstRow="1" bandRow="1">
                <a:noFill/>
              </a:tblPr>
              <a:tblGrid>
                <a:gridCol w="356450">
                  <a:extLst>
                    <a:ext uri="{9D8B030D-6E8A-4147-A177-3AD203B41FA5}">
                      <a16:colId xmlns:a16="http://schemas.microsoft.com/office/drawing/2014/main" val="20000"/>
                    </a:ext>
                  </a:extLst>
                </a:gridCol>
              </a:tblGrid>
              <a:tr h="342050">
                <a:tc>
                  <a:txBody>
                    <a:bodyPr/>
                    <a:lstStyle/>
                    <a:p>
                      <a:pPr marL="0" marR="0" lvl="0" indent="0" algn="l" rtl="0">
                        <a:spcBef>
                          <a:spcPts val="0"/>
                        </a:spcBef>
                        <a:buNone/>
                      </a:pPr>
                      <a:endParaRPr sz="1800" dirty="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7030A0"/>
                    </a:solidFill>
                  </a:tcPr>
                </a:tc>
                <a:extLst>
                  <a:ext uri="{0D108BD9-81ED-4DB2-BD59-A6C34878D82A}">
                    <a16:rowId xmlns:a16="http://schemas.microsoft.com/office/drawing/2014/main" val="10000"/>
                  </a:ext>
                </a:extLst>
              </a:tr>
            </a:tbl>
          </a:graphicData>
        </a:graphic>
      </p:graphicFrame>
      <p:sp>
        <p:nvSpPr>
          <p:cNvPr id="45" name="TextBox 44">
            <a:extLst>
              <a:ext uri="{FF2B5EF4-FFF2-40B4-BE49-F238E27FC236}">
                <a16:creationId xmlns:a16="http://schemas.microsoft.com/office/drawing/2014/main" id="{E3D4FD44-5D77-4005-95BB-C4B08AE50AE2}"/>
              </a:ext>
            </a:extLst>
          </p:cNvPr>
          <p:cNvSpPr txBox="1"/>
          <p:nvPr/>
        </p:nvSpPr>
        <p:spPr>
          <a:xfrm>
            <a:off x="6017316" y="4680882"/>
            <a:ext cx="468398" cy="584775"/>
          </a:xfrm>
          <a:prstGeom prst="rect">
            <a:avLst/>
          </a:prstGeom>
          <a:noFill/>
        </p:spPr>
        <p:txBody>
          <a:bodyPr wrap="none" rtlCol="0">
            <a:spAutoFit/>
          </a:bodyPr>
          <a:lstStyle/>
          <a:p>
            <a:r>
              <a:rPr lang="en-US" sz="3200" dirty="0"/>
              <a:t>…</a:t>
            </a:r>
          </a:p>
        </p:txBody>
      </p:sp>
      <p:graphicFrame>
        <p:nvGraphicFramePr>
          <p:cNvPr id="46" name="Shape 282">
            <a:extLst>
              <a:ext uri="{FF2B5EF4-FFF2-40B4-BE49-F238E27FC236}">
                <a16:creationId xmlns:a16="http://schemas.microsoft.com/office/drawing/2014/main" id="{D2A63E64-2C28-4E47-A105-341351275487}"/>
              </a:ext>
            </a:extLst>
          </p:cNvPr>
          <p:cNvGraphicFramePr/>
          <p:nvPr>
            <p:extLst>
              <p:ext uri="{D42A27DB-BD31-4B8C-83A1-F6EECF244321}">
                <p14:modId xmlns:p14="http://schemas.microsoft.com/office/powerpoint/2010/main" val="1349057779"/>
              </p:ext>
            </p:extLst>
          </p:nvPr>
        </p:nvGraphicFramePr>
        <p:xfrm>
          <a:off x="6504076" y="4433526"/>
          <a:ext cx="356450" cy="365770"/>
        </p:xfrm>
        <a:graphic>
          <a:graphicData uri="http://schemas.openxmlformats.org/drawingml/2006/table">
            <a:tbl>
              <a:tblPr firstRow="1" bandRow="1">
                <a:noFill/>
              </a:tblPr>
              <a:tblGrid>
                <a:gridCol w="356450">
                  <a:extLst>
                    <a:ext uri="{9D8B030D-6E8A-4147-A177-3AD203B41FA5}">
                      <a16:colId xmlns:a16="http://schemas.microsoft.com/office/drawing/2014/main" val="20000"/>
                    </a:ext>
                  </a:extLst>
                </a:gridCol>
              </a:tblGrid>
              <a:tr h="342050">
                <a:tc>
                  <a:txBody>
                    <a:bodyPr/>
                    <a:lstStyle/>
                    <a:p>
                      <a:pPr marL="0" marR="0" lvl="0" indent="0" algn="l" rtl="0">
                        <a:spcBef>
                          <a:spcPts val="0"/>
                        </a:spcBef>
                        <a:buNone/>
                      </a:pPr>
                      <a:endParaRPr sz="1800" dirty="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10000"/>
                  </a:ext>
                </a:extLst>
              </a:tr>
            </a:tbl>
          </a:graphicData>
        </a:graphic>
      </p:graphicFrame>
      <p:graphicFrame>
        <p:nvGraphicFramePr>
          <p:cNvPr id="47" name="Shape 282">
            <a:extLst>
              <a:ext uri="{FF2B5EF4-FFF2-40B4-BE49-F238E27FC236}">
                <a16:creationId xmlns:a16="http://schemas.microsoft.com/office/drawing/2014/main" id="{26339316-84A1-4B8C-A3C0-2832EA9BB630}"/>
              </a:ext>
            </a:extLst>
          </p:cNvPr>
          <p:cNvGraphicFramePr/>
          <p:nvPr>
            <p:extLst>
              <p:ext uri="{D42A27DB-BD31-4B8C-83A1-F6EECF244321}">
                <p14:modId xmlns:p14="http://schemas.microsoft.com/office/powerpoint/2010/main" val="1535706062"/>
              </p:ext>
            </p:extLst>
          </p:nvPr>
        </p:nvGraphicFramePr>
        <p:xfrm>
          <a:off x="6899382" y="4433526"/>
          <a:ext cx="356450" cy="365770"/>
        </p:xfrm>
        <a:graphic>
          <a:graphicData uri="http://schemas.openxmlformats.org/drawingml/2006/table">
            <a:tbl>
              <a:tblPr firstRow="1" bandRow="1">
                <a:noFill/>
              </a:tblPr>
              <a:tblGrid>
                <a:gridCol w="356450">
                  <a:extLst>
                    <a:ext uri="{9D8B030D-6E8A-4147-A177-3AD203B41FA5}">
                      <a16:colId xmlns:a16="http://schemas.microsoft.com/office/drawing/2014/main" val="20000"/>
                    </a:ext>
                  </a:extLst>
                </a:gridCol>
              </a:tblGrid>
              <a:tr h="342050">
                <a:tc>
                  <a:txBody>
                    <a:bodyPr/>
                    <a:lstStyle/>
                    <a:p>
                      <a:pPr marL="0" marR="0" lvl="0" indent="0" algn="l" rtl="0">
                        <a:spcBef>
                          <a:spcPts val="0"/>
                        </a:spcBef>
                        <a:buNone/>
                      </a:pPr>
                      <a:endParaRPr sz="1800" dirty="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10000"/>
                  </a:ext>
                </a:extLst>
              </a:tr>
            </a:tbl>
          </a:graphicData>
        </a:graphic>
      </p:graphicFrame>
      <p:graphicFrame>
        <p:nvGraphicFramePr>
          <p:cNvPr id="48" name="Shape 282">
            <a:extLst>
              <a:ext uri="{FF2B5EF4-FFF2-40B4-BE49-F238E27FC236}">
                <a16:creationId xmlns:a16="http://schemas.microsoft.com/office/drawing/2014/main" id="{E354154A-DB6D-4D5A-BC65-B74514DD3C3E}"/>
              </a:ext>
            </a:extLst>
          </p:cNvPr>
          <p:cNvGraphicFramePr/>
          <p:nvPr>
            <p:extLst>
              <p:ext uri="{D42A27DB-BD31-4B8C-83A1-F6EECF244321}">
                <p14:modId xmlns:p14="http://schemas.microsoft.com/office/powerpoint/2010/main" val="2396405472"/>
              </p:ext>
            </p:extLst>
          </p:nvPr>
        </p:nvGraphicFramePr>
        <p:xfrm>
          <a:off x="7294688" y="4433526"/>
          <a:ext cx="356450" cy="365770"/>
        </p:xfrm>
        <a:graphic>
          <a:graphicData uri="http://schemas.openxmlformats.org/drawingml/2006/table">
            <a:tbl>
              <a:tblPr firstRow="1" bandRow="1">
                <a:noFill/>
              </a:tblPr>
              <a:tblGrid>
                <a:gridCol w="356450">
                  <a:extLst>
                    <a:ext uri="{9D8B030D-6E8A-4147-A177-3AD203B41FA5}">
                      <a16:colId xmlns:a16="http://schemas.microsoft.com/office/drawing/2014/main" val="20000"/>
                    </a:ext>
                  </a:extLst>
                </a:gridCol>
              </a:tblGrid>
              <a:tr h="342050">
                <a:tc>
                  <a:txBody>
                    <a:bodyPr/>
                    <a:lstStyle/>
                    <a:p>
                      <a:pPr marL="0" marR="0" lvl="0" indent="0" algn="l" rtl="0">
                        <a:spcBef>
                          <a:spcPts val="0"/>
                        </a:spcBef>
                        <a:buNone/>
                      </a:pPr>
                      <a:endParaRPr sz="1800" dirty="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10000"/>
                  </a:ext>
                </a:extLst>
              </a:tr>
            </a:tbl>
          </a:graphicData>
        </a:graphic>
      </p:graphicFrame>
      <p:graphicFrame>
        <p:nvGraphicFramePr>
          <p:cNvPr id="50" name="Shape 282">
            <a:extLst>
              <a:ext uri="{FF2B5EF4-FFF2-40B4-BE49-F238E27FC236}">
                <a16:creationId xmlns:a16="http://schemas.microsoft.com/office/drawing/2014/main" id="{D190D72E-7907-4853-91C9-668E4BDF9964}"/>
              </a:ext>
            </a:extLst>
          </p:cNvPr>
          <p:cNvGraphicFramePr/>
          <p:nvPr>
            <p:extLst>
              <p:ext uri="{D42A27DB-BD31-4B8C-83A1-F6EECF244321}">
                <p14:modId xmlns:p14="http://schemas.microsoft.com/office/powerpoint/2010/main" val="4116008342"/>
              </p:ext>
            </p:extLst>
          </p:nvPr>
        </p:nvGraphicFramePr>
        <p:xfrm>
          <a:off x="4882090" y="5362591"/>
          <a:ext cx="356450" cy="365770"/>
        </p:xfrm>
        <a:graphic>
          <a:graphicData uri="http://schemas.openxmlformats.org/drawingml/2006/table">
            <a:tbl>
              <a:tblPr firstRow="1" bandRow="1">
                <a:noFill/>
              </a:tblPr>
              <a:tblGrid>
                <a:gridCol w="356450">
                  <a:extLst>
                    <a:ext uri="{9D8B030D-6E8A-4147-A177-3AD203B41FA5}">
                      <a16:colId xmlns:a16="http://schemas.microsoft.com/office/drawing/2014/main" val="20000"/>
                    </a:ext>
                  </a:extLst>
                </a:gridCol>
              </a:tblGrid>
              <a:tr h="342050">
                <a:tc>
                  <a:txBody>
                    <a:bodyPr/>
                    <a:lstStyle/>
                    <a:p>
                      <a:pPr marL="0" marR="0" lvl="0" indent="0" algn="l" rtl="0">
                        <a:spcBef>
                          <a:spcPts val="0"/>
                        </a:spcBef>
                        <a:buNone/>
                      </a:pPr>
                      <a:endParaRPr sz="1800" dirty="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0000"/>
                  </a:ext>
                </a:extLst>
              </a:tr>
            </a:tbl>
          </a:graphicData>
        </a:graphic>
      </p:graphicFrame>
      <p:graphicFrame>
        <p:nvGraphicFramePr>
          <p:cNvPr id="51" name="Shape 282">
            <a:extLst>
              <a:ext uri="{FF2B5EF4-FFF2-40B4-BE49-F238E27FC236}">
                <a16:creationId xmlns:a16="http://schemas.microsoft.com/office/drawing/2014/main" id="{52A70F84-6E72-439B-9532-D7A1E718E1EA}"/>
              </a:ext>
            </a:extLst>
          </p:cNvPr>
          <p:cNvGraphicFramePr/>
          <p:nvPr>
            <p:extLst>
              <p:ext uri="{D42A27DB-BD31-4B8C-83A1-F6EECF244321}">
                <p14:modId xmlns:p14="http://schemas.microsoft.com/office/powerpoint/2010/main" val="3056051789"/>
              </p:ext>
            </p:extLst>
          </p:nvPr>
        </p:nvGraphicFramePr>
        <p:xfrm>
          <a:off x="5277396" y="5362591"/>
          <a:ext cx="356450" cy="365770"/>
        </p:xfrm>
        <a:graphic>
          <a:graphicData uri="http://schemas.openxmlformats.org/drawingml/2006/table">
            <a:tbl>
              <a:tblPr firstRow="1" bandRow="1">
                <a:noFill/>
              </a:tblPr>
              <a:tblGrid>
                <a:gridCol w="356450">
                  <a:extLst>
                    <a:ext uri="{9D8B030D-6E8A-4147-A177-3AD203B41FA5}">
                      <a16:colId xmlns:a16="http://schemas.microsoft.com/office/drawing/2014/main" val="20000"/>
                    </a:ext>
                  </a:extLst>
                </a:gridCol>
              </a:tblGrid>
              <a:tr h="342050">
                <a:tc>
                  <a:txBody>
                    <a:bodyPr/>
                    <a:lstStyle/>
                    <a:p>
                      <a:pPr marL="0" marR="0" lvl="0" indent="0" algn="l" rtl="0">
                        <a:spcBef>
                          <a:spcPts val="0"/>
                        </a:spcBef>
                        <a:buNone/>
                      </a:pPr>
                      <a:endParaRPr sz="1800" dirty="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0000"/>
                  </a:ext>
                </a:extLst>
              </a:tr>
            </a:tbl>
          </a:graphicData>
        </a:graphic>
      </p:graphicFrame>
      <p:graphicFrame>
        <p:nvGraphicFramePr>
          <p:cNvPr id="52" name="Shape 282">
            <a:extLst>
              <a:ext uri="{FF2B5EF4-FFF2-40B4-BE49-F238E27FC236}">
                <a16:creationId xmlns:a16="http://schemas.microsoft.com/office/drawing/2014/main" id="{37D3D42D-B989-4272-85E9-73285A8172C2}"/>
              </a:ext>
            </a:extLst>
          </p:cNvPr>
          <p:cNvGraphicFramePr/>
          <p:nvPr>
            <p:extLst>
              <p:ext uri="{D42A27DB-BD31-4B8C-83A1-F6EECF244321}">
                <p14:modId xmlns:p14="http://schemas.microsoft.com/office/powerpoint/2010/main" val="1604068096"/>
              </p:ext>
            </p:extLst>
          </p:nvPr>
        </p:nvGraphicFramePr>
        <p:xfrm>
          <a:off x="5672702" y="5362591"/>
          <a:ext cx="356450" cy="365770"/>
        </p:xfrm>
        <a:graphic>
          <a:graphicData uri="http://schemas.openxmlformats.org/drawingml/2006/table">
            <a:tbl>
              <a:tblPr firstRow="1" bandRow="1">
                <a:noFill/>
              </a:tblPr>
              <a:tblGrid>
                <a:gridCol w="356450">
                  <a:extLst>
                    <a:ext uri="{9D8B030D-6E8A-4147-A177-3AD203B41FA5}">
                      <a16:colId xmlns:a16="http://schemas.microsoft.com/office/drawing/2014/main" val="20000"/>
                    </a:ext>
                  </a:extLst>
                </a:gridCol>
              </a:tblGrid>
              <a:tr h="342050">
                <a:tc>
                  <a:txBody>
                    <a:bodyPr/>
                    <a:lstStyle/>
                    <a:p>
                      <a:pPr marL="0" marR="0" lvl="0" indent="0" algn="l" rtl="0">
                        <a:spcBef>
                          <a:spcPts val="0"/>
                        </a:spcBef>
                        <a:buNone/>
                      </a:pPr>
                      <a:endParaRPr sz="1800" dirty="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0000"/>
                  </a:ext>
                </a:extLst>
              </a:tr>
            </a:tbl>
          </a:graphicData>
        </a:graphic>
      </p:graphicFrame>
      <p:graphicFrame>
        <p:nvGraphicFramePr>
          <p:cNvPr id="53" name="Shape 282">
            <a:extLst>
              <a:ext uri="{FF2B5EF4-FFF2-40B4-BE49-F238E27FC236}">
                <a16:creationId xmlns:a16="http://schemas.microsoft.com/office/drawing/2014/main" id="{EB70E3B2-E950-4433-9E34-B9354340A1F4}"/>
              </a:ext>
            </a:extLst>
          </p:cNvPr>
          <p:cNvGraphicFramePr/>
          <p:nvPr>
            <p:extLst>
              <p:ext uri="{D42A27DB-BD31-4B8C-83A1-F6EECF244321}">
                <p14:modId xmlns:p14="http://schemas.microsoft.com/office/powerpoint/2010/main" val="3725164941"/>
              </p:ext>
            </p:extLst>
          </p:nvPr>
        </p:nvGraphicFramePr>
        <p:xfrm>
          <a:off x="6504076" y="5362591"/>
          <a:ext cx="356450" cy="365770"/>
        </p:xfrm>
        <a:graphic>
          <a:graphicData uri="http://schemas.openxmlformats.org/drawingml/2006/table">
            <a:tbl>
              <a:tblPr firstRow="1" bandRow="1">
                <a:noFill/>
              </a:tblPr>
              <a:tblGrid>
                <a:gridCol w="356450">
                  <a:extLst>
                    <a:ext uri="{9D8B030D-6E8A-4147-A177-3AD203B41FA5}">
                      <a16:colId xmlns:a16="http://schemas.microsoft.com/office/drawing/2014/main" val="20000"/>
                    </a:ext>
                  </a:extLst>
                </a:gridCol>
              </a:tblGrid>
              <a:tr h="342050">
                <a:tc>
                  <a:txBody>
                    <a:bodyPr/>
                    <a:lstStyle/>
                    <a:p>
                      <a:pPr marL="0" marR="0" lvl="0" indent="0" algn="l" rtl="0">
                        <a:spcBef>
                          <a:spcPts val="0"/>
                        </a:spcBef>
                        <a:buNone/>
                      </a:pPr>
                      <a:endParaRPr sz="1800" dirty="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0000"/>
                  </a:ext>
                </a:extLst>
              </a:tr>
            </a:tbl>
          </a:graphicData>
        </a:graphic>
      </p:graphicFrame>
      <p:graphicFrame>
        <p:nvGraphicFramePr>
          <p:cNvPr id="54" name="Shape 282">
            <a:extLst>
              <a:ext uri="{FF2B5EF4-FFF2-40B4-BE49-F238E27FC236}">
                <a16:creationId xmlns:a16="http://schemas.microsoft.com/office/drawing/2014/main" id="{1063457E-B096-475F-A9C8-5D158AE0147F}"/>
              </a:ext>
            </a:extLst>
          </p:cNvPr>
          <p:cNvGraphicFramePr/>
          <p:nvPr>
            <p:extLst>
              <p:ext uri="{D42A27DB-BD31-4B8C-83A1-F6EECF244321}">
                <p14:modId xmlns:p14="http://schemas.microsoft.com/office/powerpoint/2010/main" val="3928667681"/>
              </p:ext>
            </p:extLst>
          </p:nvPr>
        </p:nvGraphicFramePr>
        <p:xfrm>
          <a:off x="6899382" y="5362591"/>
          <a:ext cx="356450" cy="365770"/>
        </p:xfrm>
        <a:graphic>
          <a:graphicData uri="http://schemas.openxmlformats.org/drawingml/2006/table">
            <a:tbl>
              <a:tblPr firstRow="1" bandRow="1">
                <a:noFill/>
              </a:tblPr>
              <a:tblGrid>
                <a:gridCol w="356450">
                  <a:extLst>
                    <a:ext uri="{9D8B030D-6E8A-4147-A177-3AD203B41FA5}">
                      <a16:colId xmlns:a16="http://schemas.microsoft.com/office/drawing/2014/main" val="20000"/>
                    </a:ext>
                  </a:extLst>
                </a:gridCol>
              </a:tblGrid>
              <a:tr h="342050">
                <a:tc>
                  <a:txBody>
                    <a:bodyPr/>
                    <a:lstStyle/>
                    <a:p>
                      <a:pPr marL="0" marR="0" lvl="0" indent="0" algn="l" rtl="0">
                        <a:spcBef>
                          <a:spcPts val="0"/>
                        </a:spcBef>
                        <a:buNone/>
                      </a:pPr>
                      <a:endParaRPr sz="1800" dirty="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0000"/>
                  </a:ext>
                </a:extLst>
              </a:tr>
            </a:tbl>
          </a:graphicData>
        </a:graphic>
      </p:graphicFrame>
      <p:graphicFrame>
        <p:nvGraphicFramePr>
          <p:cNvPr id="55" name="Shape 282">
            <a:extLst>
              <a:ext uri="{FF2B5EF4-FFF2-40B4-BE49-F238E27FC236}">
                <a16:creationId xmlns:a16="http://schemas.microsoft.com/office/drawing/2014/main" id="{E9D38D10-0D1F-4B66-AFF3-794C3705A95F}"/>
              </a:ext>
            </a:extLst>
          </p:cNvPr>
          <p:cNvGraphicFramePr/>
          <p:nvPr>
            <p:extLst>
              <p:ext uri="{D42A27DB-BD31-4B8C-83A1-F6EECF244321}">
                <p14:modId xmlns:p14="http://schemas.microsoft.com/office/powerpoint/2010/main" val="81045336"/>
              </p:ext>
            </p:extLst>
          </p:nvPr>
        </p:nvGraphicFramePr>
        <p:xfrm>
          <a:off x="7294688" y="5362591"/>
          <a:ext cx="356450" cy="365770"/>
        </p:xfrm>
        <a:graphic>
          <a:graphicData uri="http://schemas.openxmlformats.org/drawingml/2006/table">
            <a:tbl>
              <a:tblPr firstRow="1" bandRow="1">
                <a:noFill/>
              </a:tblPr>
              <a:tblGrid>
                <a:gridCol w="356450">
                  <a:extLst>
                    <a:ext uri="{9D8B030D-6E8A-4147-A177-3AD203B41FA5}">
                      <a16:colId xmlns:a16="http://schemas.microsoft.com/office/drawing/2014/main" val="20000"/>
                    </a:ext>
                  </a:extLst>
                </a:gridCol>
              </a:tblGrid>
              <a:tr h="342050">
                <a:tc>
                  <a:txBody>
                    <a:bodyPr/>
                    <a:lstStyle/>
                    <a:p>
                      <a:pPr marL="0" marR="0" lvl="0" indent="0" algn="l" rtl="0">
                        <a:spcBef>
                          <a:spcPts val="0"/>
                        </a:spcBef>
                        <a:buNone/>
                      </a:pPr>
                      <a:endParaRPr sz="1800" dirty="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0000"/>
                  </a:ext>
                </a:extLst>
              </a:tr>
            </a:tbl>
          </a:graphicData>
        </a:graphic>
      </p:graphicFrame>
      <p:sp>
        <p:nvSpPr>
          <p:cNvPr id="62" name="TextBox 61">
            <a:extLst>
              <a:ext uri="{FF2B5EF4-FFF2-40B4-BE49-F238E27FC236}">
                <a16:creationId xmlns:a16="http://schemas.microsoft.com/office/drawing/2014/main" id="{257ED01F-0D6B-4545-BEEE-A504B93A2352}"/>
              </a:ext>
            </a:extLst>
          </p:cNvPr>
          <p:cNvSpPr txBox="1"/>
          <p:nvPr/>
        </p:nvSpPr>
        <p:spPr>
          <a:xfrm>
            <a:off x="6017316" y="5118837"/>
            <a:ext cx="468398" cy="584775"/>
          </a:xfrm>
          <a:prstGeom prst="rect">
            <a:avLst/>
          </a:prstGeom>
          <a:noFill/>
        </p:spPr>
        <p:txBody>
          <a:bodyPr wrap="none" rtlCol="0">
            <a:spAutoFit/>
          </a:bodyPr>
          <a:lstStyle/>
          <a:p>
            <a:r>
              <a:rPr lang="en-US" sz="3200" dirty="0"/>
              <a:t>…</a:t>
            </a:r>
          </a:p>
        </p:txBody>
      </p:sp>
      <p:sp>
        <p:nvSpPr>
          <p:cNvPr id="63" name="TextBox 62">
            <a:extLst>
              <a:ext uri="{FF2B5EF4-FFF2-40B4-BE49-F238E27FC236}">
                <a16:creationId xmlns:a16="http://schemas.microsoft.com/office/drawing/2014/main" id="{9EB1F59F-33DF-4A99-A8F9-1D61E2D35E73}"/>
              </a:ext>
            </a:extLst>
          </p:cNvPr>
          <p:cNvSpPr txBox="1"/>
          <p:nvPr/>
        </p:nvSpPr>
        <p:spPr>
          <a:xfrm rot="18900120">
            <a:off x="4794031" y="3943463"/>
            <a:ext cx="835613" cy="369332"/>
          </a:xfrm>
          <a:prstGeom prst="rect">
            <a:avLst/>
          </a:prstGeom>
          <a:noFill/>
        </p:spPr>
        <p:txBody>
          <a:bodyPr wrap="none" rtlCol="0">
            <a:spAutoFit/>
          </a:bodyPr>
          <a:lstStyle/>
          <a:p>
            <a:r>
              <a:rPr lang="en-US" dirty="0"/>
              <a:t>voxel 1</a:t>
            </a:r>
          </a:p>
        </p:txBody>
      </p:sp>
      <p:sp>
        <p:nvSpPr>
          <p:cNvPr id="64" name="TextBox 63">
            <a:extLst>
              <a:ext uri="{FF2B5EF4-FFF2-40B4-BE49-F238E27FC236}">
                <a16:creationId xmlns:a16="http://schemas.microsoft.com/office/drawing/2014/main" id="{B2D7B773-2261-45C9-8BE9-1A515EA9EFAB}"/>
              </a:ext>
            </a:extLst>
          </p:cNvPr>
          <p:cNvSpPr txBox="1"/>
          <p:nvPr/>
        </p:nvSpPr>
        <p:spPr>
          <a:xfrm rot="18900120">
            <a:off x="5221166" y="3943463"/>
            <a:ext cx="835613" cy="369332"/>
          </a:xfrm>
          <a:prstGeom prst="rect">
            <a:avLst/>
          </a:prstGeom>
          <a:noFill/>
        </p:spPr>
        <p:txBody>
          <a:bodyPr wrap="none" rtlCol="0">
            <a:spAutoFit/>
          </a:bodyPr>
          <a:lstStyle/>
          <a:p>
            <a:r>
              <a:rPr lang="en-US" dirty="0"/>
              <a:t>voxel 2</a:t>
            </a:r>
          </a:p>
        </p:txBody>
      </p:sp>
      <p:sp>
        <p:nvSpPr>
          <p:cNvPr id="65" name="TextBox 64">
            <a:extLst>
              <a:ext uri="{FF2B5EF4-FFF2-40B4-BE49-F238E27FC236}">
                <a16:creationId xmlns:a16="http://schemas.microsoft.com/office/drawing/2014/main" id="{A3F2E77B-B50A-423E-8299-848EE05947A2}"/>
              </a:ext>
            </a:extLst>
          </p:cNvPr>
          <p:cNvSpPr txBox="1"/>
          <p:nvPr/>
        </p:nvSpPr>
        <p:spPr>
          <a:xfrm rot="18900120">
            <a:off x="5648301" y="3943463"/>
            <a:ext cx="835613" cy="369332"/>
          </a:xfrm>
          <a:prstGeom prst="rect">
            <a:avLst/>
          </a:prstGeom>
          <a:noFill/>
        </p:spPr>
        <p:txBody>
          <a:bodyPr wrap="none" rtlCol="0">
            <a:spAutoFit/>
          </a:bodyPr>
          <a:lstStyle/>
          <a:p>
            <a:r>
              <a:rPr lang="en-US" dirty="0"/>
              <a:t>voxel 3</a:t>
            </a:r>
          </a:p>
        </p:txBody>
      </p:sp>
      <p:sp>
        <p:nvSpPr>
          <p:cNvPr id="66" name="TextBox 65">
            <a:extLst>
              <a:ext uri="{FF2B5EF4-FFF2-40B4-BE49-F238E27FC236}">
                <a16:creationId xmlns:a16="http://schemas.microsoft.com/office/drawing/2014/main" id="{1D3B0877-D63F-4A34-8444-4A0A929C07BC}"/>
              </a:ext>
            </a:extLst>
          </p:cNvPr>
          <p:cNvSpPr txBox="1"/>
          <p:nvPr/>
        </p:nvSpPr>
        <p:spPr>
          <a:xfrm rot="18900120">
            <a:off x="7217301" y="3932128"/>
            <a:ext cx="867673" cy="369332"/>
          </a:xfrm>
          <a:prstGeom prst="rect">
            <a:avLst/>
          </a:prstGeom>
          <a:noFill/>
        </p:spPr>
        <p:txBody>
          <a:bodyPr wrap="none" rtlCol="0">
            <a:spAutoFit/>
          </a:bodyPr>
          <a:lstStyle/>
          <a:p>
            <a:r>
              <a:rPr lang="en-US" dirty="0"/>
              <a:t>voxel N</a:t>
            </a:r>
          </a:p>
        </p:txBody>
      </p:sp>
      <p:sp>
        <p:nvSpPr>
          <p:cNvPr id="67" name="TextBox 66">
            <a:extLst>
              <a:ext uri="{FF2B5EF4-FFF2-40B4-BE49-F238E27FC236}">
                <a16:creationId xmlns:a16="http://schemas.microsoft.com/office/drawing/2014/main" id="{1D82C3B9-E824-416D-9F6B-B788EDC175AB}"/>
              </a:ext>
            </a:extLst>
          </p:cNvPr>
          <p:cNvSpPr txBox="1"/>
          <p:nvPr/>
        </p:nvSpPr>
        <p:spPr>
          <a:xfrm>
            <a:off x="7792576" y="4429964"/>
            <a:ext cx="1628972" cy="369332"/>
          </a:xfrm>
          <a:prstGeom prst="rect">
            <a:avLst/>
          </a:prstGeom>
          <a:noFill/>
        </p:spPr>
        <p:txBody>
          <a:bodyPr wrap="none" rtlCol="0">
            <a:spAutoFit/>
          </a:bodyPr>
          <a:lstStyle/>
          <a:p>
            <a:r>
              <a:rPr lang="en-US" dirty="0"/>
              <a:t>D0 Block 1 TR 1</a:t>
            </a:r>
          </a:p>
        </p:txBody>
      </p:sp>
      <p:sp>
        <p:nvSpPr>
          <p:cNvPr id="68" name="TextBox 67">
            <a:extLst>
              <a:ext uri="{FF2B5EF4-FFF2-40B4-BE49-F238E27FC236}">
                <a16:creationId xmlns:a16="http://schemas.microsoft.com/office/drawing/2014/main" id="{12AA1A47-7534-47D0-9C3A-F4A18C70157F}"/>
              </a:ext>
            </a:extLst>
          </p:cNvPr>
          <p:cNvSpPr txBox="1"/>
          <p:nvPr/>
        </p:nvSpPr>
        <p:spPr>
          <a:xfrm>
            <a:off x="7792576" y="4877924"/>
            <a:ext cx="1628972" cy="369332"/>
          </a:xfrm>
          <a:prstGeom prst="rect">
            <a:avLst/>
          </a:prstGeom>
          <a:noFill/>
        </p:spPr>
        <p:txBody>
          <a:bodyPr wrap="none" rtlCol="0">
            <a:spAutoFit/>
          </a:bodyPr>
          <a:lstStyle/>
          <a:p>
            <a:r>
              <a:rPr lang="en-US" dirty="0"/>
              <a:t>D0 Block 1 TR 2</a:t>
            </a:r>
          </a:p>
        </p:txBody>
      </p:sp>
      <p:sp>
        <p:nvSpPr>
          <p:cNvPr id="69" name="TextBox 68">
            <a:extLst>
              <a:ext uri="{FF2B5EF4-FFF2-40B4-BE49-F238E27FC236}">
                <a16:creationId xmlns:a16="http://schemas.microsoft.com/office/drawing/2014/main" id="{5A02FF54-4BEB-4CB9-9A44-337D5CF798A0}"/>
              </a:ext>
            </a:extLst>
          </p:cNvPr>
          <p:cNvSpPr txBox="1"/>
          <p:nvPr/>
        </p:nvSpPr>
        <p:spPr>
          <a:xfrm>
            <a:off x="7792576" y="5325884"/>
            <a:ext cx="1628972" cy="369332"/>
          </a:xfrm>
          <a:prstGeom prst="rect">
            <a:avLst/>
          </a:prstGeom>
          <a:noFill/>
        </p:spPr>
        <p:txBody>
          <a:bodyPr wrap="none" rtlCol="0">
            <a:spAutoFit/>
          </a:bodyPr>
          <a:lstStyle/>
          <a:p>
            <a:r>
              <a:rPr lang="en-US" dirty="0"/>
              <a:t>D0 Block 1 TR 3</a:t>
            </a:r>
          </a:p>
        </p:txBody>
      </p:sp>
      <p:graphicFrame>
        <p:nvGraphicFramePr>
          <p:cNvPr id="59" name="Shape 282">
            <a:extLst>
              <a:ext uri="{FF2B5EF4-FFF2-40B4-BE49-F238E27FC236}">
                <a16:creationId xmlns:a16="http://schemas.microsoft.com/office/drawing/2014/main" id="{F94A3122-C8A1-4DD9-A446-8E0027691250}"/>
              </a:ext>
            </a:extLst>
          </p:cNvPr>
          <p:cNvGraphicFramePr/>
          <p:nvPr>
            <p:extLst>
              <p:ext uri="{D42A27DB-BD31-4B8C-83A1-F6EECF244321}">
                <p14:modId xmlns:p14="http://schemas.microsoft.com/office/powerpoint/2010/main" val="4159714859"/>
              </p:ext>
            </p:extLst>
          </p:nvPr>
        </p:nvGraphicFramePr>
        <p:xfrm>
          <a:off x="4882090" y="5807091"/>
          <a:ext cx="356450" cy="365770"/>
        </p:xfrm>
        <a:graphic>
          <a:graphicData uri="http://schemas.openxmlformats.org/drawingml/2006/table">
            <a:tbl>
              <a:tblPr firstRow="1" bandRow="1">
                <a:noFill/>
              </a:tblPr>
              <a:tblGrid>
                <a:gridCol w="356450">
                  <a:extLst>
                    <a:ext uri="{9D8B030D-6E8A-4147-A177-3AD203B41FA5}">
                      <a16:colId xmlns:a16="http://schemas.microsoft.com/office/drawing/2014/main" val="20000"/>
                    </a:ext>
                  </a:extLst>
                </a:gridCol>
              </a:tblGrid>
              <a:tr h="342050">
                <a:tc>
                  <a:txBody>
                    <a:bodyPr/>
                    <a:lstStyle/>
                    <a:p>
                      <a:pPr marL="0" marR="0" lvl="0" indent="0" algn="l" rtl="0">
                        <a:spcBef>
                          <a:spcPts val="0"/>
                        </a:spcBef>
                        <a:buNone/>
                      </a:pPr>
                      <a:endParaRPr sz="1800" dirty="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bl>
          </a:graphicData>
        </a:graphic>
      </p:graphicFrame>
      <p:graphicFrame>
        <p:nvGraphicFramePr>
          <p:cNvPr id="60" name="Shape 282">
            <a:extLst>
              <a:ext uri="{FF2B5EF4-FFF2-40B4-BE49-F238E27FC236}">
                <a16:creationId xmlns:a16="http://schemas.microsoft.com/office/drawing/2014/main" id="{750899C8-6515-4E61-9BC1-A9C33781C45A}"/>
              </a:ext>
            </a:extLst>
          </p:cNvPr>
          <p:cNvGraphicFramePr/>
          <p:nvPr>
            <p:extLst>
              <p:ext uri="{D42A27DB-BD31-4B8C-83A1-F6EECF244321}">
                <p14:modId xmlns:p14="http://schemas.microsoft.com/office/powerpoint/2010/main" val="1675685026"/>
              </p:ext>
            </p:extLst>
          </p:nvPr>
        </p:nvGraphicFramePr>
        <p:xfrm>
          <a:off x="5277396" y="5807091"/>
          <a:ext cx="356450" cy="365770"/>
        </p:xfrm>
        <a:graphic>
          <a:graphicData uri="http://schemas.openxmlformats.org/drawingml/2006/table">
            <a:tbl>
              <a:tblPr firstRow="1" bandRow="1">
                <a:noFill/>
              </a:tblPr>
              <a:tblGrid>
                <a:gridCol w="356450">
                  <a:extLst>
                    <a:ext uri="{9D8B030D-6E8A-4147-A177-3AD203B41FA5}">
                      <a16:colId xmlns:a16="http://schemas.microsoft.com/office/drawing/2014/main" val="20000"/>
                    </a:ext>
                  </a:extLst>
                </a:gridCol>
              </a:tblGrid>
              <a:tr h="342050">
                <a:tc>
                  <a:txBody>
                    <a:bodyPr/>
                    <a:lstStyle/>
                    <a:p>
                      <a:pPr marL="0" marR="0" lvl="0" indent="0" algn="l" rtl="0">
                        <a:spcBef>
                          <a:spcPts val="0"/>
                        </a:spcBef>
                        <a:buNone/>
                      </a:pPr>
                      <a:endParaRPr sz="1800" dirty="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bl>
          </a:graphicData>
        </a:graphic>
      </p:graphicFrame>
      <p:graphicFrame>
        <p:nvGraphicFramePr>
          <p:cNvPr id="61" name="Shape 282">
            <a:extLst>
              <a:ext uri="{FF2B5EF4-FFF2-40B4-BE49-F238E27FC236}">
                <a16:creationId xmlns:a16="http://schemas.microsoft.com/office/drawing/2014/main" id="{492564C0-D47F-421C-90C8-486779A00181}"/>
              </a:ext>
            </a:extLst>
          </p:cNvPr>
          <p:cNvGraphicFramePr/>
          <p:nvPr>
            <p:extLst>
              <p:ext uri="{D42A27DB-BD31-4B8C-83A1-F6EECF244321}">
                <p14:modId xmlns:p14="http://schemas.microsoft.com/office/powerpoint/2010/main" val="3129065390"/>
              </p:ext>
            </p:extLst>
          </p:nvPr>
        </p:nvGraphicFramePr>
        <p:xfrm>
          <a:off x="5672702" y="5807091"/>
          <a:ext cx="356450" cy="365770"/>
        </p:xfrm>
        <a:graphic>
          <a:graphicData uri="http://schemas.openxmlformats.org/drawingml/2006/table">
            <a:tbl>
              <a:tblPr firstRow="1" bandRow="1">
                <a:noFill/>
              </a:tblPr>
              <a:tblGrid>
                <a:gridCol w="356450">
                  <a:extLst>
                    <a:ext uri="{9D8B030D-6E8A-4147-A177-3AD203B41FA5}">
                      <a16:colId xmlns:a16="http://schemas.microsoft.com/office/drawing/2014/main" val="20000"/>
                    </a:ext>
                  </a:extLst>
                </a:gridCol>
              </a:tblGrid>
              <a:tr h="342050">
                <a:tc>
                  <a:txBody>
                    <a:bodyPr/>
                    <a:lstStyle/>
                    <a:p>
                      <a:pPr marL="0" marR="0" lvl="0" indent="0" algn="l" rtl="0">
                        <a:spcBef>
                          <a:spcPts val="0"/>
                        </a:spcBef>
                        <a:buNone/>
                      </a:pPr>
                      <a:endParaRPr sz="1800" dirty="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bl>
          </a:graphicData>
        </a:graphic>
      </p:graphicFrame>
      <p:graphicFrame>
        <p:nvGraphicFramePr>
          <p:cNvPr id="70" name="Shape 282">
            <a:extLst>
              <a:ext uri="{FF2B5EF4-FFF2-40B4-BE49-F238E27FC236}">
                <a16:creationId xmlns:a16="http://schemas.microsoft.com/office/drawing/2014/main" id="{9494EBAD-2DE5-4F2E-A00C-13C83CA9F4D4}"/>
              </a:ext>
            </a:extLst>
          </p:cNvPr>
          <p:cNvGraphicFramePr/>
          <p:nvPr>
            <p:extLst>
              <p:ext uri="{D42A27DB-BD31-4B8C-83A1-F6EECF244321}">
                <p14:modId xmlns:p14="http://schemas.microsoft.com/office/powerpoint/2010/main" val="2394822391"/>
              </p:ext>
            </p:extLst>
          </p:nvPr>
        </p:nvGraphicFramePr>
        <p:xfrm>
          <a:off x="6504076" y="5807091"/>
          <a:ext cx="356450" cy="365770"/>
        </p:xfrm>
        <a:graphic>
          <a:graphicData uri="http://schemas.openxmlformats.org/drawingml/2006/table">
            <a:tbl>
              <a:tblPr firstRow="1" bandRow="1">
                <a:noFill/>
              </a:tblPr>
              <a:tblGrid>
                <a:gridCol w="356450">
                  <a:extLst>
                    <a:ext uri="{9D8B030D-6E8A-4147-A177-3AD203B41FA5}">
                      <a16:colId xmlns:a16="http://schemas.microsoft.com/office/drawing/2014/main" val="20000"/>
                    </a:ext>
                  </a:extLst>
                </a:gridCol>
              </a:tblGrid>
              <a:tr h="342050">
                <a:tc>
                  <a:txBody>
                    <a:bodyPr/>
                    <a:lstStyle/>
                    <a:p>
                      <a:pPr marL="0" marR="0" lvl="0" indent="0" algn="l" rtl="0">
                        <a:spcBef>
                          <a:spcPts val="0"/>
                        </a:spcBef>
                        <a:buNone/>
                      </a:pPr>
                      <a:endParaRPr sz="1800" dirty="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bl>
          </a:graphicData>
        </a:graphic>
      </p:graphicFrame>
      <p:graphicFrame>
        <p:nvGraphicFramePr>
          <p:cNvPr id="71" name="Shape 282">
            <a:extLst>
              <a:ext uri="{FF2B5EF4-FFF2-40B4-BE49-F238E27FC236}">
                <a16:creationId xmlns:a16="http://schemas.microsoft.com/office/drawing/2014/main" id="{BA3ACFB1-04B4-429E-8FB2-4628D50561D4}"/>
              </a:ext>
            </a:extLst>
          </p:cNvPr>
          <p:cNvGraphicFramePr/>
          <p:nvPr>
            <p:extLst>
              <p:ext uri="{D42A27DB-BD31-4B8C-83A1-F6EECF244321}">
                <p14:modId xmlns:p14="http://schemas.microsoft.com/office/powerpoint/2010/main" val="3404939691"/>
              </p:ext>
            </p:extLst>
          </p:nvPr>
        </p:nvGraphicFramePr>
        <p:xfrm>
          <a:off x="6899382" y="5807091"/>
          <a:ext cx="356450" cy="365770"/>
        </p:xfrm>
        <a:graphic>
          <a:graphicData uri="http://schemas.openxmlformats.org/drawingml/2006/table">
            <a:tbl>
              <a:tblPr firstRow="1" bandRow="1">
                <a:noFill/>
              </a:tblPr>
              <a:tblGrid>
                <a:gridCol w="356450">
                  <a:extLst>
                    <a:ext uri="{9D8B030D-6E8A-4147-A177-3AD203B41FA5}">
                      <a16:colId xmlns:a16="http://schemas.microsoft.com/office/drawing/2014/main" val="20000"/>
                    </a:ext>
                  </a:extLst>
                </a:gridCol>
              </a:tblGrid>
              <a:tr h="342050">
                <a:tc>
                  <a:txBody>
                    <a:bodyPr/>
                    <a:lstStyle/>
                    <a:p>
                      <a:pPr marL="0" marR="0" lvl="0" indent="0" algn="l" rtl="0">
                        <a:spcBef>
                          <a:spcPts val="0"/>
                        </a:spcBef>
                        <a:buNone/>
                      </a:pPr>
                      <a:endParaRPr sz="1800" dirty="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bl>
          </a:graphicData>
        </a:graphic>
      </p:graphicFrame>
      <p:graphicFrame>
        <p:nvGraphicFramePr>
          <p:cNvPr id="72" name="Shape 282">
            <a:extLst>
              <a:ext uri="{FF2B5EF4-FFF2-40B4-BE49-F238E27FC236}">
                <a16:creationId xmlns:a16="http://schemas.microsoft.com/office/drawing/2014/main" id="{A08E6778-8912-43B5-B02B-8913CB0DD5B4}"/>
              </a:ext>
            </a:extLst>
          </p:cNvPr>
          <p:cNvGraphicFramePr/>
          <p:nvPr>
            <p:extLst>
              <p:ext uri="{D42A27DB-BD31-4B8C-83A1-F6EECF244321}">
                <p14:modId xmlns:p14="http://schemas.microsoft.com/office/powerpoint/2010/main" val="1736902389"/>
              </p:ext>
            </p:extLst>
          </p:nvPr>
        </p:nvGraphicFramePr>
        <p:xfrm>
          <a:off x="7294688" y="5807091"/>
          <a:ext cx="356450" cy="365770"/>
        </p:xfrm>
        <a:graphic>
          <a:graphicData uri="http://schemas.openxmlformats.org/drawingml/2006/table">
            <a:tbl>
              <a:tblPr firstRow="1" bandRow="1">
                <a:noFill/>
              </a:tblPr>
              <a:tblGrid>
                <a:gridCol w="356450">
                  <a:extLst>
                    <a:ext uri="{9D8B030D-6E8A-4147-A177-3AD203B41FA5}">
                      <a16:colId xmlns:a16="http://schemas.microsoft.com/office/drawing/2014/main" val="20000"/>
                    </a:ext>
                  </a:extLst>
                </a:gridCol>
              </a:tblGrid>
              <a:tr h="342050">
                <a:tc>
                  <a:txBody>
                    <a:bodyPr/>
                    <a:lstStyle/>
                    <a:p>
                      <a:pPr marL="0" marR="0" lvl="0" indent="0" algn="l" rtl="0">
                        <a:spcBef>
                          <a:spcPts val="0"/>
                        </a:spcBef>
                        <a:buNone/>
                      </a:pPr>
                      <a:endParaRPr sz="1800" dirty="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bl>
          </a:graphicData>
        </a:graphic>
      </p:graphicFrame>
      <p:sp>
        <p:nvSpPr>
          <p:cNvPr id="73" name="TextBox 72">
            <a:extLst>
              <a:ext uri="{FF2B5EF4-FFF2-40B4-BE49-F238E27FC236}">
                <a16:creationId xmlns:a16="http://schemas.microsoft.com/office/drawing/2014/main" id="{80165840-C8F8-41C2-AAA0-3E7D6FDFD58E}"/>
              </a:ext>
            </a:extLst>
          </p:cNvPr>
          <p:cNvSpPr txBox="1"/>
          <p:nvPr/>
        </p:nvSpPr>
        <p:spPr>
          <a:xfrm>
            <a:off x="7792576" y="5773844"/>
            <a:ext cx="1628972" cy="369332"/>
          </a:xfrm>
          <a:prstGeom prst="rect">
            <a:avLst/>
          </a:prstGeom>
          <a:noFill/>
        </p:spPr>
        <p:txBody>
          <a:bodyPr wrap="none" rtlCol="0">
            <a:spAutoFit/>
          </a:bodyPr>
          <a:lstStyle/>
          <a:p>
            <a:r>
              <a:rPr lang="en-US" dirty="0"/>
              <a:t>D0 Block 1 TR 4</a:t>
            </a:r>
          </a:p>
        </p:txBody>
      </p:sp>
      <p:sp>
        <p:nvSpPr>
          <p:cNvPr id="74" name="TextBox 73">
            <a:extLst>
              <a:ext uri="{FF2B5EF4-FFF2-40B4-BE49-F238E27FC236}">
                <a16:creationId xmlns:a16="http://schemas.microsoft.com/office/drawing/2014/main" id="{A6C1CE30-CB07-4DBE-9732-F505D1AC9196}"/>
              </a:ext>
            </a:extLst>
          </p:cNvPr>
          <p:cNvSpPr txBox="1"/>
          <p:nvPr/>
        </p:nvSpPr>
        <p:spPr>
          <a:xfrm>
            <a:off x="6017316" y="5579292"/>
            <a:ext cx="468398" cy="584775"/>
          </a:xfrm>
          <a:prstGeom prst="rect">
            <a:avLst/>
          </a:prstGeom>
          <a:noFill/>
        </p:spPr>
        <p:txBody>
          <a:bodyPr wrap="none" rtlCol="0">
            <a:spAutoFit/>
          </a:bodyPr>
          <a:lstStyle/>
          <a:p>
            <a:r>
              <a:rPr lang="en-US" sz="3200" dirty="0"/>
              <a:t>…</a:t>
            </a:r>
          </a:p>
        </p:txBody>
      </p:sp>
      <p:graphicFrame>
        <p:nvGraphicFramePr>
          <p:cNvPr id="75" name="Shape 282">
            <a:extLst>
              <a:ext uri="{FF2B5EF4-FFF2-40B4-BE49-F238E27FC236}">
                <a16:creationId xmlns:a16="http://schemas.microsoft.com/office/drawing/2014/main" id="{5DED4D06-EC26-46C4-B1E2-8A298A1B2314}"/>
              </a:ext>
            </a:extLst>
          </p:cNvPr>
          <p:cNvGraphicFramePr/>
          <p:nvPr>
            <p:extLst>
              <p:ext uri="{D42A27DB-BD31-4B8C-83A1-F6EECF244321}">
                <p14:modId xmlns:p14="http://schemas.microsoft.com/office/powerpoint/2010/main" val="928625305"/>
              </p:ext>
            </p:extLst>
          </p:nvPr>
        </p:nvGraphicFramePr>
        <p:xfrm>
          <a:off x="4882090" y="6222597"/>
          <a:ext cx="356450" cy="365770"/>
        </p:xfrm>
        <a:graphic>
          <a:graphicData uri="http://schemas.openxmlformats.org/drawingml/2006/table">
            <a:tbl>
              <a:tblPr firstRow="1" bandRow="1">
                <a:noFill/>
              </a:tblPr>
              <a:tblGrid>
                <a:gridCol w="356450">
                  <a:extLst>
                    <a:ext uri="{9D8B030D-6E8A-4147-A177-3AD203B41FA5}">
                      <a16:colId xmlns:a16="http://schemas.microsoft.com/office/drawing/2014/main" val="20000"/>
                    </a:ext>
                  </a:extLst>
                </a:gridCol>
              </a:tblGrid>
              <a:tr h="342050">
                <a:tc>
                  <a:txBody>
                    <a:bodyPr/>
                    <a:lstStyle/>
                    <a:p>
                      <a:pPr marL="0" marR="0" lvl="0" indent="0" algn="l" rtl="0">
                        <a:spcBef>
                          <a:spcPts val="0"/>
                        </a:spcBef>
                        <a:buNone/>
                      </a:pPr>
                      <a:endParaRPr sz="1800" dirty="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chemeClr val="accent2"/>
                    </a:solidFill>
                  </a:tcPr>
                </a:tc>
                <a:extLst>
                  <a:ext uri="{0D108BD9-81ED-4DB2-BD59-A6C34878D82A}">
                    <a16:rowId xmlns:a16="http://schemas.microsoft.com/office/drawing/2014/main" val="10000"/>
                  </a:ext>
                </a:extLst>
              </a:tr>
            </a:tbl>
          </a:graphicData>
        </a:graphic>
      </p:graphicFrame>
      <p:graphicFrame>
        <p:nvGraphicFramePr>
          <p:cNvPr id="76" name="Shape 282">
            <a:extLst>
              <a:ext uri="{FF2B5EF4-FFF2-40B4-BE49-F238E27FC236}">
                <a16:creationId xmlns:a16="http://schemas.microsoft.com/office/drawing/2014/main" id="{1FC5284C-B21D-4F20-B44E-9BEB1279E9F5}"/>
              </a:ext>
            </a:extLst>
          </p:cNvPr>
          <p:cNvGraphicFramePr/>
          <p:nvPr>
            <p:extLst>
              <p:ext uri="{D42A27DB-BD31-4B8C-83A1-F6EECF244321}">
                <p14:modId xmlns:p14="http://schemas.microsoft.com/office/powerpoint/2010/main" val="679763768"/>
              </p:ext>
            </p:extLst>
          </p:nvPr>
        </p:nvGraphicFramePr>
        <p:xfrm>
          <a:off x="5277396" y="6222597"/>
          <a:ext cx="356450" cy="365770"/>
        </p:xfrm>
        <a:graphic>
          <a:graphicData uri="http://schemas.openxmlformats.org/drawingml/2006/table">
            <a:tbl>
              <a:tblPr firstRow="1" bandRow="1">
                <a:noFill/>
              </a:tblPr>
              <a:tblGrid>
                <a:gridCol w="356450">
                  <a:extLst>
                    <a:ext uri="{9D8B030D-6E8A-4147-A177-3AD203B41FA5}">
                      <a16:colId xmlns:a16="http://schemas.microsoft.com/office/drawing/2014/main" val="20000"/>
                    </a:ext>
                  </a:extLst>
                </a:gridCol>
              </a:tblGrid>
              <a:tr h="342050">
                <a:tc>
                  <a:txBody>
                    <a:bodyPr/>
                    <a:lstStyle/>
                    <a:p>
                      <a:pPr marL="0" marR="0" lvl="0" indent="0" algn="l" rtl="0">
                        <a:spcBef>
                          <a:spcPts val="0"/>
                        </a:spcBef>
                        <a:buNone/>
                      </a:pPr>
                      <a:endParaRPr sz="1800" dirty="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chemeClr val="accent2"/>
                    </a:solidFill>
                  </a:tcPr>
                </a:tc>
                <a:extLst>
                  <a:ext uri="{0D108BD9-81ED-4DB2-BD59-A6C34878D82A}">
                    <a16:rowId xmlns:a16="http://schemas.microsoft.com/office/drawing/2014/main" val="10000"/>
                  </a:ext>
                </a:extLst>
              </a:tr>
            </a:tbl>
          </a:graphicData>
        </a:graphic>
      </p:graphicFrame>
      <p:graphicFrame>
        <p:nvGraphicFramePr>
          <p:cNvPr id="77" name="Shape 282">
            <a:extLst>
              <a:ext uri="{FF2B5EF4-FFF2-40B4-BE49-F238E27FC236}">
                <a16:creationId xmlns:a16="http://schemas.microsoft.com/office/drawing/2014/main" id="{AD1B8632-0843-48D5-8EBF-5CAD771F06EA}"/>
              </a:ext>
            </a:extLst>
          </p:cNvPr>
          <p:cNvGraphicFramePr/>
          <p:nvPr>
            <p:extLst>
              <p:ext uri="{D42A27DB-BD31-4B8C-83A1-F6EECF244321}">
                <p14:modId xmlns:p14="http://schemas.microsoft.com/office/powerpoint/2010/main" val="966904879"/>
              </p:ext>
            </p:extLst>
          </p:nvPr>
        </p:nvGraphicFramePr>
        <p:xfrm>
          <a:off x="5672702" y="6222597"/>
          <a:ext cx="356450" cy="365770"/>
        </p:xfrm>
        <a:graphic>
          <a:graphicData uri="http://schemas.openxmlformats.org/drawingml/2006/table">
            <a:tbl>
              <a:tblPr firstRow="1" bandRow="1">
                <a:noFill/>
              </a:tblPr>
              <a:tblGrid>
                <a:gridCol w="356450">
                  <a:extLst>
                    <a:ext uri="{9D8B030D-6E8A-4147-A177-3AD203B41FA5}">
                      <a16:colId xmlns:a16="http://schemas.microsoft.com/office/drawing/2014/main" val="20000"/>
                    </a:ext>
                  </a:extLst>
                </a:gridCol>
              </a:tblGrid>
              <a:tr h="342050">
                <a:tc>
                  <a:txBody>
                    <a:bodyPr/>
                    <a:lstStyle/>
                    <a:p>
                      <a:pPr marL="0" marR="0" lvl="0" indent="0" algn="l" rtl="0">
                        <a:spcBef>
                          <a:spcPts val="0"/>
                        </a:spcBef>
                        <a:buNone/>
                      </a:pPr>
                      <a:endParaRPr sz="1800" dirty="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chemeClr val="accent2"/>
                    </a:solidFill>
                  </a:tcPr>
                </a:tc>
                <a:extLst>
                  <a:ext uri="{0D108BD9-81ED-4DB2-BD59-A6C34878D82A}">
                    <a16:rowId xmlns:a16="http://schemas.microsoft.com/office/drawing/2014/main" val="10000"/>
                  </a:ext>
                </a:extLst>
              </a:tr>
            </a:tbl>
          </a:graphicData>
        </a:graphic>
      </p:graphicFrame>
      <p:graphicFrame>
        <p:nvGraphicFramePr>
          <p:cNvPr id="78" name="Shape 282">
            <a:extLst>
              <a:ext uri="{FF2B5EF4-FFF2-40B4-BE49-F238E27FC236}">
                <a16:creationId xmlns:a16="http://schemas.microsoft.com/office/drawing/2014/main" id="{DCE63084-F0AC-449F-9B77-160865812346}"/>
              </a:ext>
            </a:extLst>
          </p:cNvPr>
          <p:cNvGraphicFramePr/>
          <p:nvPr>
            <p:extLst>
              <p:ext uri="{D42A27DB-BD31-4B8C-83A1-F6EECF244321}">
                <p14:modId xmlns:p14="http://schemas.microsoft.com/office/powerpoint/2010/main" val="2802041829"/>
              </p:ext>
            </p:extLst>
          </p:nvPr>
        </p:nvGraphicFramePr>
        <p:xfrm>
          <a:off x="6504076" y="6222597"/>
          <a:ext cx="356450" cy="365770"/>
        </p:xfrm>
        <a:graphic>
          <a:graphicData uri="http://schemas.openxmlformats.org/drawingml/2006/table">
            <a:tbl>
              <a:tblPr firstRow="1" bandRow="1">
                <a:noFill/>
              </a:tblPr>
              <a:tblGrid>
                <a:gridCol w="356450">
                  <a:extLst>
                    <a:ext uri="{9D8B030D-6E8A-4147-A177-3AD203B41FA5}">
                      <a16:colId xmlns:a16="http://schemas.microsoft.com/office/drawing/2014/main" val="20000"/>
                    </a:ext>
                  </a:extLst>
                </a:gridCol>
              </a:tblGrid>
              <a:tr h="342050">
                <a:tc>
                  <a:txBody>
                    <a:bodyPr/>
                    <a:lstStyle/>
                    <a:p>
                      <a:pPr marL="0" marR="0" lvl="0" indent="0" algn="l" rtl="0">
                        <a:spcBef>
                          <a:spcPts val="0"/>
                        </a:spcBef>
                        <a:buNone/>
                      </a:pPr>
                      <a:endParaRPr sz="1800" dirty="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chemeClr val="accent2"/>
                    </a:solidFill>
                  </a:tcPr>
                </a:tc>
                <a:extLst>
                  <a:ext uri="{0D108BD9-81ED-4DB2-BD59-A6C34878D82A}">
                    <a16:rowId xmlns:a16="http://schemas.microsoft.com/office/drawing/2014/main" val="10000"/>
                  </a:ext>
                </a:extLst>
              </a:tr>
            </a:tbl>
          </a:graphicData>
        </a:graphic>
      </p:graphicFrame>
      <p:graphicFrame>
        <p:nvGraphicFramePr>
          <p:cNvPr id="79" name="Shape 282">
            <a:extLst>
              <a:ext uri="{FF2B5EF4-FFF2-40B4-BE49-F238E27FC236}">
                <a16:creationId xmlns:a16="http://schemas.microsoft.com/office/drawing/2014/main" id="{5A8000BB-3AAF-4B1C-910B-320C5E086B8E}"/>
              </a:ext>
            </a:extLst>
          </p:cNvPr>
          <p:cNvGraphicFramePr/>
          <p:nvPr>
            <p:extLst>
              <p:ext uri="{D42A27DB-BD31-4B8C-83A1-F6EECF244321}">
                <p14:modId xmlns:p14="http://schemas.microsoft.com/office/powerpoint/2010/main" val="2316314932"/>
              </p:ext>
            </p:extLst>
          </p:nvPr>
        </p:nvGraphicFramePr>
        <p:xfrm>
          <a:off x="6899382" y="6222597"/>
          <a:ext cx="356450" cy="365770"/>
        </p:xfrm>
        <a:graphic>
          <a:graphicData uri="http://schemas.openxmlformats.org/drawingml/2006/table">
            <a:tbl>
              <a:tblPr firstRow="1" bandRow="1">
                <a:noFill/>
              </a:tblPr>
              <a:tblGrid>
                <a:gridCol w="356450">
                  <a:extLst>
                    <a:ext uri="{9D8B030D-6E8A-4147-A177-3AD203B41FA5}">
                      <a16:colId xmlns:a16="http://schemas.microsoft.com/office/drawing/2014/main" val="20000"/>
                    </a:ext>
                  </a:extLst>
                </a:gridCol>
              </a:tblGrid>
              <a:tr h="342050">
                <a:tc>
                  <a:txBody>
                    <a:bodyPr/>
                    <a:lstStyle/>
                    <a:p>
                      <a:pPr marL="0" marR="0" lvl="0" indent="0" algn="l" rtl="0">
                        <a:spcBef>
                          <a:spcPts val="0"/>
                        </a:spcBef>
                        <a:buNone/>
                      </a:pPr>
                      <a:endParaRPr sz="1800" dirty="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chemeClr val="accent2"/>
                    </a:solidFill>
                  </a:tcPr>
                </a:tc>
                <a:extLst>
                  <a:ext uri="{0D108BD9-81ED-4DB2-BD59-A6C34878D82A}">
                    <a16:rowId xmlns:a16="http://schemas.microsoft.com/office/drawing/2014/main" val="10000"/>
                  </a:ext>
                </a:extLst>
              </a:tr>
            </a:tbl>
          </a:graphicData>
        </a:graphic>
      </p:graphicFrame>
      <p:graphicFrame>
        <p:nvGraphicFramePr>
          <p:cNvPr id="80" name="Shape 282">
            <a:extLst>
              <a:ext uri="{FF2B5EF4-FFF2-40B4-BE49-F238E27FC236}">
                <a16:creationId xmlns:a16="http://schemas.microsoft.com/office/drawing/2014/main" id="{14B6F138-A594-421E-9396-99A6E8A89A21}"/>
              </a:ext>
            </a:extLst>
          </p:cNvPr>
          <p:cNvGraphicFramePr/>
          <p:nvPr>
            <p:extLst>
              <p:ext uri="{D42A27DB-BD31-4B8C-83A1-F6EECF244321}">
                <p14:modId xmlns:p14="http://schemas.microsoft.com/office/powerpoint/2010/main" val="1808824685"/>
              </p:ext>
            </p:extLst>
          </p:nvPr>
        </p:nvGraphicFramePr>
        <p:xfrm>
          <a:off x="7294688" y="6222597"/>
          <a:ext cx="356450" cy="365770"/>
        </p:xfrm>
        <a:graphic>
          <a:graphicData uri="http://schemas.openxmlformats.org/drawingml/2006/table">
            <a:tbl>
              <a:tblPr firstRow="1" bandRow="1">
                <a:noFill/>
              </a:tblPr>
              <a:tblGrid>
                <a:gridCol w="356450">
                  <a:extLst>
                    <a:ext uri="{9D8B030D-6E8A-4147-A177-3AD203B41FA5}">
                      <a16:colId xmlns:a16="http://schemas.microsoft.com/office/drawing/2014/main" val="20000"/>
                    </a:ext>
                  </a:extLst>
                </a:gridCol>
              </a:tblGrid>
              <a:tr h="342050">
                <a:tc>
                  <a:txBody>
                    <a:bodyPr/>
                    <a:lstStyle/>
                    <a:p>
                      <a:pPr marL="0" marR="0" lvl="0" indent="0" algn="l" rtl="0">
                        <a:spcBef>
                          <a:spcPts val="0"/>
                        </a:spcBef>
                        <a:buNone/>
                      </a:pPr>
                      <a:endParaRPr sz="1800" dirty="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chemeClr val="accent2"/>
                    </a:solidFill>
                  </a:tcPr>
                </a:tc>
                <a:extLst>
                  <a:ext uri="{0D108BD9-81ED-4DB2-BD59-A6C34878D82A}">
                    <a16:rowId xmlns:a16="http://schemas.microsoft.com/office/drawing/2014/main" val="10000"/>
                  </a:ext>
                </a:extLst>
              </a:tr>
            </a:tbl>
          </a:graphicData>
        </a:graphic>
      </p:graphicFrame>
      <p:sp>
        <p:nvSpPr>
          <p:cNvPr id="81" name="TextBox 80">
            <a:extLst>
              <a:ext uri="{FF2B5EF4-FFF2-40B4-BE49-F238E27FC236}">
                <a16:creationId xmlns:a16="http://schemas.microsoft.com/office/drawing/2014/main" id="{6FFC9C48-CB01-487C-B2CC-883C35F453B4}"/>
              </a:ext>
            </a:extLst>
          </p:cNvPr>
          <p:cNvSpPr txBox="1"/>
          <p:nvPr/>
        </p:nvSpPr>
        <p:spPr>
          <a:xfrm>
            <a:off x="7792576" y="6221804"/>
            <a:ext cx="1628972" cy="369332"/>
          </a:xfrm>
          <a:prstGeom prst="rect">
            <a:avLst/>
          </a:prstGeom>
          <a:noFill/>
        </p:spPr>
        <p:txBody>
          <a:bodyPr wrap="none" rtlCol="0">
            <a:spAutoFit/>
          </a:bodyPr>
          <a:lstStyle/>
          <a:p>
            <a:r>
              <a:rPr lang="en-US" dirty="0"/>
              <a:t>D0 Block 1 TR 5</a:t>
            </a:r>
          </a:p>
        </p:txBody>
      </p:sp>
      <p:sp>
        <p:nvSpPr>
          <p:cNvPr id="82" name="TextBox 81">
            <a:extLst>
              <a:ext uri="{FF2B5EF4-FFF2-40B4-BE49-F238E27FC236}">
                <a16:creationId xmlns:a16="http://schemas.microsoft.com/office/drawing/2014/main" id="{5378A28A-A373-4096-B0BC-F77AC767E629}"/>
              </a:ext>
            </a:extLst>
          </p:cNvPr>
          <p:cNvSpPr txBox="1"/>
          <p:nvPr/>
        </p:nvSpPr>
        <p:spPr>
          <a:xfrm>
            <a:off x="6013330" y="5994798"/>
            <a:ext cx="468398" cy="584775"/>
          </a:xfrm>
          <a:prstGeom prst="rect">
            <a:avLst/>
          </a:prstGeom>
          <a:noFill/>
        </p:spPr>
        <p:txBody>
          <a:bodyPr wrap="none" rtlCol="0">
            <a:spAutoFit/>
          </a:bodyPr>
          <a:lstStyle/>
          <a:p>
            <a:r>
              <a:rPr lang="en-US" sz="32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subTnLst>
                                    <p:set>
                                      <p:cBhvr override="childStyle">
                                        <p:cTn dur="1" fill="hold" display="0" masterRel="nextClick" afterEffect="1"/>
                                        <p:tgtEl>
                                          <p:spTgt spid="30"/>
                                        </p:tgtEl>
                                        <p:attrNameLst>
                                          <p:attrName>style.visibility</p:attrName>
                                        </p:attrNameLst>
                                      </p:cBhvr>
                                      <p:to>
                                        <p:strVal val="hidden"/>
                                      </p:to>
                                    </p:set>
                                  </p:subTnLst>
                                </p:cTn>
                              </p:par>
                              <p:par>
                                <p:cTn id="19" presetID="1"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5"/>
                                        </p:tgtEl>
                                        <p:attrNameLst>
                                          <p:attrName>style.visibility</p:attrName>
                                        </p:attrNameLst>
                                      </p:cBhvr>
                                      <p:to>
                                        <p:strVal val="visible"/>
                                      </p:to>
                                    </p:set>
                                  </p:childTnLst>
                                  <p:subTnLst>
                                    <p:set>
                                      <p:cBhvr override="childStyle">
                                        <p:cTn dur="1" fill="hold" display="0" masterRel="nextClick" afterEffect="1"/>
                                        <p:tgtEl>
                                          <p:spTgt spid="35"/>
                                        </p:tgtEl>
                                        <p:attrNameLst>
                                          <p:attrName>style.visibility</p:attrName>
                                        </p:attrNameLst>
                                      </p:cBhvr>
                                      <p:to>
                                        <p:strVal val="hidden"/>
                                      </p:to>
                                    </p:set>
                                  </p:subTnLst>
                                </p:cTn>
                              </p:par>
                              <p:par>
                                <p:cTn id="31" presetID="1" presetClass="entr" presetSubtype="0" fill="hold" grpId="0" nodeType="withEffect">
                                  <p:stCondLst>
                                    <p:cond delay="0"/>
                                  </p:stCondLst>
                                  <p:childTnLst>
                                    <p:set>
                                      <p:cBhvr>
                                        <p:cTn id="32" dur="1" fill="hold">
                                          <p:stCondLst>
                                            <p:cond delay="0"/>
                                          </p:stCondLst>
                                        </p:cTn>
                                        <p:tgtEl>
                                          <p:spTgt spid="6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6"/>
                                        </p:tgtEl>
                                        <p:attrNameLst>
                                          <p:attrName>style.visibility</p:attrName>
                                        </p:attrNameLst>
                                      </p:cBhvr>
                                      <p:to>
                                        <p:strVal val="visible"/>
                                      </p:to>
                                    </p:set>
                                  </p:childTnLst>
                                  <p:subTnLst>
                                    <p:set>
                                      <p:cBhvr override="childStyle">
                                        <p:cTn dur="1" fill="hold" display="0" masterRel="nextClick" afterEffect="1"/>
                                        <p:tgtEl>
                                          <p:spTgt spid="36"/>
                                        </p:tgtEl>
                                        <p:attrNameLst>
                                          <p:attrName>style.visibility</p:attrName>
                                        </p:attrNameLst>
                                      </p:cBhvr>
                                      <p:to>
                                        <p:strVal val="hidden"/>
                                      </p:to>
                                    </p:set>
                                  </p:subTnLst>
                                </p:cTn>
                              </p:par>
                              <p:par>
                                <p:cTn id="39" presetID="1" presetClass="entr" presetSubtype="0" fill="hold" nodeType="with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8"/>
                                        </p:tgtEl>
                                        <p:attrNameLst>
                                          <p:attrName>style.visibility</p:attrName>
                                        </p:attrNameLst>
                                      </p:cBhvr>
                                      <p:to>
                                        <p:strVal val="visible"/>
                                      </p:to>
                                    </p:set>
                                  </p:childTnLst>
                                  <p:subTnLst>
                                    <p:set>
                                      <p:cBhvr override="childStyle">
                                        <p:cTn dur="1" fill="hold" display="0" masterRel="nextClick" afterEffect="1"/>
                                        <p:tgtEl>
                                          <p:spTgt spid="38"/>
                                        </p:tgtEl>
                                        <p:attrNameLst>
                                          <p:attrName>style.visibility</p:attrName>
                                        </p:attrNameLst>
                                      </p:cBhvr>
                                      <p:to>
                                        <p:strVal val="hidden"/>
                                      </p:to>
                                    </p:set>
                                  </p:subTnLst>
                                </p:cTn>
                              </p:par>
                              <p:par>
                                <p:cTn id="61" presetID="1" presetClass="entr" presetSubtype="0" fill="hold" nodeType="withEffect">
                                  <p:stCondLst>
                                    <p:cond delay="0"/>
                                  </p:stCondLst>
                                  <p:childTnLst>
                                    <p:set>
                                      <p:cBhvr>
                                        <p:cTn id="62" dur="1" fill="hold">
                                          <p:stCondLst>
                                            <p:cond delay="0"/>
                                          </p:stCondLst>
                                        </p:cTn>
                                        <p:tgtEl>
                                          <p:spTgt spid="3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1"/>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2"/>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68"/>
                                        </p:tgtEl>
                                        <p:attrNameLst>
                                          <p:attrName>style.visibility</p:attrName>
                                        </p:attrNameLst>
                                      </p:cBhvr>
                                      <p:to>
                                        <p:strVal val="visible"/>
                                      </p:to>
                                    </p:set>
                                  </p:childTnLst>
                                </p:cTn>
                              </p:par>
                              <p:par>
                                <p:cTn id="77" presetID="1" presetClass="exit" presetSubtype="0" fill="hold" grpId="1" nodeType="withEffect">
                                  <p:stCondLst>
                                    <p:cond delay="0"/>
                                  </p:stCondLst>
                                  <p:childTnLst>
                                    <p:set>
                                      <p:cBhvr>
                                        <p:cTn id="78" dur="1" fill="hold">
                                          <p:stCondLst>
                                            <p:cond delay="0"/>
                                          </p:stCondLst>
                                        </p:cTn>
                                        <p:tgtEl>
                                          <p:spTgt spid="34"/>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9"/>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50"/>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51"/>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52"/>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53"/>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54"/>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55"/>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62"/>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69"/>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57"/>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59"/>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60"/>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61"/>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70"/>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71"/>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72"/>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73"/>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58"/>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74"/>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75"/>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76"/>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77"/>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78"/>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79"/>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80"/>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81"/>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7" grpId="0" animBg="1"/>
      <p:bldP spid="49" grpId="0" animBg="1"/>
      <p:bldP spid="38" grpId="0" animBg="1"/>
      <p:bldP spid="34" grpId="0" animBg="1"/>
      <p:bldP spid="34" grpId="1" animBg="1"/>
      <p:bldP spid="37" grpId="0"/>
      <p:bldP spid="45" grpId="0"/>
      <p:bldP spid="62" grpId="0"/>
      <p:bldP spid="63" grpId="0"/>
      <p:bldP spid="64" grpId="0"/>
      <p:bldP spid="65" grpId="0"/>
      <p:bldP spid="66" grpId="0"/>
      <p:bldP spid="67" grpId="0"/>
      <p:bldP spid="68" grpId="0"/>
      <p:bldP spid="69" grpId="0"/>
      <p:bldP spid="73" grpId="0"/>
      <p:bldP spid="74" grpId="0"/>
      <p:bldP spid="81" grpId="0"/>
      <p:bldP spid="8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C4779310-19E5-4D66-98DC-73D4D6E57C5E}"/>
              </a:ext>
            </a:extLst>
          </p:cNvPr>
          <p:cNvSpPr txBox="1"/>
          <p:nvPr/>
        </p:nvSpPr>
        <p:spPr>
          <a:xfrm rot="18900120">
            <a:off x="4070131" y="1070852"/>
            <a:ext cx="835613" cy="369332"/>
          </a:xfrm>
          <a:prstGeom prst="rect">
            <a:avLst/>
          </a:prstGeom>
          <a:noFill/>
        </p:spPr>
        <p:txBody>
          <a:bodyPr wrap="none" rtlCol="0">
            <a:spAutoFit/>
          </a:bodyPr>
          <a:lstStyle/>
          <a:p>
            <a:r>
              <a:rPr lang="en-US" dirty="0"/>
              <a:t>voxel 1</a:t>
            </a:r>
          </a:p>
        </p:txBody>
      </p:sp>
      <p:sp>
        <p:nvSpPr>
          <p:cNvPr id="13" name="TextBox 12">
            <a:extLst>
              <a:ext uri="{FF2B5EF4-FFF2-40B4-BE49-F238E27FC236}">
                <a16:creationId xmlns:a16="http://schemas.microsoft.com/office/drawing/2014/main" id="{7A058E95-95EA-40C2-888B-B35623D05AC9}"/>
              </a:ext>
            </a:extLst>
          </p:cNvPr>
          <p:cNvSpPr txBox="1"/>
          <p:nvPr/>
        </p:nvSpPr>
        <p:spPr>
          <a:xfrm rot="18900120">
            <a:off x="4497266" y="1070852"/>
            <a:ext cx="835613" cy="369332"/>
          </a:xfrm>
          <a:prstGeom prst="rect">
            <a:avLst/>
          </a:prstGeom>
          <a:noFill/>
        </p:spPr>
        <p:txBody>
          <a:bodyPr wrap="none" rtlCol="0">
            <a:spAutoFit/>
          </a:bodyPr>
          <a:lstStyle/>
          <a:p>
            <a:r>
              <a:rPr lang="en-US" dirty="0"/>
              <a:t>voxel 2</a:t>
            </a:r>
          </a:p>
        </p:txBody>
      </p:sp>
      <p:sp>
        <p:nvSpPr>
          <p:cNvPr id="14" name="TextBox 13">
            <a:extLst>
              <a:ext uri="{FF2B5EF4-FFF2-40B4-BE49-F238E27FC236}">
                <a16:creationId xmlns:a16="http://schemas.microsoft.com/office/drawing/2014/main" id="{7E574C9A-B6DE-4EA2-813C-CA2F09084D63}"/>
              </a:ext>
            </a:extLst>
          </p:cNvPr>
          <p:cNvSpPr txBox="1"/>
          <p:nvPr/>
        </p:nvSpPr>
        <p:spPr>
          <a:xfrm rot="18900120">
            <a:off x="4924401" y="1070852"/>
            <a:ext cx="835613" cy="369332"/>
          </a:xfrm>
          <a:prstGeom prst="rect">
            <a:avLst/>
          </a:prstGeom>
          <a:noFill/>
        </p:spPr>
        <p:txBody>
          <a:bodyPr wrap="none" rtlCol="0">
            <a:spAutoFit/>
          </a:bodyPr>
          <a:lstStyle/>
          <a:p>
            <a:r>
              <a:rPr lang="en-US" dirty="0"/>
              <a:t>voxel 3</a:t>
            </a:r>
          </a:p>
        </p:txBody>
      </p:sp>
      <p:sp>
        <p:nvSpPr>
          <p:cNvPr id="15" name="TextBox 14">
            <a:extLst>
              <a:ext uri="{FF2B5EF4-FFF2-40B4-BE49-F238E27FC236}">
                <a16:creationId xmlns:a16="http://schemas.microsoft.com/office/drawing/2014/main" id="{A67146B0-13AB-4959-9257-DFEC24681CA0}"/>
              </a:ext>
            </a:extLst>
          </p:cNvPr>
          <p:cNvSpPr txBox="1"/>
          <p:nvPr/>
        </p:nvSpPr>
        <p:spPr>
          <a:xfrm rot="18900120">
            <a:off x="6722001" y="1059517"/>
            <a:ext cx="867673" cy="369332"/>
          </a:xfrm>
          <a:prstGeom prst="rect">
            <a:avLst/>
          </a:prstGeom>
          <a:noFill/>
        </p:spPr>
        <p:txBody>
          <a:bodyPr wrap="none" rtlCol="0">
            <a:spAutoFit/>
          </a:bodyPr>
          <a:lstStyle/>
          <a:p>
            <a:r>
              <a:rPr lang="en-US" dirty="0"/>
              <a:t>voxel N</a:t>
            </a:r>
          </a:p>
        </p:txBody>
      </p:sp>
      <p:pic>
        <p:nvPicPr>
          <p:cNvPr id="16" name="Picture 15">
            <a:extLst>
              <a:ext uri="{FF2B5EF4-FFF2-40B4-BE49-F238E27FC236}">
                <a16:creationId xmlns:a16="http://schemas.microsoft.com/office/drawing/2014/main" id="{E056263D-5844-45D8-9DE0-936A19805A33}"/>
              </a:ext>
            </a:extLst>
          </p:cNvPr>
          <p:cNvPicPr>
            <a:picLocks noChangeAspect="1"/>
          </p:cNvPicPr>
          <p:nvPr/>
        </p:nvPicPr>
        <p:blipFill>
          <a:blip r:embed="rId2"/>
          <a:stretch>
            <a:fillRect/>
          </a:stretch>
        </p:blipFill>
        <p:spPr>
          <a:xfrm>
            <a:off x="2132244" y="1629816"/>
            <a:ext cx="1713124" cy="944962"/>
          </a:xfrm>
          <a:prstGeom prst="rect">
            <a:avLst/>
          </a:prstGeom>
        </p:spPr>
      </p:pic>
      <p:grpSp>
        <p:nvGrpSpPr>
          <p:cNvPr id="18" name="Group 17">
            <a:extLst>
              <a:ext uri="{FF2B5EF4-FFF2-40B4-BE49-F238E27FC236}">
                <a16:creationId xmlns:a16="http://schemas.microsoft.com/office/drawing/2014/main" id="{0125A5CF-3F2B-4CF3-8BE4-A52B8BD64F59}"/>
              </a:ext>
            </a:extLst>
          </p:cNvPr>
          <p:cNvGrpSpPr/>
          <p:nvPr/>
        </p:nvGrpSpPr>
        <p:grpSpPr>
          <a:xfrm>
            <a:off x="2144944" y="3539102"/>
            <a:ext cx="1713124" cy="944962"/>
            <a:chOff x="2893585" y="2255831"/>
            <a:chExt cx="1713124" cy="944962"/>
          </a:xfrm>
        </p:grpSpPr>
        <p:pic>
          <p:nvPicPr>
            <p:cNvPr id="19" name="Picture 18">
              <a:extLst>
                <a:ext uri="{FF2B5EF4-FFF2-40B4-BE49-F238E27FC236}">
                  <a16:creationId xmlns:a16="http://schemas.microsoft.com/office/drawing/2014/main" id="{6A8F0D63-7C1C-48A0-8EAD-CFFD414CD973}"/>
                </a:ext>
              </a:extLst>
            </p:cNvPr>
            <p:cNvPicPr>
              <a:picLocks noChangeAspect="1"/>
            </p:cNvPicPr>
            <p:nvPr/>
          </p:nvPicPr>
          <p:blipFill>
            <a:blip r:embed="rId2"/>
            <a:stretch>
              <a:fillRect/>
            </a:stretch>
          </p:blipFill>
          <p:spPr>
            <a:xfrm>
              <a:off x="2893585" y="2255831"/>
              <a:ext cx="1713124" cy="944962"/>
            </a:xfrm>
            <a:prstGeom prst="rect">
              <a:avLst/>
            </a:prstGeom>
          </p:spPr>
        </p:pic>
        <p:pic>
          <p:nvPicPr>
            <p:cNvPr id="20" name="Picture 10" descr="C:\Users\jrieck\Desktop\degrafaces_stimuli\12MTR50.bmp">
              <a:extLst>
                <a:ext uri="{FF2B5EF4-FFF2-40B4-BE49-F238E27FC236}">
                  <a16:creationId xmlns:a16="http://schemas.microsoft.com/office/drawing/2014/main" id="{0332295C-B1FE-4F2C-A337-C8C74456DA44}"/>
                </a:ext>
              </a:extLst>
            </p:cNvPr>
            <p:cNvPicPr>
              <a:picLocks noChangeAspect="1" noChangeArrowheads="1"/>
            </p:cNvPicPr>
            <p:nvPr/>
          </p:nvPicPr>
          <p:blipFill>
            <a:blip r:embed="rId3" cstate="print"/>
            <a:srcRect/>
            <a:stretch>
              <a:fillRect/>
            </a:stretch>
          </p:blipFill>
          <p:spPr bwMode="auto">
            <a:xfrm>
              <a:off x="3049395" y="2384777"/>
              <a:ext cx="593473" cy="685800"/>
            </a:xfrm>
            <a:prstGeom prst="rect">
              <a:avLst/>
            </a:prstGeom>
            <a:noFill/>
          </p:spPr>
        </p:pic>
        <p:pic>
          <p:nvPicPr>
            <p:cNvPr id="21" name="Picture 11" descr="C:\Users\jrieck\Desktop\degrafaces_stimuli\14MDL50.bmp">
              <a:extLst>
                <a:ext uri="{FF2B5EF4-FFF2-40B4-BE49-F238E27FC236}">
                  <a16:creationId xmlns:a16="http://schemas.microsoft.com/office/drawing/2014/main" id="{C3FD4BEF-27A9-479A-AC92-FD790EA5C26A}"/>
                </a:ext>
              </a:extLst>
            </p:cNvPr>
            <p:cNvPicPr>
              <a:picLocks noChangeAspect="1" noChangeArrowheads="1"/>
            </p:cNvPicPr>
            <p:nvPr/>
          </p:nvPicPr>
          <p:blipFill>
            <a:blip r:embed="rId4" cstate="print"/>
            <a:srcRect/>
            <a:stretch>
              <a:fillRect/>
            </a:stretch>
          </p:blipFill>
          <p:spPr bwMode="auto">
            <a:xfrm>
              <a:off x="3833733" y="2384777"/>
              <a:ext cx="593473" cy="685800"/>
            </a:xfrm>
            <a:prstGeom prst="rect">
              <a:avLst/>
            </a:prstGeom>
            <a:noFill/>
          </p:spPr>
        </p:pic>
      </p:grpSp>
      <p:pic>
        <p:nvPicPr>
          <p:cNvPr id="22" name="Picture 21">
            <a:extLst>
              <a:ext uri="{FF2B5EF4-FFF2-40B4-BE49-F238E27FC236}">
                <a16:creationId xmlns:a16="http://schemas.microsoft.com/office/drawing/2014/main" id="{87C1990C-3607-416E-ABF3-EE41FD796913}"/>
              </a:ext>
            </a:extLst>
          </p:cNvPr>
          <p:cNvPicPr>
            <a:picLocks noChangeAspect="1"/>
          </p:cNvPicPr>
          <p:nvPr/>
        </p:nvPicPr>
        <p:blipFill>
          <a:blip r:embed="rId5"/>
          <a:stretch>
            <a:fillRect/>
          </a:stretch>
        </p:blipFill>
        <p:spPr>
          <a:xfrm>
            <a:off x="2132244" y="5390860"/>
            <a:ext cx="1713124" cy="951058"/>
          </a:xfrm>
          <a:prstGeom prst="rect">
            <a:avLst/>
          </a:prstGeom>
        </p:spPr>
      </p:pic>
      <p:pic>
        <p:nvPicPr>
          <p:cNvPr id="26" name="Picture 25">
            <a:extLst>
              <a:ext uri="{FF2B5EF4-FFF2-40B4-BE49-F238E27FC236}">
                <a16:creationId xmlns:a16="http://schemas.microsoft.com/office/drawing/2014/main" id="{BE7B77F8-E930-4C8C-B8F5-63B8AFC0E1F2}"/>
              </a:ext>
            </a:extLst>
          </p:cNvPr>
          <p:cNvPicPr>
            <a:picLocks noChangeAspect="1"/>
          </p:cNvPicPr>
          <p:nvPr/>
        </p:nvPicPr>
        <p:blipFill>
          <a:blip r:embed="rId6"/>
          <a:stretch>
            <a:fillRect/>
          </a:stretch>
        </p:blipFill>
        <p:spPr>
          <a:xfrm>
            <a:off x="4061919" y="1681525"/>
            <a:ext cx="4813935" cy="826770"/>
          </a:xfrm>
          <a:prstGeom prst="rect">
            <a:avLst/>
          </a:prstGeom>
        </p:spPr>
      </p:pic>
      <p:pic>
        <p:nvPicPr>
          <p:cNvPr id="27" name="Picture 26">
            <a:extLst>
              <a:ext uri="{FF2B5EF4-FFF2-40B4-BE49-F238E27FC236}">
                <a16:creationId xmlns:a16="http://schemas.microsoft.com/office/drawing/2014/main" id="{45D6F53D-B4E9-430B-B82E-255B44A3A49F}"/>
              </a:ext>
            </a:extLst>
          </p:cNvPr>
          <p:cNvPicPr>
            <a:picLocks noChangeAspect="1"/>
          </p:cNvPicPr>
          <p:nvPr/>
        </p:nvPicPr>
        <p:blipFill>
          <a:blip r:embed="rId7"/>
          <a:stretch>
            <a:fillRect/>
          </a:stretch>
        </p:blipFill>
        <p:spPr>
          <a:xfrm>
            <a:off x="4061919" y="2767525"/>
            <a:ext cx="4813935" cy="560070"/>
          </a:xfrm>
          <a:prstGeom prst="rect">
            <a:avLst/>
          </a:prstGeom>
        </p:spPr>
      </p:pic>
      <p:pic>
        <p:nvPicPr>
          <p:cNvPr id="28" name="Picture 27">
            <a:extLst>
              <a:ext uri="{FF2B5EF4-FFF2-40B4-BE49-F238E27FC236}">
                <a16:creationId xmlns:a16="http://schemas.microsoft.com/office/drawing/2014/main" id="{BD41905F-3A04-4A5B-B28A-5D16B8EBADBC}"/>
              </a:ext>
            </a:extLst>
          </p:cNvPr>
          <p:cNvPicPr>
            <a:picLocks noChangeAspect="1"/>
          </p:cNvPicPr>
          <p:nvPr/>
        </p:nvPicPr>
        <p:blipFill>
          <a:blip r:embed="rId8"/>
          <a:stretch>
            <a:fillRect/>
          </a:stretch>
        </p:blipFill>
        <p:spPr>
          <a:xfrm>
            <a:off x="4061919" y="3586825"/>
            <a:ext cx="4813935" cy="826770"/>
          </a:xfrm>
          <a:prstGeom prst="rect">
            <a:avLst/>
          </a:prstGeom>
        </p:spPr>
      </p:pic>
      <p:pic>
        <p:nvPicPr>
          <p:cNvPr id="29" name="Picture 28">
            <a:extLst>
              <a:ext uri="{FF2B5EF4-FFF2-40B4-BE49-F238E27FC236}">
                <a16:creationId xmlns:a16="http://schemas.microsoft.com/office/drawing/2014/main" id="{19E7990E-A72F-43D4-ACE4-EE31FAD86A99}"/>
              </a:ext>
            </a:extLst>
          </p:cNvPr>
          <p:cNvPicPr>
            <a:picLocks noChangeAspect="1"/>
          </p:cNvPicPr>
          <p:nvPr/>
        </p:nvPicPr>
        <p:blipFill>
          <a:blip r:embed="rId9"/>
          <a:stretch>
            <a:fillRect/>
          </a:stretch>
        </p:blipFill>
        <p:spPr>
          <a:xfrm>
            <a:off x="4061919" y="4672825"/>
            <a:ext cx="4813935" cy="560070"/>
          </a:xfrm>
          <a:prstGeom prst="rect">
            <a:avLst/>
          </a:prstGeom>
        </p:spPr>
      </p:pic>
      <p:pic>
        <p:nvPicPr>
          <p:cNvPr id="30" name="Picture 29">
            <a:extLst>
              <a:ext uri="{FF2B5EF4-FFF2-40B4-BE49-F238E27FC236}">
                <a16:creationId xmlns:a16="http://schemas.microsoft.com/office/drawing/2014/main" id="{927A9F72-B850-4746-BD19-640AE88A97EE}"/>
              </a:ext>
            </a:extLst>
          </p:cNvPr>
          <p:cNvPicPr>
            <a:picLocks noChangeAspect="1"/>
          </p:cNvPicPr>
          <p:nvPr/>
        </p:nvPicPr>
        <p:blipFill>
          <a:blip r:embed="rId10"/>
          <a:stretch>
            <a:fillRect/>
          </a:stretch>
        </p:blipFill>
        <p:spPr>
          <a:xfrm>
            <a:off x="4061919" y="5492125"/>
            <a:ext cx="4813935" cy="826770"/>
          </a:xfrm>
          <a:prstGeom prst="rect">
            <a:avLst/>
          </a:prstGeom>
        </p:spPr>
      </p:pic>
      <p:sp>
        <p:nvSpPr>
          <p:cNvPr id="32" name="Title 31">
            <a:extLst>
              <a:ext uri="{FF2B5EF4-FFF2-40B4-BE49-F238E27FC236}">
                <a16:creationId xmlns:a16="http://schemas.microsoft.com/office/drawing/2014/main" id="{D0940643-55AC-40BC-82B1-8BE00F62FD00}"/>
              </a:ext>
            </a:extLst>
          </p:cNvPr>
          <p:cNvSpPr>
            <a:spLocks noGrp="1"/>
          </p:cNvSpPr>
          <p:nvPr>
            <p:ph type="title"/>
          </p:nvPr>
        </p:nvSpPr>
        <p:spPr>
          <a:xfrm>
            <a:off x="83291" y="0"/>
            <a:ext cx="10515600" cy="1325563"/>
          </a:xfrm>
        </p:spPr>
        <p:txBody>
          <a:bodyPr/>
          <a:lstStyle/>
          <a:p>
            <a:r>
              <a:rPr lang="en-US" dirty="0">
                <a:solidFill>
                  <a:srgbClr val="002060"/>
                </a:solidFill>
              </a:rPr>
              <a:t>For one participant</a:t>
            </a:r>
          </a:p>
        </p:txBody>
      </p:sp>
    </p:spTree>
    <p:extLst>
      <p:ext uri="{BB962C8B-B14F-4D97-AF65-F5344CB8AC3E}">
        <p14:creationId xmlns:p14="http://schemas.microsoft.com/office/powerpoint/2010/main" val="13331120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41">
            <a:extLst>
              <a:ext uri="{FF2B5EF4-FFF2-40B4-BE49-F238E27FC236}">
                <a16:creationId xmlns:a16="http://schemas.microsoft.com/office/drawing/2014/main" id="{FD9031DA-8D8A-48F7-BEA6-A2E4A8C93955}"/>
              </a:ext>
            </a:extLst>
          </p:cNvPr>
          <p:cNvSpPr txBox="1"/>
          <p:nvPr/>
        </p:nvSpPr>
        <p:spPr>
          <a:xfrm rot="18557571">
            <a:off x="5421535" y="1089739"/>
            <a:ext cx="697627" cy="584775"/>
          </a:xfrm>
          <a:prstGeom prst="rect">
            <a:avLst/>
          </a:prstGeom>
          <a:noFill/>
        </p:spPr>
        <p:txBody>
          <a:bodyPr wrap="none" rtlCol="0">
            <a:spAutoFit/>
          </a:bodyPr>
          <a:lstStyle/>
          <a:p>
            <a:r>
              <a:rPr lang="en-US" sz="3200" b="1" dirty="0"/>
              <a:t>. . .</a:t>
            </a:r>
          </a:p>
        </p:txBody>
      </p:sp>
      <p:pic>
        <p:nvPicPr>
          <p:cNvPr id="4" name="Shape 630" descr="https://theclevermachine.files.wordpress.com/2012/11/fmribasics-1.png">
            <a:extLst>
              <a:ext uri="{FF2B5EF4-FFF2-40B4-BE49-F238E27FC236}">
                <a16:creationId xmlns:a16="http://schemas.microsoft.com/office/drawing/2014/main" id="{745E9346-CB5D-4493-84D6-C3ED06822932}"/>
              </a:ext>
            </a:extLst>
          </p:cNvPr>
          <p:cNvPicPr preferRelativeResize="0"/>
          <p:nvPr/>
        </p:nvPicPr>
        <p:blipFill rotWithShape="1">
          <a:blip r:embed="rId2">
            <a:alphaModFix/>
          </a:blip>
          <a:srcRect/>
          <a:stretch/>
        </p:blipFill>
        <p:spPr>
          <a:xfrm>
            <a:off x="7657380" y="1802858"/>
            <a:ext cx="3538250" cy="2829108"/>
          </a:xfrm>
          <a:prstGeom prst="rect">
            <a:avLst/>
          </a:prstGeom>
          <a:noFill/>
          <a:ln>
            <a:noFill/>
          </a:ln>
        </p:spPr>
      </p:pic>
      <p:sp>
        <p:nvSpPr>
          <p:cNvPr id="5" name="TextBox 4">
            <a:extLst>
              <a:ext uri="{FF2B5EF4-FFF2-40B4-BE49-F238E27FC236}">
                <a16:creationId xmlns:a16="http://schemas.microsoft.com/office/drawing/2014/main" id="{64C79A18-6ADE-4A96-B1B3-A1A746E0AB9D}"/>
              </a:ext>
            </a:extLst>
          </p:cNvPr>
          <p:cNvSpPr txBox="1"/>
          <p:nvPr/>
        </p:nvSpPr>
        <p:spPr>
          <a:xfrm>
            <a:off x="7458274" y="1476558"/>
            <a:ext cx="3936462" cy="369332"/>
          </a:xfrm>
          <a:prstGeom prst="rect">
            <a:avLst/>
          </a:prstGeom>
          <a:solidFill>
            <a:schemeClr val="bg1"/>
          </a:solidFill>
        </p:spPr>
        <p:txBody>
          <a:bodyPr wrap="none" rtlCol="0">
            <a:spAutoFit/>
          </a:bodyPr>
          <a:lstStyle/>
          <a:p>
            <a:r>
              <a:rPr lang="en-US" dirty="0"/>
              <a:t>Hemodynamic Response Function (HRF)</a:t>
            </a:r>
          </a:p>
        </p:txBody>
      </p:sp>
      <p:sp>
        <p:nvSpPr>
          <p:cNvPr id="6" name="Rectangle 5">
            <a:extLst>
              <a:ext uri="{FF2B5EF4-FFF2-40B4-BE49-F238E27FC236}">
                <a16:creationId xmlns:a16="http://schemas.microsoft.com/office/drawing/2014/main" id="{13F5A582-A24D-49A2-AD27-770F671EC7D8}"/>
              </a:ext>
            </a:extLst>
          </p:cNvPr>
          <p:cNvSpPr/>
          <p:nvPr/>
        </p:nvSpPr>
        <p:spPr>
          <a:xfrm>
            <a:off x="4660866" y="1732066"/>
            <a:ext cx="1709928" cy="94496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a:t>
            </a:r>
            <a:endParaRPr lang="en-US" dirty="0">
              <a:solidFill>
                <a:schemeClr val="bg1"/>
              </a:solidFill>
            </a:endParaRPr>
          </a:p>
        </p:txBody>
      </p:sp>
      <p:sp>
        <p:nvSpPr>
          <p:cNvPr id="7" name="Shape 215">
            <a:extLst>
              <a:ext uri="{FF2B5EF4-FFF2-40B4-BE49-F238E27FC236}">
                <a16:creationId xmlns:a16="http://schemas.microsoft.com/office/drawing/2014/main" id="{F0A84F9F-76FC-4E07-9226-3DE793EEDDBC}"/>
              </a:ext>
            </a:extLst>
          </p:cNvPr>
          <p:cNvSpPr txBox="1"/>
          <p:nvPr/>
        </p:nvSpPr>
        <p:spPr>
          <a:xfrm>
            <a:off x="2873183" y="5103720"/>
            <a:ext cx="1393110" cy="286948"/>
          </a:xfrm>
          <a:prstGeom prst="rect">
            <a:avLst/>
          </a:prstGeom>
          <a:noFill/>
          <a:ln>
            <a:noFill/>
          </a:ln>
        </p:spPr>
        <p:txBody>
          <a:bodyPr wrap="square" lIns="91425" tIns="45700" rIns="91425" bIns="45700" anchor="t" anchorCtr="0">
            <a:noAutofit/>
          </a:bodyPr>
          <a:lstStyle/>
          <a:p>
            <a:r>
              <a:rPr lang="en-US" dirty="0">
                <a:solidFill>
                  <a:schemeClr val="dk1"/>
                </a:solidFill>
                <a:latin typeface="Calibri"/>
                <a:ea typeface="Calibri"/>
                <a:cs typeface="Calibri"/>
                <a:sym typeface="Calibri"/>
              </a:rPr>
              <a:t>D0 Block 1</a:t>
            </a:r>
          </a:p>
        </p:txBody>
      </p:sp>
      <p:pic>
        <p:nvPicPr>
          <p:cNvPr id="8" name="Picture 7">
            <a:extLst>
              <a:ext uri="{FF2B5EF4-FFF2-40B4-BE49-F238E27FC236}">
                <a16:creationId xmlns:a16="http://schemas.microsoft.com/office/drawing/2014/main" id="{A266D473-5837-4D78-8DFD-376E33698351}"/>
              </a:ext>
            </a:extLst>
          </p:cNvPr>
          <p:cNvPicPr>
            <a:picLocks noChangeAspect="1"/>
          </p:cNvPicPr>
          <p:nvPr/>
        </p:nvPicPr>
        <p:blipFill>
          <a:blip r:embed="rId3"/>
          <a:stretch>
            <a:fillRect/>
          </a:stretch>
        </p:blipFill>
        <p:spPr>
          <a:xfrm>
            <a:off x="4068090" y="2355781"/>
            <a:ext cx="1713124" cy="944962"/>
          </a:xfrm>
          <a:prstGeom prst="rect">
            <a:avLst/>
          </a:prstGeom>
        </p:spPr>
      </p:pic>
      <p:pic>
        <p:nvPicPr>
          <p:cNvPr id="9" name="Picture 8">
            <a:extLst>
              <a:ext uri="{FF2B5EF4-FFF2-40B4-BE49-F238E27FC236}">
                <a16:creationId xmlns:a16="http://schemas.microsoft.com/office/drawing/2014/main" id="{D7E6AF85-A5AD-49EB-87AB-0D09CCE830A7}"/>
              </a:ext>
            </a:extLst>
          </p:cNvPr>
          <p:cNvPicPr>
            <a:picLocks noChangeAspect="1"/>
          </p:cNvPicPr>
          <p:nvPr/>
        </p:nvPicPr>
        <p:blipFill>
          <a:blip r:embed="rId4"/>
          <a:stretch>
            <a:fillRect/>
          </a:stretch>
        </p:blipFill>
        <p:spPr>
          <a:xfrm>
            <a:off x="3707592" y="2817701"/>
            <a:ext cx="1713124" cy="951058"/>
          </a:xfrm>
          <a:prstGeom prst="rect">
            <a:avLst/>
          </a:prstGeom>
        </p:spPr>
      </p:pic>
      <p:pic>
        <p:nvPicPr>
          <p:cNvPr id="10" name="Picture 9">
            <a:extLst>
              <a:ext uri="{FF2B5EF4-FFF2-40B4-BE49-F238E27FC236}">
                <a16:creationId xmlns:a16="http://schemas.microsoft.com/office/drawing/2014/main" id="{85D4FAB9-BC67-4580-8583-9E02F435911C}"/>
              </a:ext>
            </a:extLst>
          </p:cNvPr>
          <p:cNvPicPr>
            <a:picLocks noChangeAspect="1"/>
          </p:cNvPicPr>
          <p:nvPr/>
        </p:nvPicPr>
        <p:blipFill>
          <a:blip r:embed="rId5"/>
          <a:stretch>
            <a:fillRect/>
          </a:stretch>
        </p:blipFill>
        <p:spPr>
          <a:xfrm>
            <a:off x="3347095" y="3285717"/>
            <a:ext cx="1713124" cy="944962"/>
          </a:xfrm>
          <a:prstGeom prst="rect">
            <a:avLst/>
          </a:prstGeom>
        </p:spPr>
      </p:pic>
      <p:pic>
        <p:nvPicPr>
          <p:cNvPr id="11" name="Picture 10">
            <a:extLst>
              <a:ext uri="{FF2B5EF4-FFF2-40B4-BE49-F238E27FC236}">
                <a16:creationId xmlns:a16="http://schemas.microsoft.com/office/drawing/2014/main" id="{85B3A8F4-4660-4685-B375-2C4B1CF317A3}"/>
              </a:ext>
            </a:extLst>
          </p:cNvPr>
          <p:cNvPicPr>
            <a:picLocks noChangeAspect="1"/>
          </p:cNvPicPr>
          <p:nvPr/>
        </p:nvPicPr>
        <p:blipFill>
          <a:blip r:embed="rId6"/>
          <a:stretch>
            <a:fillRect/>
          </a:stretch>
        </p:blipFill>
        <p:spPr>
          <a:xfrm>
            <a:off x="2986598" y="3747637"/>
            <a:ext cx="1713124" cy="944962"/>
          </a:xfrm>
          <a:prstGeom prst="rect">
            <a:avLst/>
          </a:prstGeom>
        </p:spPr>
      </p:pic>
      <p:pic>
        <p:nvPicPr>
          <p:cNvPr id="12" name="Picture 11">
            <a:extLst>
              <a:ext uri="{FF2B5EF4-FFF2-40B4-BE49-F238E27FC236}">
                <a16:creationId xmlns:a16="http://schemas.microsoft.com/office/drawing/2014/main" id="{CFA60A42-5FFA-4D8C-84DF-BC09F56921A6}"/>
              </a:ext>
            </a:extLst>
          </p:cNvPr>
          <p:cNvPicPr>
            <a:picLocks noChangeAspect="1"/>
          </p:cNvPicPr>
          <p:nvPr/>
        </p:nvPicPr>
        <p:blipFill>
          <a:blip r:embed="rId7"/>
          <a:stretch>
            <a:fillRect/>
          </a:stretch>
        </p:blipFill>
        <p:spPr>
          <a:xfrm>
            <a:off x="2676901" y="4209558"/>
            <a:ext cx="1713124" cy="944962"/>
          </a:xfrm>
          <a:prstGeom prst="rect">
            <a:avLst/>
          </a:prstGeom>
        </p:spPr>
      </p:pic>
      <p:cxnSp>
        <p:nvCxnSpPr>
          <p:cNvPr id="13" name="Straight Arrow Connector 12">
            <a:extLst>
              <a:ext uri="{FF2B5EF4-FFF2-40B4-BE49-F238E27FC236}">
                <a16:creationId xmlns:a16="http://schemas.microsoft.com/office/drawing/2014/main" id="{B4D06CBE-6CEC-4242-AFFC-B03B1B7F686F}"/>
              </a:ext>
            </a:extLst>
          </p:cNvPr>
          <p:cNvCxnSpPr>
            <a:cxnSpLocks/>
          </p:cNvCxnSpPr>
          <p:nvPr/>
        </p:nvCxnSpPr>
        <p:spPr>
          <a:xfrm flipV="1">
            <a:off x="1448622" y="1670450"/>
            <a:ext cx="2911791" cy="3621142"/>
          </a:xfrm>
          <a:prstGeom prst="straightConnector1">
            <a:avLst/>
          </a:prstGeom>
          <a:ln w="28575">
            <a:solidFill>
              <a:schemeClr val="bg1">
                <a:lumMod val="50000"/>
              </a:schemeClr>
            </a:solidFill>
            <a:prstDash val="sysDot"/>
            <a:headEnd type="none" w="med" len="med"/>
            <a:tailEnd type="arrow" w="lg" len="lg"/>
          </a:ln>
        </p:spPr>
        <p:style>
          <a:lnRef idx="1">
            <a:schemeClr val="accent1"/>
          </a:lnRef>
          <a:fillRef idx="0">
            <a:schemeClr val="accent1"/>
          </a:fillRef>
          <a:effectRef idx="0">
            <a:schemeClr val="accent1"/>
          </a:effectRef>
          <a:fontRef idx="minor">
            <a:schemeClr val="tx1"/>
          </a:fontRef>
        </p:style>
      </p:cxnSp>
      <p:pic>
        <p:nvPicPr>
          <p:cNvPr id="14" name="Shape 632" descr="https://theclevermachine.files.wordpress.com/2012/11/fmribasics-1.png">
            <a:extLst>
              <a:ext uri="{FF2B5EF4-FFF2-40B4-BE49-F238E27FC236}">
                <a16:creationId xmlns:a16="http://schemas.microsoft.com/office/drawing/2014/main" id="{94E27410-64B9-41B4-B70D-5F8F2B686E5F}"/>
              </a:ext>
            </a:extLst>
          </p:cNvPr>
          <p:cNvPicPr preferRelativeResize="0"/>
          <p:nvPr/>
        </p:nvPicPr>
        <p:blipFill rotWithShape="1">
          <a:blip r:embed="rId2">
            <a:clrChange>
              <a:clrFrom>
                <a:srgbClr val="FFFFFF"/>
              </a:clrFrom>
              <a:clrTo>
                <a:srgbClr val="FFFFFF">
                  <a:alpha val="0"/>
                </a:srgbClr>
              </a:clrTo>
            </a:clrChange>
            <a:alphaModFix/>
          </a:blip>
          <a:srcRect l="15859" t="18604" r="12617" b="15780"/>
          <a:stretch/>
        </p:blipFill>
        <p:spPr>
          <a:xfrm rot="18491024">
            <a:off x="1144252" y="3136551"/>
            <a:ext cx="1883884" cy="1296204"/>
          </a:xfrm>
          <a:prstGeom prst="rect">
            <a:avLst/>
          </a:prstGeom>
          <a:noFill/>
          <a:ln>
            <a:noFill/>
          </a:ln>
        </p:spPr>
      </p:pic>
      <p:pic>
        <p:nvPicPr>
          <p:cNvPr id="15" name="Shape 632" descr="https://theclevermachine.files.wordpress.com/2012/11/fmribasics-1.png">
            <a:extLst>
              <a:ext uri="{FF2B5EF4-FFF2-40B4-BE49-F238E27FC236}">
                <a16:creationId xmlns:a16="http://schemas.microsoft.com/office/drawing/2014/main" id="{79C927A5-5077-4647-B18E-1B5947AD1CC8}"/>
              </a:ext>
            </a:extLst>
          </p:cNvPr>
          <p:cNvPicPr preferRelativeResize="0"/>
          <p:nvPr/>
        </p:nvPicPr>
        <p:blipFill rotWithShape="1">
          <a:blip r:embed="rId2">
            <a:clrChange>
              <a:clrFrom>
                <a:srgbClr val="FFFFFF"/>
              </a:clrFrom>
              <a:clrTo>
                <a:srgbClr val="FFFFFF">
                  <a:alpha val="0"/>
                </a:srgbClr>
              </a:clrTo>
            </a:clrChange>
            <a:alphaModFix/>
          </a:blip>
          <a:srcRect l="15859" t="18604" r="12617" b="15780"/>
          <a:stretch/>
        </p:blipFill>
        <p:spPr>
          <a:xfrm rot="18491024">
            <a:off x="1538417" y="2654992"/>
            <a:ext cx="1883884" cy="1296204"/>
          </a:xfrm>
          <a:prstGeom prst="rect">
            <a:avLst/>
          </a:prstGeom>
          <a:noFill/>
          <a:ln>
            <a:noFill/>
          </a:ln>
        </p:spPr>
      </p:pic>
      <p:pic>
        <p:nvPicPr>
          <p:cNvPr id="16" name="Shape 632" descr="https://theclevermachine.files.wordpress.com/2012/11/fmribasics-1.png">
            <a:extLst>
              <a:ext uri="{FF2B5EF4-FFF2-40B4-BE49-F238E27FC236}">
                <a16:creationId xmlns:a16="http://schemas.microsoft.com/office/drawing/2014/main" id="{284CD848-E30C-420E-988A-A35FB5BE581B}"/>
              </a:ext>
            </a:extLst>
          </p:cNvPr>
          <p:cNvPicPr preferRelativeResize="0"/>
          <p:nvPr/>
        </p:nvPicPr>
        <p:blipFill rotWithShape="1">
          <a:blip r:embed="rId2">
            <a:clrChange>
              <a:clrFrom>
                <a:srgbClr val="FFFFFF"/>
              </a:clrFrom>
              <a:clrTo>
                <a:srgbClr val="FFFFFF">
                  <a:alpha val="0"/>
                </a:srgbClr>
              </a:clrTo>
            </a:clrChange>
            <a:alphaModFix/>
          </a:blip>
          <a:srcRect l="15859" t="18604" r="12617" b="15780"/>
          <a:stretch/>
        </p:blipFill>
        <p:spPr>
          <a:xfrm rot="18491024">
            <a:off x="1932582" y="2173433"/>
            <a:ext cx="1883884" cy="1296204"/>
          </a:xfrm>
          <a:prstGeom prst="rect">
            <a:avLst/>
          </a:prstGeom>
          <a:noFill/>
          <a:ln>
            <a:noFill/>
          </a:ln>
        </p:spPr>
      </p:pic>
      <p:pic>
        <p:nvPicPr>
          <p:cNvPr id="17" name="Shape 632" descr="https://theclevermachine.files.wordpress.com/2012/11/fmribasics-1.png">
            <a:extLst>
              <a:ext uri="{FF2B5EF4-FFF2-40B4-BE49-F238E27FC236}">
                <a16:creationId xmlns:a16="http://schemas.microsoft.com/office/drawing/2014/main" id="{002524E0-4708-4641-AD0B-EBDE723F1071}"/>
              </a:ext>
            </a:extLst>
          </p:cNvPr>
          <p:cNvPicPr preferRelativeResize="0"/>
          <p:nvPr/>
        </p:nvPicPr>
        <p:blipFill rotWithShape="1">
          <a:blip r:embed="rId2">
            <a:clrChange>
              <a:clrFrom>
                <a:srgbClr val="FFFFFF"/>
              </a:clrFrom>
              <a:clrTo>
                <a:srgbClr val="FFFFFF">
                  <a:alpha val="0"/>
                </a:srgbClr>
              </a:clrTo>
            </a:clrChange>
            <a:alphaModFix/>
          </a:blip>
          <a:srcRect l="15859" t="18604" r="12617" b="15780"/>
          <a:stretch/>
        </p:blipFill>
        <p:spPr>
          <a:xfrm rot="18491024">
            <a:off x="2326747" y="1691874"/>
            <a:ext cx="1883884" cy="1296204"/>
          </a:xfrm>
          <a:prstGeom prst="rect">
            <a:avLst/>
          </a:prstGeom>
          <a:noFill/>
          <a:ln>
            <a:noFill/>
          </a:ln>
        </p:spPr>
      </p:pic>
      <p:pic>
        <p:nvPicPr>
          <p:cNvPr id="18" name="Shape 632" descr="https://theclevermachine.files.wordpress.com/2012/11/fmribasics-1.png">
            <a:extLst>
              <a:ext uri="{FF2B5EF4-FFF2-40B4-BE49-F238E27FC236}">
                <a16:creationId xmlns:a16="http://schemas.microsoft.com/office/drawing/2014/main" id="{E1644E7F-A81C-415B-829F-156ECBAB3B9D}"/>
              </a:ext>
            </a:extLst>
          </p:cNvPr>
          <p:cNvPicPr preferRelativeResize="0"/>
          <p:nvPr/>
        </p:nvPicPr>
        <p:blipFill rotWithShape="1">
          <a:blip r:embed="rId2">
            <a:clrChange>
              <a:clrFrom>
                <a:srgbClr val="FFFFFF"/>
              </a:clrFrom>
              <a:clrTo>
                <a:srgbClr val="FFFFFF">
                  <a:alpha val="0"/>
                </a:srgbClr>
              </a:clrTo>
            </a:clrChange>
            <a:alphaModFix/>
          </a:blip>
          <a:srcRect l="15859" t="18604" r="12617" b="15780"/>
          <a:stretch/>
        </p:blipFill>
        <p:spPr>
          <a:xfrm rot="18491024">
            <a:off x="2720913" y="1210315"/>
            <a:ext cx="1883884" cy="1296204"/>
          </a:xfrm>
          <a:prstGeom prst="rect">
            <a:avLst/>
          </a:prstGeom>
          <a:noFill/>
          <a:ln>
            <a:noFill/>
          </a:ln>
        </p:spPr>
      </p:pic>
      <p:pic>
        <p:nvPicPr>
          <p:cNvPr id="20" name="Picture 19">
            <a:extLst>
              <a:ext uri="{FF2B5EF4-FFF2-40B4-BE49-F238E27FC236}">
                <a16:creationId xmlns:a16="http://schemas.microsoft.com/office/drawing/2014/main" id="{0F8EE9F2-AE35-42B5-A0AA-7DC33D87F911}"/>
              </a:ext>
            </a:extLst>
          </p:cNvPr>
          <p:cNvPicPr>
            <a:picLocks noChangeAspect="1"/>
          </p:cNvPicPr>
          <p:nvPr/>
        </p:nvPicPr>
        <p:blipFill rotWithShape="1">
          <a:blip r:embed="rId8">
            <a:clrChange>
              <a:clrFrom>
                <a:srgbClr val="FFFFFF"/>
              </a:clrFrom>
              <a:clrTo>
                <a:srgbClr val="FFFFFF">
                  <a:alpha val="0"/>
                </a:srgbClr>
              </a:clrTo>
            </a:clrChange>
          </a:blip>
          <a:srcRect l="5407" r="5718"/>
          <a:stretch/>
        </p:blipFill>
        <p:spPr>
          <a:xfrm rot="18553998">
            <a:off x="186658" y="2448300"/>
            <a:ext cx="4532365" cy="1314269"/>
          </a:xfrm>
          <a:prstGeom prst="rect">
            <a:avLst/>
          </a:prstGeom>
        </p:spPr>
      </p:pic>
      <p:pic>
        <p:nvPicPr>
          <p:cNvPr id="21" name="Shape 222" descr="3DBrain.png">
            <a:extLst>
              <a:ext uri="{FF2B5EF4-FFF2-40B4-BE49-F238E27FC236}">
                <a16:creationId xmlns:a16="http://schemas.microsoft.com/office/drawing/2014/main" id="{B9A2F044-428A-4E6C-AAAC-BEEAC3A35C9F}"/>
              </a:ext>
            </a:extLst>
          </p:cNvPr>
          <p:cNvPicPr preferRelativeResize="0">
            <a:picLocks noChangeAspect="1"/>
          </p:cNvPicPr>
          <p:nvPr/>
        </p:nvPicPr>
        <p:blipFill rotWithShape="1">
          <a:blip r:embed="rId9">
            <a:alphaModFix/>
          </a:blip>
          <a:srcRect l="15828" t="23519" r="16499" b="9629"/>
          <a:stretch/>
        </p:blipFill>
        <p:spPr>
          <a:xfrm>
            <a:off x="160367" y="260482"/>
            <a:ext cx="1981855" cy="1707519"/>
          </a:xfrm>
          <a:prstGeom prst="rect">
            <a:avLst/>
          </a:prstGeom>
          <a:noFill/>
          <a:ln>
            <a:noFill/>
          </a:ln>
        </p:spPr>
      </p:pic>
      <p:graphicFrame>
        <p:nvGraphicFramePr>
          <p:cNvPr id="22" name="Shape 283">
            <a:extLst>
              <a:ext uri="{FF2B5EF4-FFF2-40B4-BE49-F238E27FC236}">
                <a16:creationId xmlns:a16="http://schemas.microsoft.com/office/drawing/2014/main" id="{A8475CB3-83DD-47D1-BAAF-2BD347409CD7}"/>
              </a:ext>
            </a:extLst>
          </p:cNvPr>
          <p:cNvGraphicFramePr/>
          <p:nvPr>
            <p:extLst>
              <p:ext uri="{D42A27DB-BD31-4B8C-83A1-F6EECF244321}">
                <p14:modId xmlns:p14="http://schemas.microsoft.com/office/powerpoint/2010/main" val="2874506408"/>
              </p:ext>
            </p:extLst>
          </p:nvPr>
        </p:nvGraphicFramePr>
        <p:xfrm>
          <a:off x="485620" y="574168"/>
          <a:ext cx="356450" cy="365770"/>
        </p:xfrm>
        <a:graphic>
          <a:graphicData uri="http://schemas.openxmlformats.org/drawingml/2006/table">
            <a:tbl>
              <a:tblPr firstRow="1" bandRow="1">
                <a:noFill/>
              </a:tblPr>
              <a:tblGrid>
                <a:gridCol w="356450">
                  <a:extLst>
                    <a:ext uri="{9D8B030D-6E8A-4147-A177-3AD203B41FA5}">
                      <a16:colId xmlns:a16="http://schemas.microsoft.com/office/drawing/2014/main" val="20000"/>
                    </a:ext>
                  </a:extLst>
                </a:gridCol>
              </a:tblGrid>
              <a:tr h="342050">
                <a:tc>
                  <a:txBody>
                    <a:bodyPr/>
                    <a:lstStyle/>
                    <a:p>
                      <a:pPr marL="0" marR="0" lvl="0" indent="0" algn="l" rtl="0">
                        <a:spcBef>
                          <a:spcPts val="0"/>
                        </a:spcBef>
                        <a:buNone/>
                      </a:pPr>
                      <a:endParaRPr sz="1800" dirty="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548135">
                        <a:alpha val="72941"/>
                      </a:srgbClr>
                    </a:solidFill>
                  </a:tcPr>
                </a:tc>
                <a:extLst>
                  <a:ext uri="{0D108BD9-81ED-4DB2-BD59-A6C34878D82A}">
                    <a16:rowId xmlns:a16="http://schemas.microsoft.com/office/drawing/2014/main" val="10000"/>
                  </a:ext>
                </a:extLst>
              </a:tr>
            </a:tbl>
          </a:graphicData>
        </a:graphic>
      </p:graphicFrame>
      <p:cxnSp>
        <p:nvCxnSpPr>
          <p:cNvPr id="28" name="Shape 284">
            <a:extLst>
              <a:ext uri="{FF2B5EF4-FFF2-40B4-BE49-F238E27FC236}">
                <a16:creationId xmlns:a16="http://schemas.microsoft.com/office/drawing/2014/main" id="{CD6A6DA6-259A-47C3-B95C-F11584B9F4B9}"/>
              </a:ext>
            </a:extLst>
          </p:cNvPr>
          <p:cNvCxnSpPr>
            <a:cxnSpLocks/>
          </p:cNvCxnSpPr>
          <p:nvPr/>
        </p:nvCxnSpPr>
        <p:spPr>
          <a:xfrm>
            <a:off x="718116" y="645311"/>
            <a:ext cx="8708389" cy="602425"/>
          </a:xfrm>
          <a:prstGeom prst="bentConnector3">
            <a:avLst>
              <a:gd name="adj1" fmla="val 100022"/>
            </a:avLst>
          </a:prstGeom>
          <a:noFill/>
          <a:ln w="63500" cap="flat" cmpd="sng">
            <a:solidFill>
              <a:schemeClr val="tx1">
                <a:lumMod val="65000"/>
                <a:lumOff val="35000"/>
              </a:schemeClr>
            </a:solidFill>
            <a:prstDash val="solid"/>
            <a:miter lim="800000"/>
            <a:headEnd type="none" w="med" len="med"/>
            <a:tailEnd type="stealth" w="lg" len="lg"/>
          </a:ln>
        </p:spPr>
      </p:cxnSp>
    </p:spTree>
    <p:extLst>
      <p:ext uri="{BB962C8B-B14F-4D97-AF65-F5344CB8AC3E}">
        <p14:creationId xmlns:p14="http://schemas.microsoft.com/office/powerpoint/2010/main" val="2166416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E4F0E-89FF-49B6-8D0F-493566AFFD33}"/>
              </a:ext>
            </a:extLst>
          </p:cNvPr>
          <p:cNvSpPr>
            <a:spLocks noGrp="1"/>
          </p:cNvSpPr>
          <p:nvPr>
            <p:ph type="title"/>
          </p:nvPr>
        </p:nvSpPr>
        <p:spPr/>
        <p:txBody>
          <a:bodyPr/>
          <a:lstStyle/>
          <a:p>
            <a:r>
              <a:rPr lang="en-US" dirty="0">
                <a:solidFill>
                  <a:srgbClr val="002060"/>
                </a:solidFill>
              </a:rPr>
              <a:t>Intro to PLS in Functional </a:t>
            </a:r>
            <a:r>
              <a:rPr lang="en-US" dirty="0" err="1">
                <a:solidFill>
                  <a:srgbClr val="002060"/>
                </a:solidFill>
              </a:rPr>
              <a:t>NeuroImaging</a:t>
            </a:r>
            <a:endParaRPr lang="en-US" dirty="0">
              <a:solidFill>
                <a:srgbClr val="002060"/>
              </a:solidFill>
            </a:endParaRPr>
          </a:p>
        </p:txBody>
      </p:sp>
      <p:sp>
        <p:nvSpPr>
          <p:cNvPr id="3" name="Content Placeholder 2">
            <a:extLst>
              <a:ext uri="{FF2B5EF4-FFF2-40B4-BE49-F238E27FC236}">
                <a16:creationId xmlns:a16="http://schemas.microsoft.com/office/drawing/2014/main" id="{6AF920AD-A412-41F2-AAF0-45ED07D7E18E}"/>
              </a:ext>
            </a:extLst>
          </p:cNvPr>
          <p:cNvSpPr>
            <a:spLocks noGrp="1"/>
          </p:cNvSpPr>
          <p:nvPr>
            <p:ph idx="1"/>
          </p:nvPr>
        </p:nvSpPr>
        <p:spPr/>
        <p:txBody>
          <a:bodyPr/>
          <a:lstStyle/>
          <a:p>
            <a:r>
              <a:rPr lang="en-US" dirty="0"/>
              <a:t>PLSC computed as the SVD of the cross-product matrix of X and Y</a:t>
            </a:r>
          </a:p>
          <a:p>
            <a:pPr lvl="1"/>
            <a:r>
              <a:rPr lang="en-US" dirty="0"/>
              <a:t>X is a matrix of observations by variables</a:t>
            </a:r>
          </a:p>
          <a:p>
            <a:pPr lvl="1">
              <a:spcAft>
                <a:spcPts val="600"/>
              </a:spcAft>
            </a:pPr>
            <a:r>
              <a:rPr lang="en-US" dirty="0"/>
              <a:t>Y is a matrix of those same observations by (some other) variables</a:t>
            </a:r>
          </a:p>
          <a:p>
            <a:r>
              <a:rPr lang="en-US" dirty="0"/>
              <a:t>PLSC neuroimaging:</a:t>
            </a:r>
          </a:p>
          <a:p>
            <a:pPr lvl="1"/>
            <a:r>
              <a:rPr lang="en-US" dirty="0"/>
              <a:t>One matrix is generally “brain”</a:t>
            </a:r>
          </a:p>
          <a:p>
            <a:pPr lvl="1">
              <a:spcAft>
                <a:spcPts val="600"/>
              </a:spcAft>
            </a:pPr>
            <a:r>
              <a:rPr lang="en-US" dirty="0"/>
              <a:t>The other matrix  is generally “behavior” or experimental conditions/groups</a:t>
            </a:r>
          </a:p>
          <a:p>
            <a:r>
              <a:rPr lang="en-US" dirty="0"/>
              <a:t>“Brain” can come in many forms:</a:t>
            </a:r>
          </a:p>
          <a:p>
            <a:pPr lvl="1"/>
            <a:r>
              <a:rPr lang="en-US" dirty="0"/>
              <a:t>Tabular data (e.g., composite brain measures)</a:t>
            </a:r>
          </a:p>
          <a:p>
            <a:pPr lvl="1"/>
            <a:r>
              <a:rPr lang="en-US" dirty="0"/>
              <a:t>One brain volume per participant (e.g., structural MRI, fMRI contrast maps)</a:t>
            </a:r>
          </a:p>
          <a:p>
            <a:pPr lvl="1"/>
            <a:r>
              <a:rPr lang="en-US" dirty="0"/>
              <a:t>Many brain volumes (e.g., time series in functional MRI)</a:t>
            </a:r>
          </a:p>
          <a:p>
            <a:pPr lvl="1"/>
            <a:r>
              <a:rPr lang="en-US" dirty="0"/>
              <a:t>Not-quite-brain volumes (e.g., functional connectivity)</a:t>
            </a:r>
          </a:p>
          <a:p>
            <a:endParaRPr lang="en-US" dirty="0"/>
          </a:p>
          <a:p>
            <a:endParaRPr lang="en-US" dirty="0"/>
          </a:p>
        </p:txBody>
      </p:sp>
    </p:spTree>
    <p:extLst>
      <p:ext uri="{BB962C8B-B14F-4D97-AF65-F5344CB8AC3E}">
        <p14:creationId xmlns:p14="http://schemas.microsoft.com/office/powerpoint/2010/main" val="71466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rgbClr val="808080"/>
                                      </p:to>
                                    </p:animClr>
                                  </p:sub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1" end="1"/>
                                            </p:txEl>
                                          </p:spTgt>
                                        </p:tgtEl>
                                        <p:attrNameLst>
                                          <p:attrName>ppt_c</p:attrName>
                                        </p:attrNameLst>
                                      </p:cBhvr>
                                      <p:to>
                                        <a:srgbClr val="808080"/>
                                      </p:to>
                                    </p:animClr>
                                  </p:sub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rgbClr val="808080"/>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3" end="3"/>
                                            </p:txEl>
                                          </p:spTgt>
                                        </p:tgtEl>
                                        <p:attrNameLst>
                                          <p:attrName>ppt_c</p:attrName>
                                        </p:attrNameLst>
                                      </p:cBhvr>
                                      <p:to>
                                        <a:srgbClr val="808080"/>
                                      </p:to>
                                    </p:animClr>
                                  </p:sub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4" end="4"/>
                                            </p:txEl>
                                          </p:spTgt>
                                        </p:tgtEl>
                                        <p:attrNameLst>
                                          <p:attrName>ppt_c</p:attrName>
                                        </p:attrNameLst>
                                      </p:cBhvr>
                                      <p:to>
                                        <a:srgbClr val="808080"/>
                                      </p:to>
                                    </p:animClr>
                                  </p:sub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5" end="5"/>
                                            </p:txEl>
                                          </p:spTgt>
                                        </p:tgtEl>
                                        <p:attrNameLst>
                                          <p:attrName>ppt_c</p:attrName>
                                        </p:attrNameLst>
                                      </p:cBhvr>
                                      <p:to>
                                        <a:srgbClr val="808080"/>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a:extLst>
              <a:ext uri="{FF2B5EF4-FFF2-40B4-BE49-F238E27FC236}">
                <a16:creationId xmlns:a16="http://schemas.microsoft.com/office/drawing/2014/main" id="{B73B66C3-7D64-48E9-AB58-D00C994D41B6}"/>
              </a:ext>
            </a:extLst>
          </p:cNvPr>
          <p:cNvSpPr txBox="1"/>
          <p:nvPr/>
        </p:nvSpPr>
        <p:spPr>
          <a:xfrm rot="18973184">
            <a:off x="6273053" y="1105314"/>
            <a:ext cx="697627" cy="584775"/>
          </a:xfrm>
          <a:prstGeom prst="rect">
            <a:avLst/>
          </a:prstGeom>
          <a:noFill/>
        </p:spPr>
        <p:txBody>
          <a:bodyPr wrap="none" rtlCol="0">
            <a:spAutoFit/>
          </a:bodyPr>
          <a:lstStyle/>
          <a:p>
            <a:r>
              <a:rPr lang="en-US" sz="3200" b="1" dirty="0"/>
              <a:t>. . .</a:t>
            </a:r>
          </a:p>
        </p:txBody>
      </p:sp>
      <p:cxnSp>
        <p:nvCxnSpPr>
          <p:cNvPr id="17" name="Straight Arrow Connector 16">
            <a:extLst>
              <a:ext uri="{FF2B5EF4-FFF2-40B4-BE49-F238E27FC236}">
                <a16:creationId xmlns:a16="http://schemas.microsoft.com/office/drawing/2014/main" id="{C60ACED1-98D6-4CD1-844A-1DB665317877}"/>
              </a:ext>
            </a:extLst>
          </p:cNvPr>
          <p:cNvCxnSpPr>
            <a:cxnSpLocks/>
          </p:cNvCxnSpPr>
          <p:nvPr/>
        </p:nvCxnSpPr>
        <p:spPr>
          <a:xfrm flipV="1">
            <a:off x="243335" y="218868"/>
            <a:ext cx="5181311" cy="4989114"/>
          </a:xfrm>
          <a:prstGeom prst="straightConnector1">
            <a:avLst/>
          </a:prstGeom>
          <a:ln w="28575">
            <a:solidFill>
              <a:schemeClr val="bg1">
                <a:lumMod val="65000"/>
              </a:schemeClr>
            </a:solidFill>
            <a:prstDash val="sysDot"/>
            <a:headEnd type="none" w="med" len="med"/>
            <a:tailEnd type="arrow" w="lg" len="lg"/>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8389B7C1-F5C1-4715-87E0-1E0FE3AABDCB}"/>
              </a:ext>
            </a:extLst>
          </p:cNvPr>
          <p:cNvPicPr>
            <a:picLocks noChangeAspect="1"/>
          </p:cNvPicPr>
          <p:nvPr/>
        </p:nvPicPr>
        <p:blipFill>
          <a:blip r:embed="rId2"/>
          <a:stretch>
            <a:fillRect/>
          </a:stretch>
        </p:blipFill>
        <p:spPr>
          <a:xfrm>
            <a:off x="5090167" y="1631550"/>
            <a:ext cx="1713124" cy="944962"/>
          </a:xfrm>
          <a:prstGeom prst="rect">
            <a:avLst/>
          </a:prstGeom>
        </p:spPr>
      </p:pic>
      <p:pic>
        <p:nvPicPr>
          <p:cNvPr id="22" name="Picture 21">
            <a:extLst>
              <a:ext uri="{FF2B5EF4-FFF2-40B4-BE49-F238E27FC236}">
                <a16:creationId xmlns:a16="http://schemas.microsoft.com/office/drawing/2014/main" id="{5E45948F-A715-4FB4-825B-FC3047DF2EB1}"/>
              </a:ext>
            </a:extLst>
          </p:cNvPr>
          <p:cNvPicPr>
            <a:picLocks noChangeAspect="1"/>
          </p:cNvPicPr>
          <p:nvPr/>
        </p:nvPicPr>
        <p:blipFill>
          <a:blip r:embed="rId2"/>
          <a:stretch>
            <a:fillRect/>
          </a:stretch>
        </p:blipFill>
        <p:spPr>
          <a:xfrm>
            <a:off x="4982350" y="1738224"/>
            <a:ext cx="1713124" cy="944962"/>
          </a:xfrm>
          <a:prstGeom prst="rect">
            <a:avLst/>
          </a:prstGeom>
        </p:spPr>
      </p:pic>
      <p:pic>
        <p:nvPicPr>
          <p:cNvPr id="23" name="Picture 22">
            <a:extLst>
              <a:ext uri="{FF2B5EF4-FFF2-40B4-BE49-F238E27FC236}">
                <a16:creationId xmlns:a16="http://schemas.microsoft.com/office/drawing/2014/main" id="{9ECD6E24-4ACB-40D2-BB61-FEA6EBEE8421}"/>
              </a:ext>
            </a:extLst>
          </p:cNvPr>
          <p:cNvPicPr>
            <a:picLocks noChangeAspect="1"/>
          </p:cNvPicPr>
          <p:nvPr/>
        </p:nvPicPr>
        <p:blipFill>
          <a:blip r:embed="rId2"/>
          <a:stretch>
            <a:fillRect/>
          </a:stretch>
        </p:blipFill>
        <p:spPr>
          <a:xfrm>
            <a:off x="4874533" y="1844898"/>
            <a:ext cx="1713124" cy="944962"/>
          </a:xfrm>
          <a:prstGeom prst="rect">
            <a:avLst/>
          </a:prstGeom>
        </p:spPr>
      </p:pic>
      <p:pic>
        <p:nvPicPr>
          <p:cNvPr id="20" name="Picture 19">
            <a:extLst>
              <a:ext uri="{FF2B5EF4-FFF2-40B4-BE49-F238E27FC236}">
                <a16:creationId xmlns:a16="http://schemas.microsoft.com/office/drawing/2014/main" id="{76AD7E63-B1AD-4DEF-AF21-4EC1C307C50E}"/>
              </a:ext>
            </a:extLst>
          </p:cNvPr>
          <p:cNvPicPr>
            <a:picLocks noChangeAspect="1"/>
          </p:cNvPicPr>
          <p:nvPr/>
        </p:nvPicPr>
        <p:blipFill>
          <a:blip r:embed="rId3"/>
          <a:stretch>
            <a:fillRect/>
          </a:stretch>
        </p:blipFill>
        <p:spPr>
          <a:xfrm>
            <a:off x="4766716" y="1951571"/>
            <a:ext cx="1713124" cy="951058"/>
          </a:xfrm>
          <a:prstGeom prst="rect">
            <a:avLst/>
          </a:prstGeom>
        </p:spPr>
      </p:pic>
      <p:sp>
        <p:nvSpPr>
          <p:cNvPr id="16" name="Rectangle 15">
            <a:extLst>
              <a:ext uri="{FF2B5EF4-FFF2-40B4-BE49-F238E27FC236}">
                <a16:creationId xmlns:a16="http://schemas.microsoft.com/office/drawing/2014/main" id="{119A1932-62C3-4E9E-8DC8-C67F8F65499F}"/>
              </a:ext>
            </a:extLst>
          </p:cNvPr>
          <p:cNvSpPr/>
          <p:nvPr/>
        </p:nvSpPr>
        <p:spPr>
          <a:xfrm>
            <a:off x="3606901" y="2594093"/>
            <a:ext cx="1709928" cy="94496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a:t>
            </a:r>
            <a:endParaRPr lang="en-US" dirty="0">
              <a:solidFill>
                <a:schemeClr val="bg1"/>
              </a:solidFill>
            </a:endParaRPr>
          </a:p>
        </p:txBody>
      </p:sp>
      <p:pic>
        <p:nvPicPr>
          <p:cNvPr id="8" name="Picture 7">
            <a:extLst>
              <a:ext uri="{FF2B5EF4-FFF2-40B4-BE49-F238E27FC236}">
                <a16:creationId xmlns:a16="http://schemas.microsoft.com/office/drawing/2014/main" id="{856086C7-1F21-4E72-8D1B-1CDFD793FB96}"/>
              </a:ext>
            </a:extLst>
          </p:cNvPr>
          <p:cNvPicPr>
            <a:picLocks noChangeAspect="1"/>
          </p:cNvPicPr>
          <p:nvPr/>
        </p:nvPicPr>
        <p:blipFill>
          <a:blip r:embed="rId2"/>
          <a:stretch>
            <a:fillRect/>
          </a:stretch>
        </p:blipFill>
        <p:spPr>
          <a:xfrm>
            <a:off x="3179962" y="3196228"/>
            <a:ext cx="1713124" cy="944962"/>
          </a:xfrm>
          <a:prstGeom prst="rect">
            <a:avLst/>
          </a:prstGeom>
        </p:spPr>
      </p:pic>
      <p:pic>
        <p:nvPicPr>
          <p:cNvPr id="9" name="Picture 8">
            <a:extLst>
              <a:ext uri="{FF2B5EF4-FFF2-40B4-BE49-F238E27FC236}">
                <a16:creationId xmlns:a16="http://schemas.microsoft.com/office/drawing/2014/main" id="{50CC20D5-D856-47B7-9C3D-0A8131923F96}"/>
              </a:ext>
            </a:extLst>
          </p:cNvPr>
          <p:cNvPicPr>
            <a:picLocks noChangeAspect="1"/>
          </p:cNvPicPr>
          <p:nvPr/>
        </p:nvPicPr>
        <p:blipFill>
          <a:blip r:embed="rId2"/>
          <a:stretch>
            <a:fillRect/>
          </a:stretch>
        </p:blipFill>
        <p:spPr>
          <a:xfrm>
            <a:off x="3084503" y="3305897"/>
            <a:ext cx="1713124" cy="944962"/>
          </a:xfrm>
          <a:prstGeom prst="rect">
            <a:avLst/>
          </a:prstGeom>
        </p:spPr>
      </p:pic>
      <p:pic>
        <p:nvPicPr>
          <p:cNvPr id="10" name="Picture 9">
            <a:extLst>
              <a:ext uri="{FF2B5EF4-FFF2-40B4-BE49-F238E27FC236}">
                <a16:creationId xmlns:a16="http://schemas.microsoft.com/office/drawing/2014/main" id="{36E589B7-6FF4-4275-82BD-ED621F3A9D6B}"/>
              </a:ext>
            </a:extLst>
          </p:cNvPr>
          <p:cNvPicPr>
            <a:picLocks noChangeAspect="1"/>
          </p:cNvPicPr>
          <p:nvPr/>
        </p:nvPicPr>
        <p:blipFill>
          <a:blip r:embed="rId2"/>
          <a:stretch>
            <a:fillRect/>
          </a:stretch>
        </p:blipFill>
        <p:spPr>
          <a:xfrm>
            <a:off x="2989044" y="3415566"/>
            <a:ext cx="1713124" cy="944962"/>
          </a:xfrm>
          <a:prstGeom prst="rect">
            <a:avLst/>
          </a:prstGeom>
        </p:spPr>
      </p:pic>
      <p:grpSp>
        <p:nvGrpSpPr>
          <p:cNvPr id="15" name="Group 14">
            <a:extLst>
              <a:ext uri="{FF2B5EF4-FFF2-40B4-BE49-F238E27FC236}">
                <a16:creationId xmlns:a16="http://schemas.microsoft.com/office/drawing/2014/main" id="{0D6452BF-7B14-4100-A85D-0FD250BC46E1}"/>
              </a:ext>
            </a:extLst>
          </p:cNvPr>
          <p:cNvGrpSpPr/>
          <p:nvPr/>
        </p:nvGrpSpPr>
        <p:grpSpPr>
          <a:xfrm>
            <a:off x="2893585" y="3525236"/>
            <a:ext cx="1713124" cy="944962"/>
            <a:chOff x="2893585" y="2255831"/>
            <a:chExt cx="1713124" cy="944962"/>
          </a:xfrm>
        </p:grpSpPr>
        <p:pic>
          <p:nvPicPr>
            <p:cNvPr id="11" name="Picture 10">
              <a:extLst>
                <a:ext uri="{FF2B5EF4-FFF2-40B4-BE49-F238E27FC236}">
                  <a16:creationId xmlns:a16="http://schemas.microsoft.com/office/drawing/2014/main" id="{B68CCD56-4855-488F-A1AB-D5B65EC2AB84}"/>
                </a:ext>
              </a:extLst>
            </p:cNvPr>
            <p:cNvPicPr>
              <a:picLocks noChangeAspect="1"/>
            </p:cNvPicPr>
            <p:nvPr/>
          </p:nvPicPr>
          <p:blipFill>
            <a:blip r:embed="rId2"/>
            <a:stretch>
              <a:fillRect/>
            </a:stretch>
          </p:blipFill>
          <p:spPr>
            <a:xfrm>
              <a:off x="2893585" y="2255831"/>
              <a:ext cx="1713124" cy="944962"/>
            </a:xfrm>
            <a:prstGeom prst="rect">
              <a:avLst/>
            </a:prstGeom>
          </p:spPr>
        </p:pic>
        <p:pic>
          <p:nvPicPr>
            <p:cNvPr id="13" name="Picture 10" descr="C:\Users\jrieck\Desktop\degrafaces_stimuli\12MTR50.bmp">
              <a:extLst>
                <a:ext uri="{FF2B5EF4-FFF2-40B4-BE49-F238E27FC236}">
                  <a16:creationId xmlns:a16="http://schemas.microsoft.com/office/drawing/2014/main" id="{2497078A-9159-4113-A65E-329925A419C8}"/>
                </a:ext>
              </a:extLst>
            </p:cNvPr>
            <p:cNvPicPr>
              <a:picLocks noChangeAspect="1" noChangeArrowheads="1"/>
            </p:cNvPicPr>
            <p:nvPr/>
          </p:nvPicPr>
          <p:blipFill>
            <a:blip r:embed="rId4" cstate="print"/>
            <a:srcRect/>
            <a:stretch>
              <a:fillRect/>
            </a:stretch>
          </p:blipFill>
          <p:spPr bwMode="auto">
            <a:xfrm>
              <a:off x="3049395" y="2384777"/>
              <a:ext cx="593473" cy="685800"/>
            </a:xfrm>
            <a:prstGeom prst="rect">
              <a:avLst/>
            </a:prstGeom>
            <a:noFill/>
          </p:spPr>
        </p:pic>
        <p:pic>
          <p:nvPicPr>
            <p:cNvPr id="14" name="Picture 11" descr="C:\Users\jrieck\Desktop\degrafaces_stimuli\14MDL50.bmp">
              <a:extLst>
                <a:ext uri="{FF2B5EF4-FFF2-40B4-BE49-F238E27FC236}">
                  <a16:creationId xmlns:a16="http://schemas.microsoft.com/office/drawing/2014/main" id="{123EE19B-2220-4F78-A549-1AD6AE780A8F}"/>
                </a:ext>
              </a:extLst>
            </p:cNvPr>
            <p:cNvPicPr>
              <a:picLocks noChangeAspect="1" noChangeArrowheads="1"/>
            </p:cNvPicPr>
            <p:nvPr/>
          </p:nvPicPr>
          <p:blipFill>
            <a:blip r:embed="rId5" cstate="print"/>
            <a:srcRect/>
            <a:stretch>
              <a:fillRect/>
            </a:stretch>
          </p:blipFill>
          <p:spPr bwMode="auto">
            <a:xfrm>
              <a:off x="3833733" y="2384777"/>
              <a:ext cx="593473" cy="685800"/>
            </a:xfrm>
            <a:prstGeom prst="rect">
              <a:avLst/>
            </a:prstGeom>
            <a:noFill/>
          </p:spPr>
        </p:pic>
      </p:grpSp>
      <p:sp>
        <p:nvSpPr>
          <p:cNvPr id="4" name="Rectangle 3">
            <a:extLst>
              <a:ext uri="{FF2B5EF4-FFF2-40B4-BE49-F238E27FC236}">
                <a16:creationId xmlns:a16="http://schemas.microsoft.com/office/drawing/2014/main" id="{58E29BBA-47E2-4B3E-A8E9-6964C8FF85C6}"/>
              </a:ext>
            </a:extLst>
          </p:cNvPr>
          <p:cNvSpPr/>
          <p:nvPr/>
        </p:nvSpPr>
        <p:spPr>
          <a:xfrm>
            <a:off x="1768737" y="4203986"/>
            <a:ext cx="1709928" cy="94496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a:t>
            </a:r>
            <a:endParaRPr lang="en-US" dirty="0">
              <a:solidFill>
                <a:schemeClr val="bg1"/>
              </a:solidFill>
            </a:endParaRPr>
          </a:p>
        </p:txBody>
      </p:sp>
      <p:pic>
        <p:nvPicPr>
          <p:cNvPr id="7" name="Picture 6">
            <a:extLst>
              <a:ext uri="{FF2B5EF4-FFF2-40B4-BE49-F238E27FC236}">
                <a16:creationId xmlns:a16="http://schemas.microsoft.com/office/drawing/2014/main" id="{C18860EE-9A86-4C6B-A85A-75C447E87A4E}"/>
              </a:ext>
            </a:extLst>
          </p:cNvPr>
          <p:cNvPicPr>
            <a:picLocks noChangeAspect="1"/>
          </p:cNvPicPr>
          <p:nvPr/>
        </p:nvPicPr>
        <p:blipFill>
          <a:blip r:embed="rId2"/>
          <a:stretch>
            <a:fillRect/>
          </a:stretch>
        </p:blipFill>
        <p:spPr>
          <a:xfrm>
            <a:off x="1371379" y="4814227"/>
            <a:ext cx="1713124" cy="944962"/>
          </a:xfrm>
          <a:prstGeom prst="rect">
            <a:avLst/>
          </a:prstGeom>
        </p:spPr>
      </p:pic>
      <p:pic>
        <p:nvPicPr>
          <p:cNvPr id="6" name="Picture 5">
            <a:extLst>
              <a:ext uri="{FF2B5EF4-FFF2-40B4-BE49-F238E27FC236}">
                <a16:creationId xmlns:a16="http://schemas.microsoft.com/office/drawing/2014/main" id="{B2EC6455-76B7-4CD3-B7CF-C14FCCA723E4}"/>
              </a:ext>
            </a:extLst>
          </p:cNvPr>
          <p:cNvPicPr>
            <a:picLocks noChangeAspect="1"/>
          </p:cNvPicPr>
          <p:nvPr/>
        </p:nvPicPr>
        <p:blipFill>
          <a:blip r:embed="rId2"/>
          <a:stretch>
            <a:fillRect/>
          </a:stretch>
        </p:blipFill>
        <p:spPr>
          <a:xfrm>
            <a:off x="1275920" y="4923896"/>
            <a:ext cx="1713124" cy="944962"/>
          </a:xfrm>
          <a:prstGeom prst="rect">
            <a:avLst/>
          </a:prstGeom>
        </p:spPr>
      </p:pic>
      <p:sp>
        <p:nvSpPr>
          <p:cNvPr id="3" name="Shape 215">
            <a:extLst>
              <a:ext uri="{FF2B5EF4-FFF2-40B4-BE49-F238E27FC236}">
                <a16:creationId xmlns:a16="http://schemas.microsoft.com/office/drawing/2014/main" id="{7E19440B-598C-46FF-B968-AB2020876BA7}"/>
              </a:ext>
            </a:extLst>
          </p:cNvPr>
          <p:cNvSpPr txBox="1"/>
          <p:nvPr/>
        </p:nvSpPr>
        <p:spPr>
          <a:xfrm>
            <a:off x="1260464" y="6088197"/>
            <a:ext cx="1393110" cy="286948"/>
          </a:xfrm>
          <a:prstGeom prst="rect">
            <a:avLst/>
          </a:prstGeom>
          <a:noFill/>
          <a:ln>
            <a:noFill/>
          </a:ln>
        </p:spPr>
        <p:txBody>
          <a:bodyPr wrap="square" lIns="91425" tIns="45700" rIns="91425" bIns="45700" anchor="t" anchorCtr="0">
            <a:noAutofit/>
          </a:bodyPr>
          <a:lstStyle/>
          <a:p>
            <a:pPr algn="ctr"/>
            <a:r>
              <a:rPr lang="en-US" b="1" dirty="0">
                <a:solidFill>
                  <a:schemeClr val="accent6"/>
                </a:solidFill>
                <a:latin typeface="Calibri"/>
                <a:ea typeface="Calibri"/>
                <a:cs typeface="Calibri"/>
                <a:sym typeface="Calibri"/>
              </a:rPr>
              <a:t>D0 Block 1</a:t>
            </a:r>
          </a:p>
        </p:txBody>
      </p:sp>
      <p:pic>
        <p:nvPicPr>
          <p:cNvPr id="5" name="Picture 4">
            <a:extLst>
              <a:ext uri="{FF2B5EF4-FFF2-40B4-BE49-F238E27FC236}">
                <a16:creationId xmlns:a16="http://schemas.microsoft.com/office/drawing/2014/main" id="{9CE86118-8A25-4A67-A889-4283F2218975}"/>
              </a:ext>
            </a:extLst>
          </p:cNvPr>
          <p:cNvPicPr>
            <a:picLocks noChangeAspect="1"/>
          </p:cNvPicPr>
          <p:nvPr/>
        </p:nvPicPr>
        <p:blipFill>
          <a:blip r:embed="rId2"/>
          <a:stretch>
            <a:fillRect/>
          </a:stretch>
        </p:blipFill>
        <p:spPr>
          <a:xfrm>
            <a:off x="1180461" y="5033565"/>
            <a:ext cx="1713124" cy="944962"/>
          </a:xfrm>
          <a:prstGeom prst="rect">
            <a:avLst/>
          </a:prstGeom>
        </p:spPr>
      </p:pic>
      <p:pic>
        <p:nvPicPr>
          <p:cNvPr id="2" name="Picture 1">
            <a:extLst>
              <a:ext uri="{FF2B5EF4-FFF2-40B4-BE49-F238E27FC236}">
                <a16:creationId xmlns:a16="http://schemas.microsoft.com/office/drawing/2014/main" id="{8D3B4254-D5BD-422A-9B15-2EA44E07BC9B}"/>
              </a:ext>
            </a:extLst>
          </p:cNvPr>
          <p:cNvPicPr>
            <a:picLocks noChangeAspect="1"/>
          </p:cNvPicPr>
          <p:nvPr/>
        </p:nvPicPr>
        <p:blipFill>
          <a:blip r:embed="rId2"/>
          <a:stretch>
            <a:fillRect/>
          </a:stretch>
        </p:blipFill>
        <p:spPr>
          <a:xfrm>
            <a:off x="1085002" y="5143235"/>
            <a:ext cx="1713124" cy="944962"/>
          </a:xfrm>
          <a:prstGeom prst="rect">
            <a:avLst/>
          </a:prstGeom>
        </p:spPr>
      </p:pic>
      <p:sp>
        <p:nvSpPr>
          <p:cNvPr id="12" name="Shape 215">
            <a:extLst>
              <a:ext uri="{FF2B5EF4-FFF2-40B4-BE49-F238E27FC236}">
                <a16:creationId xmlns:a16="http://schemas.microsoft.com/office/drawing/2014/main" id="{146AF754-CED2-4E3C-A707-E9C2E9BB68AC}"/>
              </a:ext>
            </a:extLst>
          </p:cNvPr>
          <p:cNvSpPr txBox="1"/>
          <p:nvPr/>
        </p:nvSpPr>
        <p:spPr>
          <a:xfrm>
            <a:off x="3391429" y="4430589"/>
            <a:ext cx="1393110" cy="286948"/>
          </a:xfrm>
          <a:prstGeom prst="rect">
            <a:avLst/>
          </a:prstGeom>
          <a:noFill/>
          <a:ln>
            <a:noFill/>
          </a:ln>
        </p:spPr>
        <p:txBody>
          <a:bodyPr wrap="square" lIns="91425" tIns="45700" rIns="91425" bIns="45700" anchor="t" anchorCtr="0">
            <a:noAutofit/>
          </a:bodyPr>
          <a:lstStyle/>
          <a:p>
            <a:pPr algn="ctr"/>
            <a:r>
              <a:rPr lang="en-US" b="1">
                <a:solidFill>
                  <a:srgbClr val="3F67E2"/>
                </a:solidFill>
                <a:latin typeface="Calibri"/>
                <a:ea typeface="Calibri"/>
                <a:cs typeface="Calibri"/>
                <a:sym typeface="Calibri"/>
              </a:rPr>
              <a:t>D50 Block 1</a:t>
            </a:r>
            <a:endParaRPr lang="en-US" b="1" dirty="0">
              <a:solidFill>
                <a:srgbClr val="3F67E2"/>
              </a:solidFill>
              <a:latin typeface="Calibri"/>
              <a:ea typeface="Calibri"/>
              <a:cs typeface="Calibri"/>
              <a:sym typeface="Calibri"/>
            </a:endParaRPr>
          </a:p>
        </p:txBody>
      </p:sp>
      <p:sp>
        <p:nvSpPr>
          <p:cNvPr id="19" name="Shape 215">
            <a:extLst>
              <a:ext uri="{FF2B5EF4-FFF2-40B4-BE49-F238E27FC236}">
                <a16:creationId xmlns:a16="http://schemas.microsoft.com/office/drawing/2014/main" id="{BA7982CA-2D8B-4D4C-9094-0CA3A107948E}"/>
              </a:ext>
            </a:extLst>
          </p:cNvPr>
          <p:cNvSpPr txBox="1"/>
          <p:nvPr/>
        </p:nvSpPr>
        <p:spPr>
          <a:xfrm>
            <a:off x="5220796" y="2891284"/>
            <a:ext cx="1393110" cy="286948"/>
          </a:xfrm>
          <a:prstGeom prst="rect">
            <a:avLst/>
          </a:prstGeom>
          <a:noFill/>
          <a:ln>
            <a:noFill/>
          </a:ln>
        </p:spPr>
        <p:txBody>
          <a:bodyPr wrap="square" lIns="91425" tIns="45700" rIns="91425" bIns="45700" anchor="t" anchorCtr="0">
            <a:noAutofit/>
          </a:bodyPr>
          <a:lstStyle/>
          <a:p>
            <a:pPr algn="ctr"/>
            <a:r>
              <a:rPr lang="en-US" b="1" dirty="0">
                <a:solidFill>
                  <a:schemeClr val="accent6"/>
                </a:solidFill>
                <a:latin typeface="Calibri"/>
                <a:ea typeface="Calibri"/>
                <a:cs typeface="Calibri"/>
                <a:sym typeface="Calibri"/>
              </a:rPr>
              <a:t>D0 Block 2</a:t>
            </a:r>
          </a:p>
        </p:txBody>
      </p:sp>
      <p:pic>
        <p:nvPicPr>
          <p:cNvPr id="26" name="Picture 25">
            <a:extLst>
              <a:ext uri="{FF2B5EF4-FFF2-40B4-BE49-F238E27FC236}">
                <a16:creationId xmlns:a16="http://schemas.microsoft.com/office/drawing/2014/main" id="{33D57270-54BC-465F-8E9B-859489CFD8F2}"/>
              </a:ext>
            </a:extLst>
          </p:cNvPr>
          <p:cNvPicPr>
            <a:picLocks noChangeAspect="1"/>
          </p:cNvPicPr>
          <p:nvPr/>
        </p:nvPicPr>
        <p:blipFill rotWithShape="1">
          <a:blip r:embed="rId6">
            <a:clrChange>
              <a:clrFrom>
                <a:srgbClr val="FFFFFF"/>
              </a:clrFrom>
              <a:clrTo>
                <a:srgbClr val="FFFFFF">
                  <a:alpha val="0"/>
                </a:srgbClr>
              </a:clrTo>
            </a:clrChange>
          </a:blip>
          <a:srcRect l="5407" r="5718"/>
          <a:stretch/>
        </p:blipFill>
        <p:spPr>
          <a:xfrm rot="18940826">
            <a:off x="1665920" y="2447722"/>
            <a:ext cx="1710150" cy="531406"/>
          </a:xfrm>
          <a:prstGeom prst="rect">
            <a:avLst/>
          </a:prstGeom>
        </p:spPr>
      </p:pic>
      <p:pic>
        <p:nvPicPr>
          <p:cNvPr id="29" name="Picture 28">
            <a:extLst>
              <a:ext uri="{FF2B5EF4-FFF2-40B4-BE49-F238E27FC236}">
                <a16:creationId xmlns:a16="http://schemas.microsoft.com/office/drawing/2014/main" id="{2C2A7D50-AB53-45EF-AA60-F92EF2B0AB6D}"/>
              </a:ext>
            </a:extLst>
          </p:cNvPr>
          <p:cNvPicPr>
            <a:picLocks noChangeAspect="1"/>
          </p:cNvPicPr>
          <p:nvPr/>
        </p:nvPicPr>
        <p:blipFill rotWithShape="1">
          <a:blip r:embed="rId6">
            <a:clrChange>
              <a:clrFrom>
                <a:srgbClr val="FFFFFF"/>
              </a:clrFrom>
              <a:clrTo>
                <a:srgbClr val="FFFFFF">
                  <a:alpha val="0"/>
                </a:srgbClr>
              </a:clrTo>
            </a:clrChange>
            <a:duotone>
              <a:prstClr val="black"/>
              <a:schemeClr val="accent6">
                <a:tint val="45000"/>
                <a:satMod val="400000"/>
              </a:schemeClr>
            </a:duotone>
          </a:blip>
          <a:srcRect l="5407" r="5718"/>
          <a:stretch/>
        </p:blipFill>
        <p:spPr>
          <a:xfrm rot="18940826">
            <a:off x="-181488" y="4204494"/>
            <a:ext cx="1710150" cy="531406"/>
          </a:xfrm>
          <a:prstGeom prst="rect">
            <a:avLst/>
          </a:prstGeom>
        </p:spPr>
      </p:pic>
      <p:pic>
        <p:nvPicPr>
          <p:cNvPr id="31" name="Shape 222" descr="3DBrain.png">
            <a:extLst>
              <a:ext uri="{FF2B5EF4-FFF2-40B4-BE49-F238E27FC236}">
                <a16:creationId xmlns:a16="http://schemas.microsoft.com/office/drawing/2014/main" id="{BD4980CC-616C-42E2-8F6F-6ECB206C08F9}"/>
              </a:ext>
            </a:extLst>
          </p:cNvPr>
          <p:cNvPicPr preferRelativeResize="0">
            <a:picLocks noChangeAspect="1"/>
          </p:cNvPicPr>
          <p:nvPr/>
        </p:nvPicPr>
        <p:blipFill rotWithShape="1">
          <a:blip r:embed="rId7">
            <a:alphaModFix/>
          </a:blip>
          <a:srcRect l="15828" t="23519" r="16499" b="9629"/>
          <a:stretch/>
        </p:blipFill>
        <p:spPr>
          <a:xfrm>
            <a:off x="160367" y="260482"/>
            <a:ext cx="1981855" cy="1707519"/>
          </a:xfrm>
          <a:prstGeom prst="rect">
            <a:avLst/>
          </a:prstGeom>
          <a:noFill/>
          <a:ln>
            <a:noFill/>
          </a:ln>
        </p:spPr>
      </p:pic>
      <p:pic>
        <p:nvPicPr>
          <p:cNvPr id="41" name="Picture 40">
            <a:extLst>
              <a:ext uri="{FF2B5EF4-FFF2-40B4-BE49-F238E27FC236}">
                <a16:creationId xmlns:a16="http://schemas.microsoft.com/office/drawing/2014/main" id="{77487129-30D6-4FBC-9359-420564842800}"/>
              </a:ext>
            </a:extLst>
          </p:cNvPr>
          <p:cNvPicPr>
            <a:picLocks noChangeAspect="1"/>
          </p:cNvPicPr>
          <p:nvPr/>
        </p:nvPicPr>
        <p:blipFill rotWithShape="1">
          <a:blip r:embed="rId8"/>
          <a:srcRect r="19030"/>
          <a:stretch/>
        </p:blipFill>
        <p:spPr>
          <a:xfrm>
            <a:off x="6772560" y="4081017"/>
            <a:ext cx="4900146" cy="368808"/>
          </a:xfrm>
          <a:prstGeom prst="rect">
            <a:avLst/>
          </a:prstGeom>
        </p:spPr>
      </p:pic>
      <p:pic>
        <p:nvPicPr>
          <p:cNvPr id="47" name="Picture 46">
            <a:extLst>
              <a:ext uri="{FF2B5EF4-FFF2-40B4-BE49-F238E27FC236}">
                <a16:creationId xmlns:a16="http://schemas.microsoft.com/office/drawing/2014/main" id="{E04D96FC-85AD-4AD3-9BA2-7EB93824D6F7}"/>
              </a:ext>
            </a:extLst>
          </p:cNvPr>
          <p:cNvPicPr>
            <a:picLocks noChangeAspect="1"/>
          </p:cNvPicPr>
          <p:nvPr/>
        </p:nvPicPr>
        <p:blipFill rotWithShape="1">
          <a:blip r:embed="rId9"/>
          <a:srcRect r="19030" b="-12890"/>
          <a:stretch/>
        </p:blipFill>
        <p:spPr>
          <a:xfrm>
            <a:off x="6772560" y="5274906"/>
            <a:ext cx="4900146" cy="416348"/>
          </a:xfrm>
          <a:prstGeom prst="rect">
            <a:avLst/>
          </a:prstGeom>
        </p:spPr>
      </p:pic>
      <p:sp>
        <p:nvSpPr>
          <p:cNvPr id="48" name="TextBox 47">
            <a:extLst>
              <a:ext uri="{FF2B5EF4-FFF2-40B4-BE49-F238E27FC236}">
                <a16:creationId xmlns:a16="http://schemas.microsoft.com/office/drawing/2014/main" id="{CF0DAC10-2748-4D2C-B308-00BCED36EF71}"/>
              </a:ext>
            </a:extLst>
          </p:cNvPr>
          <p:cNvSpPr txBox="1"/>
          <p:nvPr/>
        </p:nvSpPr>
        <p:spPr>
          <a:xfrm rot="18900120">
            <a:off x="6834704" y="2917553"/>
            <a:ext cx="835613" cy="369332"/>
          </a:xfrm>
          <a:prstGeom prst="rect">
            <a:avLst/>
          </a:prstGeom>
          <a:noFill/>
        </p:spPr>
        <p:txBody>
          <a:bodyPr wrap="none" rtlCol="0">
            <a:spAutoFit/>
          </a:bodyPr>
          <a:lstStyle/>
          <a:p>
            <a:r>
              <a:rPr lang="en-US" dirty="0"/>
              <a:t>voxel 1</a:t>
            </a:r>
          </a:p>
        </p:txBody>
      </p:sp>
      <p:sp>
        <p:nvSpPr>
          <p:cNvPr id="49" name="TextBox 48">
            <a:extLst>
              <a:ext uri="{FF2B5EF4-FFF2-40B4-BE49-F238E27FC236}">
                <a16:creationId xmlns:a16="http://schemas.microsoft.com/office/drawing/2014/main" id="{D5F8F49E-6A72-40AC-BDE0-FE9A61D13B08}"/>
              </a:ext>
            </a:extLst>
          </p:cNvPr>
          <p:cNvSpPr txBox="1"/>
          <p:nvPr/>
        </p:nvSpPr>
        <p:spPr>
          <a:xfrm rot="18900120">
            <a:off x="7261839" y="2917553"/>
            <a:ext cx="835613" cy="369332"/>
          </a:xfrm>
          <a:prstGeom prst="rect">
            <a:avLst/>
          </a:prstGeom>
          <a:noFill/>
        </p:spPr>
        <p:txBody>
          <a:bodyPr wrap="none" rtlCol="0">
            <a:spAutoFit/>
          </a:bodyPr>
          <a:lstStyle/>
          <a:p>
            <a:r>
              <a:rPr lang="en-US" dirty="0"/>
              <a:t>voxel 2</a:t>
            </a:r>
          </a:p>
        </p:txBody>
      </p:sp>
      <p:sp>
        <p:nvSpPr>
          <p:cNvPr id="50" name="TextBox 49">
            <a:extLst>
              <a:ext uri="{FF2B5EF4-FFF2-40B4-BE49-F238E27FC236}">
                <a16:creationId xmlns:a16="http://schemas.microsoft.com/office/drawing/2014/main" id="{1691EFBD-AF34-4C8C-9926-6E677ECD9470}"/>
              </a:ext>
            </a:extLst>
          </p:cNvPr>
          <p:cNvSpPr txBox="1"/>
          <p:nvPr/>
        </p:nvSpPr>
        <p:spPr>
          <a:xfrm rot="18900120">
            <a:off x="7688974" y="2917553"/>
            <a:ext cx="835613" cy="369332"/>
          </a:xfrm>
          <a:prstGeom prst="rect">
            <a:avLst/>
          </a:prstGeom>
          <a:noFill/>
        </p:spPr>
        <p:txBody>
          <a:bodyPr wrap="none" rtlCol="0">
            <a:spAutoFit/>
          </a:bodyPr>
          <a:lstStyle/>
          <a:p>
            <a:r>
              <a:rPr lang="en-US" dirty="0"/>
              <a:t>voxel 3</a:t>
            </a:r>
          </a:p>
        </p:txBody>
      </p:sp>
      <p:sp>
        <p:nvSpPr>
          <p:cNvPr id="51" name="TextBox 50">
            <a:extLst>
              <a:ext uri="{FF2B5EF4-FFF2-40B4-BE49-F238E27FC236}">
                <a16:creationId xmlns:a16="http://schemas.microsoft.com/office/drawing/2014/main" id="{1A34674B-E17F-4A0E-8757-4B7C17A19E3B}"/>
              </a:ext>
            </a:extLst>
          </p:cNvPr>
          <p:cNvSpPr txBox="1"/>
          <p:nvPr/>
        </p:nvSpPr>
        <p:spPr>
          <a:xfrm rot="18900120">
            <a:off x="10116614" y="2906218"/>
            <a:ext cx="867673" cy="369332"/>
          </a:xfrm>
          <a:prstGeom prst="rect">
            <a:avLst/>
          </a:prstGeom>
          <a:noFill/>
        </p:spPr>
        <p:txBody>
          <a:bodyPr wrap="none" rtlCol="0">
            <a:spAutoFit/>
          </a:bodyPr>
          <a:lstStyle/>
          <a:p>
            <a:r>
              <a:rPr lang="en-US" dirty="0"/>
              <a:t>voxel N</a:t>
            </a:r>
          </a:p>
        </p:txBody>
      </p:sp>
      <p:graphicFrame>
        <p:nvGraphicFramePr>
          <p:cNvPr id="53" name="Shape 283">
            <a:extLst>
              <a:ext uri="{FF2B5EF4-FFF2-40B4-BE49-F238E27FC236}">
                <a16:creationId xmlns:a16="http://schemas.microsoft.com/office/drawing/2014/main" id="{E68D5B1E-F659-4AAA-8AB3-7FAB285575DC}"/>
              </a:ext>
            </a:extLst>
          </p:cNvPr>
          <p:cNvGraphicFramePr>
            <a:graphicFrameLocks noChangeAspect="1"/>
          </p:cNvGraphicFramePr>
          <p:nvPr>
            <p:extLst>
              <p:ext uri="{D42A27DB-BD31-4B8C-83A1-F6EECF244321}">
                <p14:modId xmlns:p14="http://schemas.microsoft.com/office/powerpoint/2010/main" val="1255190375"/>
              </p:ext>
            </p:extLst>
          </p:nvPr>
        </p:nvGraphicFramePr>
        <p:xfrm>
          <a:off x="444969" y="670731"/>
          <a:ext cx="215103" cy="213370"/>
        </p:xfrm>
        <a:graphic>
          <a:graphicData uri="http://schemas.openxmlformats.org/drawingml/2006/table">
            <a:tbl>
              <a:tblPr firstRow="1" bandRow="1">
                <a:noFill/>
              </a:tblPr>
              <a:tblGrid>
                <a:gridCol w="215103">
                  <a:extLst>
                    <a:ext uri="{9D8B030D-6E8A-4147-A177-3AD203B41FA5}">
                      <a16:colId xmlns:a16="http://schemas.microsoft.com/office/drawing/2014/main" val="20000"/>
                    </a:ext>
                  </a:extLst>
                </a:gridCol>
              </a:tblGrid>
              <a:tr h="0">
                <a:tc>
                  <a:txBody>
                    <a:bodyPr/>
                    <a:lstStyle/>
                    <a:p>
                      <a:pPr marL="0" marR="0" lvl="0" indent="0" algn="l" rtl="0">
                        <a:spcBef>
                          <a:spcPts val="0"/>
                        </a:spcBef>
                        <a:buNone/>
                      </a:pPr>
                      <a:endParaRPr lang="en-US" sz="800" dirty="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548135">
                        <a:alpha val="72941"/>
                      </a:srgbClr>
                    </a:solidFill>
                  </a:tcPr>
                </a:tc>
                <a:extLst>
                  <a:ext uri="{0D108BD9-81ED-4DB2-BD59-A6C34878D82A}">
                    <a16:rowId xmlns:a16="http://schemas.microsoft.com/office/drawing/2014/main" val="10000"/>
                  </a:ext>
                </a:extLst>
              </a:tr>
            </a:tbl>
          </a:graphicData>
        </a:graphic>
      </p:graphicFrame>
      <p:graphicFrame>
        <p:nvGraphicFramePr>
          <p:cNvPr id="54" name="Shape 283">
            <a:extLst>
              <a:ext uri="{FF2B5EF4-FFF2-40B4-BE49-F238E27FC236}">
                <a16:creationId xmlns:a16="http://schemas.microsoft.com/office/drawing/2014/main" id="{A714DB3C-8E4C-493A-97DE-6B60E25FBAA8}"/>
              </a:ext>
            </a:extLst>
          </p:cNvPr>
          <p:cNvGraphicFramePr>
            <a:graphicFrameLocks noChangeAspect="1"/>
          </p:cNvGraphicFramePr>
          <p:nvPr>
            <p:extLst>
              <p:ext uri="{D42A27DB-BD31-4B8C-83A1-F6EECF244321}">
                <p14:modId xmlns:p14="http://schemas.microsoft.com/office/powerpoint/2010/main" val="3693333457"/>
              </p:ext>
            </p:extLst>
          </p:nvPr>
        </p:nvGraphicFramePr>
        <p:xfrm>
          <a:off x="689780" y="670731"/>
          <a:ext cx="215103" cy="213370"/>
        </p:xfrm>
        <a:graphic>
          <a:graphicData uri="http://schemas.openxmlformats.org/drawingml/2006/table">
            <a:tbl>
              <a:tblPr firstRow="1" bandRow="1">
                <a:noFill/>
              </a:tblPr>
              <a:tblGrid>
                <a:gridCol w="215103">
                  <a:extLst>
                    <a:ext uri="{9D8B030D-6E8A-4147-A177-3AD203B41FA5}">
                      <a16:colId xmlns:a16="http://schemas.microsoft.com/office/drawing/2014/main" val="20000"/>
                    </a:ext>
                  </a:extLst>
                </a:gridCol>
              </a:tblGrid>
              <a:tr h="0">
                <a:tc>
                  <a:txBody>
                    <a:bodyPr/>
                    <a:lstStyle/>
                    <a:p>
                      <a:pPr marL="0" marR="0" lvl="0" indent="0" algn="l" rtl="0">
                        <a:spcBef>
                          <a:spcPts val="0"/>
                        </a:spcBef>
                        <a:buNone/>
                      </a:pPr>
                      <a:endParaRPr lang="en-US" sz="800" dirty="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548135">
                        <a:alpha val="72941"/>
                      </a:srgbClr>
                    </a:solidFill>
                  </a:tcPr>
                </a:tc>
                <a:extLst>
                  <a:ext uri="{0D108BD9-81ED-4DB2-BD59-A6C34878D82A}">
                    <a16:rowId xmlns:a16="http://schemas.microsoft.com/office/drawing/2014/main" val="10000"/>
                  </a:ext>
                </a:extLst>
              </a:tr>
            </a:tbl>
          </a:graphicData>
        </a:graphic>
      </p:graphicFrame>
      <p:graphicFrame>
        <p:nvGraphicFramePr>
          <p:cNvPr id="55" name="Shape 283">
            <a:extLst>
              <a:ext uri="{FF2B5EF4-FFF2-40B4-BE49-F238E27FC236}">
                <a16:creationId xmlns:a16="http://schemas.microsoft.com/office/drawing/2014/main" id="{E28DE0F3-5E37-4C42-9E0F-7D46A2C515CB}"/>
              </a:ext>
            </a:extLst>
          </p:cNvPr>
          <p:cNvGraphicFramePr>
            <a:graphicFrameLocks noChangeAspect="1"/>
          </p:cNvGraphicFramePr>
          <p:nvPr>
            <p:extLst>
              <p:ext uri="{D42A27DB-BD31-4B8C-83A1-F6EECF244321}">
                <p14:modId xmlns:p14="http://schemas.microsoft.com/office/powerpoint/2010/main" val="521449694"/>
              </p:ext>
            </p:extLst>
          </p:nvPr>
        </p:nvGraphicFramePr>
        <p:xfrm>
          <a:off x="934590" y="670731"/>
          <a:ext cx="215103" cy="213370"/>
        </p:xfrm>
        <a:graphic>
          <a:graphicData uri="http://schemas.openxmlformats.org/drawingml/2006/table">
            <a:tbl>
              <a:tblPr firstRow="1" bandRow="1">
                <a:noFill/>
              </a:tblPr>
              <a:tblGrid>
                <a:gridCol w="215103">
                  <a:extLst>
                    <a:ext uri="{9D8B030D-6E8A-4147-A177-3AD203B41FA5}">
                      <a16:colId xmlns:a16="http://schemas.microsoft.com/office/drawing/2014/main" val="20000"/>
                    </a:ext>
                  </a:extLst>
                </a:gridCol>
              </a:tblGrid>
              <a:tr h="0">
                <a:tc>
                  <a:txBody>
                    <a:bodyPr/>
                    <a:lstStyle/>
                    <a:p>
                      <a:pPr marL="0" marR="0" lvl="0" indent="0" algn="l" rtl="0">
                        <a:spcBef>
                          <a:spcPts val="0"/>
                        </a:spcBef>
                        <a:buNone/>
                      </a:pPr>
                      <a:endParaRPr lang="en-US" sz="800" dirty="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548135">
                        <a:alpha val="72941"/>
                      </a:srgbClr>
                    </a:solidFill>
                  </a:tcPr>
                </a:tc>
                <a:extLst>
                  <a:ext uri="{0D108BD9-81ED-4DB2-BD59-A6C34878D82A}">
                    <a16:rowId xmlns:a16="http://schemas.microsoft.com/office/drawing/2014/main" val="10000"/>
                  </a:ext>
                </a:extLst>
              </a:tr>
            </a:tbl>
          </a:graphicData>
        </a:graphic>
      </p:graphicFrame>
      <p:pic>
        <p:nvPicPr>
          <p:cNvPr id="56" name="Picture 55">
            <a:extLst>
              <a:ext uri="{FF2B5EF4-FFF2-40B4-BE49-F238E27FC236}">
                <a16:creationId xmlns:a16="http://schemas.microsoft.com/office/drawing/2014/main" id="{17CB1950-6A06-4ACE-97AA-E76D80EB4F12}"/>
              </a:ext>
            </a:extLst>
          </p:cNvPr>
          <p:cNvPicPr>
            <a:picLocks noChangeAspect="1"/>
          </p:cNvPicPr>
          <p:nvPr/>
        </p:nvPicPr>
        <p:blipFill rotWithShape="1">
          <a:blip r:embed="rId6">
            <a:clrChange>
              <a:clrFrom>
                <a:srgbClr val="FFFFFF"/>
              </a:clrFrom>
              <a:clrTo>
                <a:srgbClr val="FFFFFF">
                  <a:alpha val="0"/>
                </a:srgbClr>
              </a:clrTo>
            </a:clrChange>
            <a:duotone>
              <a:prstClr val="black"/>
              <a:schemeClr val="accent6">
                <a:tint val="45000"/>
                <a:satMod val="400000"/>
              </a:schemeClr>
            </a:duotone>
          </a:blip>
          <a:srcRect l="5407" r="5718"/>
          <a:stretch/>
        </p:blipFill>
        <p:spPr>
          <a:xfrm rot="18940826">
            <a:off x="3556271" y="602086"/>
            <a:ext cx="1710150" cy="531406"/>
          </a:xfrm>
          <a:prstGeom prst="rect">
            <a:avLst/>
          </a:prstGeom>
        </p:spPr>
      </p:pic>
      <p:pic>
        <p:nvPicPr>
          <p:cNvPr id="58" name="Picture 57">
            <a:extLst>
              <a:ext uri="{FF2B5EF4-FFF2-40B4-BE49-F238E27FC236}">
                <a16:creationId xmlns:a16="http://schemas.microsoft.com/office/drawing/2014/main" id="{7340F2EC-16A0-4A3D-A525-41AF450D4A9A}"/>
              </a:ext>
            </a:extLst>
          </p:cNvPr>
          <p:cNvPicPr>
            <a:picLocks noChangeAspect="1"/>
          </p:cNvPicPr>
          <p:nvPr/>
        </p:nvPicPr>
        <p:blipFill rotWithShape="1">
          <a:blip r:embed="rId10"/>
          <a:srcRect r="24356" b="-6056"/>
          <a:stretch/>
        </p:blipFill>
        <p:spPr>
          <a:xfrm>
            <a:off x="6772560" y="3461736"/>
            <a:ext cx="4577825" cy="391144"/>
          </a:xfrm>
          <a:prstGeom prst="rect">
            <a:avLst/>
          </a:prstGeom>
        </p:spPr>
      </p:pic>
      <p:pic>
        <p:nvPicPr>
          <p:cNvPr id="62" name="Picture 61">
            <a:extLst>
              <a:ext uri="{FF2B5EF4-FFF2-40B4-BE49-F238E27FC236}">
                <a16:creationId xmlns:a16="http://schemas.microsoft.com/office/drawing/2014/main" id="{4ABDC966-A65E-45F9-80C9-E629438B1E12}"/>
              </a:ext>
            </a:extLst>
          </p:cNvPr>
          <p:cNvPicPr>
            <a:picLocks noChangeAspect="1"/>
          </p:cNvPicPr>
          <p:nvPr/>
        </p:nvPicPr>
        <p:blipFill rotWithShape="1">
          <a:blip r:embed="rId11"/>
          <a:srcRect r="19030"/>
          <a:stretch/>
        </p:blipFill>
        <p:spPr>
          <a:xfrm>
            <a:off x="6772560" y="4677962"/>
            <a:ext cx="4900146" cy="368808"/>
          </a:xfrm>
          <a:prstGeom prst="rect">
            <a:avLst/>
          </a:prstGeom>
        </p:spPr>
      </p:pic>
      <p:sp>
        <p:nvSpPr>
          <p:cNvPr id="63" name="TextBox 62">
            <a:extLst>
              <a:ext uri="{FF2B5EF4-FFF2-40B4-BE49-F238E27FC236}">
                <a16:creationId xmlns:a16="http://schemas.microsoft.com/office/drawing/2014/main" id="{369C437A-13F8-4407-A229-6302DD8D2459}"/>
              </a:ext>
            </a:extLst>
          </p:cNvPr>
          <p:cNvSpPr txBox="1"/>
          <p:nvPr/>
        </p:nvSpPr>
        <p:spPr>
          <a:xfrm>
            <a:off x="7076011" y="5717060"/>
            <a:ext cx="3458639" cy="400110"/>
          </a:xfrm>
          <a:prstGeom prst="rect">
            <a:avLst/>
          </a:prstGeom>
          <a:noFill/>
        </p:spPr>
        <p:txBody>
          <a:bodyPr wrap="none" rtlCol="0">
            <a:spAutoFit/>
          </a:bodyPr>
          <a:lstStyle/>
          <a:p>
            <a:r>
              <a:rPr lang="en-US" sz="2000" dirty="0"/>
              <a:t>brain matrix for one participant</a:t>
            </a:r>
          </a:p>
        </p:txBody>
      </p:sp>
    </p:spTree>
    <p:extLst>
      <p:ext uri="{BB962C8B-B14F-4D97-AF65-F5344CB8AC3E}">
        <p14:creationId xmlns:p14="http://schemas.microsoft.com/office/powerpoint/2010/main" val="85608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9" grpId="0"/>
      <p:bldP spid="50" grpId="0"/>
      <p:bldP spid="51" grpId="0"/>
      <p:bldP spid="6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4" name="Shape 254"/>
          <p:cNvSpPr txBox="1"/>
          <p:nvPr/>
        </p:nvSpPr>
        <p:spPr>
          <a:xfrm rot="-2349781">
            <a:off x="3312191" y="771539"/>
            <a:ext cx="1010527" cy="362185"/>
          </a:xfrm>
          <a:prstGeom prst="rect">
            <a:avLst/>
          </a:prstGeom>
          <a:noFill/>
          <a:ln>
            <a:noFill/>
          </a:ln>
        </p:spPr>
        <p:txBody>
          <a:bodyPr wrap="square" lIns="91425" tIns="45700" rIns="91425" bIns="45700" anchor="t" anchorCtr="0">
            <a:noAutofit/>
          </a:bodyPr>
          <a:lstStyle/>
          <a:p>
            <a:r>
              <a:rPr lang="en-US" dirty="0">
                <a:solidFill>
                  <a:schemeClr val="dk1"/>
                </a:solidFill>
                <a:latin typeface="Calibri"/>
                <a:ea typeface="Calibri"/>
                <a:cs typeface="Calibri"/>
                <a:sym typeface="Calibri"/>
              </a:rPr>
              <a:t>Voxel</a:t>
            </a:r>
            <a:r>
              <a:rPr lang="en-US" baseline="-25000" dirty="0">
                <a:solidFill>
                  <a:schemeClr val="dk1"/>
                </a:solidFill>
                <a:latin typeface="Calibri"/>
                <a:ea typeface="Calibri"/>
                <a:cs typeface="Calibri"/>
                <a:sym typeface="Calibri"/>
              </a:rPr>
              <a:t> </a:t>
            </a:r>
            <a:r>
              <a:rPr lang="en-US" dirty="0">
                <a:solidFill>
                  <a:schemeClr val="dk1"/>
                </a:solidFill>
                <a:latin typeface="Calibri"/>
                <a:ea typeface="Calibri"/>
                <a:cs typeface="Calibri"/>
                <a:sym typeface="Calibri"/>
              </a:rPr>
              <a:t>1</a:t>
            </a:r>
          </a:p>
        </p:txBody>
      </p:sp>
      <p:sp>
        <p:nvSpPr>
          <p:cNvPr id="255" name="Shape 255"/>
          <p:cNvSpPr txBox="1"/>
          <p:nvPr/>
        </p:nvSpPr>
        <p:spPr>
          <a:xfrm rot="-2349781">
            <a:off x="3795045" y="777749"/>
            <a:ext cx="1077860" cy="445570"/>
          </a:xfrm>
          <a:prstGeom prst="rect">
            <a:avLst/>
          </a:prstGeom>
          <a:noFill/>
          <a:ln>
            <a:noFill/>
          </a:ln>
        </p:spPr>
        <p:txBody>
          <a:bodyPr wrap="square" lIns="91425" tIns="45700" rIns="91425" bIns="45700" anchor="t" anchorCtr="0">
            <a:noAutofit/>
          </a:bodyPr>
          <a:lstStyle/>
          <a:p>
            <a:r>
              <a:rPr lang="en-US" dirty="0">
                <a:solidFill>
                  <a:schemeClr val="dk1"/>
                </a:solidFill>
                <a:latin typeface="Calibri"/>
                <a:ea typeface="Calibri"/>
                <a:cs typeface="Calibri"/>
                <a:sym typeface="Calibri"/>
              </a:rPr>
              <a:t>Voxel 2</a:t>
            </a:r>
            <a:endParaRPr lang="en-US" baseline="-25000" dirty="0">
              <a:solidFill>
                <a:schemeClr val="dk1"/>
              </a:solidFill>
              <a:latin typeface="Calibri"/>
              <a:ea typeface="Calibri"/>
              <a:cs typeface="Calibri"/>
              <a:sym typeface="Calibri"/>
            </a:endParaRPr>
          </a:p>
        </p:txBody>
      </p:sp>
      <p:sp>
        <p:nvSpPr>
          <p:cNvPr id="256" name="Shape 256"/>
          <p:cNvSpPr txBox="1"/>
          <p:nvPr/>
        </p:nvSpPr>
        <p:spPr>
          <a:xfrm rot="-2349781">
            <a:off x="6468180" y="750404"/>
            <a:ext cx="993851" cy="450513"/>
          </a:xfrm>
          <a:prstGeom prst="rect">
            <a:avLst/>
          </a:prstGeom>
          <a:noFill/>
          <a:ln>
            <a:noFill/>
          </a:ln>
        </p:spPr>
        <p:txBody>
          <a:bodyPr wrap="square" lIns="91425" tIns="45700" rIns="91425" bIns="45700" anchor="t" anchorCtr="0">
            <a:noAutofit/>
          </a:bodyPr>
          <a:lstStyle/>
          <a:p>
            <a:r>
              <a:rPr lang="en-US" dirty="0">
                <a:solidFill>
                  <a:schemeClr val="dk1"/>
                </a:solidFill>
                <a:latin typeface="Calibri"/>
                <a:ea typeface="Calibri"/>
                <a:cs typeface="Calibri"/>
                <a:sym typeface="Calibri"/>
              </a:rPr>
              <a:t>Voxel N</a:t>
            </a:r>
            <a:endParaRPr lang="en-US" baseline="-25000" dirty="0">
              <a:solidFill>
                <a:schemeClr val="dk1"/>
              </a:solidFill>
              <a:latin typeface="Calibri"/>
              <a:ea typeface="Calibri"/>
              <a:cs typeface="Calibri"/>
              <a:sym typeface="Calibri"/>
            </a:endParaRPr>
          </a:p>
        </p:txBody>
      </p:sp>
      <p:sp>
        <p:nvSpPr>
          <p:cNvPr id="257" name="Shape 257"/>
          <p:cNvSpPr txBox="1"/>
          <p:nvPr/>
        </p:nvSpPr>
        <p:spPr>
          <a:xfrm>
            <a:off x="4614679" y="836491"/>
            <a:ext cx="1055097" cy="369332"/>
          </a:xfrm>
          <a:prstGeom prst="rect">
            <a:avLst/>
          </a:prstGeom>
          <a:noFill/>
          <a:ln>
            <a:noFill/>
          </a:ln>
        </p:spPr>
        <p:txBody>
          <a:bodyPr wrap="square" lIns="91425" tIns="45700" rIns="91425" bIns="45700" anchor="t" anchorCtr="0">
            <a:noAutofit/>
          </a:bodyPr>
          <a:lstStyle/>
          <a:p>
            <a:r>
              <a:rPr lang="en-US" dirty="0">
                <a:solidFill>
                  <a:schemeClr val="dk1"/>
                </a:solidFill>
                <a:latin typeface="Calibri"/>
                <a:ea typeface="Calibri"/>
                <a:cs typeface="Calibri"/>
                <a:sym typeface="Calibri"/>
              </a:rPr>
              <a:t>.  .   .  .  .  </a:t>
            </a:r>
          </a:p>
        </p:txBody>
      </p:sp>
      <p:sp>
        <p:nvSpPr>
          <p:cNvPr id="258" name="Shape 258"/>
          <p:cNvSpPr txBox="1"/>
          <p:nvPr/>
        </p:nvSpPr>
        <p:spPr>
          <a:xfrm>
            <a:off x="-190500" y="1713621"/>
            <a:ext cx="3110885" cy="470389"/>
          </a:xfrm>
          <a:prstGeom prst="rect">
            <a:avLst/>
          </a:prstGeom>
          <a:noFill/>
          <a:ln>
            <a:noFill/>
          </a:ln>
        </p:spPr>
        <p:txBody>
          <a:bodyPr wrap="square" lIns="91425" tIns="45700" rIns="91425" bIns="45700" anchor="t" anchorCtr="0">
            <a:noAutofit/>
          </a:bodyPr>
          <a:lstStyle/>
          <a:p>
            <a:pPr algn="r"/>
            <a:r>
              <a:rPr lang="en-US" dirty="0">
                <a:solidFill>
                  <a:schemeClr val="dk1"/>
                </a:solidFill>
                <a:latin typeface="Calibri"/>
                <a:ea typeface="Calibri"/>
                <a:cs typeface="Calibri"/>
                <a:sym typeface="Calibri"/>
              </a:rPr>
              <a:t>sub-001-young_faceTask.nii</a:t>
            </a:r>
          </a:p>
        </p:txBody>
      </p:sp>
      <p:sp>
        <p:nvSpPr>
          <p:cNvPr id="263" name="Shape 263"/>
          <p:cNvSpPr txBox="1"/>
          <p:nvPr/>
        </p:nvSpPr>
        <p:spPr>
          <a:xfrm>
            <a:off x="1364942" y="3473700"/>
            <a:ext cx="242438" cy="1754326"/>
          </a:xfrm>
          <a:prstGeom prst="rect">
            <a:avLst/>
          </a:prstGeom>
          <a:noFill/>
          <a:ln>
            <a:noFill/>
          </a:ln>
        </p:spPr>
        <p:txBody>
          <a:bodyPr wrap="square" lIns="91425" tIns="45700" rIns="91425" bIns="45700" anchor="t" anchorCtr="0">
            <a:noAutofit/>
          </a:bodyPr>
          <a:lstStyle/>
          <a:p>
            <a:pPr algn="r"/>
            <a:r>
              <a:rPr lang="en-US">
                <a:solidFill>
                  <a:schemeClr val="dk1"/>
                </a:solidFill>
                <a:latin typeface="Calibri"/>
                <a:ea typeface="Calibri"/>
                <a:cs typeface="Calibri"/>
                <a:sym typeface="Calibri"/>
              </a:rPr>
              <a:t>.</a:t>
            </a:r>
          </a:p>
          <a:p>
            <a:pPr algn="r"/>
            <a:r>
              <a:rPr lang="en-US">
                <a:solidFill>
                  <a:schemeClr val="dk1"/>
                </a:solidFill>
                <a:latin typeface="Calibri"/>
                <a:ea typeface="Calibri"/>
                <a:cs typeface="Calibri"/>
                <a:sym typeface="Calibri"/>
              </a:rPr>
              <a:t>.</a:t>
            </a:r>
          </a:p>
          <a:p>
            <a:pPr algn="r"/>
            <a:r>
              <a:rPr lang="en-US">
                <a:solidFill>
                  <a:schemeClr val="dk1"/>
                </a:solidFill>
                <a:latin typeface="Calibri"/>
                <a:ea typeface="Calibri"/>
                <a:cs typeface="Calibri"/>
                <a:sym typeface="Calibri"/>
              </a:rPr>
              <a:t>.</a:t>
            </a:r>
          </a:p>
          <a:p>
            <a:pPr algn="r"/>
            <a:r>
              <a:rPr lang="en-US">
                <a:solidFill>
                  <a:schemeClr val="dk1"/>
                </a:solidFill>
                <a:latin typeface="Calibri"/>
                <a:ea typeface="Calibri"/>
                <a:cs typeface="Calibri"/>
                <a:sym typeface="Calibri"/>
              </a:rPr>
              <a:t>.</a:t>
            </a:r>
          </a:p>
          <a:p>
            <a:pPr algn="r"/>
            <a:r>
              <a:rPr lang="en-US">
                <a:solidFill>
                  <a:schemeClr val="dk1"/>
                </a:solidFill>
                <a:latin typeface="Calibri"/>
                <a:ea typeface="Calibri"/>
                <a:cs typeface="Calibri"/>
                <a:sym typeface="Calibri"/>
              </a:rPr>
              <a:t>.</a:t>
            </a:r>
          </a:p>
          <a:p>
            <a:pPr algn="r"/>
            <a:r>
              <a:rPr lang="en-US">
                <a:solidFill>
                  <a:schemeClr val="dk1"/>
                </a:solidFill>
                <a:latin typeface="Calibri"/>
                <a:ea typeface="Calibri"/>
                <a:cs typeface="Calibri"/>
                <a:sym typeface="Calibri"/>
              </a:rPr>
              <a:t>.</a:t>
            </a:r>
          </a:p>
        </p:txBody>
      </p:sp>
      <p:sp>
        <p:nvSpPr>
          <p:cNvPr id="264" name="Shape 264"/>
          <p:cNvSpPr txBox="1"/>
          <p:nvPr/>
        </p:nvSpPr>
        <p:spPr>
          <a:xfrm>
            <a:off x="4362584" y="4096959"/>
            <a:ext cx="242374" cy="923330"/>
          </a:xfrm>
          <a:prstGeom prst="rect">
            <a:avLst/>
          </a:prstGeom>
          <a:noFill/>
          <a:ln>
            <a:noFill/>
          </a:ln>
        </p:spPr>
        <p:txBody>
          <a:bodyPr wrap="square" lIns="91425" tIns="45700" rIns="91425" bIns="45700" anchor="t" anchorCtr="0">
            <a:noAutofit/>
          </a:bodyPr>
          <a:lstStyle/>
          <a:p>
            <a:r>
              <a:rPr lang="en-US">
                <a:solidFill>
                  <a:schemeClr val="dk1"/>
                </a:solidFill>
                <a:latin typeface="Calibri"/>
                <a:ea typeface="Calibri"/>
                <a:cs typeface="Calibri"/>
                <a:sym typeface="Calibri"/>
              </a:rPr>
              <a:t>.</a:t>
            </a:r>
          </a:p>
          <a:p>
            <a:r>
              <a:rPr lang="en-US">
                <a:solidFill>
                  <a:schemeClr val="dk1"/>
                </a:solidFill>
                <a:latin typeface="Calibri"/>
                <a:ea typeface="Calibri"/>
                <a:cs typeface="Calibri"/>
                <a:sym typeface="Calibri"/>
              </a:rPr>
              <a:t>.</a:t>
            </a:r>
          </a:p>
          <a:p>
            <a:endParaRPr>
              <a:solidFill>
                <a:schemeClr val="dk1"/>
              </a:solidFill>
              <a:latin typeface="Calibri"/>
              <a:ea typeface="Calibri"/>
              <a:cs typeface="Calibri"/>
              <a:sym typeface="Calibri"/>
            </a:endParaRPr>
          </a:p>
        </p:txBody>
      </p:sp>
      <p:sp>
        <p:nvSpPr>
          <p:cNvPr id="265" name="Shape 265"/>
          <p:cNvSpPr/>
          <p:nvPr/>
        </p:nvSpPr>
        <p:spPr>
          <a:xfrm>
            <a:off x="2964550" y="1255973"/>
            <a:ext cx="346781" cy="1350747"/>
          </a:xfrm>
          <a:prstGeom prst="leftBrace">
            <a:avLst>
              <a:gd name="adj1" fmla="val 8333"/>
              <a:gd name="adj2" fmla="val 48990"/>
            </a:avLst>
          </a:prstGeom>
          <a:noFill/>
          <a:ln w="9525" cap="flat" cmpd="sng">
            <a:solidFill>
              <a:schemeClr val="accent1"/>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dk1"/>
              </a:solidFill>
              <a:latin typeface="Calibri"/>
              <a:ea typeface="Calibri"/>
              <a:cs typeface="Calibri"/>
              <a:sym typeface="Calibri"/>
            </a:endParaRPr>
          </a:p>
        </p:txBody>
      </p:sp>
      <p:sp>
        <p:nvSpPr>
          <p:cNvPr id="266" name="Shape 266"/>
          <p:cNvSpPr/>
          <p:nvPr/>
        </p:nvSpPr>
        <p:spPr>
          <a:xfrm>
            <a:off x="2964550" y="2827743"/>
            <a:ext cx="346781" cy="1350747"/>
          </a:xfrm>
          <a:prstGeom prst="leftBrace">
            <a:avLst>
              <a:gd name="adj1" fmla="val 8333"/>
              <a:gd name="adj2" fmla="val 48990"/>
            </a:avLst>
          </a:prstGeom>
          <a:noFill/>
          <a:ln w="9525" cap="flat" cmpd="sng">
            <a:solidFill>
              <a:schemeClr val="accent1"/>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dk1"/>
              </a:solidFill>
              <a:latin typeface="Calibri"/>
              <a:ea typeface="Calibri"/>
              <a:cs typeface="Calibri"/>
              <a:sym typeface="Calibri"/>
            </a:endParaRPr>
          </a:p>
        </p:txBody>
      </p:sp>
      <p:sp>
        <p:nvSpPr>
          <p:cNvPr id="267" name="Shape 267"/>
          <p:cNvSpPr/>
          <p:nvPr/>
        </p:nvSpPr>
        <p:spPr>
          <a:xfrm>
            <a:off x="2964550" y="4820323"/>
            <a:ext cx="346781" cy="1350747"/>
          </a:xfrm>
          <a:prstGeom prst="leftBrace">
            <a:avLst>
              <a:gd name="adj1" fmla="val 8333"/>
              <a:gd name="adj2" fmla="val 48990"/>
            </a:avLst>
          </a:prstGeom>
          <a:noFill/>
          <a:ln w="9525" cap="flat" cmpd="sng">
            <a:solidFill>
              <a:schemeClr val="accent1"/>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dk1"/>
              </a:solidFill>
              <a:latin typeface="Calibri"/>
              <a:ea typeface="Calibri"/>
              <a:cs typeface="Calibri"/>
              <a:sym typeface="Calibri"/>
            </a:endParaRPr>
          </a:p>
        </p:txBody>
      </p:sp>
      <p:sp>
        <p:nvSpPr>
          <p:cNvPr id="274" name="Shape 274"/>
          <p:cNvSpPr txBox="1"/>
          <p:nvPr/>
        </p:nvSpPr>
        <p:spPr>
          <a:xfrm>
            <a:off x="8250433" y="3998388"/>
            <a:ext cx="242374" cy="923330"/>
          </a:xfrm>
          <a:prstGeom prst="rect">
            <a:avLst/>
          </a:prstGeom>
          <a:noFill/>
          <a:ln>
            <a:noFill/>
          </a:ln>
        </p:spPr>
        <p:txBody>
          <a:bodyPr wrap="square" lIns="91425" tIns="45700" rIns="91425" bIns="45700" anchor="t" anchorCtr="0">
            <a:noAutofit/>
          </a:bodyPr>
          <a:lstStyle/>
          <a:p>
            <a:r>
              <a:rPr lang="en-US">
                <a:solidFill>
                  <a:schemeClr val="dk1"/>
                </a:solidFill>
                <a:latin typeface="Calibri"/>
                <a:ea typeface="Calibri"/>
                <a:cs typeface="Calibri"/>
                <a:sym typeface="Calibri"/>
              </a:rPr>
              <a:t>.</a:t>
            </a:r>
          </a:p>
          <a:p>
            <a:r>
              <a:rPr lang="en-US">
                <a:solidFill>
                  <a:schemeClr val="dk1"/>
                </a:solidFill>
                <a:latin typeface="Calibri"/>
                <a:ea typeface="Calibri"/>
                <a:cs typeface="Calibri"/>
                <a:sym typeface="Calibri"/>
              </a:rPr>
              <a:t>.</a:t>
            </a:r>
          </a:p>
          <a:p>
            <a:r>
              <a:rPr lang="en-US">
                <a:solidFill>
                  <a:schemeClr val="dk1"/>
                </a:solidFill>
                <a:latin typeface="Calibri"/>
                <a:ea typeface="Calibri"/>
                <a:cs typeface="Calibri"/>
                <a:sym typeface="Calibri"/>
              </a:rPr>
              <a:t>.</a:t>
            </a:r>
          </a:p>
        </p:txBody>
      </p:sp>
      <p:sp>
        <p:nvSpPr>
          <p:cNvPr id="275" name="Shape 275"/>
          <p:cNvSpPr txBox="1"/>
          <p:nvPr/>
        </p:nvSpPr>
        <p:spPr>
          <a:xfrm>
            <a:off x="9278616" y="4142669"/>
            <a:ext cx="242374" cy="923330"/>
          </a:xfrm>
          <a:prstGeom prst="rect">
            <a:avLst/>
          </a:prstGeom>
          <a:noFill/>
          <a:ln>
            <a:noFill/>
          </a:ln>
        </p:spPr>
        <p:txBody>
          <a:bodyPr wrap="square" lIns="91425" tIns="45700" rIns="91425" bIns="45700" anchor="t" anchorCtr="0">
            <a:noAutofit/>
          </a:bodyPr>
          <a:lstStyle/>
          <a:p>
            <a:r>
              <a:rPr lang="en-US">
                <a:solidFill>
                  <a:schemeClr val="dk1"/>
                </a:solidFill>
                <a:latin typeface="Calibri"/>
                <a:ea typeface="Calibri"/>
                <a:cs typeface="Calibri"/>
                <a:sym typeface="Calibri"/>
              </a:rPr>
              <a:t>.</a:t>
            </a:r>
          </a:p>
          <a:p>
            <a:r>
              <a:rPr lang="en-US">
                <a:solidFill>
                  <a:schemeClr val="dk1"/>
                </a:solidFill>
                <a:latin typeface="Calibri"/>
                <a:ea typeface="Calibri"/>
                <a:cs typeface="Calibri"/>
                <a:sym typeface="Calibri"/>
              </a:rPr>
              <a:t>.</a:t>
            </a:r>
          </a:p>
          <a:p>
            <a:endParaRPr>
              <a:solidFill>
                <a:schemeClr val="dk1"/>
              </a:solidFill>
              <a:latin typeface="Calibri"/>
              <a:ea typeface="Calibri"/>
              <a:cs typeface="Calibri"/>
              <a:sym typeface="Calibri"/>
            </a:endParaRPr>
          </a:p>
        </p:txBody>
      </p:sp>
      <p:sp>
        <p:nvSpPr>
          <p:cNvPr id="37" name="Shape 258">
            <a:extLst>
              <a:ext uri="{FF2B5EF4-FFF2-40B4-BE49-F238E27FC236}">
                <a16:creationId xmlns:a16="http://schemas.microsoft.com/office/drawing/2014/main" id="{97E590D8-0BE4-44CD-B3DD-7C311121EC0C}"/>
              </a:ext>
            </a:extLst>
          </p:cNvPr>
          <p:cNvSpPr txBox="1"/>
          <p:nvPr/>
        </p:nvSpPr>
        <p:spPr>
          <a:xfrm>
            <a:off x="-190500" y="3276111"/>
            <a:ext cx="3110885" cy="470389"/>
          </a:xfrm>
          <a:prstGeom prst="rect">
            <a:avLst/>
          </a:prstGeom>
          <a:noFill/>
          <a:ln>
            <a:noFill/>
          </a:ln>
        </p:spPr>
        <p:txBody>
          <a:bodyPr wrap="square" lIns="91425" tIns="45700" rIns="91425" bIns="45700" anchor="t" anchorCtr="0">
            <a:noAutofit/>
          </a:bodyPr>
          <a:lstStyle/>
          <a:p>
            <a:pPr algn="r"/>
            <a:r>
              <a:rPr lang="en-US" dirty="0">
                <a:solidFill>
                  <a:schemeClr val="dk1"/>
                </a:solidFill>
                <a:latin typeface="Calibri"/>
                <a:ea typeface="Calibri"/>
                <a:cs typeface="Calibri"/>
                <a:sym typeface="Calibri"/>
              </a:rPr>
              <a:t>sub-002-young_faceTask.nii</a:t>
            </a:r>
          </a:p>
        </p:txBody>
      </p:sp>
      <p:sp>
        <p:nvSpPr>
          <p:cNvPr id="38" name="Shape 258">
            <a:extLst>
              <a:ext uri="{FF2B5EF4-FFF2-40B4-BE49-F238E27FC236}">
                <a16:creationId xmlns:a16="http://schemas.microsoft.com/office/drawing/2014/main" id="{36FD22E2-75BD-4E5B-8146-BFEECCF2BB94}"/>
              </a:ext>
            </a:extLst>
          </p:cNvPr>
          <p:cNvSpPr txBox="1"/>
          <p:nvPr/>
        </p:nvSpPr>
        <p:spPr>
          <a:xfrm>
            <a:off x="-190500" y="5370464"/>
            <a:ext cx="3110885" cy="470389"/>
          </a:xfrm>
          <a:prstGeom prst="rect">
            <a:avLst/>
          </a:prstGeom>
          <a:noFill/>
          <a:ln>
            <a:noFill/>
          </a:ln>
        </p:spPr>
        <p:txBody>
          <a:bodyPr wrap="square" lIns="91425" tIns="45700" rIns="91425" bIns="45700" anchor="t" anchorCtr="0">
            <a:noAutofit/>
          </a:bodyPr>
          <a:lstStyle/>
          <a:p>
            <a:pPr algn="r"/>
            <a:r>
              <a:rPr lang="en-US" dirty="0">
                <a:solidFill>
                  <a:schemeClr val="dk1"/>
                </a:solidFill>
                <a:latin typeface="Calibri"/>
                <a:ea typeface="Calibri"/>
                <a:cs typeface="Calibri"/>
                <a:sym typeface="Calibri"/>
              </a:rPr>
              <a:t>sub-030-old_faceTask.nii</a:t>
            </a:r>
          </a:p>
        </p:txBody>
      </p:sp>
      <p:pic>
        <p:nvPicPr>
          <p:cNvPr id="4" name="Picture 3">
            <a:extLst>
              <a:ext uri="{FF2B5EF4-FFF2-40B4-BE49-F238E27FC236}">
                <a16:creationId xmlns:a16="http://schemas.microsoft.com/office/drawing/2014/main" id="{1634B645-6610-413F-AA79-C5B0F860AB19}"/>
              </a:ext>
            </a:extLst>
          </p:cNvPr>
          <p:cNvPicPr>
            <a:picLocks noChangeAspect="1"/>
          </p:cNvPicPr>
          <p:nvPr/>
        </p:nvPicPr>
        <p:blipFill>
          <a:blip r:embed="rId3"/>
          <a:stretch>
            <a:fillRect/>
          </a:stretch>
        </p:blipFill>
        <p:spPr>
          <a:xfrm>
            <a:off x="3370945" y="1321436"/>
            <a:ext cx="3444240" cy="1249680"/>
          </a:xfrm>
          <a:prstGeom prst="rect">
            <a:avLst/>
          </a:prstGeom>
        </p:spPr>
      </p:pic>
      <p:pic>
        <p:nvPicPr>
          <p:cNvPr id="6" name="Picture 5">
            <a:extLst>
              <a:ext uri="{FF2B5EF4-FFF2-40B4-BE49-F238E27FC236}">
                <a16:creationId xmlns:a16="http://schemas.microsoft.com/office/drawing/2014/main" id="{109695EA-BB78-426B-8E6B-C2E5737A5842}"/>
              </a:ext>
            </a:extLst>
          </p:cNvPr>
          <p:cNvPicPr>
            <a:picLocks noChangeAspect="1"/>
          </p:cNvPicPr>
          <p:nvPr/>
        </p:nvPicPr>
        <p:blipFill>
          <a:blip r:embed="rId4"/>
          <a:stretch>
            <a:fillRect/>
          </a:stretch>
        </p:blipFill>
        <p:spPr>
          <a:xfrm>
            <a:off x="3370945" y="2871395"/>
            <a:ext cx="3444240" cy="1249680"/>
          </a:xfrm>
          <a:prstGeom prst="rect">
            <a:avLst/>
          </a:prstGeom>
        </p:spPr>
      </p:pic>
      <p:pic>
        <p:nvPicPr>
          <p:cNvPr id="7" name="Picture 6">
            <a:extLst>
              <a:ext uri="{FF2B5EF4-FFF2-40B4-BE49-F238E27FC236}">
                <a16:creationId xmlns:a16="http://schemas.microsoft.com/office/drawing/2014/main" id="{67B1BC29-15D8-4D5E-94D2-EA06FD41224D}"/>
              </a:ext>
            </a:extLst>
          </p:cNvPr>
          <p:cNvPicPr>
            <a:picLocks noChangeAspect="1"/>
          </p:cNvPicPr>
          <p:nvPr/>
        </p:nvPicPr>
        <p:blipFill>
          <a:blip r:embed="rId5"/>
          <a:stretch>
            <a:fillRect/>
          </a:stretch>
        </p:blipFill>
        <p:spPr>
          <a:xfrm>
            <a:off x="3370945" y="4919344"/>
            <a:ext cx="3444240" cy="1249680"/>
          </a:xfrm>
          <a:prstGeom prst="rect">
            <a:avLst/>
          </a:prstGeom>
        </p:spPr>
      </p:pic>
      <p:pic>
        <p:nvPicPr>
          <p:cNvPr id="9" name="Picture 8">
            <a:extLst>
              <a:ext uri="{FF2B5EF4-FFF2-40B4-BE49-F238E27FC236}">
                <a16:creationId xmlns:a16="http://schemas.microsoft.com/office/drawing/2014/main" id="{15E26382-B039-46B3-BD87-E40182B6333C}"/>
              </a:ext>
            </a:extLst>
          </p:cNvPr>
          <p:cNvPicPr>
            <a:picLocks noChangeAspect="1"/>
          </p:cNvPicPr>
          <p:nvPr/>
        </p:nvPicPr>
        <p:blipFill>
          <a:blip r:embed="rId6"/>
          <a:stretch>
            <a:fillRect/>
          </a:stretch>
        </p:blipFill>
        <p:spPr>
          <a:xfrm>
            <a:off x="7449062" y="132716"/>
            <a:ext cx="2727960" cy="2438400"/>
          </a:xfrm>
          <a:prstGeom prst="rect">
            <a:avLst/>
          </a:prstGeom>
        </p:spPr>
      </p:pic>
      <p:pic>
        <p:nvPicPr>
          <p:cNvPr id="10" name="Picture 9">
            <a:extLst>
              <a:ext uri="{FF2B5EF4-FFF2-40B4-BE49-F238E27FC236}">
                <a16:creationId xmlns:a16="http://schemas.microsoft.com/office/drawing/2014/main" id="{4F206E3A-7B07-48D3-9471-8DD42DAEC239}"/>
              </a:ext>
            </a:extLst>
          </p:cNvPr>
          <p:cNvPicPr>
            <a:picLocks noChangeAspect="1"/>
          </p:cNvPicPr>
          <p:nvPr/>
        </p:nvPicPr>
        <p:blipFill>
          <a:blip r:embed="rId7"/>
          <a:stretch>
            <a:fillRect/>
          </a:stretch>
        </p:blipFill>
        <p:spPr>
          <a:xfrm>
            <a:off x="7449062" y="2871395"/>
            <a:ext cx="2727960" cy="1249680"/>
          </a:xfrm>
          <a:prstGeom prst="rect">
            <a:avLst/>
          </a:prstGeom>
        </p:spPr>
      </p:pic>
      <p:pic>
        <p:nvPicPr>
          <p:cNvPr id="11" name="Picture 10">
            <a:extLst>
              <a:ext uri="{FF2B5EF4-FFF2-40B4-BE49-F238E27FC236}">
                <a16:creationId xmlns:a16="http://schemas.microsoft.com/office/drawing/2014/main" id="{C9203034-B166-4DBF-A92E-70E73487D7F7}"/>
              </a:ext>
            </a:extLst>
          </p:cNvPr>
          <p:cNvPicPr>
            <a:picLocks noChangeAspect="1"/>
          </p:cNvPicPr>
          <p:nvPr/>
        </p:nvPicPr>
        <p:blipFill>
          <a:blip r:embed="rId8"/>
          <a:stretch>
            <a:fillRect/>
          </a:stretch>
        </p:blipFill>
        <p:spPr>
          <a:xfrm>
            <a:off x="7449062" y="4919344"/>
            <a:ext cx="2727960" cy="1249680"/>
          </a:xfrm>
          <a:prstGeom prst="rect">
            <a:avLst/>
          </a:prstGeom>
        </p:spPr>
      </p:pic>
      <p:sp>
        <p:nvSpPr>
          <p:cNvPr id="48" name="Shape 286">
            <a:extLst>
              <a:ext uri="{FF2B5EF4-FFF2-40B4-BE49-F238E27FC236}">
                <a16:creationId xmlns:a16="http://schemas.microsoft.com/office/drawing/2014/main" id="{3DB13D8E-0D7E-4A52-8429-EC640989CD2E}"/>
              </a:ext>
            </a:extLst>
          </p:cNvPr>
          <p:cNvSpPr/>
          <p:nvPr/>
        </p:nvSpPr>
        <p:spPr>
          <a:xfrm>
            <a:off x="357283" y="126847"/>
            <a:ext cx="7148047" cy="461665"/>
          </a:xfrm>
          <a:prstGeom prst="rect">
            <a:avLst/>
          </a:prstGeom>
          <a:noFill/>
          <a:ln>
            <a:noFill/>
          </a:ln>
        </p:spPr>
        <p:txBody>
          <a:bodyPr wrap="square" lIns="91425" tIns="45700" rIns="91425" bIns="45700" anchor="t" anchorCtr="0">
            <a:noAutofit/>
          </a:bodyPr>
          <a:lstStyle/>
          <a:p>
            <a:r>
              <a:rPr lang="en-US" sz="3200" dirty="0">
                <a:solidFill>
                  <a:srgbClr val="002060"/>
                </a:solidFill>
                <a:latin typeface="Calibri"/>
                <a:ea typeface="Calibri"/>
                <a:cs typeface="Calibri"/>
                <a:sym typeface="Calibri"/>
              </a:rPr>
              <a:t>Final X (brain) &amp; Y (design)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 grpId="0"/>
      <p:bldP spid="264" grpId="0"/>
      <p:bldP spid="266" grpId="0" animBg="1"/>
      <p:bldP spid="267" grpId="0" animBg="1"/>
      <p:bldP spid="274" grpId="0"/>
      <p:bldP spid="37" grpId="0"/>
      <p:bldP spid="3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4" name="Shape 254"/>
          <p:cNvSpPr txBox="1"/>
          <p:nvPr/>
        </p:nvSpPr>
        <p:spPr>
          <a:xfrm rot="-2349781">
            <a:off x="3312191" y="771539"/>
            <a:ext cx="1010527" cy="362185"/>
          </a:xfrm>
          <a:prstGeom prst="rect">
            <a:avLst/>
          </a:prstGeom>
          <a:noFill/>
          <a:ln>
            <a:noFill/>
          </a:ln>
        </p:spPr>
        <p:txBody>
          <a:bodyPr wrap="square" lIns="91425" tIns="45700" rIns="91425" bIns="45700" anchor="t" anchorCtr="0">
            <a:noAutofit/>
          </a:bodyPr>
          <a:lstStyle/>
          <a:p>
            <a:r>
              <a:rPr lang="en-US" dirty="0">
                <a:solidFill>
                  <a:schemeClr val="dk1"/>
                </a:solidFill>
                <a:latin typeface="Calibri"/>
                <a:ea typeface="Calibri"/>
                <a:cs typeface="Calibri"/>
                <a:sym typeface="Calibri"/>
              </a:rPr>
              <a:t>Voxel</a:t>
            </a:r>
            <a:r>
              <a:rPr lang="en-US" baseline="-25000" dirty="0">
                <a:solidFill>
                  <a:schemeClr val="dk1"/>
                </a:solidFill>
                <a:latin typeface="Calibri"/>
                <a:ea typeface="Calibri"/>
                <a:cs typeface="Calibri"/>
                <a:sym typeface="Calibri"/>
              </a:rPr>
              <a:t> </a:t>
            </a:r>
            <a:r>
              <a:rPr lang="en-US" dirty="0">
                <a:solidFill>
                  <a:schemeClr val="dk1"/>
                </a:solidFill>
                <a:latin typeface="Calibri"/>
                <a:ea typeface="Calibri"/>
                <a:cs typeface="Calibri"/>
                <a:sym typeface="Calibri"/>
              </a:rPr>
              <a:t>1</a:t>
            </a:r>
          </a:p>
        </p:txBody>
      </p:sp>
      <p:sp>
        <p:nvSpPr>
          <p:cNvPr id="255" name="Shape 255"/>
          <p:cNvSpPr txBox="1"/>
          <p:nvPr/>
        </p:nvSpPr>
        <p:spPr>
          <a:xfrm rot="-2349781">
            <a:off x="3795045" y="777749"/>
            <a:ext cx="1077860" cy="445570"/>
          </a:xfrm>
          <a:prstGeom prst="rect">
            <a:avLst/>
          </a:prstGeom>
          <a:noFill/>
          <a:ln>
            <a:noFill/>
          </a:ln>
        </p:spPr>
        <p:txBody>
          <a:bodyPr wrap="square" lIns="91425" tIns="45700" rIns="91425" bIns="45700" anchor="t" anchorCtr="0">
            <a:noAutofit/>
          </a:bodyPr>
          <a:lstStyle/>
          <a:p>
            <a:r>
              <a:rPr lang="en-US" dirty="0">
                <a:solidFill>
                  <a:schemeClr val="dk1"/>
                </a:solidFill>
                <a:latin typeface="Calibri"/>
                <a:ea typeface="Calibri"/>
                <a:cs typeface="Calibri"/>
                <a:sym typeface="Calibri"/>
              </a:rPr>
              <a:t>Voxel 2</a:t>
            </a:r>
            <a:endParaRPr lang="en-US" baseline="-25000" dirty="0">
              <a:solidFill>
                <a:schemeClr val="dk1"/>
              </a:solidFill>
              <a:latin typeface="Calibri"/>
              <a:ea typeface="Calibri"/>
              <a:cs typeface="Calibri"/>
              <a:sym typeface="Calibri"/>
            </a:endParaRPr>
          </a:p>
        </p:txBody>
      </p:sp>
      <p:sp>
        <p:nvSpPr>
          <p:cNvPr id="256" name="Shape 256"/>
          <p:cNvSpPr txBox="1"/>
          <p:nvPr/>
        </p:nvSpPr>
        <p:spPr>
          <a:xfrm rot="-2349781">
            <a:off x="6468180" y="750404"/>
            <a:ext cx="993851" cy="450513"/>
          </a:xfrm>
          <a:prstGeom prst="rect">
            <a:avLst/>
          </a:prstGeom>
          <a:noFill/>
          <a:ln>
            <a:noFill/>
          </a:ln>
        </p:spPr>
        <p:txBody>
          <a:bodyPr wrap="square" lIns="91425" tIns="45700" rIns="91425" bIns="45700" anchor="t" anchorCtr="0">
            <a:noAutofit/>
          </a:bodyPr>
          <a:lstStyle/>
          <a:p>
            <a:r>
              <a:rPr lang="en-US" dirty="0">
                <a:solidFill>
                  <a:schemeClr val="dk1"/>
                </a:solidFill>
                <a:latin typeface="Calibri"/>
                <a:ea typeface="Calibri"/>
                <a:cs typeface="Calibri"/>
                <a:sym typeface="Calibri"/>
              </a:rPr>
              <a:t>Voxel N</a:t>
            </a:r>
            <a:endParaRPr lang="en-US" baseline="-25000" dirty="0">
              <a:solidFill>
                <a:schemeClr val="dk1"/>
              </a:solidFill>
              <a:latin typeface="Calibri"/>
              <a:ea typeface="Calibri"/>
              <a:cs typeface="Calibri"/>
              <a:sym typeface="Calibri"/>
            </a:endParaRPr>
          </a:p>
        </p:txBody>
      </p:sp>
      <p:sp>
        <p:nvSpPr>
          <p:cNvPr id="257" name="Shape 257"/>
          <p:cNvSpPr txBox="1"/>
          <p:nvPr/>
        </p:nvSpPr>
        <p:spPr>
          <a:xfrm>
            <a:off x="4614679" y="836491"/>
            <a:ext cx="1055097" cy="369332"/>
          </a:xfrm>
          <a:prstGeom prst="rect">
            <a:avLst/>
          </a:prstGeom>
          <a:noFill/>
          <a:ln>
            <a:noFill/>
          </a:ln>
        </p:spPr>
        <p:txBody>
          <a:bodyPr wrap="square" lIns="91425" tIns="45700" rIns="91425" bIns="45700" anchor="t" anchorCtr="0">
            <a:noAutofit/>
          </a:bodyPr>
          <a:lstStyle/>
          <a:p>
            <a:r>
              <a:rPr lang="en-US" dirty="0">
                <a:solidFill>
                  <a:schemeClr val="dk1"/>
                </a:solidFill>
                <a:latin typeface="Calibri"/>
                <a:ea typeface="Calibri"/>
                <a:cs typeface="Calibri"/>
                <a:sym typeface="Calibri"/>
              </a:rPr>
              <a:t>.  .   .  .  .  </a:t>
            </a:r>
          </a:p>
        </p:txBody>
      </p:sp>
      <p:sp>
        <p:nvSpPr>
          <p:cNvPr id="258" name="Shape 258"/>
          <p:cNvSpPr txBox="1"/>
          <p:nvPr/>
        </p:nvSpPr>
        <p:spPr>
          <a:xfrm>
            <a:off x="-190500" y="1713621"/>
            <a:ext cx="3110885" cy="470389"/>
          </a:xfrm>
          <a:prstGeom prst="rect">
            <a:avLst/>
          </a:prstGeom>
          <a:noFill/>
          <a:ln>
            <a:noFill/>
          </a:ln>
        </p:spPr>
        <p:txBody>
          <a:bodyPr wrap="square" lIns="91425" tIns="45700" rIns="91425" bIns="45700" anchor="t" anchorCtr="0">
            <a:noAutofit/>
          </a:bodyPr>
          <a:lstStyle/>
          <a:p>
            <a:pPr algn="r"/>
            <a:r>
              <a:rPr lang="en-US" dirty="0">
                <a:solidFill>
                  <a:schemeClr val="dk1"/>
                </a:solidFill>
                <a:latin typeface="Calibri"/>
                <a:ea typeface="Calibri"/>
                <a:cs typeface="Calibri"/>
                <a:sym typeface="Calibri"/>
              </a:rPr>
              <a:t>sub-001-young_faceTask.nii</a:t>
            </a:r>
          </a:p>
        </p:txBody>
      </p:sp>
      <p:sp>
        <p:nvSpPr>
          <p:cNvPr id="263" name="Shape 263"/>
          <p:cNvSpPr txBox="1"/>
          <p:nvPr/>
        </p:nvSpPr>
        <p:spPr>
          <a:xfrm>
            <a:off x="1364942" y="3473700"/>
            <a:ext cx="242438" cy="1754326"/>
          </a:xfrm>
          <a:prstGeom prst="rect">
            <a:avLst/>
          </a:prstGeom>
          <a:noFill/>
          <a:ln>
            <a:noFill/>
          </a:ln>
        </p:spPr>
        <p:txBody>
          <a:bodyPr wrap="square" lIns="91425" tIns="45700" rIns="91425" bIns="45700" anchor="t" anchorCtr="0">
            <a:noAutofit/>
          </a:bodyPr>
          <a:lstStyle/>
          <a:p>
            <a:pPr algn="r"/>
            <a:r>
              <a:rPr lang="en-US">
                <a:solidFill>
                  <a:schemeClr val="dk1"/>
                </a:solidFill>
                <a:latin typeface="Calibri"/>
                <a:ea typeface="Calibri"/>
                <a:cs typeface="Calibri"/>
                <a:sym typeface="Calibri"/>
              </a:rPr>
              <a:t>.</a:t>
            </a:r>
          </a:p>
          <a:p>
            <a:pPr algn="r"/>
            <a:r>
              <a:rPr lang="en-US">
                <a:solidFill>
                  <a:schemeClr val="dk1"/>
                </a:solidFill>
                <a:latin typeface="Calibri"/>
                <a:ea typeface="Calibri"/>
                <a:cs typeface="Calibri"/>
                <a:sym typeface="Calibri"/>
              </a:rPr>
              <a:t>.</a:t>
            </a:r>
          </a:p>
          <a:p>
            <a:pPr algn="r"/>
            <a:r>
              <a:rPr lang="en-US">
                <a:solidFill>
                  <a:schemeClr val="dk1"/>
                </a:solidFill>
                <a:latin typeface="Calibri"/>
                <a:ea typeface="Calibri"/>
                <a:cs typeface="Calibri"/>
                <a:sym typeface="Calibri"/>
              </a:rPr>
              <a:t>.</a:t>
            </a:r>
          </a:p>
          <a:p>
            <a:pPr algn="r"/>
            <a:r>
              <a:rPr lang="en-US">
                <a:solidFill>
                  <a:schemeClr val="dk1"/>
                </a:solidFill>
                <a:latin typeface="Calibri"/>
                <a:ea typeface="Calibri"/>
                <a:cs typeface="Calibri"/>
                <a:sym typeface="Calibri"/>
              </a:rPr>
              <a:t>.</a:t>
            </a:r>
          </a:p>
          <a:p>
            <a:pPr algn="r"/>
            <a:r>
              <a:rPr lang="en-US">
                <a:solidFill>
                  <a:schemeClr val="dk1"/>
                </a:solidFill>
                <a:latin typeface="Calibri"/>
                <a:ea typeface="Calibri"/>
                <a:cs typeface="Calibri"/>
                <a:sym typeface="Calibri"/>
              </a:rPr>
              <a:t>.</a:t>
            </a:r>
          </a:p>
          <a:p>
            <a:pPr algn="r"/>
            <a:r>
              <a:rPr lang="en-US">
                <a:solidFill>
                  <a:schemeClr val="dk1"/>
                </a:solidFill>
                <a:latin typeface="Calibri"/>
                <a:ea typeface="Calibri"/>
                <a:cs typeface="Calibri"/>
                <a:sym typeface="Calibri"/>
              </a:rPr>
              <a:t>.</a:t>
            </a:r>
          </a:p>
        </p:txBody>
      </p:sp>
      <p:sp>
        <p:nvSpPr>
          <p:cNvPr id="264" name="Shape 264"/>
          <p:cNvSpPr txBox="1"/>
          <p:nvPr/>
        </p:nvSpPr>
        <p:spPr>
          <a:xfrm>
            <a:off x="4362584" y="4096959"/>
            <a:ext cx="242374" cy="923330"/>
          </a:xfrm>
          <a:prstGeom prst="rect">
            <a:avLst/>
          </a:prstGeom>
          <a:noFill/>
          <a:ln>
            <a:noFill/>
          </a:ln>
        </p:spPr>
        <p:txBody>
          <a:bodyPr wrap="square" lIns="91425" tIns="45700" rIns="91425" bIns="45700" anchor="t" anchorCtr="0">
            <a:noAutofit/>
          </a:bodyPr>
          <a:lstStyle/>
          <a:p>
            <a:r>
              <a:rPr lang="en-US">
                <a:solidFill>
                  <a:schemeClr val="dk1"/>
                </a:solidFill>
                <a:latin typeface="Calibri"/>
                <a:ea typeface="Calibri"/>
                <a:cs typeface="Calibri"/>
                <a:sym typeface="Calibri"/>
              </a:rPr>
              <a:t>.</a:t>
            </a:r>
          </a:p>
          <a:p>
            <a:r>
              <a:rPr lang="en-US">
                <a:solidFill>
                  <a:schemeClr val="dk1"/>
                </a:solidFill>
                <a:latin typeface="Calibri"/>
                <a:ea typeface="Calibri"/>
                <a:cs typeface="Calibri"/>
                <a:sym typeface="Calibri"/>
              </a:rPr>
              <a:t>.</a:t>
            </a:r>
          </a:p>
          <a:p>
            <a:endParaRPr>
              <a:solidFill>
                <a:schemeClr val="dk1"/>
              </a:solidFill>
              <a:latin typeface="Calibri"/>
              <a:ea typeface="Calibri"/>
              <a:cs typeface="Calibri"/>
              <a:sym typeface="Calibri"/>
            </a:endParaRPr>
          </a:p>
        </p:txBody>
      </p:sp>
      <p:sp>
        <p:nvSpPr>
          <p:cNvPr id="265" name="Shape 265"/>
          <p:cNvSpPr/>
          <p:nvPr/>
        </p:nvSpPr>
        <p:spPr>
          <a:xfrm>
            <a:off x="2964550" y="1255973"/>
            <a:ext cx="346781" cy="1350747"/>
          </a:xfrm>
          <a:prstGeom prst="leftBrace">
            <a:avLst>
              <a:gd name="adj1" fmla="val 8333"/>
              <a:gd name="adj2" fmla="val 48990"/>
            </a:avLst>
          </a:prstGeom>
          <a:noFill/>
          <a:ln w="9525" cap="flat" cmpd="sng">
            <a:solidFill>
              <a:schemeClr val="accent1"/>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dk1"/>
              </a:solidFill>
              <a:latin typeface="Calibri"/>
              <a:ea typeface="Calibri"/>
              <a:cs typeface="Calibri"/>
              <a:sym typeface="Calibri"/>
            </a:endParaRPr>
          </a:p>
        </p:txBody>
      </p:sp>
      <p:sp>
        <p:nvSpPr>
          <p:cNvPr id="266" name="Shape 266"/>
          <p:cNvSpPr/>
          <p:nvPr/>
        </p:nvSpPr>
        <p:spPr>
          <a:xfrm>
            <a:off x="2964550" y="2827743"/>
            <a:ext cx="346781" cy="1350747"/>
          </a:xfrm>
          <a:prstGeom prst="leftBrace">
            <a:avLst>
              <a:gd name="adj1" fmla="val 8333"/>
              <a:gd name="adj2" fmla="val 48990"/>
            </a:avLst>
          </a:prstGeom>
          <a:noFill/>
          <a:ln w="9525" cap="flat" cmpd="sng">
            <a:solidFill>
              <a:schemeClr val="accent1"/>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dk1"/>
              </a:solidFill>
              <a:latin typeface="Calibri"/>
              <a:ea typeface="Calibri"/>
              <a:cs typeface="Calibri"/>
              <a:sym typeface="Calibri"/>
            </a:endParaRPr>
          </a:p>
        </p:txBody>
      </p:sp>
      <p:sp>
        <p:nvSpPr>
          <p:cNvPr id="267" name="Shape 267"/>
          <p:cNvSpPr/>
          <p:nvPr/>
        </p:nvSpPr>
        <p:spPr>
          <a:xfrm>
            <a:off x="2964550" y="4820323"/>
            <a:ext cx="346781" cy="1350747"/>
          </a:xfrm>
          <a:prstGeom prst="leftBrace">
            <a:avLst>
              <a:gd name="adj1" fmla="val 8333"/>
              <a:gd name="adj2" fmla="val 48990"/>
            </a:avLst>
          </a:prstGeom>
          <a:noFill/>
          <a:ln w="9525" cap="flat" cmpd="sng">
            <a:solidFill>
              <a:schemeClr val="accent1"/>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dk1"/>
              </a:solidFill>
              <a:latin typeface="Calibri"/>
              <a:ea typeface="Calibri"/>
              <a:cs typeface="Calibri"/>
              <a:sym typeface="Calibri"/>
            </a:endParaRPr>
          </a:p>
        </p:txBody>
      </p:sp>
      <p:sp>
        <p:nvSpPr>
          <p:cNvPr id="37" name="Shape 258">
            <a:extLst>
              <a:ext uri="{FF2B5EF4-FFF2-40B4-BE49-F238E27FC236}">
                <a16:creationId xmlns:a16="http://schemas.microsoft.com/office/drawing/2014/main" id="{97E590D8-0BE4-44CD-B3DD-7C311121EC0C}"/>
              </a:ext>
            </a:extLst>
          </p:cNvPr>
          <p:cNvSpPr txBox="1"/>
          <p:nvPr/>
        </p:nvSpPr>
        <p:spPr>
          <a:xfrm>
            <a:off x="-190500" y="3276111"/>
            <a:ext cx="3110885" cy="470389"/>
          </a:xfrm>
          <a:prstGeom prst="rect">
            <a:avLst/>
          </a:prstGeom>
          <a:noFill/>
          <a:ln>
            <a:noFill/>
          </a:ln>
        </p:spPr>
        <p:txBody>
          <a:bodyPr wrap="square" lIns="91425" tIns="45700" rIns="91425" bIns="45700" anchor="t" anchorCtr="0">
            <a:noAutofit/>
          </a:bodyPr>
          <a:lstStyle/>
          <a:p>
            <a:pPr algn="r"/>
            <a:r>
              <a:rPr lang="en-US" dirty="0">
                <a:solidFill>
                  <a:schemeClr val="dk1"/>
                </a:solidFill>
                <a:latin typeface="Calibri"/>
                <a:ea typeface="Calibri"/>
                <a:cs typeface="Calibri"/>
                <a:sym typeface="Calibri"/>
              </a:rPr>
              <a:t>sub-002-young_faceTask.nii</a:t>
            </a:r>
          </a:p>
        </p:txBody>
      </p:sp>
      <p:sp>
        <p:nvSpPr>
          <p:cNvPr id="38" name="Shape 258">
            <a:extLst>
              <a:ext uri="{FF2B5EF4-FFF2-40B4-BE49-F238E27FC236}">
                <a16:creationId xmlns:a16="http://schemas.microsoft.com/office/drawing/2014/main" id="{36FD22E2-75BD-4E5B-8146-BFEECCF2BB94}"/>
              </a:ext>
            </a:extLst>
          </p:cNvPr>
          <p:cNvSpPr txBox="1"/>
          <p:nvPr/>
        </p:nvSpPr>
        <p:spPr>
          <a:xfrm>
            <a:off x="-190500" y="5370464"/>
            <a:ext cx="3110885" cy="470389"/>
          </a:xfrm>
          <a:prstGeom prst="rect">
            <a:avLst/>
          </a:prstGeom>
          <a:noFill/>
          <a:ln>
            <a:noFill/>
          </a:ln>
        </p:spPr>
        <p:txBody>
          <a:bodyPr wrap="square" lIns="91425" tIns="45700" rIns="91425" bIns="45700" anchor="t" anchorCtr="0">
            <a:noAutofit/>
          </a:bodyPr>
          <a:lstStyle/>
          <a:p>
            <a:pPr algn="r"/>
            <a:r>
              <a:rPr lang="en-US" dirty="0">
                <a:solidFill>
                  <a:schemeClr val="dk1"/>
                </a:solidFill>
                <a:latin typeface="Calibri"/>
                <a:ea typeface="Calibri"/>
                <a:cs typeface="Calibri"/>
                <a:sym typeface="Calibri"/>
              </a:rPr>
              <a:t>sub-030-old_faceTask.nii</a:t>
            </a:r>
          </a:p>
        </p:txBody>
      </p:sp>
      <p:pic>
        <p:nvPicPr>
          <p:cNvPr id="4" name="Picture 3">
            <a:extLst>
              <a:ext uri="{FF2B5EF4-FFF2-40B4-BE49-F238E27FC236}">
                <a16:creationId xmlns:a16="http://schemas.microsoft.com/office/drawing/2014/main" id="{1634B645-6610-413F-AA79-C5B0F860AB19}"/>
              </a:ext>
            </a:extLst>
          </p:cNvPr>
          <p:cNvPicPr>
            <a:picLocks noChangeAspect="1"/>
          </p:cNvPicPr>
          <p:nvPr/>
        </p:nvPicPr>
        <p:blipFill>
          <a:blip r:embed="rId3"/>
          <a:stretch>
            <a:fillRect/>
          </a:stretch>
        </p:blipFill>
        <p:spPr>
          <a:xfrm>
            <a:off x="3370945" y="1321436"/>
            <a:ext cx="3444240" cy="1249680"/>
          </a:xfrm>
          <a:prstGeom prst="rect">
            <a:avLst/>
          </a:prstGeom>
        </p:spPr>
      </p:pic>
      <p:pic>
        <p:nvPicPr>
          <p:cNvPr id="6" name="Picture 5">
            <a:extLst>
              <a:ext uri="{FF2B5EF4-FFF2-40B4-BE49-F238E27FC236}">
                <a16:creationId xmlns:a16="http://schemas.microsoft.com/office/drawing/2014/main" id="{109695EA-BB78-426B-8E6B-C2E5737A5842}"/>
              </a:ext>
            </a:extLst>
          </p:cNvPr>
          <p:cNvPicPr>
            <a:picLocks noChangeAspect="1"/>
          </p:cNvPicPr>
          <p:nvPr/>
        </p:nvPicPr>
        <p:blipFill>
          <a:blip r:embed="rId4"/>
          <a:stretch>
            <a:fillRect/>
          </a:stretch>
        </p:blipFill>
        <p:spPr>
          <a:xfrm>
            <a:off x="3370945" y="2871395"/>
            <a:ext cx="3444240" cy="1249680"/>
          </a:xfrm>
          <a:prstGeom prst="rect">
            <a:avLst/>
          </a:prstGeom>
        </p:spPr>
      </p:pic>
      <p:pic>
        <p:nvPicPr>
          <p:cNvPr id="7" name="Picture 6">
            <a:extLst>
              <a:ext uri="{FF2B5EF4-FFF2-40B4-BE49-F238E27FC236}">
                <a16:creationId xmlns:a16="http://schemas.microsoft.com/office/drawing/2014/main" id="{67B1BC29-15D8-4D5E-94D2-EA06FD41224D}"/>
              </a:ext>
            </a:extLst>
          </p:cNvPr>
          <p:cNvPicPr>
            <a:picLocks noChangeAspect="1"/>
          </p:cNvPicPr>
          <p:nvPr/>
        </p:nvPicPr>
        <p:blipFill>
          <a:blip r:embed="rId5"/>
          <a:stretch>
            <a:fillRect/>
          </a:stretch>
        </p:blipFill>
        <p:spPr>
          <a:xfrm>
            <a:off x="3370945" y="4919344"/>
            <a:ext cx="3444240" cy="1249680"/>
          </a:xfrm>
          <a:prstGeom prst="rect">
            <a:avLst/>
          </a:prstGeom>
        </p:spPr>
      </p:pic>
      <p:pic>
        <p:nvPicPr>
          <p:cNvPr id="3" name="Picture 2">
            <a:extLst>
              <a:ext uri="{FF2B5EF4-FFF2-40B4-BE49-F238E27FC236}">
                <a16:creationId xmlns:a16="http://schemas.microsoft.com/office/drawing/2014/main" id="{23FCA89E-9C19-4FB0-A409-02DEAA44B3FC}"/>
              </a:ext>
            </a:extLst>
          </p:cNvPr>
          <p:cNvPicPr>
            <a:picLocks noChangeAspect="1"/>
          </p:cNvPicPr>
          <p:nvPr/>
        </p:nvPicPr>
        <p:blipFill>
          <a:blip r:embed="rId6"/>
          <a:stretch>
            <a:fillRect/>
          </a:stretch>
        </p:blipFill>
        <p:spPr>
          <a:xfrm>
            <a:off x="7492654" y="132716"/>
            <a:ext cx="3444240" cy="2438400"/>
          </a:xfrm>
          <a:prstGeom prst="rect">
            <a:avLst/>
          </a:prstGeom>
        </p:spPr>
      </p:pic>
      <p:pic>
        <p:nvPicPr>
          <p:cNvPr id="8" name="Picture 7">
            <a:extLst>
              <a:ext uri="{FF2B5EF4-FFF2-40B4-BE49-F238E27FC236}">
                <a16:creationId xmlns:a16="http://schemas.microsoft.com/office/drawing/2014/main" id="{2B858F9B-A390-4EBE-9421-7640F1A09717}"/>
              </a:ext>
            </a:extLst>
          </p:cNvPr>
          <p:cNvPicPr>
            <a:picLocks noChangeAspect="1"/>
          </p:cNvPicPr>
          <p:nvPr/>
        </p:nvPicPr>
        <p:blipFill>
          <a:blip r:embed="rId7"/>
          <a:stretch>
            <a:fillRect/>
          </a:stretch>
        </p:blipFill>
        <p:spPr>
          <a:xfrm>
            <a:off x="7505330" y="2871395"/>
            <a:ext cx="3444240" cy="1249680"/>
          </a:xfrm>
          <a:prstGeom prst="rect">
            <a:avLst/>
          </a:prstGeom>
        </p:spPr>
      </p:pic>
      <p:pic>
        <p:nvPicPr>
          <p:cNvPr id="12" name="Picture 11">
            <a:extLst>
              <a:ext uri="{FF2B5EF4-FFF2-40B4-BE49-F238E27FC236}">
                <a16:creationId xmlns:a16="http://schemas.microsoft.com/office/drawing/2014/main" id="{1A922E62-E37F-4318-8E3D-D2EA6E8B4835}"/>
              </a:ext>
            </a:extLst>
          </p:cNvPr>
          <p:cNvPicPr>
            <a:picLocks noChangeAspect="1"/>
          </p:cNvPicPr>
          <p:nvPr/>
        </p:nvPicPr>
        <p:blipFill>
          <a:blip r:embed="rId8"/>
          <a:stretch>
            <a:fillRect/>
          </a:stretch>
        </p:blipFill>
        <p:spPr>
          <a:xfrm>
            <a:off x="7505330" y="4919344"/>
            <a:ext cx="3444240" cy="1249680"/>
          </a:xfrm>
          <a:prstGeom prst="rect">
            <a:avLst/>
          </a:prstGeom>
        </p:spPr>
      </p:pic>
      <p:sp>
        <p:nvSpPr>
          <p:cNvPr id="28" name="Shape 286">
            <a:extLst>
              <a:ext uri="{FF2B5EF4-FFF2-40B4-BE49-F238E27FC236}">
                <a16:creationId xmlns:a16="http://schemas.microsoft.com/office/drawing/2014/main" id="{C1C570C0-ECA4-4FE8-B97D-32E824135C86}"/>
              </a:ext>
            </a:extLst>
          </p:cNvPr>
          <p:cNvSpPr/>
          <p:nvPr/>
        </p:nvSpPr>
        <p:spPr>
          <a:xfrm>
            <a:off x="357283" y="126847"/>
            <a:ext cx="7148047" cy="461665"/>
          </a:xfrm>
          <a:prstGeom prst="rect">
            <a:avLst/>
          </a:prstGeom>
          <a:noFill/>
          <a:ln>
            <a:noFill/>
          </a:ln>
        </p:spPr>
        <p:txBody>
          <a:bodyPr wrap="square" lIns="91425" tIns="45700" rIns="91425" bIns="45700" anchor="t" anchorCtr="0">
            <a:noAutofit/>
          </a:bodyPr>
          <a:lstStyle/>
          <a:p>
            <a:r>
              <a:rPr lang="en-US" sz="3200" dirty="0">
                <a:solidFill>
                  <a:srgbClr val="002060"/>
                </a:solidFill>
                <a:latin typeface="Calibri"/>
                <a:ea typeface="Calibri"/>
                <a:cs typeface="Calibri"/>
                <a:sym typeface="Calibri"/>
              </a:rPr>
              <a:t>Final X (brain) &amp; Y (design)</a:t>
            </a:r>
          </a:p>
        </p:txBody>
      </p:sp>
    </p:spTree>
    <p:extLst>
      <p:ext uri="{BB962C8B-B14F-4D97-AF65-F5344CB8AC3E}">
        <p14:creationId xmlns:p14="http://schemas.microsoft.com/office/powerpoint/2010/main" val="22306818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CA54952-C19E-4096-9A81-3EC3B73B2B6F}"/>
              </a:ext>
            </a:extLst>
          </p:cNvPr>
          <p:cNvSpPr>
            <a:spLocks noGrp="1"/>
          </p:cNvSpPr>
          <p:nvPr>
            <p:ph type="title"/>
          </p:nvPr>
        </p:nvSpPr>
        <p:spPr/>
        <p:txBody>
          <a:bodyPr/>
          <a:lstStyle/>
          <a:p>
            <a:r>
              <a:rPr lang="en-US" dirty="0">
                <a:solidFill>
                  <a:srgbClr val="002060"/>
                </a:solidFill>
              </a:rPr>
              <a:t>Mean-Centered PLS</a:t>
            </a:r>
          </a:p>
        </p:txBody>
      </p:sp>
      <p:sp>
        <p:nvSpPr>
          <p:cNvPr id="5" name="Content Placeholder 4">
            <a:extLst>
              <a:ext uri="{FF2B5EF4-FFF2-40B4-BE49-F238E27FC236}">
                <a16:creationId xmlns:a16="http://schemas.microsoft.com/office/drawing/2014/main" id="{A34B9774-A9FD-4ED2-A7CA-77AEADFBD8C0}"/>
              </a:ext>
            </a:extLst>
          </p:cNvPr>
          <p:cNvSpPr>
            <a:spLocks noGrp="1"/>
          </p:cNvSpPr>
          <p:nvPr>
            <p:ph idx="1"/>
          </p:nvPr>
        </p:nvSpPr>
        <p:spPr/>
        <p:txBody>
          <a:bodyPr/>
          <a:lstStyle/>
          <a:p>
            <a:pPr>
              <a:spcAft>
                <a:spcPts val="600"/>
              </a:spcAft>
            </a:pPr>
            <a:r>
              <a:rPr lang="en-US" dirty="0"/>
              <a:t>AKA Task PLS, Barycentric Discriminant Analysis</a:t>
            </a:r>
          </a:p>
          <a:p>
            <a:pPr>
              <a:spcAft>
                <a:spcPts val="600"/>
              </a:spcAft>
            </a:pPr>
            <a:r>
              <a:rPr lang="en-US" dirty="0"/>
              <a:t>Akin to a univariate ANOVA to examine condition and/or group differences</a:t>
            </a:r>
          </a:p>
          <a:p>
            <a:pPr>
              <a:spcAft>
                <a:spcPts val="600"/>
              </a:spcAft>
            </a:pPr>
            <a:r>
              <a:rPr lang="en-US" dirty="0"/>
              <a:t>Different mean-centering options</a:t>
            </a:r>
          </a:p>
          <a:p>
            <a:pPr lvl="1">
              <a:spcAft>
                <a:spcPts val="600"/>
              </a:spcAft>
            </a:pPr>
            <a:r>
              <a:rPr lang="en-US" dirty="0"/>
              <a:t>0: remove group means from conditions means (boost conditions)</a:t>
            </a:r>
          </a:p>
          <a:p>
            <a:pPr lvl="1">
              <a:spcAft>
                <a:spcPts val="600"/>
              </a:spcAft>
            </a:pPr>
            <a:r>
              <a:rPr lang="en-US" dirty="0"/>
              <a:t>1: remove condition mean from each group mean (boost groups)</a:t>
            </a:r>
          </a:p>
          <a:p>
            <a:pPr lvl="1">
              <a:spcAft>
                <a:spcPts val="600"/>
              </a:spcAft>
            </a:pPr>
            <a:r>
              <a:rPr lang="en-US" dirty="0"/>
              <a:t>2: remove grand mean (boost interaction)</a:t>
            </a:r>
          </a:p>
          <a:p>
            <a:pPr lvl="1">
              <a:spcAft>
                <a:spcPts val="600"/>
              </a:spcAft>
            </a:pPr>
            <a:r>
              <a:rPr lang="en-US" dirty="0"/>
              <a:t>3: remove condition and group means (interaction w/o main effects)</a:t>
            </a:r>
          </a:p>
          <a:p>
            <a:pPr>
              <a:spcAft>
                <a:spcPts val="600"/>
              </a:spcAft>
            </a:pPr>
            <a:r>
              <a:rPr lang="en-US" dirty="0"/>
              <a:t>See User Guide!</a:t>
            </a:r>
          </a:p>
        </p:txBody>
      </p:sp>
    </p:spTree>
    <p:extLst>
      <p:ext uri="{BB962C8B-B14F-4D97-AF65-F5344CB8AC3E}">
        <p14:creationId xmlns:p14="http://schemas.microsoft.com/office/powerpoint/2010/main" val="2956748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5">
                                            <p:txEl>
                                              <p:pRg st="0" end="0"/>
                                            </p:txEl>
                                          </p:spTgt>
                                        </p:tgtEl>
                                        <p:attrNameLst>
                                          <p:attrName>ppt_c</p:attrName>
                                        </p:attrNameLst>
                                      </p:cBhvr>
                                      <p:to>
                                        <a:srgbClr val="808080"/>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5">
                                            <p:txEl>
                                              <p:pRg st="1" end="1"/>
                                            </p:txEl>
                                          </p:spTgt>
                                        </p:tgtEl>
                                        <p:attrNameLst>
                                          <p:attrName>ppt_c</p:attrName>
                                        </p:attrNameLst>
                                      </p:cBhvr>
                                      <p:to>
                                        <a:srgbClr val="808080"/>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5">
                                            <p:txEl>
                                              <p:pRg st="2" end="2"/>
                                            </p:txEl>
                                          </p:spTgt>
                                        </p:tgtEl>
                                        <p:attrNameLst>
                                          <p:attrName>ppt_c</p:attrName>
                                        </p:attrNameLst>
                                      </p:cBhvr>
                                      <p:to>
                                        <a:srgbClr val="808080"/>
                                      </p:to>
                                    </p:animClr>
                                  </p:subTnLst>
                                </p:cTn>
                              </p:par>
                              <p:par>
                                <p:cTn id="15" presetID="1" presetClass="entr" presetSubtype="0" fill="hold" grpId="0"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5">
                                            <p:txEl>
                                              <p:pRg st="3" end="3"/>
                                            </p:txEl>
                                          </p:spTgt>
                                        </p:tgtEl>
                                        <p:attrNameLst>
                                          <p:attrName>ppt_c</p:attrName>
                                        </p:attrNameLst>
                                      </p:cBhvr>
                                      <p:to>
                                        <a:srgbClr val="808080"/>
                                      </p:to>
                                    </p:animClr>
                                  </p:subTnLst>
                                </p:cTn>
                              </p:par>
                              <p:par>
                                <p:cTn id="17" presetID="1" presetClass="entr" presetSubtype="0"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5">
                                            <p:txEl>
                                              <p:pRg st="4" end="4"/>
                                            </p:txEl>
                                          </p:spTgt>
                                        </p:tgtEl>
                                        <p:attrNameLst>
                                          <p:attrName>ppt_c</p:attrName>
                                        </p:attrNameLst>
                                      </p:cBhvr>
                                      <p:to>
                                        <a:srgbClr val="808080"/>
                                      </p:to>
                                    </p:animClr>
                                  </p:subTnLst>
                                </p:cTn>
                              </p:par>
                              <p:par>
                                <p:cTn id="19" presetID="1" presetClass="entr" presetSubtype="0" fill="hold" grpId="0"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5">
                                            <p:txEl>
                                              <p:pRg st="5" end="5"/>
                                            </p:txEl>
                                          </p:spTgt>
                                        </p:tgtEl>
                                        <p:attrNameLst>
                                          <p:attrName>ppt_c</p:attrName>
                                        </p:attrNameLst>
                                      </p:cBhvr>
                                      <p:to>
                                        <a:srgbClr val="808080"/>
                                      </p:to>
                                    </p:animClr>
                                  </p:subTnLst>
                                </p:cTn>
                              </p:par>
                              <p:par>
                                <p:cTn id="21" presetID="1" presetClass="entr" presetSubtype="0" fill="hold" grpId="0"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5">
                                            <p:txEl>
                                              <p:pRg st="6" end="6"/>
                                            </p:txEl>
                                          </p:spTgt>
                                        </p:tgtEl>
                                        <p:attrNameLst>
                                          <p:attrName>ppt_c</p:attrName>
                                        </p:attrNameLst>
                                      </p:cBhvr>
                                      <p:to>
                                        <a:srgbClr val="808080"/>
                                      </p:to>
                                    </p:animClr>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pic>
        <p:nvPicPr>
          <p:cNvPr id="418" name="Shape 418"/>
          <p:cNvPicPr preferRelativeResize="0"/>
          <p:nvPr/>
        </p:nvPicPr>
        <p:blipFill rotWithShape="1">
          <a:blip r:embed="rId3">
            <a:alphaModFix/>
          </a:blip>
          <a:srcRect/>
          <a:stretch/>
        </p:blipFill>
        <p:spPr>
          <a:xfrm>
            <a:off x="304800" y="140276"/>
            <a:ext cx="5839326" cy="3685359"/>
          </a:xfrm>
          <a:prstGeom prst="rect">
            <a:avLst/>
          </a:prstGeom>
          <a:noFill/>
          <a:ln>
            <a:noFill/>
          </a:ln>
        </p:spPr>
      </p:pic>
      <p:pic>
        <p:nvPicPr>
          <p:cNvPr id="419" name="Shape 419"/>
          <p:cNvPicPr preferRelativeResize="0"/>
          <p:nvPr/>
        </p:nvPicPr>
        <p:blipFill rotWithShape="1">
          <a:blip r:embed="rId4">
            <a:alphaModFix/>
          </a:blip>
          <a:srcRect/>
          <a:stretch/>
        </p:blipFill>
        <p:spPr>
          <a:xfrm>
            <a:off x="5146174" y="3172642"/>
            <a:ext cx="5839326" cy="3685359"/>
          </a:xfrm>
          <a:prstGeom prst="rect">
            <a:avLst/>
          </a:prstGeom>
          <a:noFill/>
          <a:ln>
            <a:noFill/>
          </a:ln>
        </p:spPr>
      </p:pic>
      <p:sp>
        <p:nvSpPr>
          <p:cNvPr id="420" name="Shape 420"/>
          <p:cNvSpPr txBox="1"/>
          <p:nvPr/>
        </p:nvSpPr>
        <p:spPr>
          <a:xfrm>
            <a:off x="6868253" y="863099"/>
            <a:ext cx="3673098" cy="1815882"/>
          </a:xfrm>
          <a:prstGeom prst="rect">
            <a:avLst/>
          </a:prstGeom>
          <a:solidFill>
            <a:schemeClr val="lt1"/>
          </a:solidFill>
          <a:ln w="19050" cap="flat" cmpd="sng">
            <a:solidFill>
              <a:srgbClr val="92D050"/>
            </a:solidFill>
            <a:prstDash val="lgDash"/>
            <a:round/>
            <a:headEnd type="none" w="med" len="med"/>
            <a:tailEnd type="none" w="med" len="med"/>
          </a:ln>
        </p:spPr>
        <p:txBody>
          <a:bodyPr wrap="square" lIns="91425" tIns="45700" rIns="91425" bIns="45700" anchor="t" anchorCtr="0">
            <a:noAutofit/>
          </a:bodyPr>
          <a:lstStyle/>
          <a:p>
            <a:pPr algn="ctr"/>
            <a:r>
              <a:rPr lang="en-US" sz="2800">
                <a:solidFill>
                  <a:schemeClr val="dk1"/>
                </a:solidFill>
                <a:latin typeface="Calibri"/>
                <a:ea typeface="Calibri"/>
                <a:cs typeface="Calibri"/>
                <a:sym typeface="Calibri"/>
              </a:rPr>
              <a:t>LV 1 explains 31% covariance between task design and activity, </a:t>
            </a:r>
            <a:r>
              <a:rPr lang="en-US" sz="2800" i="1">
                <a:solidFill>
                  <a:schemeClr val="dk1"/>
                </a:solidFill>
                <a:latin typeface="Calibri"/>
                <a:ea typeface="Calibri"/>
                <a:cs typeface="Calibri"/>
                <a:sym typeface="Calibri"/>
              </a:rPr>
              <a:t>p </a:t>
            </a:r>
            <a:r>
              <a:rPr lang="en-US" sz="2800">
                <a:solidFill>
                  <a:schemeClr val="dk1"/>
                </a:solidFill>
                <a:latin typeface="Calibri"/>
                <a:ea typeface="Calibri"/>
                <a:cs typeface="Calibri"/>
                <a:sym typeface="Calibri"/>
              </a:rPr>
              <a:t>&lt; .002</a:t>
            </a:r>
          </a:p>
        </p:txBody>
      </p:sp>
      <p:sp>
        <p:nvSpPr>
          <p:cNvPr id="421" name="Shape 421"/>
          <p:cNvSpPr txBox="1"/>
          <p:nvPr/>
        </p:nvSpPr>
        <p:spPr>
          <a:xfrm>
            <a:off x="330014" y="412667"/>
            <a:ext cx="2641270" cy="450432"/>
          </a:xfrm>
          <a:prstGeom prst="rect">
            <a:avLst/>
          </a:prstGeom>
          <a:solidFill>
            <a:srgbClr val="E1EFD8"/>
          </a:solidFill>
          <a:ln w="9525" cap="flat" cmpd="sng">
            <a:solidFill>
              <a:schemeClr val="accent6"/>
            </a:solidFill>
            <a:prstDash val="solid"/>
            <a:round/>
            <a:headEnd type="none" w="med" len="med"/>
            <a:tailEnd type="none" w="med" len="med"/>
          </a:ln>
        </p:spPr>
        <p:txBody>
          <a:bodyPr wrap="square" lIns="91425" tIns="45700" rIns="91425" bIns="45700" anchor="t" anchorCtr="0">
            <a:noAutofit/>
          </a:bodyPr>
          <a:lstStyle/>
          <a:p>
            <a:r>
              <a:rPr lang="en-US" sz="2000" dirty="0">
                <a:solidFill>
                  <a:schemeClr val="dk1"/>
                </a:solidFill>
                <a:latin typeface="Calibri"/>
                <a:ea typeface="Calibri"/>
                <a:cs typeface="Calibri"/>
                <a:sym typeface="Calibri"/>
              </a:rPr>
              <a:t>PLS Singular Value Plot</a:t>
            </a:r>
          </a:p>
        </p:txBody>
      </p:sp>
      <p:sp>
        <p:nvSpPr>
          <p:cNvPr id="422" name="Shape 422"/>
          <p:cNvSpPr txBox="1"/>
          <p:nvPr/>
        </p:nvSpPr>
        <p:spPr>
          <a:xfrm>
            <a:off x="5221510" y="3427020"/>
            <a:ext cx="2569359" cy="398615"/>
          </a:xfrm>
          <a:prstGeom prst="rect">
            <a:avLst/>
          </a:prstGeom>
          <a:solidFill>
            <a:srgbClr val="E1EFD8"/>
          </a:solidFill>
          <a:ln w="9525" cap="flat" cmpd="sng">
            <a:solidFill>
              <a:schemeClr val="accent6"/>
            </a:solidFill>
            <a:prstDash val="solid"/>
            <a:round/>
            <a:headEnd type="none" w="med" len="med"/>
            <a:tailEnd type="none" w="med" len="med"/>
          </a:ln>
        </p:spPr>
        <p:txBody>
          <a:bodyPr wrap="square" lIns="91425" tIns="45700" rIns="91425" bIns="45700" anchor="t" anchorCtr="0">
            <a:noAutofit/>
          </a:bodyPr>
          <a:lstStyle/>
          <a:p>
            <a:r>
              <a:rPr lang="en-US" sz="2000" dirty="0">
                <a:solidFill>
                  <a:schemeClr val="dk1"/>
                </a:solidFill>
                <a:latin typeface="Calibri"/>
                <a:ea typeface="Calibri"/>
                <a:cs typeface="Calibri"/>
                <a:sym typeface="Calibri"/>
              </a:rPr>
              <a:t>PLS Singular Value Plot</a:t>
            </a:r>
          </a:p>
        </p:txBody>
      </p:sp>
      <p:sp>
        <p:nvSpPr>
          <p:cNvPr id="7" name="Shape 467">
            <a:extLst>
              <a:ext uri="{FF2B5EF4-FFF2-40B4-BE49-F238E27FC236}">
                <a16:creationId xmlns:a16="http://schemas.microsoft.com/office/drawing/2014/main" id="{BB2B7AD0-1473-451A-9C12-8183F0A82A66}"/>
              </a:ext>
            </a:extLst>
          </p:cNvPr>
          <p:cNvSpPr txBox="1"/>
          <p:nvPr/>
        </p:nvSpPr>
        <p:spPr>
          <a:xfrm>
            <a:off x="1062607" y="4706738"/>
            <a:ext cx="3817354" cy="1200329"/>
          </a:xfrm>
          <a:prstGeom prst="rect">
            <a:avLst/>
          </a:prstGeom>
          <a:noFill/>
          <a:ln>
            <a:noFill/>
          </a:ln>
        </p:spPr>
        <p:txBody>
          <a:bodyPr wrap="square" lIns="91425" tIns="45700" rIns="91425" bIns="45700" anchor="t" anchorCtr="0">
            <a:noAutofit/>
          </a:bodyPr>
          <a:lstStyle/>
          <a:p>
            <a:pPr algn="ctr"/>
            <a:r>
              <a:rPr lang="en-US" sz="2400" dirty="0">
                <a:solidFill>
                  <a:schemeClr val="dk1"/>
                </a:solidFill>
                <a:latin typeface="Calibri"/>
                <a:ea typeface="Calibri"/>
                <a:cs typeface="Calibri"/>
                <a:sym typeface="Calibri"/>
              </a:rPr>
              <a:t>Permutation to determine which latent variables to interpret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pic>
        <p:nvPicPr>
          <p:cNvPr id="428" name="Shape 428"/>
          <p:cNvPicPr preferRelativeResize="0"/>
          <p:nvPr/>
        </p:nvPicPr>
        <p:blipFill rotWithShape="1">
          <a:blip r:embed="rId3">
            <a:alphaModFix/>
          </a:blip>
          <a:srcRect/>
          <a:stretch/>
        </p:blipFill>
        <p:spPr>
          <a:xfrm>
            <a:off x="368300" y="1096989"/>
            <a:ext cx="9144000" cy="5786963"/>
          </a:xfrm>
          <a:prstGeom prst="rect">
            <a:avLst/>
          </a:prstGeom>
          <a:noFill/>
          <a:ln>
            <a:noFill/>
          </a:ln>
        </p:spPr>
      </p:pic>
      <p:sp>
        <p:nvSpPr>
          <p:cNvPr id="429" name="Shape 429"/>
          <p:cNvSpPr txBox="1">
            <a:spLocks noGrp="1"/>
          </p:cNvSpPr>
          <p:nvPr>
            <p:ph type="title"/>
          </p:nvPr>
        </p:nvSpPr>
        <p:spPr>
          <a:xfrm>
            <a:off x="368300" y="1"/>
            <a:ext cx="7886700" cy="1096988"/>
          </a:xfrm>
          <a:prstGeom prst="rect">
            <a:avLst/>
          </a:prstGeom>
          <a:noFill/>
          <a:ln>
            <a:noFill/>
          </a:ln>
        </p:spPr>
        <p:txBody>
          <a:bodyPr vert="horz" wrap="square" lIns="91425" tIns="45700" rIns="91425" bIns="45700" rtlCol="0" anchor="ctr" anchorCtr="0">
            <a:noAutofit/>
          </a:bodyPr>
          <a:lstStyle/>
          <a:p>
            <a:pPr indent="-152400">
              <a:spcBef>
                <a:spcPts val="0"/>
              </a:spcBef>
              <a:buClr>
                <a:schemeClr val="dk1"/>
              </a:buClr>
              <a:buSzPts val="2400"/>
            </a:pPr>
            <a:r>
              <a:rPr lang="en-US" sz="2400" dirty="0">
                <a:solidFill>
                  <a:srgbClr val="002060"/>
                </a:solidFill>
                <a:latin typeface="Calibri"/>
                <a:ea typeface="Calibri"/>
                <a:cs typeface="Calibri"/>
                <a:sym typeface="Calibri"/>
              </a:rPr>
              <a:t>Mean-Center by group (type 0)</a:t>
            </a:r>
            <a:br>
              <a:rPr lang="en-US" sz="3200" dirty="0">
                <a:solidFill>
                  <a:srgbClr val="002060"/>
                </a:solidFill>
                <a:latin typeface="Calibri"/>
                <a:ea typeface="Calibri"/>
                <a:cs typeface="Calibri"/>
                <a:sym typeface="Calibri"/>
              </a:rPr>
            </a:br>
            <a:r>
              <a:rPr lang="en-US" sz="3200" dirty="0">
                <a:solidFill>
                  <a:srgbClr val="002060"/>
                </a:solidFill>
                <a:latin typeface="Calibri"/>
                <a:ea typeface="Calibri"/>
                <a:cs typeface="Calibri"/>
                <a:sym typeface="Calibri"/>
              </a:rPr>
              <a:t>Significant voxels contributing to LV 1</a:t>
            </a:r>
          </a:p>
        </p:txBody>
      </p:sp>
      <p:sp>
        <p:nvSpPr>
          <p:cNvPr id="430" name="Shape 430"/>
          <p:cNvSpPr/>
          <p:nvPr/>
        </p:nvSpPr>
        <p:spPr>
          <a:xfrm>
            <a:off x="805623" y="2218300"/>
            <a:ext cx="2138900" cy="914514"/>
          </a:xfrm>
          <a:prstGeom prst="rect">
            <a:avLst/>
          </a:prstGeom>
          <a:noFill/>
          <a:ln w="34925" cap="flat" cmpd="sng">
            <a:solidFill>
              <a:schemeClr val="accent6"/>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431" name="Shape 431"/>
          <p:cNvSpPr txBox="1"/>
          <p:nvPr/>
        </p:nvSpPr>
        <p:spPr>
          <a:xfrm>
            <a:off x="3363475" y="2032601"/>
            <a:ext cx="2045952" cy="369332"/>
          </a:xfrm>
          <a:prstGeom prst="rect">
            <a:avLst/>
          </a:prstGeom>
          <a:solidFill>
            <a:srgbClr val="E1EFD8"/>
          </a:solidFill>
          <a:ln w="9525" cap="flat" cmpd="sng">
            <a:solidFill>
              <a:schemeClr val="accent6"/>
            </a:solidFill>
            <a:prstDash val="dash"/>
            <a:round/>
            <a:headEnd type="none" w="med" len="med"/>
            <a:tailEnd type="none" w="med" len="med"/>
          </a:ln>
        </p:spPr>
        <p:txBody>
          <a:bodyPr wrap="square" lIns="91425" tIns="45700" rIns="91425" bIns="45700" anchor="t" anchorCtr="0">
            <a:noAutofit/>
          </a:bodyPr>
          <a:lstStyle/>
          <a:p>
            <a:pPr algn="ctr"/>
            <a:r>
              <a:rPr lang="en-US">
                <a:solidFill>
                  <a:schemeClr val="dk1"/>
                </a:solidFill>
                <a:latin typeface="Calibri"/>
                <a:ea typeface="Calibri"/>
                <a:cs typeface="Calibri"/>
                <a:sym typeface="Calibri"/>
              </a:rPr>
              <a:t>Set BSR thresholds</a:t>
            </a:r>
          </a:p>
        </p:txBody>
      </p:sp>
      <p:cxnSp>
        <p:nvCxnSpPr>
          <p:cNvPr id="432" name="Shape 432"/>
          <p:cNvCxnSpPr>
            <a:stCxn id="430" idx="3"/>
            <a:endCxn id="431" idx="1"/>
          </p:cNvCxnSpPr>
          <p:nvPr/>
        </p:nvCxnSpPr>
        <p:spPr>
          <a:xfrm rot="10800000" flipH="1">
            <a:off x="2944523" y="2217157"/>
            <a:ext cx="419100" cy="458400"/>
          </a:xfrm>
          <a:prstGeom prst="straightConnector1">
            <a:avLst/>
          </a:prstGeom>
          <a:noFill/>
          <a:ln w="28575" cap="flat" cmpd="sng">
            <a:solidFill>
              <a:schemeClr val="accent6"/>
            </a:solidFill>
            <a:prstDash val="solid"/>
            <a:miter lim="800000"/>
            <a:headEnd type="none" w="med" len="med"/>
            <a:tailEnd type="stealth" w="lg" len="lg"/>
          </a:ln>
        </p:spPr>
      </p:cxnSp>
      <p:sp>
        <p:nvSpPr>
          <p:cNvPr id="7" name="Shape 467">
            <a:extLst>
              <a:ext uri="{FF2B5EF4-FFF2-40B4-BE49-F238E27FC236}">
                <a16:creationId xmlns:a16="http://schemas.microsoft.com/office/drawing/2014/main" id="{3FDF4C10-22EA-4245-B8CA-60FA10BF0C02}"/>
              </a:ext>
            </a:extLst>
          </p:cNvPr>
          <p:cNvSpPr txBox="1"/>
          <p:nvPr/>
        </p:nvSpPr>
        <p:spPr>
          <a:xfrm>
            <a:off x="9423400" y="2675557"/>
            <a:ext cx="2921938" cy="1200329"/>
          </a:xfrm>
          <a:prstGeom prst="rect">
            <a:avLst/>
          </a:prstGeom>
          <a:noFill/>
          <a:ln>
            <a:noFill/>
          </a:ln>
        </p:spPr>
        <p:txBody>
          <a:bodyPr wrap="square" lIns="91425" tIns="45700" rIns="91425" bIns="45700" anchor="t" anchorCtr="0">
            <a:noAutofit/>
          </a:bodyPr>
          <a:lstStyle/>
          <a:p>
            <a:pPr algn="ctr"/>
            <a:r>
              <a:rPr lang="en-US" sz="2400" dirty="0">
                <a:solidFill>
                  <a:schemeClr val="dk1"/>
                </a:solidFill>
                <a:latin typeface="Calibri"/>
                <a:ea typeface="Calibri"/>
                <a:cs typeface="Calibri"/>
                <a:sym typeface="Calibri"/>
              </a:rPr>
              <a:t>Bootstrap Ratios (BSRs) to determine which voxels are significant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pic>
        <p:nvPicPr>
          <p:cNvPr id="437" name="Shape 437"/>
          <p:cNvPicPr preferRelativeResize="0"/>
          <p:nvPr/>
        </p:nvPicPr>
        <p:blipFill rotWithShape="1">
          <a:blip r:embed="rId3">
            <a:alphaModFix/>
          </a:blip>
          <a:srcRect/>
          <a:stretch/>
        </p:blipFill>
        <p:spPr>
          <a:xfrm>
            <a:off x="201946" y="1218166"/>
            <a:ext cx="9144000" cy="4904267"/>
          </a:xfrm>
          <a:prstGeom prst="rect">
            <a:avLst/>
          </a:prstGeom>
          <a:noFill/>
          <a:ln>
            <a:noFill/>
          </a:ln>
        </p:spPr>
      </p:pic>
      <p:sp>
        <p:nvSpPr>
          <p:cNvPr id="439" name="Shape 439"/>
          <p:cNvSpPr txBox="1"/>
          <p:nvPr/>
        </p:nvSpPr>
        <p:spPr>
          <a:xfrm>
            <a:off x="3586513" y="5655458"/>
            <a:ext cx="1403333" cy="369332"/>
          </a:xfrm>
          <a:prstGeom prst="rect">
            <a:avLst/>
          </a:prstGeom>
          <a:noFill/>
          <a:ln>
            <a:noFill/>
          </a:ln>
        </p:spPr>
        <p:txBody>
          <a:bodyPr wrap="square" lIns="91425" tIns="45700" rIns="91425" bIns="45700" anchor="t" anchorCtr="0">
            <a:noAutofit/>
          </a:bodyPr>
          <a:lstStyle/>
          <a:p>
            <a:r>
              <a:rPr lang="en-US">
                <a:solidFill>
                  <a:schemeClr val="dk1"/>
                </a:solidFill>
                <a:latin typeface="Calibri"/>
                <a:ea typeface="Calibri"/>
                <a:cs typeface="Calibri"/>
                <a:sym typeface="Calibri"/>
              </a:rPr>
              <a:t>Young Adults</a:t>
            </a:r>
          </a:p>
        </p:txBody>
      </p:sp>
      <p:sp>
        <p:nvSpPr>
          <p:cNvPr id="440" name="Shape 440"/>
          <p:cNvSpPr txBox="1"/>
          <p:nvPr/>
        </p:nvSpPr>
        <p:spPr>
          <a:xfrm>
            <a:off x="6826496" y="5655458"/>
            <a:ext cx="1356462" cy="369332"/>
          </a:xfrm>
          <a:prstGeom prst="rect">
            <a:avLst/>
          </a:prstGeom>
          <a:noFill/>
          <a:ln>
            <a:noFill/>
          </a:ln>
        </p:spPr>
        <p:txBody>
          <a:bodyPr wrap="square" lIns="91425" tIns="45700" rIns="91425" bIns="45700" anchor="t" anchorCtr="0">
            <a:noAutofit/>
          </a:bodyPr>
          <a:lstStyle/>
          <a:p>
            <a:r>
              <a:rPr lang="en-US">
                <a:solidFill>
                  <a:schemeClr val="dk1"/>
                </a:solidFill>
                <a:latin typeface="Calibri"/>
                <a:ea typeface="Calibri"/>
                <a:cs typeface="Calibri"/>
                <a:sym typeface="Calibri"/>
              </a:rPr>
              <a:t>Older Adults</a:t>
            </a:r>
          </a:p>
        </p:txBody>
      </p:sp>
      <p:sp>
        <p:nvSpPr>
          <p:cNvPr id="441" name="Shape 441"/>
          <p:cNvSpPr/>
          <p:nvPr/>
        </p:nvSpPr>
        <p:spPr>
          <a:xfrm rot="2925195">
            <a:off x="4021168" y="3617915"/>
            <a:ext cx="498046" cy="1540512"/>
          </a:xfrm>
          <a:prstGeom prst="rightBrace">
            <a:avLst>
              <a:gd name="adj1" fmla="val 8333"/>
              <a:gd name="adj2" fmla="val 50000"/>
            </a:avLst>
          </a:prstGeom>
          <a:noFill/>
          <a:ln w="25400" cap="flat" cmpd="sng">
            <a:solidFill>
              <a:schemeClr val="accent6"/>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dk1"/>
              </a:solidFill>
              <a:latin typeface="Calibri"/>
              <a:ea typeface="Calibri"/>
              <a:cs typeface="Calibri"/>
              <a:sym typeface="Calibri"/>
            </a:endParaRPr>
          </a:p>
        </p:txBody>
      </p:sp>
      <p:sp>
        <p:nvSpPr>
          <p:cNvPr id="442" name="Shape 442"/>
          <p:cNvSpPr/>
          <p:nvPr/>
        </p:nvSpPr>
        <p:spPr>
          <a:xfrm rot="4092330">
            <a:off x="7245616" y="3337121"/>
            <a:ext cx="590874" cy="2009939"/>
          </a:xfrm>
          <a:prstGeom prst="rightBrace">
            <a:avLst>
              <a:gd name="adj1" fmla="val 8333"/>
              <a:gd name="adj2" fmla="val 50000"/>
            </a:avLst>
          </a:prstGeom>
          <a:noFill/>
          <a:ln w="25400" cap="flat" cmpd="sng">
            <a:solidFill>
              <a:schemeClr val="accent6"/>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dk1"/>
              </a:solidFill>
              <a:latin typeface="Calibri"/>
              <a:ea typeface="Calibri"/>
              <a:cs typeface="Calibri"/>
              <a:sym typeface="Calibri"/>
            </a:endParaRPr>
          </a:p>
        </p:txBody>
      </p:sp>
      <p:sp>
        <p:nvSpPr>
          <p:cNvPr id="443" name="Shape 443"/>
          <p:cNvSpPr txBox="1"/>
          <p:nvPr/>
        </p:nvSpPr>
        <p:spPr>
          <a:xfrm>
            <a:off x="4415642" y="4480791"/>
            <a:ext cx="1119794" cy="369332"/>
          </a:xfrm>
          <a:prstGeom prst="rect">
            <a:avLst/>
          </a:prstGeom>
          <a:noFill/>
          <a:ln>
            <a:noFill/>
          </a:ln>
        </p:spPr>
        <p:txBody>
          <a:bodyPr wrap="square" lIns="91425" tIns="45700" rIns="91425" bIns="45700" anchor="t" anchorCtr="0">
            <a:noAutofit/>
          </a:bodyPr>
          <a:lstStyle/>
          <a:p>
            <a:r>
              <a:rPr lang="en-US">
                <a:solidFill>
                  <a:schemeClr val="dk1"/>
                </a:solidFill>
                <a:latin typeface="Calibri"/>
                <a:ea typeface="Calibri"/>
                <a:cs typeface="Calibri"/>
                <a:sym typeface="Calibri"/>
              </a:rPr>
              <a:t>D0 vs D50</a:t>
            </a:r>
          </a:p>
        </p:txBody>
      </p:sp>
      <p:sp>
        <p:nvSpPr>
          <p:cNvPr id="444" name="Shape 444"/>
          <p:cNvSpPr txBox="1"/>
          <p:nvPr/>
        </p:nvSpPr>
        <p:spPr>
          <a:xfrm>
            <a:off x="7715003" y="4573815"/>
            <a:ext cx="1119794" cy="369332"/>
          </a:xfrm>
          <a:prstGeom prst="rect">
            <a:avLst/>
          </a:prstGeom>
          <a:noFill/>
          <a:ln>
            <a:noFill/>
          </a:ln>
        </p:spPr>
        <p:txBody>
          <a:bodyPr wrap="square" lIns="91425" tIns="45700" rIns="91425" bIns="45700" anchor="t" anchorCtr="0">
            <a:noAutofit/>
          </a:bodyPr>
          <a:lstStyle/>
          <a:p>
            <a:r>
              <a:rPr lang="en-US">
                <a:solidFill>
                  <a:schemeClr val="dk1"/>
                </a:solidFill>
                <a:latin typeface="Calibri"/>
                <a:ea typeface="Calibri"/>
                <a:cs typeface="Calibri"/>
                <a:sym typeface="Calibri"/>
              </a:rPr>
              <a:t>D0 vs D70</a:t>
            </a:r>
          </a:p>
        </p:txBody>
      </p:sp>
      <p:sp>
        <p:nvSpPr>
          <p:cNvPr id="445" name="Shape 445"/>
          <p:cNvSpPr txBox="1"/>
          <p:nvPr/>
        </p:nvSpPr>
        <p:spPr>
          <a:xfrm>
            <a:off x="314796" y="1440212"/>
            <a:ext cx="3055817" cy="470297"/>
          </a:xfrm>
          <a:prstGeom prst="rect">
            <a:avLst/>
          </a:prstGeom>
          <a:solidFill>
            <a:srgbClr val="E1EFD8"/>
          </a:solidFill>
          <a:ln w="9525" cap="flat" cmpd="sng">
            <a:solidFill>
              <a:schemeClr val="accent6"/>
            </a:solidFill>
            <a:prstDash val="solid"/>
            <a:round/>
            <a:headEnd type="none" w="med" len="med"/>
            <a:tailEnd type="none" w="med" len="med"/>
          </a:ln>
        </p:spPr>
        <p:txBody>
          <a:bodyPr wrap="square" lIns="91425" tIns="45700" rIns="91425" bIns="45700" anchor="t" anchorCtr="0">
            <a:noAutofit/>
          </a:bodyPr>
          <a:lstStyle/>
          <a:p>
            <a:r>
              <a:rPr lang="en-US" sz="2400" dirty="0">
                <a:solidFill>
                  <a:schemeClr val="dk1"/>
                </a:solidFill>
                <a:latin typeface="Calibri"/>
                <a:ea typeface="Calibri"/>
                <a:cs typeface="Calibri"/>
                <a:sym typeface="Calibri"/>
              </a:rPr>
              <a:t>PLS Brain Scores Plot</a:t>
            </a:r>
          </a:p>
        </p:txBody>
      </p:sp>
      <p:sp>
        <p:nvSpPr>
          <p:cNvPr id="11" name="Shape 467">
            <a:extLst>
              <a:ext uri="{FF2B5EF4-FFF2-40B4-BE49-F238E27FC236}">
                <a16:creationId xmlns:a16="http://schemas.microsoft.com/office/drawing/2014/main" id="{174E8334-6D36-4CCE-A34B-F82A2C855B7E}"/>
              </a:ext>
            </a:extLst>
          </p:cNvPr>
          <p:cNvSpPr txBox="1"/>
          <p:nvPr/>
        </p:nvSpPr>
        <p:spPr>
          <a:xfrm>
            <a:off x="9460562" y="2492775"/>
            <a:ext cx="2731438" cy="1200329"/>
          </a:xfrm>
          <a:prstGeom prst="rect">
            <a:avLst/>
          </a:prstGeom>
          <a:noFill/>
          <a:ln>
            <a:noFill/>
          </a:ln>
        </p:spPr>
        <p:txBody>
          <a:bodyPr wrap="square" lIns="91425" tIns="45700" rIns="91425" bIns="45700" anchor="t" anchorCtr="0">
            <a:noAutofit/>
          </a:bodyPr>
          <a:lstStyle/>
          <a:p>
            <a:pPr algn="ctr"/>
            <a:r>
              <a:rPr lang="en-US" sz="2400" dirty="0">
                <a:solidFill>
                  <a:schemeClr val="dk1"/>
                </a:solidFill>
                <a:latin typeface="Calibri"/>
                <a:ea typeface="Calibri"/>
                <a:cs typeface="Calibri"/>
                <a:sym typeface="Calibri"/>
              </a:rPr>
              <a:t>Bootstrapped </a:t>
            </a:r>
          </a:p>
          <a:p>
            <a:pPr algn="ctr"/>
            <a:r>
              <a:rPr lang="en-US" sz="2400" dirty="0">
                <a:solidFill>
                  <a:schemeClr val="dk1"/>
                </a:solidFill>
                <a:latin typeface="Calibri"/>
                <a:ea typeface="Calibri"/>
                <a:cs typeface="Calibri"/>
                <a:sym typeface="Calibri"/>
              </a:rPr>
              <a:t>Confidence Intervals to determine which groups/conditions contribute</a:t>
            </a:r>
          </a:p>
        </p:txBody>
      </p:sp>
      <p:sp>
        <p:nvSpPr>
          <p:cNvPr id="12" name="Shape 429">
            <a:extLst>
              <a:ext uri="{FF2B5EF4-FFF2-40B4-BE49-F238E27FC236}">
                <a16:creationId xmlns:a16="http://schemas.microsoft.com/office/drawing/2014/main" id="{751DB6C2-1773-484B-A91A-363079E05E23}"/>
              </a:ext>
            </a:extLst>
          </p:cNvPr>
          <p:cNvSpPr txBox="1">
            <a:spLocks/>
          </p:cNvSpPr>
          <p:nvPr/>
        </p:nvSpPr>
        <p:spPr>
          <a:xfrm>
            <a:off x="368300" y="1"/>
            <a:ext cx="8813800" cy="1096988"/>
          </a:xfrm>
          <a:prstGeom prst="rect">
            <a:avLst/>
          </a:prstGeom>
          <a:noFill/>
          <a:ln>
            <a:noFill/>
          </a:ln>
        </p:spPr>
        <p:txBody>
          <a:bodyPr vert="horz" wrap="square" lIns="91425" tIns="45700" rIns="91425" bIns="457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indent="-152400">
              <a:spcBef>
                <a:spcPts val="0"/>
              </a:spcBef>
              <a:buClr>
                <a:schemeClr val="dk1"/>
              </a:buClr>
              <a:buSzPts val="2400"/>
            </a:pPr>
            <a:r>
              <a:rPr lang="en-US" sz="2400" dirty="0">
                <a:solidFill>
                  <a:srgbClr val="002060"/>
                </a:solidFill>
                <a:latin typeface="Calibri"/>
                <a:ea typeface="Calibri"/>
                <a:cs typeface="Calibri"/>
                <a:sym typeface="Calibri"/>
              </a:rPr>
              <a:t>Mean-Center by group (type 0)</a:t>
            </a:r>
            <a:br>
              <a:rPr lang="en-US" sz="3200" dirty="0">
                <a:solidFill>
                  <a:srgbClr val="002060"/>
                </a:solidFill>
                <a:latin typeface="Calibri"/>
                <a:ea typeface="Calibri"/>
                <a:cs typeface="Calibri"/>
                <a:sym typeface="Calibri"/>
              </a:rPr>
            </a:br>
            <a:r>
              <a:rPr lang="en-US" sz="3200" dirty="0">
                <a:solidFill>
                  <a:srgbClr val="002060"/>
                </a:solidFill>
                <a:latin typeface="Calibri"/>
                <a:ea typeface="Calibri"/>
                <a:cs typeface="Calibri"/>
                <a:sym typeface="Calibri"/>
              </a:rPr>
              <a:t>Significant conditions/groups contributing to LV 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4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pic>
        <p:nvPicPr>
          <p:cNvPr id="451" name="Shape 451"/>
          <p:cNvPicPr preferRelativeResize="0"/>
          <p:nvPr/>
        </p:nvPicPr>
        <p:blipFill rotWithShape="1">
          <a:blip r:embed="rId3">
            <a:alphaModFix/>
          </a:blip>
          <a:srcRect/>
          <a:stretch/>
        </p:blipFill>
        <p:spPr>
          <a:xfrm>
            <a:off x="1152434" y="730890"/>
            <a:ext cx="2252409" cy="2774309"/>
          </a:xfrm>
          <a:prstGeom prst="rect">
            <a:avLst/>
          </a:prstGeom>
          <a:noFill/>
          <a:ln>
            <a:noFill/>
          </a:ln>
        </p:spPr>
      </p:pic>
      <p:sp>
        <p:nvSpPr>
          <p:cNvPr id="452" name="Shape 452"/>
          <p:cNvSpPr txBox="1"/>
          <p:nvPr/>
        </p:nvSpPr>
        <p:spPr>
          <a:xfrm>
            <a:off x="1524000" y="1"/>
            <a:ext cx="9144000" cy="711069"/>
          </a:xfrm>
          <a:prstGeom prst="rect">
            <a:avLst/>
          </a:prstGeom>
          <a:noFill/>
          <a:ln>
            <a:noFill/>
          </a:ln>
        </p:spPr>
        <p:txBody>
          <a:bodyPr wrap="square" lIns="91425" tIns="45700" rIns="91425" bIns="45700" anchor="t" anchorCtr="0">
            <a:noAutofit/>
          </a:bodyPr>
          <a:lstStyle/>
          <a:p>
            <a:pPr indent="-254000">
              <a:lnSpc>
                <a:spcPct val="90000"/>
              </a:lnSpc>
              <a:buClr>
                <a:schemeClr val="dk1"/>
              </a:buClr>
              <a:buSzPts val="4000"/>
            </a:pPr>
            <a:r>
              <a:rPr lang="en-US" sz="4000" dirty="0">
                <a:solidFill>
                  <a:srgbClr val="002060"/>
                </a:solidFill>
                <a:latin typeface="Calibri"/>
                <a:ea typeface="Calibri"/>
                <a:cs typeface="Calibri"/>
                <a:sym typeface="Calibri"/>
              </a:rPr>
              <a:t>Interpreting fMRI-condition relationships</a:t>
            </a:r>
          </a:p>
        </p:txBody>
      </p:sp>
      <p:pic>
        <p:nvPicPr>
          <p:cNvPr id="453" name="Shape 453"/>
          <p:cNvPicPr preferRelativeResize="0"/>
          <p:nvPr/>
        </p:nvPicPr>
        <p:blipFill rotWithShape="1">
          <a:blip r:embed="rId4">
            <a:alphaModFix/>
          </a:blip>
          <a:srcRect l="23859" t="10620" r="37368" b="9809"/>
          <a:stretch/>
        </p:blipFill>
        <p:spPr>
          <a:xfrm>
            <a:off x="3649515" y="777788"/>
            <a:ext cx="2417841" cy="2661307"/>
          </a:xfrm>
          <a:prstGeom prst="rect">
            <a:avLst/>
          </a:prstGeom>
          <a:noFill/>
          <a:ln>
            <a:noFill/>
          </a:ln>
        </p:spPr>
      </p:pic>
      <p:sp>
        <p:nvSpPr>
          <p:cNvPr id="454" name="Shape 454"/>
          <p:cNvSpPr txBox="1"/>
          <p:nvPr/>
        </p:nvSpPr>
        <p:spPr>
          <a:xfrm>
            <a:off x="6571018" y="1313907"/>
            <a:ext cx="3673098" cy="1384995"/>
          </a:xfrm>
          <a:prstGeom prst="rect">
            <a:avLst/>
          </a:prstGeom>
          <a:solidFill>
            <a:schemeClr val="lt1"/>
          </a:solidFill>
          <a:ln w="19050" cap="flat" cmpd="sng">
            <a:solidFill>
              <a:srgbClr val="92D050"/>
            </a:solidFill>
            <a:prstDash val="lgDash"/>
            <a:round/>
            <a:headEnd type="none" w="med" len="med"/>
            <a:tailEnd type="none" w="med" len="med"/>
          </a:ln>
        </p:spPr>
        <p:txBody>
          <a:bodyPr wrap="square" lIns="91425" tIns="45700" rIns="91425" bIns="45700" anchor="t" anchorCtr="0">
            <a:noAutofit/>
          </a:bodyPr>
          <a:lstStyle/>
          <a:p>
            <a:pPr algn="ctr"/>
            <a:r>
              <a:rPr lang="en-US" sz="2800">
                <a:solidFill>
                  <a:schemeClr val="dk1"/>
                </a:solidFill>
                <a:latin typeface="Calibri"/>
                <a:ea typeface="Calibri"/>
                <a:cs typeface="Calibri"/>
                <a:sym typeface="Calibri"/>
              </a:rPr>
              <a:t>How does activation for each condition map onto the LV?</a:t>
            </a:r>
          </a:p>
        </p:txBody>
      </p:sp>
      <p:sp>
        <p:nvSpPr>
          <p:cNvPr id="455" name="Shape 455"/>
          <p:cNvSpPr txBox="1"/>
          <p:nvPr/>
        </p:nvSpPr>
        <p:spPr>
          <a:xfrm>
            <a:off x="1348509" y="711070"/>
            <a:ext cx="1860258" cy="444501"/>
          </a:xfrm>
          <a:prstGeom prst="rect">
            <a:avLst/>
          </a:prstGeom>
          <a:noFill/>
          <a:ln>
            <a:noFill/>
          </a:ln>
        </p:spPr>
        <p:txBody>
          <a:bodyPr wrap="square" lIns="91425" tIns="45700" rIns="91425" bIns="45700" anchor="t" anchorCtr="0">
            <a:noAutofit/>
          </a:bodyPr>
          <a:lstStyle/>
          <a:p>
            <a:r>
              <a:rPr lang="en-US" sz="2000" b="1" dirty="0">
                <a:solidFill>
                  <a:schemeClr val="bg1"/>
                </a:solidFill>
                <a:latin typeface="Calibri"/>
                <a:ea typeface="Calibri"/>
                <a:cs typeface="Calibri"/>
                <a:sym typeface="Calibri"/>
              </a:rPr>
              <a:t>Negative BSRs</a:t>
            </a:r>
          </a:p>
        </p:txBody>
      </p:sp>
      <p:sp>
        <p:nvSpPr>
          <p:cNvPr id="456" name="Shape 456"/>
          <p:cNvSpPr txBox="1"/>
          <p:nvPr/>
        </p:nvSpPr>
        <p:spPr>
          <a:xfrm>
            <a:off x="4327888" y="2698902"/>
            <a:ext cx="1860258" cy="444501"/>
          </a:xfrm>
          <a:prstGeom prst="rect">
            <a:avLst/>
          </a:prstGeom>
          <a:noFill/>
          <a:ln>
            <a:noFill/>
          </a:ln>
        </p:spPr>
        <p:txBody>
          <a:bodyPr wrap="square" lIns="91425" tIns="45700" rIns="91425" bIns="45700" anchor="t" anchorCtr="0">
            <a:noAutofit/>
          </a:bodyPr>
          <a:lstStyle/>
          <a:p>
            <a:pPr algn="ctr"/>
            <a:r>
              <a:rPr lang="en-US" sz="2000" dirty="0">
                <a:solidFill>
                  <a:schemeClr val="dk1"/>
                </a:solidFill>
                <a:latin typeface="Calibri"/>
                <a:ea typeface="Calibri"/>
                <a:cs typeface="Calibri"/>
                <a:sym typeface="Calibri"/>
              </a:rPr>
              <a:t>Brain Scores for Young</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pic>
        <p:nvPicPr>
          <p:cNvPr id="462" name="Shape 462"/>
          <p:cNvPicPr preferRelativeResize="0"/>
          <p:nvPr/>
        </p:nvPicPr>
        <p:blipFill rotWithShape="1">
          <a:blip r:embed="rId3">
            <a:alphaModFix/>
          </a:blip>
          <a:srcRect/>
          <a:stretch/>
        </p:blipFill>
        <p:spPr>
          <a:xfrm>
            <a:off x="4973054" y="3516226"/>
            <a:ext cx="6063245" cy="3341776"/>
          </a:xfrm>
          <a:prstGeom prst="rect">
            <a:avLst/>
          </a:prstGeom>
          <a:noFill/>
          <a:ln>
            <a:noFill/>
          </a:ln>
        </p:spPr>
      </p:pic>
      <p:sp>
        <p:nvSpPr>
          <p:cNvPr id="465" name="Shape 465"/>
          <p:cNvSpPr txBox="1"/>
          <p:nvPr/>
        </p:nvSpPr>
        <p:spPr>
          <a:xfrm>
            <a:off x="6571018" y="1313907"/>
            <a:ext cx="3673098" cy="1384995"/>
          </a:xfrm>
          <a:prstGeom prst="rect">
            <a:avLst/>
          </a:prstGeom>
          <a:solidFill>
            <a:schemeClr val="lt1"/>
          </a:solidFill>
          <a:ln w="19050" cap="flat" cmpd="sng">
            <a:solidFill>
              <a:srgbClr val="92D050"/>
            </a:solidFill>
            <a:prstDash val="lgDash"/>
            <a:round/>
            <a:headEnd type="none" w="med" len="med"/>
            <a:tailEnd type="none" w="med" len="med"/>
          </a:ln>
        </p:spPr>
        <p:txBody>
          <a:bodyPr wrap="square" lIns="91425" tIns="45700" rIns="91425" bIns="45700" anchor="t" anchorCtr="0">
            <a:noAutofit/>
          </a:bodyPr>
          <a:lstStyle/>
          <a:p>
            <a:pPr algn="ctr"/>
            <a:r>
              <a:rPr lang="en-US" sz="2800">
                <a:solidFill>
                  <a:schemeClr val="dk1"/>
                </a:solidFill>
                <a:latin typeface="Calibri"/>
                <a:ea typeface="Calibri"/>
                <a:cs typeface="Calibri"/>
                <a:sym typeface="Calibri"/>
              </a:rPr>
              <a:t>How does activation for each condition map onto the LV?</a:t>
            </a:r>
          </a:p>
        </p:txBody>
      </p:sp>
      <p:sp>
        <p:nvSpPr>
          <p:cNvPr id="467" name="Shape 467"/>
          <p:cNvSpPr txBox="1"/>
          <p:nvPr/>
        </p:nvSpPr>
        <p:spPr>
          <a:xfrm>
            <a:off x="1155701" y="4619324"/>
            <a:ext cx="3817354" cy="1200329"/>
          </a:xfrm>
          <a:prstGeom prst="rect">
            <a:avLst/>
          </a:prstGeom>
          <a:noFill/>
          <a:ln>
            <a:noFill/>
          </a:ln>
        </p:spPr>
        <p:txBody>
          <a:bodyPr wrap="square" lIns="91425" tIns="45700" rIns="91425" bIns="45700" anchor="t" anchorCtr="0">
            <a:noAutofit/>
          </a:bodyPr>
          <a:lstStyle/>
          <a:p>
            <a:pPr algn="ctr"/>
            <a:r>
              <a:rPr lang="en-US" sz="2400" dirty="0">
                <a:solidFill>
                  <a:schemeClr val="dk1"/>
                </a:solidFill>
                <a:latin typeface="Calibri"/>
                <a:ea typeface="Calibri"/>
                <a:cs typeface="Calibri"/>
                <a:sym typeface="Calibri"/>
              </a:rPr>
              <a:t>Mean % signal change </a:t>
            </a:r>
          </a:p>
          <a:p>
            <a:pPr algn="ctr"/>
            <a:r>
              <a:rPr lang="en-US" sz="2400" dirty="0">
                <a:solidFill>
                  <a:schemeClr val="dk1"/>
                </a:solidFill>
                <a:latin typeface="Calibri"/>
                <a:ea typeface="Calibri"/>
                <a:cs typeface="Calibri"/>
                <a:sym typeface="Calibri"/>
              </a:rPr>
              <a:t>in selected voxel (L middle temporal) for young adults across the 4 conditions</a:t>
            </a:r>
          </a:p>
        </p:txBody>
      </p:sp>
      <p:sp>
        <p:nvSpPr>
          <p:cNvPr id="469" name="Shape 469"/>
          <p:cNvSpPr txBox="1"/>
          <p:nvPr/>
        </p:nvSpPr>
        <p:spPr>
          <a:xfrm>
            <a:off x="1524000" y="1"/>
            <a:ext cx="9144000" cy="721895"/>
          </a:xfrm>
          <a:prstGeom prst="rect">
            <a:avLst/>
          </a:prstGeom>
          <a:noFill/>
          <a:ln>
            <a:noFill/>
          </a:ln>
        </p:spPr>
        <p:txBody>
          <a:bodyPr wrap="square" lIns="91425" tIns="45700" rIns="91425" bIns="45700" anchor="t" anchorCtr="0">
            <a:noAutofit/>
          </a:bodyPr>
          <a:lstStyle/>
          <a:p>
            <a:pPr indent="-254000">
              <a:lnSpc>
                <a:spcPct val="90000"/>
              </a:lnSpc>
              <a:buClr>
                <a:schemeClr val="dk1"/>
              </a:buClr>
              <a:buSzPts val="4000"/>
            </a:pPr>
            <a:r>
              <a:rPr lang="en-US" sz="4000" dirty="0">
                <a:solidFill>
                  <a:srgbClr val="002060"/>
                </a:solidFill>
                <a:latin typeface="Calibri"/>
                <a:ea typeface="Calibri"/>
                <a:cs typeface="Calibri"/>
                <a:sym typeface="Calibri"/>
              </a:rPr>
              <a:t>Interpreting fMRI-condition relationships</a:t>
            </a:r>
          </a:p>
        </p:txBody>
      </p:sp>
      <p:sp>
        <p:nvSpPr>
          <p:cNvPr id="470" name="Shape 470"/>
          <p:cNvSpPr txBox="1"/>
          <p:nvPr/>
        </p:nvSpPr>
        <p:spPr>
          <a:xfrm>
            <a:off x="5003518" y="3655646"/>
            <a:ext cx="3001158" cy="416462"/>
          </a:xfrm>
          <a:prstGeom prst="rect">
            <a:avLst/>
          </a:prstGeom>
          <a:solidFill>
            <a:srgbClr val="E1EFD8"/>
          </a:solidFill>
          <a:ln w="9525" cap="flat" cmpd="sng">
            <a:solidFill>
              <a:schemeClr val="accent6"/>
            </a:solidFill>
            <a:prstDash val="solid"/>
            <a:round/>
            <a:headEnd type="none" w="med" len="med"/>
            <a:tailEnd type="none" w="med" len="med"/>
          </a:ln>
        </p:spPr>
        <p:txBody>
          <a:bodyPr wrap="square" lIns="91425" tIns="45700" rIns="91425" bIns="45700" anchor="t" anchorCtr="0">
            <a:noAutofit/>
          </a:bodyPr>
          <a:lstStyle/>
          <a:p>
            <a:r>
              <a:rPr lang="en-US" sz="2400">
                <a:solidFill>
                  <a:schemeClr val="dk1"/>
                </a:solidFill>
                <a:latin typeface="Calibri"/>
                <a:ea typeface="Calibri"/>
                <a:cs typeface="Calibri"/>
                <a:sym typeface="Calibri"/>
              </a:rPr>
              <a:t>Voxel Intensity Plot</a:t>
            </a:r>
          </a:p>
        </p:txBody>
      </p:sp>
      <p:pic>
        <p:nvPicPr>
          <p:cNvPr id="15" name="Shape 451">
            <a:extLst>
              <a:ext uri="{FF2B5EF4-FFF2-40B4-BE49-F238E27FC236}">
                <a16:creationId xmlns:a16="http://schemas.microsoft.com/office/drawing/2014/main" id="{2753C5FE-165A-4B2E-A7EE-E5C0BA9FB09E}"/>
              </a:ext>
            </a:extLst>
          </p:cNvPr>
          <p:cNvPicPr preferRelativeResize="0"/>
          <p:nvPr/>
        </p:nvPicPr>
        <p:blipFill rotWithShape="1">
          <a:blip r:embed="rId4">
            <a:alphaModFix/>
          </a:blip>
          <a:srcRect/>
          <a:stretch/>
        </p:blipFill>
        <p:spPr>
          <a:xfrm>
            <a:off x="1152434" y="730890"/>
            <a:ext cx="2252409" cy="2774309"/>
          </a:xfrm>
          <a:prstGeom prst="rect">
            <a:avLst/>
          </a:prstGeom>
          <a:noFill/>
          <a:ln>
            <a:noFill/>
          </a:ln>
        </p:spPr>
      </p:pic>
      <p:pic>
        <p:nvPicPr>
          <p:cNvPr id="16" name="Shape 453">
            <a:extLst>
              <a:ext uri="{FF2B5EF4-FFF2-40B4-BE49-F238E27FC236}">
                <a16:creationId xmlns:a16="http://schemas.microsoft.com/office/drawing/2014/main" id="{41E934C7-3C79-4575-9A9E-51EB912A18F4}"/>
              </a:ext>
            </a:extLst>
          </p:cNvPr>
          <p:cNvPicPr preferRelativeResize="0"/>
          <p:nvPr/>
        </p:nvPicPr>
        <p:blipFill rotWithShape="1">
          <a:blip r:embed="rId5">
            <a:alphaModFix/>
          </a:blip>
          <a:srcRect l="23859" t="10620" r="37368" b="9809"/>
          <a:stretch/>
        </p:blipFill>
        <p:spPr>
          <a:xfrm>
            <a:off x="3649515" y="777788"/>
            <a:ext cx="2417841" cy="2661307"/>
          </a:xfrm>
          <a:prstGeom prst="rect">
            <a:avLst/>
          </a:prstGeom>
          <a:noFill/>
          <a:ln>
            <a:noFill/>
          </a:ln>
        </p:spPr>
      </p:pic>
      <p:sp>
        <p:nvSpPr>
          <p:cNvPr id="17" name="Shape 455">
            <a:extLst>
              <a:ext uri="{FF2B5EF4-FFF2-40B4-BE49-F238E27FC236}">
                <a16:creationId xmlns:a16="http://schemas.microsoft.com/office/drawing/2014/main" id="{0841FE42-72C8-4E39-92F6-D90214A64203}"/>
              </a:ext>
            </a:extLst>
          </p:cNvPr>
          <p:cNvSpPr txBox="1"/>
          <p:nvPr/>
        </p:nvSpPr>
        <p:spPr>
          <a:xfrm>
            <a:off x="1348509" y="711070"/>
            <a:ext cx="1860258" cy="444501"/>
          </a:xfrm>
          <a:prstGeom prst="rect">
            <a:avLst/>
          </a:prstGeom>
          <a:noFill/>
          <a:ln>
            <a:noFill/>
          </a:ln>
        </p:spPr>
        <p:txBody>
          <a:bodyPr wrap="square" lIns="91425" tIns="45700" rIns="91425" bIns="45700" anchor="t" anchorCtr="0">
            <a:noAutofit/>
          </a:bodyPr>
          <a:lstStyle/>
          <a:p>
            <a:r>
              <a:rPr lang="en-US" sz="2000" b="1" dirty="0">
                <a:solidFill>
                  <a:schemeClr val="bg1"/>
                </a:solidFill>
                <a:latin typeface="Calibri"/>
                <a:ea typeface="Calibri"/>
                <a:cs typeface="Calibri"/>
                <a:sym typeface="Calibri"/>
              </a:rPr>
              <a:t>Negative BSRs</a:t>
            </a:r>
          </a:p>
        </p:txBody>
      </p:sp>
      <p:sp>
        <p:nvSpPr>
          <p:cNvPr id="18" name="Shape 456">
            <a:extLst>
              <a:ext uri="{FF2B5EF4-FFF2-40B4-BE49-F238E27FC236}">
                <a16:creationId xmlns:a16="http://schemas.microsoft.com/office/drawing/2014/main" id="{7B3CEF04-91A0-4B7C-9C74-A304072C710D}"/>
              </a:ext>
            </a:extLst>
          </p:cNvPr>
          <p:cNvSpPr txBox="1"/>
          <p:nvPr/>
        </p:nvSpPr>
        <p:spPr>
          <a:xfrm>
            <a:off x="4327888" y="2698902"/>
            <a:ext cx="1860258" cy="444501"/>
          </a:xfrm>
          <a:prstGeom prst="rect">
            <a:avLst/>
          </a:prstGeom>
          <a:noFill/>
          <a:ln>
            <a:noFill/>
          </a:ln>
        </p:spPr>
        <p:txBody>
          <a:bodyPr wrap="square" lIns="91425" tIns="45700" rIns="91425" bIns="45700" anchor="t" anchorCtr="0">
            <a:noAutofit/>
          </a:bodyPr>
          <a:lstStyle/>
          <a:p>
            <a:pPr algn="ctr"/>
            <a:r>
              <a:rPr lang="en-US" sz="2000" dirty="0">
                <a:solidFill>
                  <a:schemeClr val="dk1"/>
                </a:solidFill>
                <a:latin typeface="Calibri"/>
                <a:ea typeface="Calibri"/>
                <a:cs typeface="Calibri"/>
                <a:sym typeface="Calibri"/>
              </a:rPr>
              <a:t>Brain Scores for Young</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pic>
        <p:nvPicPr>
          <p:cNvPr id="14" name="Shape 453">
            <a:extLst>
              <a:ext uri="{FF2B5EF4-FFF2-40B4-BE49-F238E27FC236}">
                <a16:creationId xmlns:a16="http://schemas.microsoft.com/office/drawing/2014/main" id="{D9942C25-E516-4A56-85D2-C5733C3C760B}"/>
              </a:ext>
            </a:extLst>
          </p:cNvPr>
          <p:cNvPicPr preferRelativeResize="0"/>
          <p:nvPr/>
        </p:nvPicPr>
        <p:blipFill rotWithShape="1">
          <a:blip r:embed="rId3">
            <a:alphaModFix/>
          </a:blip>
          <a:srcRect l="23859" t="10620" r="37368" b="9809"/>
          <a:stretch/>
        </p:blipFill>
        <p:spPr>
          <a:xfrm>
            <a:off x="3649515" y="777788"/>
            <a:ext cx="2417841" cy="2661307"/>
          </a:xfrm>
          <a:prstGeom prst="rect">
            <a:avLst/>
          </a:prstGeom>
          <a:noFill/>
          <a:ln>
            <a:noFill/>
          </a:ln>
        </p:spPr>
      </p:pic>
      <p:sp>
        <p:nvSpPr>
          <p:cNvPr id="479" name="Shape 479"/>
          <p:cNvSpPr txBox="1"/>
          <p:nvPr/>
        </p:nvSpPr>
        <p:spPr>
          <a:xfrm>
            <a:off x="6490807" y="1156561"/>
            <a:ext cx="3673098" cy="1815882"/>
          </a:xfrm>
          <a:prstGeom prst="rect">
            <a:avLst/>
          </a:prstGeom>
          <a:solidFill>
            <a:schemeClr val="lt1"/>
          </a:solidFill>
          <a:ln w="19050" cap="flat" cmpd="sng">
            <a:solidFill>
              <a:srgbClr val="92D050"/>
            </a:solidFill>
            <a:prstDash val="lgDash"/>
            <a:round/>
            <a:headEnd type="none" w="med" len="med"/>
            <a:tailEnd type="none" w="med" len="med"/>
          </a:ln>
        </p:spPr>
        <p:txBody>
          <a:bodyPr wrap="square" lIns="91425" tIns="45700" rIns="91425" bIns="45700" anchor="t" anchorCtr="0">
            <a:noAutofit/>
          </a:bodyPr>
          <a:lstStyle/>
          <a:p>
            <a:pPr algn="ctr"/>
            <a:r>
              <a:rPr lang="en-US" sz="2800" b="1">
                <a:solidFill>
                  <a:schemeClr val="dk1"/>
                </a:solidFill>
                <a:latin typeface="Calibri"/>
                <a:ea typeface="Calibri"/>
                <a:cs typeface="Calibri"/>
                <a:sym typeface="Calibri"/>
              </a:rPr>
              <a:t>Negative</a:t>
            </a:r>
            <a:r>
              <a:rPr lang="en-US" sz="2800">
                <a:solidFill>
                  <a:schemeClr val="dk1"/>
                </a:solidFill>
                <a:latin typeface="Calibri"/>
                <a:ea typeface="Calibri"/>
                <a:cs typeface="Calibri"/>
                <a:sym typeface="Calibri"/>
              </a:rPr>
              <a:t> BSR &amp; </a:t>
            </a:r>
            <a:r>
              <a:rPr lang="en-US" sz="2800" b="1">
                <a:solidFill>
                  <a:schemeClr val="dk1"/>
                </a:solidFill>
                <a:latin typeface="Calibri"/>
                <a:ea typeface="Calibri"/>
                <a:cs typeface="Calibri"/>
                <a:sym typeface="Calibri"/>
              </a:rPr>
              <a:t>Negative</a:t>
            </a:r>
            <a:r>
              <a:rPr lang="en-US" sz="2800">
                <a:solidFill>
                  <a:schemeClr val="dk1"/>
                </a:solidFill>
                <a:latin typeface="Calibri"/>
                <a:ea typeface="Calibri"/>
                <a:cs typeface="Calibri"/>
                <a:sym typeface="Calibri"/>
              </a:rPr>
              <a:t> design score indicates a </a:t>
            </a:r>
            <a:r>
              <a:rPr lang="en-US" sz="2800" b="1">
                <a:solidFill>
                  <a:schemeClr val="dk1"/>
                </a:solidFill>
                <a:latin typeface="Calibri"/>
                <a:ea typeface="Calibri"/>
                <a:cs typeface="Calibri"/>
                <a:sym typeface="Calibri"/>
              </a:rPr>
              <a:t>positive</a:t>
            </a:r>
            <a:r>
              <a:rPr lang="en-US" sz="2800">
                <a:solidFill>
                  <a:schemeClr val="dk1"/>
                </a:solidFill>
                <a:latin typeface="Calibri"/>
                <a:ea typeface="Calibri"/>
                <a:cs typeface="Calibri"/>
                <a:sym typeface="Calibri"/>
              </a:rPr>
              <a:t> relationship</a:t>
            </a:r>
          </a:p>
        </p:txBody>
      </p:sp>
      <p:sp>
        <p:nvSpPr>
          <p:cNvPr id="483" name="Shape 483"/>
          <p:cNvSpPr txBox="1"/>
          <p:nvPr/>
        </p:nvSpPr>
        <p:spPr>
          <a:xfrm>
            <a:off x="1524000" y="1"/>
            <a:ext cx="9144000" cy="721895"/>
          </a:xfrm>
          <a:prstGeom prst="rect">
            <a:avLst/>
          </a:prstGeom>
          <a:noFill/>
          <a:ln>
            <a:noFill/>
          </a:ln>
        </p:spPr>
        <p:txBody>
          <a:bodyPr wrap="square" lIns="91425" tIns="45700" rIns="91425" bIns="45700" anchor="t" anchorCtr="0">
            <a:noAutofit/>
          </a:bodyPr>
          <a:lstStyle/>
          <a:p>
            <a:pPr indent="-254000">
              <a:lnSpc>
                <a:spcPct val="90000"/>
              </a:lnSpc>
              <a:buClr>
                <a:schemeClr val="dk1"/>
              </a:buClr>
              <a:buSzPts val="4000"/>
            </a:pPr>
            <a:r>
              <a:rPr lang="en-US" sz="4000" dirty="0">
                <a:solidFill>
                  <a:srgbClr val="002060"/>
                </a:solidFill>
                <a:latin typeface="Calibri"/>
                <a:ea typeface="Calibri"/>
                <a:cs typeface="Calibri"/>
                <a:sym typeface="Calibri"/>
              </a:rPr>
              <a:t>Interpreting fMRI-condition relationships</a:t>
            </a:r>
          </a:p>
        </p:txBody>
      </p:sp>
      <p:cxnSp>
        <p:nvCxnSpPr>
          <p:cNvPr id="484" name="Shape 484"/>
          <p:cNvCxnSpPr>
            <a:cxnSpLocks/>
            <a:stCxn id="479" idx="1"/>
          </p:cNvCxnSpPr>
          <p:nvPr/>
        </p:nvCxnSpPr>
        <p:spPr>
          <a:xfrm flipH="1">
            <a:off x="4344307" y="2064502"/>
            <a:ext cx="2146500" cy="390000"/>
          </a:xfrm>
          <a:prstGeom prst="straightConnector1">
            <a:avLst/>
          </a:prstGeom>
          <a:noFill/>
          <a:ln w="57150" cap="flat" cmpd="sng">
            <a:solidFill>
              <a:srgbClr val="92D050"/>
            </a:solidFill>
            <a:prstDash val="solid"/>
            <a:miter lim="800000"/>
            <a:headEnd type="none" w="med" len="med"/>
            <a:tailEnd type="stealth" w="lg" len="lg"/>
          </a:ln>
        </p:spPr>
      </p:cxnSp>
      <p:pic>
        <p:nvPicPr>
          <p:cNvPr id="13" name="Shape 451">
            <a:extLst>
              <a:ext uri="{FF2B5EF4-FFF2-40B4-BE49-F238E27FC236}">
                <a16:creationId xmlns:a16="http://schemas.microsoft.com/office/drawing/2014/main" id="{9D7612BB-83E7-441D-818C-6BE6B512A33A}"/>
              </a:ext>
            </a:extLst>
          </p:cNvPr>
          <p:cNvPicPr preferRelativeResize="0"/>
          <p:nvPr/>
        </p:nvPicPr>
        <p:blipFill rotWithShape="1">
          <a:blip r:embed="rId4">
            <a:alphaModFix/>
          </a:blip>
          <a:srcRect/>
          <a:stretch/>
        </p:blipFill>
        <p:spPr>
          <a:xfrm>
            <a:off x="1152434" y="730890"/>
            <a:ext cx="2252409" cy="2774309"/>
          </a:xfrm>
          <a:prstGeom prst="rect">
            <a:avLst/>
          </a:prstGeom>
          <a:noFill/>
          <a:ln>
            <a:noFill/>
          </a:ln>
        </p:spPr>
      </p:pic>
      <p:sp>
        <p:nvSpPr>
          <p:cNvPr id="15" name="Shape 455">
            <a:extLst>
              <a:ext uri="{FF2B5EF4-FFF2-40B4-BE49-F238E27FC236}">
                <a16:creationId xmlns:a16="http://schemas.microsoft.com/office/drawing/2014/main" id="{646CFDC0-94D9-4A45-957C-6B560AEA8A65}"/>
              </a:ext>
            </a:extLst>
          </p:cNvPr>
          <p:cNvSpPr txBox="1"/>
          <p:nvPr/>
        </p:nvSpPr>
        <p:spPr>
          <a:xfrm>
            <a:off x="1348509" y="711070"/>
            <a:ext cx="1860258" cy="444501"/>
          </a:xfrm>
          <a:prstGeom prst="rect">
            <a:avLst/>
          </a:prstGeom>
          <a:noFill/>
          <a:ln>
            <a:noFill/>
          </a:ln>
        </p:spPr>
        <p:txBody>
          <a:bodyPr wrap="square" lIns="91425" tIns="45700" rIns="91425" bIns="45700" anchor="t" anchorCtr="0">
            <a:noAutofit/>
          </a:bodyPr>
          <a:lstStyle/>
          <a:p>
            <a:r>
              <a:rPr lang="en-US" sz="2000" b="1" dirty="0">
                <a:solidFill>
                  <a:schemeClr val="bg1"/>
                </a:solidFill>
                <a:latin typeface="Calibri"/>
                <a:ea typeface="Calibri"/>
                <a:cs typeface="Calibri"/>
                <a:sym typeface="Calibri"/>
              </a:rPr>
              <a:t>Negative BSRs</a:t>
            </a:r>
          </a:p>
        </p:txBody>
      </p:sp>
      <p:sp>
        <p:nvSpPr>
          <p:cNvPr id="16" name="Shape 456">
            <a:extLst>
              <a:ext uri="{FF2B5EF4-FFF2-40B4-BE49-F238E27FC236}">
                <a16:creationId xmlns:a16="http://schemas.microsoft.com/office/drawing/2014/main" id="{EBC006CD-ACE9-4508-A2E5-762EA45A7317}"/>
              </a:ext>
            </a:extLst>
          </p:cNvPr>
          <p:cNvSpPr txBox="1"/>
          <p:nvPr/>
        </p:nvSpPr>
        <p:spPr>
          <a:xfrm>
            <a:off x="4327888" y="2698902"/>
            <a:ext cx="1860258" cy="444501"/>
          </a:xfrm>
          <a:prstGeom prst="rect">
            <a:avLst/>
          </a:prstGeom>
          <a:noFill/>
          <a:ln>
            <a:noFill/>
          </a:ln>
        </p:spPr>
        <p:txBody>
          <a:bodyPr wrap="square" lIns="91425" tIns="45700" rIns="91425" bIns="45700" anchor="t" anchorCtr="0">
            <a:noAutofit/>
          </a:bodyPr>
          <a:lstStyle/>
          <a:p>
            <a:pPr algn="ctr"/>
            <a:r>
              <a:rPr lang="en-US" sz="2000" dirty="0">
                <a:solidFill>
                  <a:schemeClr val="dk1"/>
                </a:solidFill>
                <a:latin typeface="Calibri"/>
                <a:ea typeface="Calibri"/>
                <a:cs typeface="Calibri"/>
                <a:sym typeface="Calibri"/>
              </a:rPr>
              <a:t>Brain Scores for Young</a:t>
            </a:r>
          </a:p>
        </p:txBody>
      </p:sp>
      <p:pic>
        <p:nvPicPr>
          <p:cNvPr id="17" name="Shape 462">
            <a:extLst>
              <a:ext uri="{FF2B5EF4-FFF2-40B4-BE49-F238E27FC236}">
                <a16:creationId xmlns:a16="http://schemas.microsoft.com/office/drawing/2014/main" id="{774C84A3-FC30-4A72-94AE-0532945C40C3}"/>
              </a:ext>
            </a:extLst>
          </p:cNvPr>
          <p:cNvPicPr preferRelativeResize="0"/>
          <p:nvPr/>
        </p:nvPicPr>
        <p:blipFill rotWithShape="1">
          <a:blip r:embed="rId5">
            <a:alphaModFix/>
          </a:blip>
          <a:srcRect/>
          <a:stretch/>
        </p:blipFill>
        <p:spPr>
          <a:xfrm>
            <a:off x="4973054" y="3516226"/>
            <a:ext cx="6063245" cy="3341776"/>
          </a:xfrm>
          <a:prstGeom prst="rect">
            <a:avLst/>
          </a:prstGeom>
          <a:noFill/>
          <a:ln>
            <a:noFill/>
          </a:ln>
        </p:spPr>
      </p:pic>
      <p:sp>
        <p:nvSpPr>
          <p:cNvPr id="18" name="Shape 467">
            <a:extLst>
              <a:ext uri="{FF2B5EF4-FFF2-40B4-BE49-F238E27FC236}">
                <a16:creationId xmlns:a16="http://schemas.microsoft.com/office/drawing/2014/main" id="{37616196-5F6E-4D8C-BA12-6669B2C3FFCC}"/>
              </a:ext>
            </a:extLst>
          </p:cNvPr>
          <p:cNvSpPr txBox="1"/>
          <p:nvPr/>
        </p:nvSpPr>
        <p:spPr>
          <a:xfrm>
            <a:off x="1155701" y="4619324"/>
            <a:ext cx="3817354" cy="1200329"/>
          </a:xfrm>
          <a:prstGeom prst="rect">
            <a:avLst/>
          </a:prstGeom>
          <a:noFill/>
          <a:ln>
            <a:noFill/>
          </a:ln>
        </p:spPr>
        <p:txBody>
          <a:bodyPr wrap="square" lIns="91425" tIns="45700" rIns="91425" bIns="45700" anchor="t" anchorCtr="0">
            <a:noAutofit/>
          </a:bodyPr>
          <a:lstStyle/>
          <a:p>
            <a:pPr algn="ctr"/>
            <a:r>
              <a:rPr lang="en-US" sz="2400" dirty="0">
                <a:solidFill>
                  <a:schemeClr val="dk1"/>
                </a:solidFill>
                <a:latin typeface="Calibri"/>
                <a:ea typeface="Calibri"/>
                <a:cs typeface="Calibri"/>
                <a:sym typeface="Calibri"/>
              </a:rPr>
              <a:t>Mean % signal change </a:t>
            </a:r>
          </a:p>
          <a:p>
            <a:pPr algn="ctr"/>
            <a:r>
              <a:rPr lang="en-US" sz="2400" dirty="0">
                <a:solidFill>
                  <a:schemeClr val="dk1"/>
                </a:solidFill>
                <a:latin typeface="Calibri"/>
                <a:ea typeface="Calibri"/>
                <a:cs typeface="Calibri"/>
                <a:sym typeface="Calibri"/>
              </a:rPr>
              <a:t>in selected voxel (L middle temporal) for young adults across the 4 conditions</a:t>
            </a:r>
          </a:p>
        </p:txBody>
      </p:sp>
      <p:sp>
        <p:nvSpPr>
          <p:cNvPr id="19" name="Shape 470">
            <a:extLst>
              <a:ext uri="{FF2B5EF4-FFF2-40B4-BE49-F238E27FC236}">
                <a16:creationId xmlns:a16="http://schemas.microsoft.com/office/drawing/2014/main" id="{5B263BFB-FBDC-4EDC-839D-9330932E9832}"/>
              </a:ext>
            </a:extLst>
          </p:cNvPr>
          <p:cNvSpPr txBox="1"/>
          <p:nvPr/>
        </p:nvSpPr>
        <p:spPr>
          <a:xfrm>
            <a:off x="5003518" y="3655646"/>
            <a:ext cx="3001158" cy="416462"/>
          </a:xfrm>
          <a:prstGeom prst="rect">
            <a:avLst/>
          </a:prstGeom>
          <a:solidFill>
            <a:srgbClr val="E1EFD8"/>
          </a:solidFill>
          <a:ln w="9525" cap="flat" cmpd="sng">
            <a:solidFill>
              <a:schemeClr val="accent6"/>
            </a:solidFill>
            <a:prstDash val="solid"/>
            <a:round/>
            <a:headEnd type="none" w="med" len="med"/>
            <a:tailEnd type="none" w="med" len="med"/>
          </a:ln>
        </p:spPr>
        <p:txBody>
          <a:bodyPr wrap="square" lIns="91425" tIns="45700" rIns="91425" bIns="45700" anchor="t" anchorCtr="0">
            <a:noAutofit/>
          </a:bodyPr>
          <a:lstStyle/>
          <a:p>
            <a:r>
              <a:rPr lang="en-US" sz="2400">
                <a:solidFill>
                  <a:schemeClr val="dk1"/>
                </a:solidFill>
                <a:latin typeface="Calibri"/>
                <a:ea typeface="Calibri"/>
                <a:cs typeface="Calibri"/>
                <a:sym typeface="Calibri"/>
              </a:rPr>
              <a:t>Voxel Intensity Plot</a:t>
            </a:r>
          </a:p>
        </p:txBody>
      </p:sp>
      <p:cxnSp>
        <p:nvCxnSpPr>
          <p:cNvPr id="485" name="Shape 485"/>
          <p:cNvCxnSpPr>
            <a:stCxn id="479" idx="2"/>
          </p:cNvCxnSpPr>
          <p:nvPr/>
        </p:nvCxnSpPr>
        <p:spPr>
          <a:xfrm flipH="1">
            <a:off x="7820656" y="2972443"/>
            <a:ext cx="506700" cy="1842000"/>
          </a:xfrm>
          <a:prstGeom prst="straightConnector1">
            <a:avLst/>
          </a:prstGeom>
          <a:noFill/>
          <a:ln w="57150" cap="flat" cmpd="sng">
            <a:solidFill>
              <a:srgbClr val="92D050"/>
            </a:solidFill>
            <a:prstDash val="solid"/>
            <a:miter lim="800000"/>
            <a:headEnd type="none" w="med" len="med"/>
            <a:tailEnd type="stealth" w="lg" len="lg"/>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9050A-5387-4943-B44C-D5857E3D45AE}"/>
              </a:ext>
            </a:extLst>
          </p:cNvPr>
          <p:cNvSpPr>
            <a:spLocks noGrp="1"/>
          </p:cNvSpPr>
          <p:nvPr>
            <p:ph type="title"/>
          </p:nvPr>
        </p:nvSpPr>
        <p:spPr/>
        <p:txBody>
          <a:bodyPr/>
          <a:lstStyle/>
          <a:p>
            <a:r>
              <a:rPr lang="en-US" dirty="0">
                <a:solidFill>
                  <a:srgbClr val="002060"/>
                </a:solidFill>
              </a:rPr>
              <a:t>Why use PLS for fMRI data?</a:t>
            </a:r>
          </a:p>
        </p:txBody>
      </p:sp>
      <p:sp>
        <p:nvSpPr>
          <p:cNvPr id="3" name="Content Placeholder 2">
            <a:extLst>
              <a:ext uri="{FF2B5EF4-FFF2-40B4-BE49-F238E27FC236}">
                <a16:creationId xmlns:a16="http://schemas.microsoft.com/office/drawing/2014/main" id="{E10A9F9D-CF43-4846-A1D7-55AC59432F6A}"/>
              </a:ext>
            </a:extLst>
          </p:cNvPr>
          <p:cNvSpPr>
            <a:spLocks noGrp="1"/>
          </p:cNvSpPr>
          <p:nvPr>
            <p:ph idx="1"/>
          </p:nvPr>
        </p:nvSpPr>
        <p:spPr/>
        <p:txBody>
          <a:bodyPr/>
          <a:lstStyle/>
          <a:p>
            <a:pPr>
              <a:spcAft>
                <a:spcPts val="600"/>
              </a:spcAft>
            </a:pPr>
            <a:r>
              <a:rPr lang="en-US" dirty="0"/>
              <a:t>Brian data are large</a:t>
            </a:r>
          </a:p>
          <a:p>
            <a:pPr lvl="1">
              <a:spcAft>
                <a:spcPts val="600"/>
              </a:spcAft>
            </a:pPr>
            <a:r>
              <a:rPr lang="en-US" dirty="0"/>
              <a:t>10k -100k brain variables</a:t>
            </a:r>
          </a:p>
          <a:p>
            <a:pPr lvl="1">
              <a:spcAft>
                <a:spcPts val="600"/>
              </a:spcAft>
            </a:pPr>
            <a:r>
              <a:rPr lang="en-US" dirty="0"/>
              <a:t>100s of timepoints</a:t>
            </a:r>
          </a:p>
          <a:p>
            <a:pPr>
              <a:spcAft>
                <a:spcPts val="600"/>
              </a:spcAft>
            </a:pPr>
            <a:r>
              <a:rPr lang="en-US" dirty="0"/>
              <a:t>Experimental designs are complex</a:t>
            </a:r>
          </a:p>
          <a:p>
            <a:pPr lvl="1">
              <a:spcAft>
                <a:spcPts val="600"/>
              </a:spcAft>
            </a:pPr>
            <a:r>
              <a:rPr lang="en-US" dirty="0"/>
              <a:t>Task conditions or different participant groups</a:t>
            </a:r>
          </a:p>
          <a:p>
            <a:pPr>
              <a:spcAft>
                <a:spcPts val="600"/>
              </a:spcAft>
            </a:pPr>
            <a:r>
              <a:rPr lang="en-US" dirty="0"/>
              <a:t>Research questions are complex and open to exploration</a:t>
            </a:r>
          </a:p>
          <a:p>
            <a:pPr lvl="1">
              <a:spcAft>
                <a:spcPts val="600"/>
              </a:spcAft>
            </a:pPr>
            <a:r>
              <a:rPr lang="en-US" dirty="0"/>
              <a:t>Many brain variables with many behavior variables</a:t>
            </a:r>
          </a:p>
        </p:txBody>
      </p:sp>
    </p:spTree>
    <p:extLst>
      <p:ext uri="{BB962C8B-B14F-4D97-AF65-F5344CB8AC3E}">
        <p14:creationId xmlns:p14="http://schemas.microsoft.com/office/powerpoint/2010/main" val="3835163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rgbClr val="808080"/>
                                      </p:to>
                                    </p:animClr>
                                  </p:sub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1" end="1"/>
                                            </p:txEl>
                                          </p:spTgt>
                                        </p:tgtEl>
                                        <p:attrNameLst>
                                          <p:attrName>ppt_c</p:attrName>
                                        </p:attrNameLst>
                                      </p:cBhvr>
                                      <p:to>
                                        <a:srgbClr val="808080"/>
                                      </p:to>
                                    </p:animClr>
                                  </p:sub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rgbClr val="808080"/>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3" end="3"/>
                                            </p:txEl>
                                          </p:spTgt>
                                        </p:tgtEl>
                                        <p:attrNameLst>
                                          <p:attrName>ppt_c</p:attrName>
                                        </p:attrNameLst>
                                      </p:cBhvr>
                                      <p:to>
                                        <a:srgbClr val="808080"/>
                                      </p:to>
                                    </p:animClr>
                                  </p:sub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4" end="4"/>
                                            </p:txEl>
                                          </p:spTgt>
                                        </p:tgtEl>
                                        <p:attrNameLst>
                                          <p:attrName>ppt_c</p:attrName>
                                        </p:attrNameLst>
                                      </p:cBhvr>
                                      <p:to>
                                        <a:srgbClr val="808080"/>
                                      </p:to>
                                    </p:animClr>
                                  </p:sub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5" name="Shape 495"/>
          <p:cNvSpPr txBox="1"/>
          <p:nvPr/>
        </p:nvSpPr>
        <p:spPr>
          <a:xfrm>
            <a:off x="6490807" y="1156561"/>
            <a:ext cx="3673098" cy="1815882"/>
          </a:xfrm>
          <a:prstGeom prst="rect">
            <a:avLst/>
          </a:prstGeom>
          <a:solidFill>
            <a:schemeClr val="lt1"/>
          </a:solidFill>
          <a:ln w="19050" cap="flat" cmpd="sng">
            <a:solidFill>
              <a:srgbClr val="92D050"/>
            </a:solidFill>
            <a:prstDash val="lgDash"/>
            <a:round/>
            <a:headEnd type="none" w="med" len="med"/>
            <a:tailEnd type="none" w="med" len="med"/>
          </a:ln>
        </p:spPr>
        <p:txBody>
          <a:bodyPr wrap="square" lIns="91425" tIns="45700" rIns="91425" bIns="45700" anchor="t" anchorCtr="0">
            <a:noAutofit/>
          </a:bodyPr>
          <a:lstStyle/>
          <a:p>
            <a:pPr algn="ctr"/>
            <a:r>
              <a:rPr lang="en-US" sz="2800" b="1">
                <a:solidFill>
                  <a:schemeClr val="dk1"/>
                </a:solidFill>
                <a:latin typeface="Calibri"/>
                <a:ea typeface="Calibri"/>
                <a:cs typeface="Calibri"/>
                <a:sym typeface="Calibri"/>
              </a:rPr>
              <a:t>Negative</a:t>
            </a:r>
            <a:r>
              <a:rPr lang="en-US" sz="2800">
                <a:solidFill>
                  <a:schemeClr val="dk1"/>
                </a:solidFill>
                <a:latin typeface="Calibri"/>
                <a:ea typeface="Calibri"/>
                <a:cs typeface="Calibri"/>
                <a:sym typeface="Calibri"/>
              </a:rPr>
              <a:t> BSR &amp; </a:t>
            </a:r>
          </a:p>
          <a:p>
            <a:pPr algn="ctr"/>
            <a:r>
              <a:rPr lang="en-US" sz="2800" b="1">
                <a:solidFill>
                  <a:schemeClr val="dk1"/>
                </a:solidFill>
                <a:latin typeface="Calibri"/>
                <a:ea typeface="Calibri"/>
                <a:cs typeface="Calibri"/>
                <a:sym typeface="Calibri"/>
              </a:rPr>
              <a:t>Positive</a:t>
            </a:r>
            <a:r>
              <a:rPr lang="en-US" sz="2800">
                <a:solidFill>
                  <a:schemeClr val="dk1"/>
                </a:solidFill>
                <a:latin typeface="Calibri"/>
                <a:ea typeface="Calibri"/>
                <a:cs typeface="Calibri"/>
                <a:sym typeface="Calibri"/>
              </a:rPr>
              <a:t> design score indicates a </a:t>
            </a:r>
            <a:r>
              <a:rPr lang="en-US" sz="2800" b="1">
                <a:solidFill>
                  <a:schemeClr val="dk1"/>
                </a:solidFill>
                <a:latin typeface="Calibri"/>
                <a:ea typeface="Calibri"/>
                <a:cs typeface="Calibri"/>
                <a:sym typeface="Calibri"/>
              </a:rPr>
              <a:t>negative</a:t>
            </a:r>
            <a:r>
              <a:rPr lang="en-US" sz="2800">
                <a:solidFill>
                  <a:schemeClr val="dk1"/>
                </a:solidFill>
                <a:latin typeface="Calibri"/>
                <a:ea typeface="Calibri"/>
                <a:cs typeface="Calibri"/>
                <a:sym typeface="Calibri"/>
              </a:rPr>
              <a:t> relationship</a:t>
            </a:r>
          </a:p>
        </p:txBody>
      </p:sp>
      <p:sp>
        <p:nvSpPr>
          <p:cNvPr id="499" name="Shape 499"/>
          <p:cNvSpPr txBox="1"/>
          <p:nvPr/>
        </p:nvSpPr>
        <p:spPr>
          <a:xfrm>
            <a:off x="1524000" y="1"/>
            <a:ext cx="9144000" cy="721895"/>
          </a:xfrm>
          <a:prstGeom prst="rect">
            <a:avLst/>
          </a:prstGeom>
          <a:noFill/>
          <a:ln>
            <a:noFill/>
          </a:ln>
        </p:spPr>
        <p:txBody>
          <a:bodyPr wrap="square" lIns="91425" tIns="45700" rIns="91425" bIns="45700" anchor="t" anchorCtr="0">
            <a:noAutofit/>
          </a:bodyPr>
          <a:lstStyle/>
          <a:p>
            <a:pPr indent="-254000">
              <a:lnSpc>
                <a:spcPct val="90000"/>
              </a:lnSpc>
              <a:buClr>
                <a:schemeClr val="dk1"/>
              </a:buClr>
              <a:buSzPts val="4000"/>
            </a:pPr>
            <a:r>
              <a:rPr lang="en-US" sz="4000" dirty="0">
                <a:solidFill>
                  <a:srgbClr val="002060"/>
                </a:solidFill>
                <a:latin typeface="Calibri"/>
                <a:ea typeface="Calibri"/>
                <a:cs typeface="Calibri"/>
                <a:sym typeface="Calibri"/>
              </a:rPr>
              <a:t>Interpreting fMRI-condition relationships</a:t>
            </a:r>
          </a:p>
        </p:txBody>
      </p:sp>
      <p:pic>
        <p:nvPicPr>
          <p:cNvPr id="20" name="Shape 462">
            <a:extLst>
              <a:ext uri="{FF2B5EF4-FFF2-40B4-BE49-F238E27FC236}">
                <a16:creationId xmlns:a16="http://schemas.microsoft.com/office/drawing/2014/main" id="{12CB4472-F5C6-4C0E-B606-291DD6B936FE}"/>
              </a:ext>
            </a:extLst>
          </p:cNvPr>
          <p:cNvPicPr preferRelativeResize="0"/>
          <p:nvPr/>
        </p:nvPicPr>
        <p:blipFill rotWithShape="1">
          <a:blip r:embed="rId3">
            <a:alphaModFix/>
          </a:blip>
          <a:srcRect/>
          <a:stretch/>
        </p:blipFill>
        <p:spPr>
          <a:xfrm>
            <a:off x="4973054" y="3516226"/>
            <a:ext cx="6063245" cy="3341776"/>
          </a:xfrm>
          <a:prstGeom prst="rect">
            <a:avLst/>
          </a:prstGeom>
          <a:noFill/>
          <a:ln>
            <a:noFill/>
          </a:ln>
        </p:spPr>
      </p:pic>
      <p:sp>
        <p:nvSpPr>
          <p:cNvPr id="21" name="Shape 467">
            <a:extLst>
              <a:ext uri="{FF2B5EF4-FFF2-40B4-BE49-F238E27FC236}">
                <a16:creationId xmlns:a16="http://schemas.microsoft.com/office/drawing/2014/main" id="{57B4120D-4096-4A43-A616-DD761940CA35}"/>
              </a:ext>
            </a:extLst>
          </p:cNvPr>
          <p:cNvSpPr txBox="1"/>
          <p:nvPr/>
        </p:nvSpPr>
        <p:spPr>
          <a:xfrm>
            <a:off x="1155701" y="4619324"/>
            <a:ext cx="3817354" cy="1200329"/>
          </a:xfrm>
          <a:prstGeom prst="rect">
            <a:avLst/>
          </a:prstGeom>
          <a:noFill/>
          <a:ln>
            <a:noFill/>
          </a:ln>
        </p:spPr>
        <p:txBody>
          <a:bodyPr wrap="square" lIns="91425" tIns="45700" rIns="91425" bIns="45700" anchor="t" anchorCtr="0">
            <a:noAutofit/>
          </a:bodyPr>
          <a:lstStyle/>
          <a:p>
            <a:pPr algn="ctr"/>
            <a:r>
              <a:rPr lang="en-US" sz="2400" dirty="0">
                <a:solidFill>
                  <a:schemeClr val="dk1"/>
                </a:solidFill>
                <a:latin typeface="Calibri"/>
                <a:ea typeface="Calibri"/>
                <a:cs typeface="Calibri"/>
                <a:sym typeface="Calibri"/>
              </a:rPr>
              <a:t>Mean % signal change </a:t>
            </a:r>
          </a:p>
          <a:p>
            <a:pPr algn="ctr"/>
            <a:r>
              <a:rPr lang="en-US" sz="2400" dirty="0">
                <a:solidFill>
                  <a:schemeClr val="dk1"/>
                </a:solidFill>
                <a:latin typeface="Calibri"/>
                <a:ea typeface="Calibri"/>
                <a:cs typeface="Calibri"/>
                <a:sym typeface="Calibri"/>
              </a:rPr>
              <a:t>in selected voxel (L middle temporal) for young adults across the 4 conditions</a:t>
            </a:r>
          </a:p>
        </p:txBody>
      </p:sp>
      <p:sp>
        <p:nvSpPr>
          <p:cNvPr id="22" name="Shape 470">
            <a:extLst>
              <a:ext uri="{FF2B5EF4-FFF2-40B4-BE49-F238E27FC236}">
                <a16:creationId xmlns:a16="http://schemas.microsoft.com/office/drawing/2014/main" id="{41F7D959-5AC9-4F43-91E9-EB29851B45FA}"/>
              </a:ext>
            </a:extLst>
          </p:cNvPr>
          <p:cNvSpPr txBox="1"/>
          <p:nvPr/>
        </p:nvSpPr>
        <p:spPr>
          <a:xfrm>
            <a:off x="5003518" y="3655646"/>
            <a:ext cx="3001158" cy="416462"/>
          </a:xfrm>
          <a:prstGeom prst="rect">
            <a:avLst/>
          </a:prstGeom>
          <a:solidFill>
            <a:srgbClr val="E1EFD8"/>
          </a:solidFill>
          <a:ln w="9525" cap="flat" cmpd="sng">
            <a:solidFill>
              <a:schemeClr val="accent6"/>
            </a:solidFill>
            <a:prstDash val="solid"/>
            <a:round/>
            <a:headEnd type="none" w="med" len="med"/>
            <a:tailEnd type="none" w="med" len="med"/>
          </a:ln>
        </p:spPr>
        <p:txBody>
          <a:bodyPr wrap="square" lIns="91425" tIns="45700" rIns="91425" bIns="45700" anchor="t" anchorCtr="0">
            <a:noAutofit/>
          </a:bodyPr>
          <a:lstStyle/>
          <a:p>
            <a:r>
              <a:rPr lang="en-US" sz="2400">
                <a:solidFill>
                  <a:schemeClr val="dk1"/>
                </a:solidFill>
                <a:latin typeface="Calibri"/>
                <a:ea typeface="Calibri"/>
                <a:cs typeface="Calibri"/>
                <a:sym typeface="Calibri"/>
              </a:rPr>
              <a:t>Voxel Intensity Plot</a:t>
            </a:r>
          </a:p>
        </p:txBody>
      </p:sp>
      <p:pic>
        <p:nvPicPr>
          <p:cNvPr id="23" name="Shape 451">
            <a:extLst>
              <a:ext uri="{FF2B5EF4-FFF2-40B4-BE49-F238E27FC236}">
                <a16:creationId xmlns:a16="http://schemas.microsoft.com/office/drawing/2014/main" id="{9D63931C-3BBE-4CFC-810D-0AC6C146B047}"/>
              </a:ext>
            </a:extLst>
          </p:cNvPr>
          <p:cNvPicPr preferRelativeResize="0"/>
          <p:nvPr/>
        </p:nvPicPr>
        <p:blipFill rotWithShape="1">
          <a:blip r:embed="rId4">
            <a:alphaModFix/>
          </a:blip>
          <a:srcRect/>
          <a:stretch/>
        </p:blipFill>
        <p:spPr>
          <a:xfrm>
            <a:off x="1152434" y="730890"/>
            <a:ext cx="2252409" cy="2774309"/>
          </a:xfrm>
          <a:prstGeom prst="rect">
            <a:avLst/>
          </a:prstGeom>
          <a:noFill/>
          <a:ln>
            <a:noFill/>
          </a:ln>
        </p:spPr>
      </p:pic>
      <p:pic>
        <p:nvPicPr>
          <p:cNvPr id="24" name="Shape 453">
            <a:extLst>
              <a:ext uri="{FF2B5EF4-FFF2-40B4-BE49-F238E27FC236}">
                <a16:creationId xmlns:a16="http://schemas.microsoft.com/office/drawing/2014/main" id="{F6AC7CB0-2FE5-401B-8492-AB631EE7E12C}"/>
              </a:ext>
            </a:extLst>
          </p:cNvPr>
          <p:cNvPicPr preferRelativeResize="0"/>
          <p:nvPr/>
        </p:nvPicPr>
        <p:blipFill rotWithShape="1">
          <a:blip r:embed="rId5">
            <a:alphaModFix/>
          </a:blip>
          <a:srcRect l="23859" t="10620" r="37368" b="9809"/>
          <a:stretch/>
        </p:blipFill>
        <p:spPr>
          <a:xfrm>
            <a:off x="3649515" y="777788"/>
            <a:ext cx="2417841" cy="2661307"/>
          </a:xfrm>
          <a:prstGeom prst="rect">
            <a:avLst/>
          </a:prstGeom>
          <a:noFill/>
          <a:ln>
            <a:noFill/>
          </a:ln>
        </p:spPr>
      </p:pic>
      <p:sp>
        <p:nvSpPr>
          <p:cNvPr id="25" name="Shape 455">
            <a:extLst>
              <a:ext uri="{FF2B5EF4-FFF2-40B4-BE49-F238E27FC236}">
                <a16:creationId xmlns:a16="http://schemas.microsoft.com/office/drawing/2014/main" id="{E6A081E4-74AC-445F-8EBC-7A5D5F3A8A2E}"/>
              </a:ext>
            </a:extLst>
          </p:cNvPr>
          <p:cNvSpPr txBox="1"/>
          <p:nvPr/>
        </p:nvSpPr>
        <p:spPr>
          <a:xfrm>
            <a:off x="1348509" y="711070"/>
            <a:ext cx="1860258" cy="444501"/>
          </a:xfrm>
          <a:prstGeom prst="rect">
            <a:avLst/>
          </a:prstGeom>
          <a:noFill/>
          <a:ln>
            <a:noFill/>
          </a:ln>
        </p:spPr>
        <p:txBody>
          <a:bodyPr wrap="square" lIns="91425" tIns="45700" rIns="91425" bIns="45700" anchor="t" anchorCtr="0">
            <a:noAutofit/>
          </a:bodyPr>
          <a:lstStyle/>
          <a:p>
            <a:r>
              <a:rPr lang="en-US" sz="2000" b="1" dirty="0">
                <a:solidFill>
                  <a:schemeClr val="bg1"/>
                </a:solidFill>
                <a:latin typeface="Calibri"/>
                <a:ea typeface="Calibri"/>
                <a:cs typeface="Calibri"/>
                <a:sym typeface="Calibri"/>
              </a:rPr>
              <a:t>Negative BSRs</a:t>
            </a:r>
          </a:p>
        </p:txBody>
      </p:sp>
      <p:sp>
        <p:nvSpPr>
          <p:cNvPr id="26" name="Shape 456">
            <a:extLst>
              <a:ext uri="{FF2B5EF4-FFF2-40B4-BE49-F238E27FC236}">
                <a16:creationId xmlns:a16="http://schemas.microsoft.com/office/drawing/2014/main" id="{C8E4651D-1339-4A26-A903-6E5A7B665CEE}"/>
              </a:ext>
            </a:extLst>
          </p:cNvPr>
          <p:cNvSpPr txBox="1"/>
          <p:nvPr/>
        </p:nvSpPr>
        <p:spPr>
          <a:xfrm>
            <a:off x="4327888" y="2698902"/>
            <a:ext cx="1860258" cy="444501"/>
          </a:xfrm>
          <a:prstGeom prst="rect">
            <a:avLst/>
          </a:prstGeom>
          <a:noFill/>
          <a:ln>
            <a:noFill/>
          </a:ln>
        </p:spPr>
        <p:txBody>
          <a:bodyPr wrap="square" lIns="91425" tIns="45700" rIns="91425" bIns="45700" anchor="t" anchorCtr="0">
            <a:noAutofit/>
          </a:bodyPr>
          <a:lstStyle/>
          <a:p>
            <a:pPr algn="ctr"/>
            <a:r>
              <a:rPr lang="en-US" sz="2000" dirty="0">
                <a:solidFill>
                  <a:schemeClr val="dk1"/>
                </a:solidFill>
                <a:latin typeface="Calibri"/>
                <a:ea typeface="Calibri"/>
                <a:cs typeface="Calibri"/>
                <a:sym typeface="Calibri"/>
              </a:rPr>
              <a:t>Brain Scores for Young</a:t>
            </a:r>
          </a:p>
        </p:txBody>
      </p:sp>
      <p:cxnSp>
        <p:nvCxnSpPr>
          <p:cNvPr id="500" name="Shape 500"/>
          <p:cNvCxnSpPr>
            <a:cxnSpLocks/>
            <a:stCxn id="495" idx="1"/>
          </p:cNvCxnSpPr>
          <p:nvPr/>
        </p:nvCxnSpPr>
        <p:spPr>
          <a:xfrm flipH="1" flipV="1">
            <a:off x="5359400" y="1549400"/>
            <a:ext cx="1131407" cy="515102"/>
          </a:xfrm>
          <a:prstGeom prst="straightConnector1">
            <a:avLst/>
          </a:prstGeom>
          <a:noFill/>
          <a:ln w="57150" cap="flat" cmpd="sng">
            <a:solidFill>
              <a:srgbClr val="92D050"/>
            </a:solidFill>
            <a:prstDash val="solid"/>
            <a:miter lim="800000"/>
            <a:headEnd type="none" w="med" len="med"/>
            <a:tailEnd type="stealth" w="lg" len="lg"/>
          </a:ln>
        </p:spPr>
      </p:cxnSp>
      <p:cxnSp>
        <p:nvCxnSpPr>
          <p:cNvPr id="501" name="Shape 501"/>
          <p:cNvCxnSpPr>
            <a:stCxn id="495" idx="2"/>
          </p:cNvCxnSpPr>
          <p:nvPr/>
        </p:nvCxnSpPr>
        <p:spPr>
          <a:xfrm>
            <a:off x="8327356" y="2972443"/>
            <a:ext cx="784500" cy="2225100"/>
          </a:xfrm>
          <a:prstGeom prst="straightConnector1">
            <a:avLst/>
          </a:prstGeom>
          <a:noFill/>
          <a:ln w="57150" cap="flat" cmpd="sng">
            <a:solidFill>
              <a:srgbClr val="92D050"/>
            </a:solidFill>
            <a:prstDash val="solid"/>
            <a:miter lim="800000"/>
            <a:headEnd type="none" w="med" len="med"/>
            <a:tailEnd type="stealth" w="lg" len="lg"/>
          </a:ln>
        </p:spPr>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Shape 573"/>
          <p:cNvSpPr txBox="1">
            <a:spLocks noGrp="1"/>
          </p:cNvSpPr>
          <p:nvPr>
            <p:ph type="title"/>
          </p:nvPr>
        </p:nvSpPr>
        <p:spPr>
          <a:prstGeom prst="rect">
            <a:avLst/>
          </a:prstGeom>
          <a:noFill/>
          <a:ln>
            <a:noFill/>
          </a:ln>
        </p:spPr>
        <p:txBody>
          <a:bodyPr vert="horz" wrap="square" lIns="91425" tIns="45700" rIns="91425" bIns="45700" rtlCol="0" anchor="ctr" anchorCtr="0">
            <a:noAutofit/>
          </a:bodyPr>
          <a:lstStyle/>
          <a:p>
            <a:pPr indent="-279400">
              <a:spcBef>
                <a:spcPts val="0"/>
              </a:spcBef>
              <a:buClr>
                <a:schemeClr val="dk1"/>
              </a:buClr>
              <a:buSzPts val="4400"/>
            </a:pPr>
            <a:r>
              <a:rPr lang="en-US" dirty="0">
                <a:solidFill>
                  <a:srgbClr val="002060"/>
                </a:solidFill>
                <a:latin typeface="Calibri"/>
                <a:ea typeface="Calibri"/>
                <a:cs typeface="Calibri"/>
                <a:sym typeface="Calibri"/>
              </a:rPr>
              <a:t>Block Design Mean-Centered PLS Summary</a:t>
            </a:r>
          </a:p>
        </p:txBody>
      </p:sp>
      <p:sp>
        <p:nvSpPr>
          <p:cNvPr id="574" name="Shape 574"/>
          <p:cNvSpPr txBox="1">
            <a:spLocks noGrp="1"/>
          </p:cNvSpPr>
          <p:nvPr>
            <p:ph idx="1"/>
          </p:nvPr>
        </p:nvSpPr>
        <p:spPr>
          <a:prstGeom prst="rect">
            <a:avLst/>
          </a:prstGeom>
          <a:noFill/>
          <a:ln>
            <a:noFill/>
          </a:ln>
        </p:spPr>
        <p:txBody>
          <a:bodyPr vert="horz" wrap="square" lIns="91425" tIns="45700" rIns="91425" bIns="45700" rtlCol="0" anchor="t" anchorCtr="0">
            <a:noAutofit/>
          </a:bodyPr>
          <a:lstStyle/>
          <a:p>
            <a:pPr>
              <a:spcBef>
                <a:spcPts val="0"/>
              </a:spcBef>
              <a:buClr>
                <a:schemeClr val="dk1"/>
              </a:buClr>
              <a:buSzPts val="2800"/>
              <a:buFont typeface="Arial"/>
              <a:buChar char="•"/>
            </a:pPr>
            <a:r>
              <a:rPr lang="en-US">
                <a:solidFill>
                  <a:schemeClr val="dk1"/>
                </a:solidFill>
                <a:latin typeface="Calibri"/>
                <a:ea typeface="Calibri"/>
                <a:cs typeface="Calibri"/>
                <a:sym typeface="Calibri"/>
              </a:rPr>
              <a:t>PLS is powerful for block design</a:t>
            </a:r>
          </a:p>
          <a:p>
            <a:pPr lvl="1">
              <a:buClr>
                <a:schemeClr val="dk1"/>
              </a:buClr>
              <a:buSzPts val="2400"/>
              <a:buFont typeface="Arial"/>
              <a:buChar char="•"/>
            </a:pPr>
            <a:r>
              <a:rPr lang="en-US">
                <a:solidFill>
                  <a:schemeClr val="dk1"/>
                </a:solidFill>
                <a:latin typeface="Calibri"/>
                <a:ea typeface="Calibri"/>
                <a:cs typeface="Calibri"/>
                <a:sym typeface="Calibri"/>
              </a:rPr>
              <a:t>Nature of the hemodynamic response</a:t>
            </a:r>
          </a:p>
          <a:p>
            <a:pPr lvl="1">
              <a:buClr>
                <a:schemeClr val="dk1"/>
              </a:buClr>
              <a:buSzPts val="2400"/>
              <a:buNone/>
            </a:pPr>
            <a:endParaRPr>
              <a:solidFill>
                <a:schemeClr val="dk1"/>
              </a:solidFill>
              <a:latin typeface="Calibri"/>
              <a:ea typeface="Calibri"/>
              <a:cs typeface="Calibri"/>
              <a:sym typeface="Calibri"/>
            </a:endParaRPr>
          </a:p>
          <a:p>
            <a:pPr>
              <a:buClr>
                <a:schemeClr val="dk1"/>
              </a:buClr>
              <a:buSzPts val="2800"/>
              <a:buFont typeface="Arial"/>
              <a:buChar char="•"/>
            </a:pPr>
            <a:r>
              <a:rPr lang="en-US">
                <a:solidFill>
                  <a:schemeClr val="dk1"/>
                </a:solidFill>
                <a:latin typeface="Calibri"/>
                <a:ea typeface="Calibri"/>
                <a:cs typeface="Calibri"/>
                <a:sym typeface="Calibri"/>
              </a:rPr>
              <a:t>Allows you to analyze condition and/or group differences</a:t>
            </a:r>
          </a:p>
          <a:p>
            <a:pPr>
              <a:buClr>
                <a:schemeClr val="dk1"/>
              </a:buClr>
              <a:buSzPts val="2800"/>
              <a:buNone/>
            </a:pPr>
            <a:endParaRPr>
              <a:solidFill>
                <a:schemeClr val="dk1"/>
              </a:solidFill>
              <a:latin typeface="Calibri"/>
              <a:ea typeface="Calibri"/>
              <a:cs typeface="Calibri"/>
              <a:sym typeface="Calibri"/>
            </a:endParaRPr>
          </a:p>
          <a:p>
            <a:pPr>
              <a:buClr>
                <a:schemeClr val="dk1"/>
              </a:buClr>
              <a:buSzPts val="2800"/>
              <a:buFont typeface="Arial"/>
              <a:buChar char="•"/>
            </a:pPr>
            <a:r>
              <a:rPr lang="en-US">
                <a:solidFill>
                  <a:schemeClr val="dk1"/>
                </a:solidFill>
                <a:latin typeface="Calibri"/>
                <a:ea typeface="Calibri"/>
                <a:cs typeface="Calibri"/>
                <a:sym typeface="Calibri"/>
              </a:rPr>
              <a:t>BUT be mindful of mean centering options</a:t>
            </a:r>
          </a:p>
          <a:p>
            <a:pPr lvl="1">
              <a:buClr>
                <a:schemeClr val="dk1"/>
              </a:buClr>
              <a:buSzPts val="2400"/>
              <a:buFont typeface="Arial"/>
              <a:buChar char="•"/>
            </a:pPr>
            <a:r>
              <a:rPr lang="en-US">
                <a:solidFill>
                  <a:schemeClr val="dk1"/>
                </a:solidFill>
                <a:latin typeface="Calibri"/>
                <a:ea typeface="Calibri"/>
                <a:cs typeface="Calibri"/>
                <a:sym typeface="Calibri"/>
              </a:rPr>
              <a:t>Different centering techniques can boost group vs condition differences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Shape 579"/>
          <p:cNvSpPr txBox="1">
            <a:spLocks noGrp="1"/>
          </p:cNvSpPr>
          <p:nvPr>
            <p:ph type="title"/>
          </p:nvPr>
        </p:nvSpPr>
        <p:spPr>
          <a:prstGeom prst="rect">
            <a:avLst/>
          </a:prstGeom>
          <a:noFill/>
          <a:ln>
            <a:noFill/>
          </a:ln>
        </p:spPr>
        <p:txBody>
          <a:bodyPr vert="horz" wrap="square" lIns="91425" tIns="45700" rIns="91425" bIns="45700" rtlCol="0" anchor="ctr" anchorCtr="0">
            <a:noAutofit/>
          </a:bodyPr>
          <a:lstStyle/>
          <a:p>
            <a:pPr indent="-279400">
              <a:spcBef>
                <a:spcPts val="0"/>
              </a:spcBef>
              <a:buClr>
                <a:schemeClr val="dk1"/>
              </a:buClr>
              <a:buSzPts val="4400"/>
            </a:pPr>
            <a:r>
              <a:rPr lang="en-US" dirty="0">
                <a:solidFill>
                  <a:srgbClr val="002060"/>
                </a:solidFill>
                <a:latin typeface="Calibri"/>
                <a:ea typeface="Calibri"/>
                <a:cs typeface="Calibri"/>
                <a:sym typeface="Calibri"/>
              </a:rPr>
              <a:t>Event-Related Behavioral PLS</a:t>
            </a:r>
          </a:p>
        </p:txBody>
      </p:sp>
      <p:sp>
        <p:nvSpPr>
          <p:cNvPr id="580" name="Shape 580"/>
          <p:cNvSpPr txBox="1">
            <a:spLocks noGrp="1"/>
          </p:cNvSpPr>
          <p:nvPr>
            <p:ph idx="1"/>
          </p:nvPr>
        </p:nvSpPr>
        <p:spPr>
          <a:prstGeom prst="rect">
            <a:avLst/>
          </a:prstGeom>
          <a:noFill/>
          <a:ln>
            <a:noFill/>
          </a:ln>
        </p:spPr>
        <p:txBody>
          <a:bodyPr vert="horz" wrap="square" lIns="91425" tIns="45700" rIns="91425" bIns="45700" rtlCol="0" anchor="t" anchorCtr="0">
            <a:noAutofit/>
          </a:bodyPr>
          <a:lstStyle/>
          <a:p>
            <a:pPr marL="0" indent="-177800">
              <a:spcBef>
                <a:spcPts val="0"/>
              </a:spcBef>
              <a:spcAft>
                <a:spcPts val="600"/>
              </a:spcAft>
              <a:buClr>
                <a:schemeClr val="dk1"/>
              </a:buClr>
              <a:buSzPts val="2800"/>
              <a:buNone/>
            </a:pPr>
            <a:r>
              <a:rPr lang="en-US" dirty="0" err="1">
                <a:solidFill>
                  <a:schemeClr val="dk1"/>
                </a:solidFill>
                <a:latin typeface="Calibri"/>
                <a:ea typeface="Calibri"/>
                <a:cs typeface="Calibri"/>
                <a:sym typeface="Calibri"/>
              </a:rPr>
              <a:t>Saverino</a:t>
            </a:r>
            <a:r>
              <a:rPr lang="en-US" dirty="0">
                <a:solidFill>
                  <a:schemeClr val="dk1"/>
                </a:solidFill>
                <a:latin typeface="Calibri"/>
                <a:ea typeface="Calibri"/>
                <a:cs typeface="Calibri"/>
                <a:sym typeface="Calibri"/>
              </a:rPr>
              <a:t> et al., 2016, </a:t>
            </a:r>
            <a:r>
              <a:rPr lang="en-US" i="1" dirty="0">
                <a:solidFill>
                  <a:schemeClr val="dk1"/>
                </a:solidFill>
                <a:latin typeface="Calibri"/>
                <a:ea typeface="Calibri"/>
                <a:cs typeface="Calibri"/>
                <a:sym typeface="Calibri"/>
              </a:rPr>
              <a:t>J Cog </a:t>
            </a:r>
            <a:r>
              <a:rPr lang="en-US" i="1" dirty="0" err="1">
                <a:solidFill>
                  <a:schemeClr val="dk1"/>
                </a:solidFill>
                <a:latin typeface="Calibri"/>
                <a:ea typeface="Calibri"/>
                <a:cs typeface="Calibri"/>
                <a:sym typeface="Calibri"/>
              </a:rPr>
              <a:t>Neurosci</a:t>
            </a:r>
            <a:endParaRPr lang="en-US" i="1" dirty="0">
              <a:solidFill>
                <a:schemeClr val="dk1"/>
              </a:solidFill>
              <a:latin typeface="Calibri"/>
              <a:ea typeface="Calibri"/>
              <a:cs typeface="Calibri"/>
              <a:sym typeface="Calibri"/>
            </a:endParaRPr>
          </a:p>
          <a:p>
            <a:pPr>
              <a:spcAft>
                <a:spcPts val="600"/>
              </a:spcAft>
              <a:buClr>
                <a:schemeClr val="dk1"/>
              </a:buClr>
              <a:buSzPts val="2800"/>
              <a:buFont typeface="Arial"/>
              <a:buChar char="•"/>
            </a:pPr>
            <a:r>
              <a:rPr lang="en-US" dirty="0">
                <a:solidFill>
                  <a:schemeClr val="dk1"/>
                </a:solidFill>
                <a:latin typeface="Calibri"/>
                <a:ea typeface="Calibri"/>
                <a:cs typeface="Calibri"/>
                <a:sym typeface="Calibri"/>
              </a:rPr>
              <a:t>Sample: </a:t>
            </a:r>
            <a:r>
              <a:rPr lang="en-US" sz="2400" dirty="0">
                <a:solidFill>
                  <a:schemeClr val="dk1"/>
                </a:solidFill>
                <a:latin typeface="Calibri"/>
                <a:ea typeface="Calibri"/>
                <a:cs typeface="Calibri"/>
                <a:sym typeface="Calibri"/>
              </a:rPr>
              <a:t>N = 15 Younger Adults; N = 16 Older Adults</a:t>
            </a:r>
            <a:endParaRPr lang="en-US" dirty="0">
              <a:solidFill>
                <a:schemeClr val="dk1"/>
              </a:solidFill>
              <a:latin typeface="Calibri"/>
              <a:ea typeface="Calibri"/>
              <a:cs typeface="Calibri"/>
              <a:sym typeface="Calibri"/>
            </a:endParaRPr>
          </a:p>
          <a:p>
            <a:pPr>
              <a:spcAft>
                <a:spcPts val="600"/>
              </a:spcAft>
              <a:buClr>
                <a:schemeClr val="dk1"/>
              </a:buClr>
              <a:buSzPts val="2800"/>
              <a:buFont typeface="Arial"/>
              <a:buChar char="•"/>
            </a:pPr>
            <a:r>
              <a:rPr lang="en-US" dirty="0">
                <a:solidFill>
                  <a:schemeClr val="dk1"/>
                </a:solidFill>
                <a:latin typeface="Calibri"/>
                <a:ea typeface="Calibri"/>
                <a:cs typeface="Calibri"/>
                <a:sym typeface="Calibri"/>
              </a:rPr>
              <a:t>Incidental encoding paradigm</a:t>
            </a:r>
          </a:p>
          <a:p>
            <a:pPr>
              <a:spcAft>
                <a:spcPts val="600"/>
              </a:spcAft>
              <a:buClr>
                <a:schemeClr val="dk1"/>
              </a:buClr>
              <a:buSzPts val="2800"/>
              <a:buFont typeface="Arial"/>
              <a:buChar char="•"/>
            </a:pPr>
            <a:r>
              <a:rPr lang="en-US" dirty="0">
                <a:solidFill>
                  <a:schemeClr val="dk1"/>
                </a:solidFill>
                <a:latin typeface="Calibri"/>
                <a:ea typeface="Calibri"/>
                <a:cs typeface="Calibri"/>
                <a:sym typeface="Calibri"/>
              </a:rPr>
              <a:t>Surprise Recognition test </a:t>
            </a:r>
          </a:p>
          <a:p>
            <a:pPr marL="0" indent="0">
              <a:spcAft>
                <a:spcPts val="600"/>
              </a:spcAft>
              <a:buClr>
                <a:schemeClr val="dk1"/>
              </a:buClr>
              <a:buSzPts val="2800"/>
              <a:buNone/>
            </a:pPr>
            <a:r>
              <a:rPr lang="en-US" dirty="0">
                <a:solidFill>
                  <a:schemeClr val="dk1"/>
                </a:solidFill>
                <a:latin typeface="Calibri"/>
                <a:ea typeface="Calibri"/>
                <a:cs typeface="Calibri"/>
                <a:sym typeface="Calibri"/>
              </a:rPr>
              <a:t>outside of scanner</a:t>
            </a:r>
          </a:p>
          <a:p>
            <a:pPr>
              <a:spcAft>
                <a:spcPts val="600"/>
              </a:spcAft>
              <a:buClr>
                <a:schemeClr val="dk1"/>
              </a:buClr>
              <a:buSzPts val="2800"/>
              <a:buFont typeface="Arial"/>
              <a:buChar char="•"/>
            </a:pPr>
            <a:r>
              <a:rPr lang="en-US" dirty="0">
                <a:solidFill>
                  <a:schemeClr val="dk1"/>
                </a:solidFill>
                <a:latin typeface="Calibri"/>
                <a:ea typeface="Calibri"/>
                <a:cs typeface="Calibri"/>
                <a:sym typeface="Calibri"/>
              </a:rPr>
              <a:t>Behavior as: Hits – False Alarms</a:t>
            </a:r>
          </a:p>
          <a:p>
            <a:pPr lvl="1">
              <a:spcAft>
                <a:spcPts val="600"/>
              </a:spcAft>
              <a:buClr>
                <a:schemeClr val="dk1"/>
              </a:buClr>
              <a:buSzPts val="2800"/>
              <a:buFont typeface="Arial"/>
              <a:buChar char="•"/>
            </a:pPr>
            <a:r>
              <a:rPr lang="en-US" dirty="0">
                <a:solidFill>
                  <a:schemeClr val="dk1"/>
                </a:solidFill>
                <a:latin typeface="Calibri"/>
                <a:ea typeface="Calibri"/>
                <a:cs typeface="Calibri"/>
                <a:sym typeface="Calibri"/>
              </a:rPr>
              <a:t>but “behavior” can be many things</a:t>
            </a:r>
            <a:endParaRPr dirty="0">
              <a:solidFill>
                <a:schemeClr val="dk1"/>
              </a:solidFill>
              <a:latin typeface="Calibri"/>
              <a:ea typeface="Calibri"/>
              <a:cs typeface="Calibri"/>
              <a:sym typeface="Calibri"/>
            </a:endParaRPr>
          </a:p>
        </p:txBody>
      </p:sp>
      <p:grpSp>
        <p:nvGrpSpPr>
          <p:cNvPr id="581" name="Shape 581"/>
          <p:cNvGrpSpPr/>
          <p:nvPr/>
        </p:nvGrpSpPr>
        <p:grpSpPr>
          <a:xfrm>
            <a:off x="6536425" y="3344658"/>
            <a:ext cx="2066921" cy="2133600"/>
            <a:chOff x="1085906" y="2481687"/>
            <a:chExt cx="2289758" cy="2272020"/>
          </a:xfrm>
        </p:grpSpPr>
        <p:pic>
          <p:nvPicPr>
            <p:cNvPr id="582" name="Shape 582"/>
            <p:cNvPicPr preferRelativeResize="0"/>
            <p:nvPr/>
          </p:nvPicPr>
          <p:blipFill rotWithShape="1">
            <a:blip r:embed="rId3">
              <a:alphaModFix/>
            </a:blip>
            <a:srcRect t="4644" r="74479" b="53556"/>
            <a:stretch/>
          </p:blipFill>
          <p:spPr>
            <a:xfrm>
              <a:off x="1085906" y="2481687"/>
              <a:ext cx="1352494" cy="1404513"/>
            </a:xfrm>
            <a:prstGeom prst="rect">
              <a:avLst/>
            </a:prstGeom>
            <a:noFill/>
            <a:ln>
              <a:noFill/>
            </a:ln>
          </p:spPr>
        </p:pic>
        <p:pic>
          <p:nvPicPr>
            <p:cNvPr id="583" name="Shape 583"/>
            <p:cNvPicPr preferRelativeResize="0"/>
            <p:nvPr/>
          </p:nvPicPr>
          <p:blipFill rotWithShape="1">
            <a:blip r:embed="rId3">
              <a:alphaModFix/>
            </a:blip>
            <a:srcRect t="54183" r="74000" b="7114"/>
            <a:stretch/>
          </p:blipFill>
          <p:spPr>
            <a:xfrm>
              <a:off x="1997805" y="3453232"/>
              <a:ext cx="1377859" cy="1300475"/>
            </a:xfrm>
            <a:prstGeom prst="rect">
              <a:avLst/>
            </a:prstGeom>
            <a:noFill/>
            <a:ln>
              <a:noFill/>
            </a:ln>
          </p:spPr>
        </p:pic>
        <p:sp>
          <p:nvSpPr>
            <p:cNvPr id="584" name="Shape 584"/>
            <p:cNvSpPr txBox="1"/>
            <p:nvPr/>
          </p:nvSpPr>
          <p:spPr>
            <a:xfrm>
              <a:off x="2357673" y="2753138"/>
              <a:ext cx="1017902" cy="458841"/>
            </a:xfrm>
            <a:prstGeom prst="rect">
              <a:avLst/>
            </a:prstGeom>
            <a:solidFill>
              <a:schemeClr val="lt1"/>
            </a:solidFill>
            <a:ln w="15875" cap="flat" cmpd="sng">
              <a:solidFill>
                <a:schemeClr val="dk1"/>
              </a:solidFill>
              <a:prstDash val="solid"/>
              <a:round/>
              <a:headEnd type="none" w="med" len="med"/>
              <a:tailEnd type="none" w="med" len="med"/>
            </a:ln>
          </p:spPr>
          <p:txBody>
            <a:bodyPr wrap="square" lIns="91425" tIns="45700" rIns="91425" bIns="45700" anchor="t" anchorCtr="0">
              <a:noAutofit/>
            </a:bodyPr>
            <a:lstStyle/>
            <a:p>
              <a:pPr algn="ctr"/>
              <a:r>
                <a:rPr lang="en-US" sz="1100">
                  <a:solidFill>
                    <a:schemeClr val="dk1"/>
                  </a:solidFill>
                  <a:latin typeface="Arial"/>
                  <a:ea typeface="Arial"/>
                  <a:cs typeface="Arial"/>
                  <a:sym typeface="Arial"/>
                </a:rPr>
                <a:t>Modern vs. </a:t>
              </a:r>
            </a:p>
            <a:p>
              <a:pPr algn="ctr"/>
              <a:r>
                <a:rPr lang="en-US" sz="1100">
                  <a:solidFill>
                    <a:schemeClr val="dk1"/>
                  </a:solidFill>
                  <a:latin typeface="Arial"/>
                  <a:ea typeface="Arial"/>
                  <a:cs typeface="Arial"/>
                  <a:sym typeface="Arial"/>
                </a:rPr>
                <a:t>Traditional</a:t>
              </a:r>
            </a:p>
          </p:txBody>
        </p:sp>
        <p:sp>
          <p:nvSpPr>
            <p:cNvPr id="585" name="Shape 585"/>
            <p:cNvSpPr txBox="1"/>
            <p:nvPr/>
          </p:nvSpPr>
          <p:spPr>
            <a:xfrm>
              <a:off x="1170321" y="3942271"/>
              <a:ext cx="890043" cy="458841"/>
            </a:xfrm>
            <a:prstGeom prst="rect">
              <a:avLst/>
            </a:prstGeom>
            <a:solidFill>
              <a:schemeClr val="lt1"/>
            </a:solidFill>
            <a:ln w="15875" cap="flat" cmpd="sng">
              <a:solidFill>
                <a:schemeClr val="dk1"/>
              </a:solidFill>
              <a:prstDash val="solid"/>
              <a:round/>
              <a:headEnd type="none" w="med" len="med"/>
              <a:tailEnd type="none" w="med" len="med"/>
            </a:ln>
          </p:spPr>
          <p:txBody>
            <a:bodyPr wrap="square" lIns="91425" tIns="45700" rIns="91425" bIns="45700" anchor="t" anchorCtr="0">
              <a:noAutofit/>
            </a:bodyPr>
            <a:lstStyle/>
            <a:p>
              <a:pPr algn="ctr"/>
              <a:r>
                <a:rPr lang="en-US" sz="1100">
                  <a:solidFill>
                    <a:schemeClr val="dk1"/>
                  </a:solidFill>
                  <a:latin typeface="Arial"/>
                  <a:ea typeface="Arial"/>
                  <a:cs typeface="Arial"/>
                  <a:sym typeface="Arial"/>
                </a:rPr>
                <a:t>Likely vs. </a:t>
              </a:r>
            </a:p>
            <a:p>
              <a:pPr algn="ctr"/>
              <a:r>
                <a:rPr lang="en-US" sz="1100">
                  <a:solidFill>
                    <a:schemeClr val="dk1"/>
                  </a:solidFill>
                  <a:latin typeface="Arial"/>
                  <a:ea typeface="Arial"/>
                  <a:cs typeface="Arial"/>
                  <a:sym typeface="Arial"/>
                </a:rPr>
                <a:t>Unlikely</a:t>
              </a:r>
            </a:p>
          </p:txBody>
        </p:sp>
      </p:grpSp>
      <p:grpSp>
        <p:nvGrpSpPr>
          <p:cNvPr id="586" name="Shape 586"/>
          <p:cNvGrpSpPr/>
          <p:nvPr/>
        </p:nvGrpSpPr>
        <p:grpSpPr>
          <a:xfrm>
            <a:off x="8779679" y="3331530"/>
            <a:ext cx="2176347" cy="2146728"/>
            <a:chOff x="5486400" y="4419600"/>
            <a:chExt cx="2410982" cy="2286000"/>
          </a:xfrm>
        </p:grpSpPr>
        <p:pic>
          <p:nvPicPr>
            <p:cNvPr id="587" name="Shape 587"/>
            <p:cNvPicPr preferRelativeResize="0"/>
            <p:nvPr/>
          </p:nvPicPr>
          <p:blipFill rotWithShape="1">
            <a:blip r:embed="rId3">
              <a:alphaModFix/>
            </a:blip>
            <a:srcRect l="30908" t="4644" r="43570" b="55105"/>
            <a:stretch/>
          </p:blipFill>
          <p:spPr>
            <a:xfrm>
              <a:off x="5486400" y="4419600"/>
              <a:ext cx="1352494" cy="1352494"/>
            </a:xfrm>
            <a:prstGeom prst="rect">
              <a:avLst/>
            </a:prstGeom>
            <a:noFill/>
            <a:ln>
              <a:noFill/>
            </a:ln>
          </p:spPr>
        </p:pic>
        <p:pic>
          <p:nvPicPr>
            <p:cNvPr id="588" name="Shape 588"/>
            <p:cNvPicPr preferRelativeResize="0"/>
            <p:nvPr/>
          </p:nvPicPr>
          <p:blipFill rotWithShape="1">
            <a:blip r:embed="rId3">
              <a:alphaModFix/>
            </a:blip>
            <a:srcRect l="30908" t="54183" r="40851" b="5565"/>
            <a:stretch/>
          </p:blipFill>
          <p:spPr>
            <a:xfrm>
              <a:off x="6400800" y="5353106"/>
              <a:ext cx="1496582" cy="1352494"/>
            </a:xfrm>
            <a:prstGeom prst="rect">
              <a:avLst/>
            </a:prstGeom>
            <a:noFill/>
            <a:ln>
              <a:noFill/>
            </a:ln>
          </p:spPr>
        </p:pic>
        <p:sp>
          <p:nvSpPr>
            <p:cNvPr id="589" name="Shape 589"/>
            <p:cNvSpPr txBox="1"/>
            <p:nvPr/>
          </p:nvSpPr>
          <p:spPr>
            <a:xfrm>
              <a:off x="6884399" y="4839297"/>
              <a:ext cx="944489" cy="434675"/>
            </a:xfrm>
            <a:prstGeom prst="rect">
              <a:avLst/>
            </a:prstGeom>
            <a:solidFill>
              <a:schemeClr val="lt1"/>
            </a:solidFill>
            <a:ln w="15875" cap="flat" cmpd="sng">
              <a:solidFill>
                <a:schemeClr val="dk1"/>
              </a:solidFill>
              <a:prstDash val="solid"/>
              <a:round/>
              <a:headEnd type="none" w="med" len="med"/>
              <a:tailEnd type="none" w="med" len="med"/>
            </a:ln>
          </p:spPr>
          <p:txBody>
            <a:bodyPr wrap="square" lIns="91425" tIns="45700" rIns="91425" bIns="45700" anchor="t" anchorCtr="0">
              <a:noAutofit/>
            </a:bodyPr>
            <a:lstStyle/>
            <a:p>
              <a:pPr algn="ctr"/>
              <a:r>
                <a:rPr lang="en-US" sz="1100">
                  <a:solidFill>
                    <a:schemeClr val="dk1"/>
                  </a:solidFill>
                  <a:latin typeface="Arial"/>
                  <a:ea typeface="Arial"/>
                  <a:cs typeface="Arial"/>
                  <a:sym typeface="Arial"/>
                </a:rPr>
                <a:t>Old vs. New</a:t>
              </a:r>
            </a:p>
          </p:txBody>
        </p:sp>
      </p:grpSp>
      <p:sp>
        <p:nvSpPr>
          <p:cNvPr id="590" name="Shape 590"/>
          <p:cNvSpPr txBox="1"/>
          <p:nvPr/>
        </p:nvSpPr>
        <p:spPr>
          <a:xfrm>
            <a:off x="6612625" y="3036882"/>
            <a:ext cx="1694375" cy="307777"/>
          </a:xfrm>
          <a:prstGeom prst="rect">
            <a:avLst/>
          </a:prstGeom>
          <a:noFill/>
          <a:ln>
            <a:noFill/>
          </a:ln>
        </p:spPr>
        <p:txBody>
          <a:bodyPr wrap="square" lIns="91425" tIns="45700" rIns="91425" bIns="45700" anchor="t" anchorCtr="0">
            <a:noAutofit/>
          </a:bodyPr>
          <a:lstStyle/>
          <a:p>
            <a:pPr algn="ctr"/>
            <a:r>
              <a:rPr lang="en-US" sz="1400" b="1" dirty="0">
                <a:solidFill>
                  <a:schemeClr val="dk1"/>
                </a:solidFill>
                <a:latin typeface="Calibri"/>
                <a:ea typeface="Calibri"/>
                <a:cs typeface="Calibri"/>
                <a:sym typeface="Calibri"/>
              </a:rPr>
              <a:t>In-Scanner Encoding</a:t>
            </a:r>
          </a:p>
        </p:txBody>
      </p:sp>
      <p:sp>
        <p:nvSpPr>
          <p:cNvPr id="591" name="Shape 591"/>
          <p:cNvSpPr txBox="1"/>
          <p:nvPr/>
        </p:nvSpPr>
        <p:spPr>
          <a:xfrm>
            <a:off x="8635388" y="3036882"/>
            <a:ext cx="2244782" cy="307777"/>
          </a:xfrm>
          <a:prstGeom prst="rect">
            <a:avLst/>
          </a:prstGeom>
          <a:noFill/>
          <a:ln>
            <a:noFill/>
          </a:ln>
        </p:spPr>
        <p:txBody>
          <a:bodyPr wrap="square" lIns="91425" tIns="45700" rIns="91425" bIns="45700" anchor="t" anchorCtr="0">
            <a:noAutofit/>
          </a:bodyPr>
          <a:lstStyle/>
          <a:p>
            <a:pPr algn="ctr"/>
            <a:r>
              <a:rPr lang="en-US" sz="1400" b="1" dirty="0">
                <a:solidFill>
                  <a:schemeClr val="dk1"/>
                </a:solidFill>
                <a:latin typeface="Calibri"/>
                <a:ea typeface="Calibri"/>
                <a:cs typeface="Calibri"/>
                <a:sym typeface="Calibri"/>
              </a:rPr>
              <a:t>Out-of-Scanner Recognition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80">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580">
                                            <p:txEl>
                                              <p:pRg st="1" end="1"/>
                                            </p:txEl>
                                          </p:spTgt>
                                        </p:tgtEl>
                                        <p:attrNameLst>
                                          <p:attrName>ppt_c</p:attrName>
                                        </p:attrNameLst>
                                      </p:cBhvr>
                                      <p:to>
                                        <a:srgbClr val="808080"/>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81"/>
                                        </p:tgtEl>
                                        <p:attrNameLst>
                                          <p:attrName>style.visibility</p:attrName>
                                        </p:attrNameLst>
                                      </p:cBhvr>
                                      <p:to>
                                        <p:strVal val="visible"/>
                                      </p:to>
                                    </p:set>
                                  </p:childTnLst>
                                  <p:subTnLst>
                                    <p:animClr clrSpc="rgb" dir="cw">
                                      <p:cBhvr override="childStyle">
                                        <p:cTn dur="1" fill="hold" display="0" masterRel="nextClick" afterEffect="1"/>
                                        <p:tgtEl>
                                          <p:spTgt spid="581"/>
                                        </p:tgtEl>
                                        <p:attrNameLst>
                                          <p:attrName>ppt_c</p:attrName>
                                        </p:attrNameLst>
                                      </p:cBhvr>
                                      <p:to>
                                        <a:srgbClr val="808080"/>
                                      </p:to>
                                    </p:animClr>
                                  </p:subTnLst>
                                </p:cTn>
                              </p:par>
                              <p:par>
                                <p:cTn id="11" presetID="1" presetClass="entr" presetSubtype="0" fill="hold" nodeType="withEffect">
                                  <p:stCondLst>
                                    <p:cond delay="0"/>
                                  </p:stCondLst>
                                  <p:childTnLst>
                                    <p:set>
                                      <p:cBhvr>
                                        <p:cTn id="12" dur="1" fill="hold">
                                          <p:stCondLst>
                                            <p:cond delay="0"/>
                                          </p:stCondLst>
                                        </p:cTn>
                                        <p:tgtEl>
                                          <p:spTgt spid="59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80">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580">
                                            <p:txEl>
                                              <p:pRg st="2" end="2"/>
                                            </p:txEl>
                                          </p:spTgt>
                                        </p:tgtEl>
                                        <p:attrNameLst>
                                          <p:attrName>ppt_c</p:attrName>
                                        </p:attrNameLst>
                                      </p:cBhvr>
                                      <p:to>
                                        <a:srgbClr val="808080"/>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86"/>
                                        </p:tgtEl>
                                        <p:attrNameLst>
                                          <p:attrName>style.visibility</p:attrName>
                                        </p:attrNameLst>
                                      </p:cBhvr>
                                      <p:to>
                                        <p:strVal val="visible"/>
                                      </p:to>
                                    </p:set>
                                  </p:childTnLst>
                                  <p:subTnLst>
                                    <p:animClr clrSpc="rgb" dir="cw">
                                      <p:cBhvr override="childStyle">
                                        <p:cTn dur="1" fill="hold" display="0" masterRel="nextClick" afterEffect="1"/>
                                        <p:tgtEl>
                                          <p:spTgt spid="586"/>
                                        </p:tgtEl>
                                        <p:attrNameLst>
                                          <p:attrName>ppt_c</p:attrName>
                                        </p:attrNameLst>
                                      </p:cBhvr>
                                      <p:to>
                                        <a:srgbClr val="808080"/>
                                      </p:to>
                                    </p:animClr>
                                  </p:subTnLst>
                                </p:cTn>
                              </p:par>
                              <p:par>
                                <p:cTn id="19" presetID="1" presetClass="entr" presetSubtype="0" fill="hold" nodeType="withEffect">
                                  <p:stCondLst>
                                    <p:cond delay="0"/>
                                  </p:stCondLst>
                                  <p:childTnLst>
                                    <p:set>
                                      <p:cBhvr>
                                        <p:cTn id="20" dur="1" fill="hold">
                                          <p:stCondLst>
                                            <p:cond delay="0"/>
                                          </p:stCondLst>
                                        </p:cTn>
                                        <p:tgtEl>
                                          <p:spTgt spid="5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80">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580">
                                            <p:txEl>
                                              <p:pRg st="3" end="3"/>
                                            </p:txEl>
                                          </p:spTgt>
                                        </p:tgtEl>
                                        <p:attrNameLst>
                                          <p:attrName>ppt_c</p:attrName>
                                        </p:attrNameLst>
                                      </p:cBhvr>
                                      <p:to>
                                        <a:srgbClr val="808080"/>
                                      </p:to>
                                    </p:animClr>
                                  </p:subTnLst>
                                </p:cTn>
                              </p:par>
                              <p:par>
                                <p:cTn id="23" presetID="1" presetClass="entr" presetSubtype="0" fill="hold" nodeType="withEffect">
                                  <p:stCondLst>
                                    <p:cond delay="0"/>
                                  </p:stCondLst>
                                  <p:childTnLst>
                                    <p:set>
                                      <p:cBhvr>
                                        <p:cTn id="24" dur="1" fill="hold">
                                          <p:stCondLst>
                                            <p:cond delay="0"/>
                                          </p:stCondLst>
                                        </p:cTn>
                                        <p:tgtEl>
                                          <p:spTgt spid="580">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580">
                                            <p:txEl>
                                              <p:pRg st="4" end="4"/>
                                            </p:txEl>
                                          </p:spTgt>
                                        </p:tgtEl>
                                        <p:attrNameLst>
                                          <p:attrName>ppt_c</p:attrName>
                                        </p:attrNameLst>
                                      </p:cBhvr>
                                      <p:to>
                                        <a:srgbClr val="808080"/>
                                      </p:to>
                                    </p:animClr>
                                  </p:sub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80">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8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Shape 596"/>
          <p:cNvSpPr txBox="1">
            <a:spLocks noGrp="1"/>
          </p:cNvSpPr>
          <p:nvPr>
            <p:ph type="title"/>
          </p:nvPr>
        </p:nvSpPr>
        <p:spPr>
          <a:prstGeom prst="rect">
            <a:avLst/>
          </a:prstGeom>
          <a:noFill/>
          <a:ln>
            <a:noFill/>
          </a:ln>
        </p:spPr>
        <p:txBody>
          <a:bodyPr vert="horz" wrap="square" lIns="91425" tIns="45700" rIns="91425" bIns="45700" rtlCol="0" anchor="ctr" anchorCtr="0">
            <a:noAutofit/>
          </a:bodyPr>
          <a:lstStyle/>
          <a:p>
            <a:pPr indent="-279400">
              <a:spcBef>
                <a:spcPts val="0"/>
              </a:spcBef>
              <a:buClr>
                <a:schemeClr val="dk1"/>
              </a:buClr>
              <a:buSzPts val="4400"/>
            </a:pPr>
            <a:r>
              <a:rPr lang="en-US" dirty="0">
                <a:solidFill>
                  <a:srgbClr val="002060"/>
                </a:solidFill>
                <a:latin typeface="Calibri"/>
                <a:ea typeface="Calibri"/>
                <a:cs typeface="Calibri"/>
                <a:sym typeface="Calibri"/>
              </a:rPr>
              <a:t>Subsequent Memory Task Questions</a:t>
            </a:r>
          </a:p>
        </p:txBody>
      </p:sp>
      <p:sp>
        <p:nvSpPr>
          <p:cNvPr id="597" name="Shape 597"/>
          <p:cNvSpPr txBox="1">
            <a:spLocks noGrp="1"/>
          </p:cNvSpPr>
          <p:nvPr>
            <p:ph idx="1"/>
          </p:nvPr>
        </p:nvSpPr>
        <p:spPr>
          <a:prstGeom prst="rect">
            <a:avLst/>
          </a:prstGeom>
          <a:noFill/>
          <a:ln>
            <a:noFill/>
          </a:ln>
        </p:spPr>
        <p:txBody>
          <a:bodyPr vert="horz" wrap="square" lIns="91425" tIns="45700" rIns="91425" bIns="45700" rtlCol="0" anchor="t" anchorCtr="0">
            <a:noAutofit/>
          </a:bodyPr>
          <a:lstStyle/>
          <a:p>
            <a:pPr marL="514350" indent="-514350">
              <a:spcBef>
                <a:spcPts val="0"/>
              </a:spcBef>
              <a:buClr>
                <a:schemeClr val="dk1"/>
              </a:buClr>
              <a:buSzPts val="2800"/>
              <a:buFont typeface="+mj-lt"/>
              <a:buAutoNum type="arabicPeriod"/>
            </a:pPr>
            <a:r>
              <a:rPr lang="en-US" dirty="0">
                <a:solidFill>
                  <a:schemeClr val="dk1"/>
                </a:solidFill>
                <a:latin typeface="Calibri"/>
                <a:ea typeface="Calibri"/>
                <a:cs typeface="Calibri"/>
                <a:sym typeface="Calibri"/>
              </a:rPr>
              <a:t>What profile of activity during successful incidental item and paired associates encoding is correlated with better subsequent memory?</a:t>
            </a:r>
          </a:p>
          <a:p>
            <a:pPr marL="514350" indent="-514350">
              <a:buClr>
                <a:schemeClr val="dk1"/>
              </a:buClr>
              <a:buSzPts val="2800"/>
              <a:buFont typeface="+mj-lt"/>
              <a:buAutoNum type="arabicPeriod"/>
            </a:pPr>
            <a:endParaRPr dirty="0">
              <a:solidFill>
                <a:schemeClr val="dk1"/>
              </a:solidFill>
              <a:latin typeface="Calibri"/>
              <a:ea typeface="Calibri"/>
              <a:cs typeface="Calibri"/>
              <a:sym typeface="Calibri"/>
            </a:endParaRPr>
          </a:p>
          <a:p>
            <a:pPr marL="514350" indent="-514350">
              <a:buClr>
                <a:schemeClr val="dk1"/>
              </a:buClr>
              <a:buSzPts val="2800"/>
              <a:buFont typeface="+mj-lt"/>
              <a:buAutoNum type="arabicPeriod"/>
            </a:pPr>
            <a:r>
              <a:rPr lang="en-US" dirty="0">
                <a:solidFill>
                  <a:schemeClr val="dk1"/>
                </a:solidFill>
                <a:latin typeface="Calibri"/>
                <a:ea typeface="Calibri"/>
                <a:cs typeface="Calibri"/>
                <a:sym typeface="Calibri"/>
              </a:rPr>
              <a:t>How do brain-behavior relationships differ between young and older adults?</a:t>
            </a:r>
          </a:p>
          <a:p>
            <a:pPr marL="514350" indent="-514350">
              <a:buClr>
                <a:schemeClr val="dk1"/>
              </a:buClr>
              <a:buSzPts val="2800"/>
              <a:buFont typeface="+mj-lt"/>
              <a:buAutoNum type="arabicPeriod"/>
            </a:pPr>
            <a:endParaRPr lang="en-US" dirty="0">
              <a:solidFill>
                <a:schemeClr val="dk1"/>
              </a:solidFill>
              <a:latin typeface="Calibri"/>
              <a:ea typeface="Calibri"/>
              <a:cs typeface="Calibri"/>
              <a:sym typeface="Calibri"/>
            </a:endParaRPr>
          </a:p>
          <a:p>
            <a:pPr marL="514350" indent="-514350">
              <a:buClr>
                <a:schemeClr val="dk1"/>
              </a:buClr>
              <a:buSzPts val="2800"/>
              <a:buFont typeface="+mj-lt"/>
              <a:buAutoNum type="arabicPeriod"/>
            </a:pPr>
            <a:r>
              <a:rPr lang="en-US" dirty="0">
                <a:solidFill>
                  <a:schemeClr val="dk1"/>
                </a:solidFill>
                <a:latin typeface="Calibri"/>
                <a:ea typeface="Calibri"/>
                <a:cs typeface="Calibri"/>
                <a:sym typeface="Calibri"/>
              </a:rPr>
              <a:t>What is the </a:t>
            </a:r>
            <a:r>
              <a:rPr lang="en-US" dirty="0" err="1">
                <a:solidFill>
                  <a:schemeClr val="dk1"/>
                </a:solidFill>
                <a:latin typeface="Calibri"/>
                <a:ea typeface="Calibri"/>
                <a:cs typeface="Calibri"/>
                <a:sym typeface="Calibri"/>
              </a:rPr>
              <a:t>timecourse</a:t>
            </a:r>
            <a:r>
              <a:rPr lang="en-US" dirty="0">
                <a:solidFill>
                  <a:schemeClr val="dk1"/>
                </a:solidFill>
                <a:latin typeface="Calibri"/>
                <a:ea typeface="Calibri"/>
                <a:cs typeface="Calibri"/>
                <a:sym typeface="Calibri"/>
              </a:rPr>
              <a:t> of activity during successful encoding events (and does it differ with age?)</a:t>
            </a:r>
          </a:p>
          <a:p>
            <a:pPr marL="514350" indent="-514350">
              <a:buClr>
                <a:schemeClr val="dk1"/>
              </a:buClr>
              <a:buSzPts val="2800"/>
              <a:buFont typeface="+mj-lt"/>
              <a:buAutoNum type="arabicPeriod"/>
            </a:pPr>
            <a:endParaRPr dirty="0">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9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20"/>
        <p:cNvGrpSpPr/>
        <p:nvPr/>
      </p:nvGrpSpPr>
      <p:grpSpPr>
        <a:xfrm>
          <a:off x="0" y="0"/>
          <a:ext cx="0" cy="0"/>
          <a:chOff x="0" y="0"/>
          <a:chExt cx="0" cy="0"/>
        </a:xfrm>
      </p:grpSpPr>
      <p:pic>
        <p:nvPicPr>
          <p:cNvPr id="621" name="Shape 621" descr="3DBrain.png"/>
          <p:cNvPicPr preferRelativeResize="0"/>
          <p:nvPr/>
        </p:nvPicPr>
        <p:blipFill rotWithShape="1">
          <a:blip r:embed="rId3">
            <a:alphaModFix/>
          </a:blip>
          <a:srcRect l="15828" t="23519" r="16499" b="9629"/>
          <a:stretch/>
        </p:blipFill>
        <p:spPr>
          <a:xfrm>
            <a:off x="3001905" y="374919"/>
            <a:ext cx="1447800" cy="1247389"/>
          </a:xfrm>
          <a:prstGeom prst="rect">
            <a:avLst/>
          </a:prstGeom>
          <a:noFill/>
          <a:ln w="53975" cap="flat" cmpd="sng">
            <a:solidFill>
              <a:srgbClr val="FFFF00"/>
            </a:solidFill>
            <a:prstDash val="solid"/>
            <a:round/>
            <a:headEnd type="none" w="med" len="med"/>
            <a:tailEnd type="none" w="med" len="med"/>
          </a:ln>
        </p:spPr>
      </p:pic>
      <p:pic>
        <p:nvPicPr>
          <p:cNvPr id="622" name="Shape 622" descr="3DBrain.png"/>
          <p:cNvPicPr preferRelativeResize="0"/>
          <p:nvPr/>
        </p:nvPicPr>
        <p:blipFill rotWithShape="1">
          <a:blip r:embed="rId3">
            <a:alphaModFix/>
          </a:blip>
          <a:srcRect l="15828" t="23519" r="16499" b="9629"/>
          <a:stretch/>
        </p:blipFill>
        <p:spPr>
          <a:xfrm>
            <a:off x="2735205" y="844819"/>
            <a:ext cx="1447800" cy="1247389"/>
          </a:xfrm>
          <a:prstGeom prst="rect">
            <a:avLst/>
          </a:prstGeom>
          <a:noFill/>
          <a:ln w="53975" cap="flat" cmpd="sng">
            <a:solidFill>
              <a:srgbClr val="CC00FF"/>
            </a:solidFill>
            <a:prstDash val="solid"/>
            <a:round/>
            <a:headEnd type="none" w="med" len="med"/>
            <a:tailEnd type="none" w="med" len="med"/>
          </a:ln>
        </p:spPr>
      </p:pic>
      <p:pic>
        <p:nvPicPr>
          <p:cNvPr id="623" name="Shape 623" descr="3DBrain.png"/>
          <p:cNvPicPr preferRelativeResize="0"/>
          <p:nvPr/>
        </p:nvPicPr>
        <p:blipFill rotWithShape="1">
          <a:blip r:embed="rId3">
            <a:alphaModFix/>
          </a:blip>
          <a:srcRect l="15828" t="23519" r="16499" b="9629"/>
          <a:stretch/>
        </p:blipFill>
        <p:spPr>
          <a:xfrm>
            <a:off x="2405005" y="1340119"/>
            <a:ext cx="1447800" cy="1247389"/>
          </a:xfrm>
          <a:prstGeom prst="rect">
            <a:avLst/>
          </a:prstGeom>
          <a:noFill/>
          <a:ln w="47625" cap="flat" cmpd="sng">
            <a:solidFill>
              <a:srgbClr val="00B0F0"/>
            </a:solidFill>
            <a:prstDash val="solid"/>
            <a:round/>
            <a:headEnd type="none" w="med" len="med"/>
            <a:tailEnd type="none" w="med" len="med"/>
          </a:ln>
        </p:spPr>
      </p:pic>
      <p:pic>
        <p:nvPicPr>
          <p:cNvPr id="624" name="Shape 624" descr="3DBrain.png"/>
          <p:cNvPicPr preferRelativeResize="0"/>
          <p:nvPr/>
        </p:nvPicPr>
        <p:blipFill rotWithShape="1">
          <a:blip r:embed="rId3">
            <a:alphaModFix/>
          </a:blip>
          <a:srcRect l="15828" t="23519" r="16499" b="9629"/>
          <a:stretch/>
        </p:blipFill>
        <p:spPr>
          <a:xfrm>
            <a:off x="2087505" y="1822719"/>
            <a:ext cx="1447800" cy="1247389"/>
          </a:xfrm>
          <a:prstGeom prst="rect">
            <a:avLst/>
          </a:prstGeom>
          <a:noFill/>
          <a:ln w="44450" cap="flat" cmpd="sng">
            <a:solidFill>
              <a:schemeClr val="accent4"/>
            </a:solidFill>
            <a:prstDash val="solid"/>
            <a:round/>
            <a:headEnd type="none" w="med" len="med"/>
            <a:tailEnd type="none" w="med" len="med"/>
          </a:ln>
        </p:spPr>
      </p:pic>
      <p:pic>
        <p:nvPicPr>
          <p:cNvPr id="625" name="Shape 625" descr="3DBrain.png"/>
          <p:cNvPicPr preferRelativeResize="0"/>
          <p:nvPr/>
        </p:nvPicPr>
        <p:blipFill rotWithShape="1">
          <a:blip r:embed="rId3">
            <a:alphaModFix/>
          </a:blip>
          <a:srcRect l="15828" t="23519" r="16499" b="9629"/>
          <a:stretch/>
        </p:blipFill>
        <p:spPr>
          <a:xfrm>
            <a:off x="1795405" y="2279919"/>
            <a:ext cx="1447800" cy="1247389"/>
          </a:xfrm>
          <a:prstGeom prst="rect">
            <a:avLst/>
          </a:prstGeom>
          <a:noFill/>
          <a:ln w="47625" cap="flat" cmpd="sng">
            <a:solidFill>
              <a:srgbClr val="FF0000"/>
            </a:solidFill>
            <a:prstDash val="solid"/>
            <a:round/>
            <a:headEnd type="none" w="med" len="med"/>
            <a:tailEnd type="none" w="med" len="med"/>
          </a:ln>
        </p:spPr>
      </p:pic>
      <p:pic>
        <p:nvPicPr>
          <p:cNvPr id="626" name="Shape 626"/>
          <p:cNvPicPr preferRelativeResize="0"/>
          <p:nvPr/>
        </p:nvPicPr>
        <p:blipFill rotWithShape="1">
          <a:blip r:embed="rId4">
            <a:alphaModFix/>
          </a:blip>
          <a:srcRect t="10462" r="74479" b="53556"/>
          <a:stretch/>
        </p:blipFill>
        <p:spPr>
          <a:xfrm>
            <a:off x="3891237" y="2767419"/>
            <a:ext cx="1361212" cy="1265872"/>
          </a:xfrm>
          <a:prstGeom prst="rect">
            <a:avLst/>
          </a:prstGeom>
          <a:noFill/>
          <a:ln>
            <a:noFill/>
          </a:ln>
        </p:spPr>
      </p:pic>
      <p:cxnSp>
        <p:nvCxnSpPr>
          <p:cNvPr id="627" name="Shape 627"/>
          <p:cNvCxnSpPr/>
          <p:nvPr/>
        </p:nvCxnSpPr>
        <p:spPr>
          <a:xfrm>
            <a:off x="5368887" y="3354503"/>
            <a:ext cx="473725" cy="0"/>
          </a:xfrm>
          <a:prstGeom prst="straightConnector1">
            <a:avLst/>
          </a:prstGeom>
          <a:noFill/>
          <a:ln w="28575" cap="flat" cmpd="sng">
            <a:solidFill>
              <a:srgbClr val="7F7F7F"/>
            </a:solidFill>
            <a:prstDash val="solid"/>
            <a:miter lim="800000"/>
            <a:headEnd type="none" w="med" len="med"/>
            <a:tailEnd type="triangle" w="lg" len="lg"/>
          </a:ln>
        </p:spPr>
      </p:cxnSp>
      <p:sp>
        <p:nvSpPr>
          <p:cNvPr id="628" name="Shape 628"/>
          <p:cNvSpPr txBox="1"/>
          <p:nvPr/>
        </p:nvSpPr>
        <p:spPr>
          <a:xfrm>
            <a:off x="5800068" y="3169837"/>
            <a:ext cx="4043351" cy="369332"/>
          </a:xfrm>
          <a:prstGeom prst="rect">
            <a:avLst/>
          </a:prstGeom>
          <a:noFill/>
          <a:ln>
            <a:noFill/>
          </a:ln>
        </p:spPr>
        <p:txBody>
          <a:bodyPr wrap="square" lIns="91425" tIns="45700" rIns="91425" bIns="45700" anchor="t" anchorCtr="0">
            <a:noAutofit/>
          </a:bodyPr>
          <a:lstStyle/>
          <a:p>
            <a:r>
              <a:rPr lang="en-US">
                <a:solidFill>
                  <a:schemeClr val="dk1"/>
                </a:solidFill>
                <a:latin typeface="Calibri"/>
                <a:ea typeface="Calibri"/>
                <a:cs typeface="Calibri"/>
                <a:sym typeface="Calibri"/>
              </a:rPr>
              <a:t>Item Hit (aka subsequently remembered)</a:t>
            </a:r>
          </a:p>
        </p:txBody>
      </p:sp>
      <p:cxnSp>
        <p:nvCxnSpPr>
          <p:cNvPr id="629" name="Shape 629"/>
          <p:cNvCxnSpPr/>
          <p:nvPr/>
        </p:nvCxnSpPr>
        <p:spPr>
          <a:xfrm>
            <a:off x="3371430" y="3354503"/>
            <a:ext cx="473725" cy="0"/>
          </a:xfrm>
          <a:prstGeom prst="straightConnector1">
            <a:avLst/>
          </a:prstGeom>
          <a:noFill/>
          <a:ln w="28575" cap="flat" cmpd="sng">
            <a:solidFill>
              <a:srgbClr val="7F7F7F"/>
            </a:solidFill>
            <a:prstDash val="solid"/>
            <a:miter lim="800000"/>
            <a:headEnd type="none" w="med" len="med"/>
            <a:tailEnd type="triangle" w="lg" len="lg"/>
          </a:ln>
        </p:spPr>
      </p:cxnSp>
      <p:pic>
        <p:nvPicPr>
          <p:cNvPr id="630" name="Shape 630" descr="https://theclevermachine.files.wordpress.com/2012/11/fmribasics-1.png"/>
          <p:cNvPicPr preferRelativeResize="0"/>
          <p:nvPr/>
        </p:nvPicPr>
        <p:blipFill rotWithShape="1">
          <a:blip r:embed="rId5">
            <a:alphaModFix/>
          </a:blip>
          <a:srcRect/>
          <a:stretch/>
        </p:blipFill>
        <p:spPr>
          <a:xfrm>
            <a:off x="7762331" y="463821"/>
            <a:ext cx="2633919" cy="1975439"/>
          </a:xfrm>
          <a:prstGeom prst="rect">
            <a:avLst/>
          </a:prstGeom>
          <a:noFill/>
          <a:ln>
            <a:noFill/>
          </a:ln>
        </p:spPr>
      </p:pic>
      <p:cxnSp>
        <p:nvCxnSpPr>
          <p:cNvPr id="631" name="Shape 631"/>
          <p:cNvCxnSpPr/>
          <p:nvPr/>
        </p:nvCxnSpPr>
        <p:spPr>
          <a:xfrm rot="10800000" flipH="1">
            <a:off x="5131264" y="1060833"/>
            <a:ext cx="1185074" cy="1623422"/>
          </a:xfrm>
          <a:prstGeom prst="straightConnector1">
            <a:avLst/>
          </a:prstGeom>
          <a:noFill/>
          <a:ln w="28575" cap="flat" cmpd="sng">
            <a:solidFill>
              <a:srgbClr val="7F7F7F"/>
            </a:solidFill>
            <a:prstDash val="solid"/>
            <a:miter lim="800000"/>
            <a:headEnd type="none" w="med" len="med"/>
            <a:tailEnd type="triangle" w="lg" len="lg"/>
          </a:ln>
        </p:spPr>
      </p:cxnSp>
      <p:pic>
        <p:nvPicPr>
          <p:cNvPr id="632" name="Shape 632" descr="https://theclevermachine.files.wordpress.com/2012/11/fmribasics-1.png"/>
          <p:cNvPicPr preferRelativeResize="0"/>
          <p:nvPr/>
        </p:nvPicPr>
        <p:blipFill rotWithShape="1">
          <a:blip r:embed="rId5">
            <a:alphaModFix/>
          </a:blip>
          <a:srcRect l="15859" t="18604" r="12617" b="15780"/>
          <a:stretch/>
        </p:blipFill>
        <p:spPr>
          <a:xfrm rot="-3287024">
            <a:off x="4452335" y="974205"/>
            <a:ext cx="1883884" cy="1296204"/>
          </a:xfrm>
          <a:prstGeom prst="rect">
            <a:avLst/>
          </a:prstGeom>
          <a:noFill/>
          <a:ln>
            <a:noFill/>
          </a:ln>
        </p:spPr>
      </p:pic>
      <p:graphicFrame>
        <p:nvGraphicFramePr>
          <p:cNvPr id="633" name="Shape 633"/>
          <p:cNvGraphicFramePr/>
          <p:nvPr>
            <p:extLst>
              <p:ext uri="{D42A27DB-BD31-4B8C-83A1-F6EECF244321}">
                <p14:modId xmlns:p14="http://schemas.microsoft.com/office/powerpoint/2010/main" val="1167849539"/>
              </p:ext>
            </p:extLst>
          </p:nvPr>
        </p:nvGraphicFramePr>
        <p:xfrm>
          <a:off x="2678055" y="2446413"/>
          <a:ext cx="266700" cy="250775"/>
        </p:xfrm>
        <a:graphic>
          <a:graphicData uri="http://schemas.openxmlformats.org/drawingml/2006/table">
            <a:tbl>
              <a:tblPr firstRow="1" bandRow="1">
                <a:noFill/>
              </a:tblPr>
              <a:tblGrid>
                <a:gridCol w="266700">
                  <a:extLst>
                    <a:ext uri="{9D8B030D-6E8A-4147-A177-3AD203B41FA5}">
                      <a16:colId xmlns:a16="http://schemas.microsoft.com/office/drawing/2014/main" val="20000"/>
                    </a:ext>
                  </a:extLst>
                </a:gridCol>
              </a:tblGrid>
              <a:tr h="250775">
                <a:tc>
                  <a:txBody>
                    <a:bodyPr/>
                    <a:lstStyle/>
                    <a:p>
                      <a:pPr marL="0" marR="0" lvl="0" indent="0" algn="l" rtl="0">
                        <a:spcBef>
                          <a:spcPts val="0"/>
                        </a:spcBef>
                        <a:buNone/>
                      </a:pPr>
                      <a:endParaRPr sz="6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548135">
                        <a:alpha val="72941"/>
                      </a:srgbClr>
                    </a:solidFill>
                  </a:tcPr>
                </a:tc>
                <a:extLst>
                  <a:ext uri="{0D108BD9-81ED-4DB2-BD59-A6C34878D82A}">
                    <a16:rowId xmlns:a16="http://schemas.microsoft.com/office/drawing/2014/main" val="10000"/>
                  </a:ext>
                </a:extLst>
              </a:tr>
            </a:tbl>
          </a:graphicData>
        </a:graphic>
      </p:graphicFrame>
      <p:sp>
        <p:nvSpPr>
          <p:cNvPr id="634" name="Shape 634"/>
          <p:cNvSpPr txBox="1"/>
          <p:nvPr/>
        </p:nvSpPr>
        <p:spPr>
          <a:xfrm rot="-2705037">
            <a:off x="4229407" y="425203"/>
            <a:ext cx="684803" cy="369332"/>
          </a:xfrm>
          <a:prstGeom prst="rect">
            <a:avLst/>
          </a:prstGeom>
          <a:noFill/>
          <a:ln>
            <a:noFill/>
          </a:ln>
        </p:spPr>
        <p:txBody>
          <a:bodyPr wrap="square" lIns="91425" tIns="45700" rIns="91425" bIns="45700" anchor="t" anchorCtr="0">
            <a:noAutofit/>
          </a:bodyPr>
          <a:lstStyle/>
          <a:p>
            <a:r>
              <a:rPr lang="en-US">
                <a:solidFill>
                  <a:schemeClr val="dk1"/>
                </a:solidFill>
                <a:latin typeface="Calibri"/>
                <a:ea typeface="Calibri"/>
                <a:cs typeface="Calibri"/>
                <a:sym typeface="Calibri"/>
              </a:rPr>
              <a:t>. . . .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2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2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2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3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3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3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pic>
        <p:nvPicPr>
          <p:cNvPr id="639" name="Shape 639" descr="3DBrain.png"/>
          <p:cNvPicPr preferRelativeResize="0"/>
          <p:nvPr/>
        </p:nvPicPr>
        <p:blipFill rotWithShape="1">
          <a:blip r:embed="rId3">
            <a:alphaModFix/>
          </a:blip>
          <a:srcRect l="15828" t="23519" r="16499" b="9629"/>
          <a:stretch/>
        </p:blipFill>
        <p:spPr>
          <a:xfrm>
            <a:off x="3001905" y="374919"/>
            <a:ext cx="1447800" cy="1247389"/>
          </a:xfrm>
          <a:prstGeom prst="rect">
            <a:avLst/>
          </a:prstGeom>
          <a:noFill/>
          <a:ln w="53975" cap="flat" cmpd="sng">
            <a:solidFill>
              <a:srgbClr val="FFFF00"/>
            </a:solidFill>
            <a:prstDash val="solid"/>
            <a:round/>
            <a:headEnd type="none" w="med" len="med"/>
            <a:tailEnd type="none" w="med" len="med"/>
          </a:ln>
        </p:spPr>
      </p:pic>
      <p:pic>
        <p:nvPicPr>
          <p:cNvPr id="640" name="Shape 640" descr="3DBrain.png"/>
          <p:cNvPicPr preferRelativeResize="0"/>
          <p:nvPr/>
        </p:nvPicPr>
        <p:blipFill rotWithShape="1">
          <a:blip r:embed="rId3">
            <a:alphaModFix/>
          </a:blip>
          <a:srcRect l="15828" t="23519" r="16499" b="9629"/>
          <a:stretch/>
        </p:blipFill>
        <p:spPr>
          <a:xfrm>
            <a:off x="2735205" y="844819"/>
            <a:ext cx="1447800" cy="1247389"/>
          </a:xfrm>
          <a:prstGeom prst="rect">
            <a:avLst/>
          </a:prstGeom>
          <a:noFill/>
          <a:ln w="53975" cap="flat" cmpd="sng">
            <a:solidFill>
              <a:srgbClr val="CC00FF"/>
            </a:solidFill>
            <a:prstDash val="solid"/>
            <a:round/>
            <a:headEnd type="none" w="med" len="med"/>
            <a:tailEnd type="none" w="med" len="med"/>
          </a:ln>
        </p:spPr>
      </p:pic>
      <p:pic>
        <p:nvPicPr>
          <p:cNvPr id="641" name="Shape 641" descr="3DBrain.png"/>
          <p:cNvPicPr preferRelativeResize="0"/>
          <p:nvPr/>
        </p:nvPicPr>
        <p:blipFill rotWithShape="1">
          <a:blip r:embed="rId3">
            <a:alphaModFix/>
          </a:blip>
          <a:srcRect l="15828" t="23519" r="16499" b="9629"/>
          <a:stretch/>
        </p:blipFill>
        <p:spPr>
          <a:xfrm>
            <a:off x="2405005" y="1340119"/>
            <a:ext cx="1447800" cy="1247389"/>
          </a:xfrm>
          <a:prstGeom prst="rect">
            <a:avLst/>
          </a:prstGeom>
          <a:noFill/>
          <a:ln w="47625" cap="flat" cmpd="sng">
            <a:solidFill>
              <a:srgbClr val="00B0F0"/>
            </a:solidFill>
            <a:prstDash val="solid"/>
            <a:round/>
            <a:headEnd type="none" w="med" len="med"/>
            <a:tailEnd type="none" w="med" len="med"/>
          </a:ln>
        </p:spPr>
      </p:pic>
      <p:pic>
        <p:nvPicPr>
          <p:cNvPr id="642" name="Shape 642" descr="3DBrain.png"/>
          <p:cNvPicPr preferRelativeResize="0"/>
          <p:nvPr/>
        </p:nvPicPr>
        <p:blipFill rotWithShape="1">
          <a:blip r:embed="rId3">
            <a:alphaModFix/>
          </a:blip>
          <a:srcRect l="15828" t="23519" r="16499" b="9629"/>
          <a:stretch/>
        </p:blipFill>
        <p:spPr>
          <a:xfrm>
            <a:off x="2087505" y="1822719"/>
            <a:ext cx="1447800" cy="1247389"/>
          </a:xfrm>
          <a:prstGeom prst="rect">
            <a:avLst/>
          </a:prstGeom>
          <a:noFill/>
          <a:ln w="44450" cap="flat" cmpd="sng">
            <a:solidFill>
              <a:schemeClr val="accent4"/>
            </a:solidFill>
            <a:prstDash val="solid"/>
            <a:round/>
            <a:headEnd type="none" w="med" len="med"/>
            <a:tailEnd type="none" w="med" len="med"/>
          </a:ln>
        </p:spPr>
      </p:pic>
      <p:pic>
        <p:nvPicPr>
          <p:cNvPr id="643" name="Shape 643" descr="3DBrain.png"/>
          <p:cNvPicPr preferRelativeResize="0"/>
          <p:nvPr/>
        </p:nvPicPr>
        <p:blipFill rotWithShape="1">
          <a:blip r:embed="rId3">
            <a:alphaModFix/>
          </a:blip>
          <a:srcRect l="15828" t="23519" r="16499" b="9629"/>
          <a:stretch/>
        </p:blipFill>
        <p:spPr>
          <a:xfrm>
            <a:off x="1795405" y="2279919"/>
            <a:ext cx="1447800" cy="1247389"/>
          </a:xfrm>
          <a:prstGeom prst="rect">
            <a:avLst/>
          </a:prstGeom>
          <a:noFill/>
          <a:ln w="47625" cap="flat" cmpd="sng">
            <a:solidFill>
              <a:srgbClr val="FF0000"/>
            </a:solidFill>
            <a:prstDash val="solid"/>
            <a:round/>
            <a:headEnd type="none" w="med" len="med"/>
            <a:tailEnd type="none" w="med" len="med"/>
          </a:ln>
        </p:spPr>
      </p:pic>
      <p:graphicFrame>
        <p:nvGraphicFramePr>
          <p:cNvPr id="644" name="Shape 644"/>
          <p:cNvGraphicFramePr/>
          <p:nvPr>
            <p:extLst>
              <p:ext uri="{D42A27DB-BD31-4B8C-83A1-F6EECF244321}">
                <p14:modId xmlns:p14="http://schemas.microsoft.com/office/powerpoint/2010/main" val="2346664247"/>
              </p:ext>
            </p:extLst>
          </p:nvPr>
        </p:nvGraphicFramePr>
        <p:xfrm>
          <a:off x="2678055" y="2446413"/>
          <a:ext cx="266700" cy="250775"/>
        </p:xfrm>
        <a:graphic>
          <a:graphicData uri="http://schemas.openxmlformats.org/drawingml/2006/table">
            <a:tbl>
              <a:tblPr firstRow="1" bandRow="1">
                <a:noFill/>
              </a:tblPr>
              <a:tblGrid>
                <a:gridCol w="266700">
                  <a:extLst>
                    <a:ext uri="{9D8B030D-6E8A-4147-A177-3AD203B41FA5}">
                      <a16:colId xmlns:a16="http://schemas.microsoft.com/office/drawing/2014/main" val="20000"/>
                    </a:ext>
                  </a:extLst>
                </a:gridCol>
              </a:tblGrid>
              <a:tr h="250775">
                <a:tc>
                  <a:txBody>
                    <a:bodyPr/>
                    <a:lstStyle/>
                    <a:p>
                      <a:pPr marL="0" marR="0" lvl="0" indent="0" algn="l" rtl="0">
                        <a:spcBef>
                          <a:spcPts val="0"/>
                        </a:spcBef>
                        <a:buNone/>
                      </a:pPr>
                      <a:endParaRPr sz="6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548135">
                        <a:alpha val="72941"/>
                      </a:srgbClr>
                    </a:solidFill>
                  </a:tcPr>
                </a:tc>
                <a:extLst>
                  <a:ext uri="{0D108BD9-81ED-4DB2-BD59-A6C34878D82A}">
                    <a16:rowId xmlns:a16="http://schemas.microsoft.com/office/drawing/2014/main" val="10000"/>
                  </a:ext>
                </a:extLst>
              </a:tr>
            </a:tbl>
          </a:graphicData>
        </a:graphic>
      </p:graphicFrame>
      <p:cxnSp>
        <p:nvCxnSpPr>
          <p:cNvPr id="645" name="Shape 645"/>
          <p:cNvCxnSpPr/>
          <p:nvPr/>
        </p:nvCxnSpPr>
        <p:spPr>
          <a:xfrm>
            <a:off x="2811404" y="2697182"/>
            <a:ext cx="2116800" cy="2076300"/>
          </a:xfrm>
          <a:prstGeom prst="bentConnector2">
            <a:avLst/>
          </a:prstGeom>
          <a:noFill/>
          <a:ln w="63500" cap="flat" cmpd="sng">
            <a:solidFill>
              <a:srgbClr val="C4E0B2"/>
            </a:solidFill>
            <a:prstDash val="solid"/>
            <a:miter lim="800000"/>
            <a:headEnd type="none" w="med" len="med"/>
            <a:tailEnd type="stealth" w="lg" len="lg"/>
          </a:ln>
        </p:spPr>
      </p:cxnSp>
      <p:graphicFrame>
        <p:nvGraphicFramePr>
          <p:cNvPr id="646" name="Shape 646"/>
          <p:cNvGraphicFramePr/>
          <p:nvPr>
            <p:extLst>
              <p:ext uri="{D42A27DB-BD31-4B8C-83A1-F6EECF244321}">
                <p14:modId xmlns:p14="http://schemas.microsoft.com/office/powerpoint/2010/main" val="2897460129"/>
              </p:ext>
            </p:extLst>
          </p:nvPr>
        </p:nvGraphicFramePr>
        <p:xfrm>
          <a:off x="2976505" y="1976148"/>
          <a:ext cx="266700" cy="250775"/>
        </p:xfrm>
        <a:graphic>
          <a:graphicData uri="http://schemas.openxmlformats.org/drawingml/2006/table">
            <a:tbl>
              <a:tblPr firstRow="1" bandRow="1">
                <a:noFill/>
              </a:tblPr>
              <a:tblGrid>
                <a:gridCol w="266700">
                  <a:extLst>
                    <a:ext uri="{9D8B030D-6E8A-4147-A177-3AD203B41FA5}">
                      <a16:colId xmlns:a16="http://schemas.microsoft.com/office/drawing/2014/main" val="20000"/>
                    </a:ext>
                  </a:extLst>
                </a:gridCol>
              </a:tblGrid>
              <a:tr h="250775">
                <a:tc>
                  <a:txBody>
                    <a:bodyPr/>
                    <a:lstStyle/>
                    <a:p>
                      <a:pPr marL="0" marR="0" lvl="0" indent="0" algn="l" rtl="0">
                        <a:spcBef>
                          <a:spcPts val="0"/>
                        </a:spcBef>
                        <a:buNone/>
                      </a:pPr>
                      <a:endParaRPr sz="6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548135">
                        <a:alpha val="72941"/>
                      </a:srgbClr>
                    </a:solidFill>
                  </a:tcPr>
                </a:tc>
                <a:extLst>
                  <a:ext uri="{0D108BD9-81ED-4DB2-BD59-A6C34878D82A}">
                    <a16:rowId xmlns:a16="http://schemas.microsoft.com/office/drawing/2014/main" val="10000"/>
                  </a:ext>
                </a:extLst>
              </a:tr>
            </a:tbl>
          </a:graphicData>
        </a:graphic>
      </p:graphicFrame>
      <p:graphicFrame>
        <p:nvGraphicFramePr>
          <p:cNvPr id="647" name="Shape 647"/>
          <p:cNvGraphicFramePr/>
          <p:nvPr>
            <p:extLst>
              <p:ext uri="{D42A27DB-BD31-4B8C-83A1-F6EECF244321}">
                <p14:modId xmlns:p14="http://schemas.microsoft.com/office/powerpoint/2010/main" val="2273950459"/>
              </p:ext>
            </p:extLst>
          </p:nvPr>
        </p:nvGraphicFramePr>
        <p:xfrm>
          <a:off x="3268605" y="1489508"/>
          <a:ext cx="266700" cy="250775"/>
        </p:xfrm>
        <a:graphic>
          <a:graphicData uri="http://schemas.openxmlformats.org/drawingml/2006/table">
            <a:tbl>
              <a:tblPr firstRow="1" bandRow="1">
                <a:noFill/>
              </a:tblPr>
              <a:tblGrid>
                <a:gridCol w="266700">
                  <a:extLst>
                    <a:ext uri="{9D8B030D-6E8A-4147-A177-3AD203B41FA5}">
                      <a16:colId xmlns:a16="http://schemas.microsoft.com/office/drawing/2014/main" val="20000"/>
                    </a:ext>
                  </a:extLst>
                </a:gridCol>
              </a:tblGrid>
              <a:tr h="250775">
                <a:tc>
                  <a:txBody>
                    <a:bodyPr/>
                    <a:lstStyle/>
                    <a:p>
                      <a:pPr marL="0" marR="0" lvl="0" indent="0" algn="l" rtl="0">
                        <a:spcBef>
                          <a:spcPts val="0"/>
                        </a:spcBef>
                        <a:buNone/>
                      </a:pPr>
                      <a:endParaRPr sz="600" b="1"/>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548135">
                        <a:alpha val="72941"/>
                      </a:srgbClr>
                    </a:solidFill>
                  </a:tcPr>
                </a:tc>
                <a:extLst>
                  <a:ext uri="{0D108BD9-81ED-4DB2-BD59-A6C34878D82A}">
                    <a16:rowId xmlns:a16="http://schemas.microsoft.com/office/drawing/2014/main" val="10000"/>
                  </a:ext>
                </a:extLst>
              </a:tr>
            </a:tbl>
          </a:graphicData>
        </a:graphic>
      </p:graphicFrame>
      <p:graphicFrame>
        <p:nvGraphicFramePr>
          <p:cNvPr id="648" name="Shape 648"/>
          <p:cNvGraphicFramePr/>
          <p:nvPr>
            <p:extLst>
              <p:ext uri="{D42A27DB-BD31-4B8C-83A1-F6EECF244321}">
                <p14:modId xmlns:p14="http://schemas.microsoft.com/office/powerpoint/2010/main" val="3932262796"/>
              </p:ext>
            </p:extLst>
          </p:nvPr>
        </p:nvGraphicFramePr>
        <p:xfrm>
          <a:off x="3608292" y="1013945"/>
          <a:ext cx="266700" cy="250775"/>
        </p:xfrm>
        <a:graphic>
          <a:graphicData uri="http://schemas.openxmlformats.org/drawingml/2006/table">
            <a:tbl>
              <a:tblPr firstRow="1" bandRow="1">
                <a:noFill/>
              </a:tblPr>
              <a:tblGrid>
                <a:gridCol w="266700">
                  <a:extLst>
                    <a:ext uri="{9D8B030D-6E8A-4147-A177-3AD203B41FA5}">
                      <a16:colId xmlns:a16="http://schemas.microsoft.com/office/drawing/2014/main" val="20000"/>
                    </a:ext>
                  </a:extLst>
                </a:gridCol>
              </a:tblGrid>
              <a:tr h="250775">
                <a:tc>
                  <a:txBody>
                    <a:bodyPr/>
                    <a:lstStyle/>
                    <a:p>
                      <a:pPr marL="0" marR="0" lvl="0" indent="0" algn="l" rtl="0">
                        <a:spcBef>
                          <a:spcPts val="0"/>
                        </a:spcBef>
                        <a:buNone/>
                      </a:pPr>
                      <a:endParaRPr sz="600" b="1"/>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548135">
                        <a:alpha val="72941"/>
                      </a:srgbClr>
                    </a:solidFill>
                  </a:tcPr>
                </a:tc>
                <a:extLst>
                  <a:ext uri="{0D108BD9-81ED-4DB2-BD59-A6C34878D82A}">
                    <a16:rowId xmlns:a16="http://schemas.microsoft.com/office/drawing/2014/main" val="10000"/>
                  </a:ext>
                </a:extLst>
              </a:tr>
            </a:tbl>
          </a:graphicData>
        </a:graphic>
      </p:graphicFrame>
      <p:graphicFrame>
        <p:nvGraphicFramePr>
          <p:cNvPr id="649" name="Shape 649"/>
          <p:cNvGraphicFramePr/>
          <p:nvPr>
            <p:extLst>
              <p:ext uri="{D42A27DB-BD31-4B8C-83A1-F6EECF244321}">
                <p14:modId xmlns:p14="http://schemas.microsoft.com/office/powerpoint/2010/main" val="313247245"/>
              </p:ext>
            </p:extLst>
          </p:nvPr>
        </p:nvGraphicFramePr>
        <p:xfrm>
          <a:off x="3916763" y="595307"/>
          <a:ext cx="266700" cy="250775"/>
        </p:xfrm>
        <a:graphic>
          <a:graphicData uri="http://schemas.openxmlformats.org/drawingml/2006/table">
            <a:tbl>
              <a:tblPr firstRow="1" bandRow="1">
                <a:noFill/>
              </a:tblPr>
              <a:tblGrid>
                <a:gridCol w="266700">
                  <a:extLst>
                    <a:ext uri="{9D8B030D-6E8A-4147-A177-3AD203B41FA5}">
                      <a16:colId xmlns:a16="http://schemas.microsoft.com/office/drawing/2014/main" val="20000"/>
                    </a:ext>
                  </a:extLst>
                </a:gridCol>
              </a:tblGrid>
              <a:tr h="250775">
                <a:tc>
                  <a:txBody>
                    <a:bodyPr/>
                    <a:lstStyle/>
                    <a:p>
                      <a:pPr marL="0" marR="0" lvl="0" indent="0" algn="l" rtl="0">
                        <a:spcBef>
                          <a:spcPts val="0"/>
                        </a:spcBef>
                        <a:buNone/>
                      </a:pPr>
                      <a:endParaRPr sz="600" b="1"/>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548135">
                        <a:alpha val="72941"/>
                      </a:srgbClr>
                    </a:solidFill>
                  </a:tcPr>
                </a:tc>
                <a:extLst>
                  <a:ext uri="{0D108BD9-81ED-4DB2-BD59-A6C34878D82A}">
                    <a16:rowId xmlns:a16="http://schemas.microsoft.com/office/drawing/2014/main" val="10000"/>
                  </a:ext>
                </a:extLst>
              </a:tr>
            </a:tbl>
          </a:graphicData>
        </a:graphic>
      </p:graphicFrame>
      <p:pic>
        <p:nvPicPr>
          <p:cNvPr id="650" name="Shape 650"/>
          <p:cNvPicPr preferRelativeResize="0"/>
          <p:nvPr/>
        </p:nvPicPr>
        <p:blipFill rotWithShape="1">
          <a:blip r:embed="rId4">
            <a:alphaModFix/>
          </a:blip>
          <a:srcRect t="10462" r="74479" b="53556"/>
          <a:stretch/>
        </p:blipFill>
        <p:spPr>
          <a:xfrm>
            <a:off x="3891237" y="2767419"/>
            <a:ext cx="1361212" cy="1265872"/>
          </a:xfrm>
          <a:prstGeom prst="rect">
            <a:avLst/>
          </a:prstGeom>
          <a:noFill/>
          <a:ln>
            <a:noFill/>
          </a:ln>
        </p:spPr>
      </p:pic>
      <p:cxnSp>
        <p:nvCxnSpPr>
          <p:cNvPr id="651" name="Shape 651"/>
          <p:cNvCxnSpPr/>
          <p:nvPr/>
        </p:nvCxnSpPr>
        <p:spPr>
          <a:xfrm>
            <a:off x="5368887" y="3354503"/>
            <a:ext cx="473725" cy="0"/>
          </a:xfrm>
          <a:prstGeom prst="straightConnector1">
            <a:avLst/>
          </a:prstGeom>
          <a:noFill/>
          <a:ln w="28575" cap="flat" cmpd="sng">
            <a:solidFill>
              <a:srgbClr val="7F7F7F"/>
            </a:solidFill>
            <a:prstDash val="solid"/>
            <a:miter lim="800000"/>
            <a:headEnd type="none" w="med" len="med"/>
            <a:tailEnd type="triangle" w="lg" len="lg"/>
          </a:ln>
        </p:spPr>
      </p:cxnSp>
      <p:sp>
        <p:nvSpPr>
          <p:cNvPr id="652" name="Shape 652"/>
          <p:cNvSpPr txBox="1"/>
          <p:nvPr/>
        </p:nvSpPr>
        <p:spPr>
          <a:xfrm>
            <a:off x="5800068" y="3169837"/>
            <a:ext cx="4043351" cy="369332"/>
          </a:xfrm>
          <a:prstGeom prst="rect">
            <a:avLst/>
          </a:prstGeom>
          <a:noFill/>
          <a:ln>
            <a:noFill/>
          </a:ln>
        </p:spPr>
        <p:txBody>
          <a:bodyPr wrap="square" lIns="91425" tIns="45700" rIns="91425" bIns="45700" anchor="t" anchorCtr="0">
            <a:noAutofit/>
          </a:bodyPr>
          <a:lstStyle/>
          <a:p>
            <a:r>
              <a:rPr lang="en-US">
                <a:solidFill>
                  <a:schemeClr val="dk1"/>
                </a:solidFill>
                <a:latin typeface="Calibri"/>
                <a:ea typeface="Calibri"/>
                <a:cs typeface="Calibri"/>
                <a:sym typeface="Calibri"/>
              </a:rPr>
              <a:t>Item Hit (aka subsequently remembered)</a:t>
            </a:r>
          </a:p>
        </p:txBody>
      </p:sp>
      <p:sp>
        <p:nvSpPr>
          <p:cNvPr id="653" name="Shape 653"/>
          <p:cNvSpPr/>
          <p:nvPr/>
        </p:nvSpPr>
        <p:spPr>
          <a:xfrm>
            <a:off x="5191403" y="4549661"/>
            <a:ext cx="363556" cy="348454"/>
          </a:xfrm>
          <a:prstGeom prst="rect">
            <a:avLst/>
          </a:prstGeom>
          <a:solidFill>
            <a:srgbClr val="548135">
              <a:alpha val="67843"/>
            </a:srgbClr>
          </a:solidFill>
          <a:ln w="57150" cap="flat" cmpd="sng">
            <a:solidFill>
              <a:srgbClr val="FF0000"/>
            </a:solidFill>
            <a:prstDash val="solid"/>
            <a:miter lim="800000"/>
            <a:headEnd type="none" w="med" len="med"/>
            <a:tailEnd type="none" w="med" len="med"/>
          </a:ln>
        </p:spPr>
        <p:txBody>
          <a:bodyPr wrap="square" lIns="91425" tIns="45700" rIns="91425" bIns="45700" anchor="ctr" anchorCtr="0">
            <a:noAutofit/>
          </a:bodyPr>
          <a:lstStyle/>
          <a:p>
            <a:pPr algn="ctr"/>
            <a:r>
              <a:rPr lang="en-US" dirty="0">
                <a:solidFill>
                  <a:schemeClr val="lt1"/>
                </a:solidFill>
                <a:latin typeface="Calibri"/>
                <a:ea typeface="Calibri"/>
                <a:cs typeface="Calibri"/>
                <a:sym typeface="Calibri"/>
              </a:rPr>
              <a:t>0</a:t>
            </a:r>
            <a:endParaRPr dirty="0">
              <a:solidFill>
                <a:schemeClr val="lt1"/>
              </a:solidFill>
              <a:latin typeface="Calibri"/>
              <a:ea typeface="Calibri"/>
              <a:cs typeface="Calibri"/>
              <a:sym typeface="Calibri"/>
            </a:endParaRPr>
          </a:p>
        </p:txBody>
      </p:sp>
      <p:sp>
        <p:nvSpPr>
          <p:cNvPr id="654" name="Shape 654"/>
          <p:cNvSpPr/>
          <p:nvPr/>
        </p:nvSpPr>
        <p:spPr>
          <a:xfrm>
            <a:off x="5610301" y="4549661"/>
            <a:ext cx="363556" cy="348454"/>
          </a:xfrm>
          <a:prstGeom prst="rect">
            <a:avLst/>
          </a:prstGeom>
          <a:solidFill>
            <a:srgbClr val="548135">
              <a:alpha val="67843"/>
            </a:srgbClr>
          </a:solidFill>
          <a:ln w="57150" cap="flat" cmpd="sng">
            <a:solidFill>
              <a:srgbClr val="FFC000"/>
            </a:solidFill>
            <a:prstDash val="solid"/>
            <a:miter lim="800000"/>
            <a:headEnd type="none" w="med" len="med"/>
            <a:tailEnd type="none" w="med" len="med"/>
          </a:ln>
        </p:spPr>
        <p:txBody>
          <a:bodyPr wrap="square" lIns="91425" tIns="45700" rIns="91425" bIns="45700" anchor="ctr" anchorCtr="0">
            <a:noAutofit/>
          </a:bodyPr>
          <a:lstStyle/>
          <a:p>
            <a:pPr algn="ctr"/>
            <a:r>
              <a:rPr lang="en-US" sz="1100" dirty="0">
                <a:solidFill>
                  <a:schemeClr val="lt1"/>
                </a:solidFill>
                <a:latin typeface="Calibri"/>
                <a:ea typeface="Calibri"/>
                <a:cs typeface="Calibri"/>
                <a:sym typeface="Calibri"/>
              </a:rPr>
              <a:t>%</a:t>
            </a:r>
            <a:r>
              <a:rPr lang="el-GR" sz="1100" dirty="0">
                <a:solidFill>
                  <a:schemeClr val="lt1"/>
                </a:solidFill>
                <a:latin typeface="Calibri"/>
                <a:ea typeface="Calibri"/>
                <a:cs typeface="Calibri"/>
                <a:sym typeface="Calibri"/>
              </a:rPr>
              <a:t>Δ</a:t>
            </a:r>
            <a:endParaRPr sz="1100" dirty="0">
              <a:solidFill>
                <a:schemeClr val="lt1"/>
              </a:solidFill>
              <a:latin typeface="Calibri"/>
              <a:ea typeface="Calibri"/>
              <a:cs typeface="Calibri"/>
              <a:sym typeface="Calibri"/>
            </a:endParaRPr>
          </a:p>
        </p:txBody>
      </p:sp>
      <p:sp>
        <p:nvSpPr>
          <p:cNvPr id="655" name="Shape 655"/>
          <p:cNvSpPr/>
          <p:nvPr/>
        </p:nvSpPr>
        <p:spPr>
          <a:xfrm>
            <a:off x="6029199" y="4549661"/>
            <a:ext cx="363556" cy="348454"/>
          </a:xfrm>
          <a:prstGeom prst="rect">
            <a:avLst/>
          </a:prstGeom>
          <a:solidFill>
            <a:srgbClr val="548135">
              <a:alpha val="67843"/>
            </a:srgbClr>
          </a:solidFill>
          <a:ln w="57150" cap="flat" cmpd="sng">
            <a:solidFill>
              <a:srgbClr val="00B0F0"/>
            </a:solidFill>
            <a:prstDash val="solid"/>
            <a:miter lim="800000"/>
            <a:headEnd type="none" w="med" len="med"/>
            <a:tailEnd type="none" w="med" len="med"/>
          </a:ln>
        </p:spPr>
        <p:txBody>
          <a:bodyPr wrap="square" lIns="91425" tIns="45700" rIns="91425" bIns="45700" anchor="ctr" anchorCtr="0">
            <a:noAutofit/>
          </a:bodyPr>
          <a:lstStyle/>
          <a:p>
            <a:pPr algn="ctr"/>
            <a:r>
              <a:rPr lang="el-GR" sz="1100">
                <a:solidFill>
                  <a:schemeClr val="lt1"/>
                </a:solidFill>
                <a:latin typeface="Calibri"/>
                <a:ea typeface="Calibri"/>
                <a:cs typeface="Calibri"/>
                <a:sym typeface="Calibri"/>
              </a:rPr>
              <a:t>%Δ</a:t>
            </a:r>
            <a:endParaRPr lang="el-GR" sz="1100" dirty="0">
              <a:solidFill>
                <a:schemeClr val="lt1"/>
              </a:solidFill>
              <a:latin typeface="Calibri"/>
              <a:ea typeface="Calibri"/>
              <a:cs typeface="Calibri"/>
              <a:sym typeface="Calibri"/>
            </a:endParaRPr>
          </a:p>
        </p:txBody>
      </p:sp>
      <p:sp>
        <p:nvSpPr>
          <p:cNvPr id="656" name="Shape 656"/>
          <p:cNvSpPr/>
          <p:nvPr/>
        </p:nvSpPr>
        <p:spPr>
          <a:xfrm>
            <a:off x="6448097" y="4549661"/>
            <a:ext cx="363556" cy="348454"/>
          </a:xfrm>
          <a:prstGeom prst="rect">
            <a:avLst/>
          </a:prstGeom>
          <a:solidFill>
            <a:srgbClr val="548135">
              <a:alpha val="67843"/>
            </a:srgbClr>
          </a:solidFill>
          <a:ln w="57150" cap="flat" cmpd="sng">
            <a:solidFill>
              <a:srgbClr val="CC00FF"/>
            </a:solidFill>
            <a:prstDash val="solid"/>
            <a:miter lim="800000"/>
            <a:headEnd type="none" w="med" len="med"/>
            <a:tailEnd type="none" w="med" len="med"/>
          </a:ln>
        </p:spPr>
        <p:txBody>
          <a:bodyPr wrap="square" lIns="91425" tIns="45700" rIns="91425" bIns="45700" anchor="ctr" anchorCtr="0">
            <a:noAutofit/>
          </a:bodyPr>
          <a:lstStyle/>
          <a:p>
            <a:pPr algn="ctr"/>
            <a:r>
              <a:rPr lang="el-GR" sz="1100">
                <a:solidFill>
                  <a:schemeClr val="lt1"/>
                </a:solidFill>
                <a:latin typeface="Calibri"/>
                <a:ea typeface="Calibri"/>
                <a:cs typeface="Calibri"/>
                <a:sym typeface="Calibri"/>
              </a:rPr>
              <a:t>%Δ</a:t>
            </a:r>
            <a:endParaRPr lang="el-GR" sz="1100" dirty="0">
              <a:solidFill>
                <a:schemeClr val="lt1"/>
              </a:solidFill>
              <a:latin typeface="Calibri"/>
              <a:ea typeface="Calibri"/>
              <a:cs typeface="Calibri"/>
              <a:sym typeface="Calibri"/>
            </a:endParaRPr>
          </a:p>
        </p:txBody>
      </p:sp>
      <p:cxnSp>
        <p:nvCxnSpPr>
          <p:cNvPr id="657" name="Shape 657"/>
          <p:cNvCxnSpPr/>
          <p:nvPr/>
        </p:nvCxnSpPr>
        <p:spPr>
          <a:xfrm>
            <a:off x="3371430" y="3354503"/>
            <a:ext cx="473725" cy="0"/>
          </a:xfrm>
          <a:prstGeom prst="straightConnector1">
            <a:avLst/>
          </a:prstGeom>
          <a:noFill/>
          <a:ln w="28575" cap="flat" cmpd="sng">
            <a:solidFill>
              <a:srgbClr val="7F7F7F"/>
            </a:solidFill>
            <a:prstDash val="solid"/>
            <a:miter lim="800000"/>
            <a:headEnd type="none" w="med" len="med"/>
            <a:tailEnd type="triangle" w="lg" len="lg"/>
          </a:ln>
        </p:spPr>
      </p:cxnSp>
      <p:sp>
        <p:nvSpPr>
          <p:cNvPr id="658" name="Shape 658"/>
          <p:cNvSpPr/>
          <p:nvPr/>
        </p:nvSpPr>
        <p:spPr>
          <a:xfrm>
            <a:off x="6866994" y="4549661"/>
            <a:ext cx="363556" cy="348454"/>
          </a:xfrm>
          <a:prstGeom prst="rect">
            <a:avLst/>
          </a:prstGeom>
          <a:solidFill>
            <a:srgbClr val="548135">
              <a:alpha val="67843"/>
            </a:srgbClr>
          </a:solidFill>
          <a:ln w="57150" cap="flat" cmpd="sng">
            <a:solidFill>
              <a:srgbClr val="FFFF00"/>
            </a:solidFill>
            <a:prstDash val="solid"/>
            <a:miter lim="800000"/>
            <a:headEnd type="none" w="med" len="med"/>
            <a:tailEnd type="none" w="med" len="med"/>
          </a:ln>
        </p:spPr>
        <p:txBody>
          <a:bodyPr wrap="square" lIns="91425" tIns="45700" rIns="91425" bIns="45700" anchor="ctr" anchorCtr="0">
            <a:noAutofit/>
          </a:bodyPr>
          <a:lstStyle/>
          <a:p>
            <a:pPr algn="ctr"/>
            <a:r>
              <a:rPr lang="el-GR" sz="1100">
                <a:solidFill>
                  <a:schemeClr val="lt1"/>
                </a:solidFill>
                <a:latin typeface="Calibri"/>
                <a:ea typeface="Calibri"/>
                <a:cs typeface="Calibri"/>
                <a:sym typeface="Calibri"/>
              </a:rPr>
              <a:t>%Δ</a:t>
            </a:r>
            <a:endParaRPr lang="el-GR" sz="1100" dirty="0">
              <a:solidFill>
                <a:schemeClr val="lt1"/>
              </a:solidFill>
              <a:latin typeface="Calibri"/>
              <a:ea typeface="Calibri"/>
              <a:cs typeface="Calibri"/>
              <a:sym typeface="Calibri"/>
            </a:endParaRPr>
          </a:p>
        </p:txBody>
      </p:sp>
      <p:sp>
        <p:nvSpPr>
          <p:cNvPr id="659" name="Shape 659"/>
          <p:cNvSpPr txBox="1"/>
          <p:nvPr/>
        </p:nvSpPr>
        <p:spPr>
          <a:xfrm rot="-2705037">
            <a:off x="4229407" y="425203"/>
            <a:ext cx="684803" cy="369332"/>
          </a:xfrm>
          <a:prstGeom prst="rect">
            <a:avLst/>
          </a:prstGeom>
          <a:noFill/>
          <a:ln>
            <a:noFill/>
          </a:ln>
        </p:spPr>
        <p:txBody>
          <a:bodyPr wrap="square" lIns="91425" tIns="45700" rIns="91425" bIns="45700" anchor="t" anchorCtr="0">
            <a:noAutofit/>
          </a:bodyPr>
          <a:lstStyle/>
          <a:p>
            <a:r>
              <a:rPr lang="en-US">
                <a:solidFill>
                  <a:schemeClr val="dk1"/>
                </a:solidFill>
                <a:latin typeface="Calibri"/>
                <a:ea typeface="Calibri"/>
                <a:cs typeface="Calibri"/>
                <a:sym typeface="Calibri"/>
              </a:rPr>
              <a:t>. . . .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pic>
        <p:nvPicPr>
          <p:cNvPr id="664" name="Shape 664" descr="3DBrain.png"/>
          <p:cNvPicPr preferRelativeResize="0"/>
          <p:nvPr/>
        </p:nvPicPr>
        <p:blipFill rotWithShape="1">
          <a:blip r:embed="rId3">
            <a:alphaModFix/>
          </a:blip>
          <a:srcRect l="15828" t="23519" r="16499" b="9629"/>
          <a:stretch/>
        </p:blipFill>
        <p:spPr>
          <a:xfrm>
            <a:off x="3001905" y="374919"/>
            <a:ext cx="1447800" cy="1247389"/>
          </a:xfrm>
          <a:prstGeom prst="rect">
            <a:avLst/>
          </a:prstGeom>
          <a:noFill/>
          <a:ln w="53975" cap="flat" cmpd="sng">
            <a:solidFill>
              <a:srgbClr val="FFFF00"/>
            </a:solidFill>
            <a:prstDash val="solid"/>
            <a:round/>
            <a:headEnd type="none" w="med" len="med"/>
            <a:tailEnd type="none" w="med" len="med"/>
          </a:ln>
        </p:spPr>
      </p:pic>
      <p:pic>
        <p:nvPicPr>
          <p:cNvPr id="665" name="Shape 665" descr="3DBrain.png"/>
          <p:cNvPicPr preferRelativeResize="0"/>
          <p:nvPr/>
        </p:nvPicPr>
        <p:blipFill rotWithShape="1">
          <a:blip r:embed="rId3">
            <a:alphaModFix/>
          </a:blip>
          <a:srcRect l="15828" t="23519" r="16499" b="9629"/>
          <a:stretch/>
        </p:blipFill>
        <p:spPr>
          <a:xfrm>
            <a:off x="2735205" y="844819"/>
            <a:ext cx="1447800" cy="1247389"/>
          </a:xfrm>
          <a:prstGeom prst="rect">
            <a:avLst/>
          </a:prstGeom>
          <a:noFill/>
          <a:ln w="53975" cap="flat" cmpd="sng">
            <a:solidFill>
              <a:srgbClr val="CC00FF"/>
            </a:solidFill>
            <a:prstDash val="solid"/>
            <a:round/>
            <a:headEnd type="none" w="med" len="med"/>
            <a:tailEnd type="none" w="med" len="med"/>
          </a:ln>
        </p:spPr>
      </p:pic>
      <p:pic>
        <p:nvPicPr>
          <p:cNvPr id="666" name="Shape 666" descr="3DBrain.png"/>
          <p:cNvPicPr preferRelativeResize="0"/>
          <p:nvPr/>
        </p:nvPicPr>
        <p:blipFill rotWithShape="1">
          <a:blip r:embed="rId3">
            <a:alphaModFix/>
          </a:blip>
          <a:srcRect l="15828" t="23519" r="16499" b="9629"/>
          <a:stretch/>
        </p:blipFill>
        <p:spPr>
          <a:xfrm>
            <a:off x="2405005" y="1340119"/>
            <a:ext cx="1447800" cy="1247389"/>
          </a:xfrm>
          <a:prstGeom prst="rect">
            <a:avLst/>
          </a:prstGeom>
          <a:noFill/>
          <a:ln w="47625" cap="flat" cmpd="sng">
            <a:solidFill>
              <a:srgbClr val="00B0F0"/>
            </a:solidFill>
            <a:prstDash val="solid"/>
            <a:round/>
            <a:headEnd type="none" w="med" len="med"/>
            <a:tailEnd type="none" w="med" len="med"/>
          </a:ln>
        </p:spPr>
      </p:pic>
      <p:pic>
        <p:nvPicPr>
          <p:cNvPr id="667" name="Shape 667" descr="3DBrain.png"/>
          <p:cNvPicPr preferRelativeResize="0"/>
          <p:nvPr/>
        </p:nvPicPr>
        <p:blipFill rotWithShape="1">
          <a:blip r:embed="rId3">
            <a:alphaModFix/>
          </a:blip>
          <a:srcRect l="15828" t="23519" r="16499" b="9629"/>
          <a:stretch/>
        </p:blipFill>
        <p:spPr>
          <a:xfrm>
            <a:off x="2087505" y="1822719"/>
            <a:ext cx="1447800" cy="1247389"/>
          </a:xfrm>
          <a:prstGeom prst="rect">
            <a:avLst/>
          </a:prstGeom>
          <a:noFill/>
          <a:ln w="44450" cap="flat" cmpd="sng">
            <a:solidFill>
              <a:schemeClr val="accent4"/>
            </a:solidFill>
            <a:prstDash val="solid"/>
            <a:round/>
            <a:headEnd type="none" w="med" len="med"/>
            <a:tailEnd type="none" w="med" len="med"/>
          </a:ln>
        </p:spPr>
      </p:pic>
      <p:pic>
        <p:nvPicPr>
          <p:cNvPr id="668" name="Shape 668" descr="3DBrain.png"/>
          <p:cNvPicPr preferRelativeResize="0"/>
          <p:nvPr/>
        </p:nvPicPr>
        <p:blipFill rotWithShape="1">
          <a:blip r:embed="rId3">
            <a:alphaModFix/>
          </a:blip>
          <a:srcRect l="15828" t="23519" r="16499" b="9629"/>
          <a:stretch/>
        </p:blipFill>
        <p:spPr>
          <a:xfrm>
            <a:off x="1795405" y="2279919"/>
            <a:ext cx="1447800" cy="1247389"/>
          </a:xfrm>
          <a:prstGeom prst="rect">
            <a:avLst/>
          </a:prstGeom>
          <a:noFill/>
          <a:ln w="47625" cap="flat" cmpd="sng">
            <a:solidFill>
              <a:srgbClr val="FF0000"/>
            </a:solidFill>
            <a:prstDash val="solid"/>
            <a:round/>
            <a:headEnd type="none" w="med" len="med"/>
            <a:tailEnd type="none" w="med" len="med"/>
          </a:ln>
        </p:spPr>
      </p:pic>
      <p:graphicFrame>
        <p:nvGraphicFramePr>
          <p:cNvPr id="669" name="Shape 669"/>
          <p:cNvGraphicFramePr/>
          <p:nvPr>
            <p:extLst>
              <p:ext uri="{D42A27DB-BD31-4B8C-83A1-F6EECF244321}">
                <p14:modId xmlns:p14="http://schemas.microsoft.com/office/powerpoint/2010/main" val="1640241110"/>
              </p:ext>
            </p:extLst>
          </p:nvPr>
        </p:nvGraphicFramePr>
        <p:xfrm>
          <a:off x="2373258" y="2446413"/>
          <a:ext cx="266700" cy="250775"/>
        </p:xfrm>
        <a:graphic>
          <a:graphicData uri="http://schemas.openxmlformats.org/drawingml/2006/table">
            <a:tbl>
              <a:tblPr firstRow="1" bandRow="1">
                <a:noFill/>
              </a:tblPr>
              <a:tblGrid>
                <a:gridCol w="266700">
                  <a:extLst>
                    <a:ext uri="{9D8B030D-6E8A-4147-A177-3AD203B41FA5}">
                      <a16:colId xmlns:a16="http://schemas.microsoft.com/office/drawing/2014/main" val="20000"/>
                    </a:ext>
                  </a:extLst>
                </a:gridCol>
              </a:tblGrid>
              <a:tr h="250775">
                <a:tc>
                  <a:txBody>
                    <a:bodyPr/>
                    <a:lstStyle/>
                    <a:p>
                      <a:pPr marL="0" marR="0" lvl="0" indent="0" algn="l" rtl="0">
                        <a:spcBef>
                          <a:spcPts val="0"/>
                        </a:spcBef>
                        <a:buNone/>
                      </a:pPr>
                      <a:endParaRPr sz="6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CCCC">
                        <a:alpha val="72941"/>
                      </a:srgbClr>
                    </a:solidFill>
                  </a:tcPr>
                </a:tc>
                <a:extLst>
                  <a:ext uri="{0D108BD9-81ED-4DB2-BD59-A6C34878D82A}">
                    <a16:rowId xmlns:a16="http://schemas.microsoft.com/office/drawing/2014/main" val="10000"/>
                  </a:ext>
                </a:extLst>
              </a:tr>
            </a:tbl>
          </a:graphicData>
        </a:graphic>
      </p:graphicFrame>
      <p:cxnSp>
        <p:nvCxnSpPr>
          <p:cNvPr id="670" name="Shape 670"/>
          <p:cNvCxnSpPr/>
          <p:nvPr/>
        </p:nvCxnSpPr>
        <p:spPr>
          <a:xfrm>
            <a:off x="2506608" y="2697182"/>
            <a:ext cx="2494500" cy="2113500"/>
          </a:xfrm>
          <a:prstGeom prst="bentConnector2">
            <a:avLst/>
          </a:prstGeom>
          <a:noFill/>
          <a:ln w="63500" cap="flat" cmpd="sng">
            <a:solidFill>
              <a:srgbClr val="FFCC99"/>
            </a:solidFill>
            <a:prstDash val="solid"/>
            <a:miter lim="800000"/>
            <a:headEnd type="none" w="med" len="med"/>
            <a:tailEnd type="stealth" w="lg" len="lg"/>
          </a:ln>
        </p:spPr>
      </p:cxnSp>
      <p:graphicFrame>
        <p:nvGraphicFramePr>
          <p:cNvPr id="671" name="Shape 671"/>
          <p:cNvGraphicFramePr/>
          <p:nvPr>
            <p:extLst>
              <p:ext uri="{D42A27DB-BD31-4B8C-83A1-F6EECF244321}">
                <p14:modId xmlns:p14="http://schemas.microsoft.com/office/powerpoint/2010/main" val="2189400761"/>
              </p:ext>
            </p:extLst>
          </p:nvPr>
        </p:nvGraphicFramePr>
        <p:xfrm>
          <a:off x="2683663" y="1976148"/>
          <a:ext cx="266700" cy="250775"/>
        </p:xfrm>
        <a:graphic>
          <a:graphicData uri="http://schemas.openxmlformats.org/drawingml/2006/table">
            <a:tbl>
              <a:tblPr firstRow="1" bandRow="1">
                <a:noFill/>
              </a:tblPr>
              <a:tblGrid>
                <a:gridCol w="266700">
                  <a:extLst>
                    <a:ext uri="{9D8B030D-6E8A-4147-A177-3AD203B41FA5}">
                      <a16:colId xmlns:a16="http://schemas.microsoft.com/office/drawing/2014/main" val="20000"/>
                    </a:ext>
                  </a:extLst>
                </a:gridCol>
              </a:tblGrid>
              <a:tr h="250775">
                <a:tc>
                  <a:txBody>
                    <a:bodyPr/>
                    <a:lstStyle/>
                    <a:p>
                      <a:pPr marL="0" marR="0" lvl="0" indent="0" algn="l" rtl="0">
                        <a:spcBef>
                          <a:spcPts val="0"/>
                        </a:spcBef>
                        <a:buNone/>
                      </a:pPr>
                      <a:endParaRPr sz="6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CCCC">
                        <a:alpha val="72941"/>
                      </a:srgbClr>
                    </a:solidFill>
                  </a:tcPr>
                </a:tc>
                <a:extLst>
                  <a:ext uri="{0D108BD9-81ED-4DB2-BD59-A6C34878D82A}">
                    <a16:rowId xmlns:a16="http://schemas.microsoft.com/office/drawing/2014/main" val="10000"/>
                  </a:ext>
                </a:extLst>
              </a:tr>
            </a:tbl>
          </a:graphicData>
        </a:graphic>
      </p:graphicFrame>
      <p:graphicFrame>
        <p:nvGraphicFramePr>
          <p:cNvPr id="672" name="Shape 672"/>
          <p:cNvGraphicFramePr/>
          <p:nvPr>
            <p:extLst>
              <p:ext uri="{D42A27DB-BD31-4B8C-83A1-F6EECF244321}">
                <p14:modId xmlns:p14="http://schemas.microsoft.com/office/powerpoint/2010/main" val="62927310"/>
              </p:ext>
            </p:extLst>
          </p:nvPr>
        </p:nvGraphicFramePr>
        <p:xfrm>
          <a:off x="3017599" y="1489508"/>
          <a:ext cx="266700" cy="250775"/>
        </p:xfrm>
        <a:graphic>
          <a:graphicData uri="http://schemas.openxmlformats.org/drawingml/2006/table">
            <a:tbl>
              <a:tblPr firstRow="1" bandRow="1">
                <a:noFill/>
              </a:tblPr>
              <a:tblGrid>
                <a:gridCol w="266700">
                  <a:extLst>
                    <a:ext uri="{9D8B030D-6E8A-4147-A177-3AD203B41FA5}">
                      <a16:colId xmlns:a16="http://schemas.microsoft.com/office/drawing/2014/main" val="20000"/>
                    </a:ext>
                  </a:extLst>
                </a:gridCol>
              </a:tblGrid>
              <a:tr h="250775">
                <a:tc>
                  <a:txBody>
                    <a:bodyPr/>
                    <a:lstStyle/>
                    <a:p>
                      <a:pPr marL="0" marR="0" lvl="0" indent="0" algn="l" rtl="0">
                        <a:spcBef>
                          <a:spcPts val="0"/>
                        </a:spcBef>
                        <a:buNone/>
                      </a:pPr>
                      <a:endParaRPr sz="600" b="1"/>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CCCC">
                        <a:alpha val="72941"/>
                      </a:srgbClr>
                    </a:solidFill>
                  </a:tcPr>
                </a:tc>
                <a:extLst>
                  <a:ext uri="{0D108BD9-81ED-4DB2-BD59-A6C34878D82A}">
                    <a16:rowId xmlns:a16="http://schemas.microsoft.com/office/drawing/2014/main" val="10000"/>
                  </a:ext>
                </a:extLst>
              </a:tr>
            </a:tbl>
          </a:graphicData>
        </a:graphic>
      </p:graphicFrame>
      <p:graphicFrame>
        <p:nvGraphicFramePr>
          <p:cNvPr id="673" name="Shape 673"/>
          <p:cNvGraphicFramePr/>
          <p:nvPr>
            <p:extLst>
              <p:ext uri="{D42A27DB-BD31-4B8C-83A1-F6EECF244321}">
                <p14:modId xmlns:p14="http://schemas.microsoft.com/office/powerpoint/2010/main" val="2341287981"/>
              </p:ext>
            </p:extLst>
          </p:nvPr>
        </p:nvGraphicFramePr>
        <p:xfrm>
          <a:off x="3327404" y="1013945"/>
          <a:ext cx="266700" cy="250775"/>
        </p:xfrm>
        <a:graphic>
          <a:graphicData uri="http://schemas.openxmlformats.org/drawingml/2006/table">
            <a:tbl>
              <a:tblPr firstRow="1" bandRow="1">
                <a:noFill/>
              </a:tblPr>
              <a:tblGrid>
                <a:gridCol w="266700">
                  <a:extLst>
                    <a:ext uri="{9D8B030D-6E8A-4147-A177-3AD203B41FA5}">
                      <a16:colId xmlns:a16="http://schemas.microsoft.com/office/drawing/2014/main" val="20000"/>
                    </a:ext>
                  </a:extLst>
                </a:gridCol>
              </a:tblGrid>
              <a:tr h="250775">
                <a:tc>
                  <a:txBody>
                    <a:bodyPr/>
                    <a:lstStyle/>
                    <a:p>
                      <a:pPr marL="0" marR="0" lvl="0" indent="0" algn="l" rtl="0">
                        <a:spcBef>
                          <a:spcPts val="0"/>
                        </a:spcBef>
                        <a:buNone/>
                      </a:pPr>
                      <a:endParaRPr sz="600" b="1"/>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CCCC">
                        <a:alpha val="72941"/>
                      </a:srgbClr>
                    </a:solidFill>
                  </a:tcPr>
                </a:tc>
                <a:extLst>
                  <a:ext uri="{0D108BD9-81ED-4DB2-BD59-A6C34878D82A}">
                    <a16:rowId xmlns:a16="http://schemas.microsoft.com/office/drawing/2014/main" val="10000"/>
                  </a:ext>
                </a:extLst>
              </a:tr>
            </a:tbl>
          </a:graphicData>
        </a:graphic>
      </p:graphicFrame>
      <p:graphicFrame>
        <p:nvGraphicFramePr>
          <p:cNvPr id="674" name="Shape 674"/>
          <p:cNvGraphicFramePr/>
          <p:nvPr>
            <p:extLst>
              <p:ext uri="{D42A27DB-BD31-4B8C-83A1-F6EECF244321}">
                <p14:modId xmlns:p14="http://schemas.microsoft.com/office/powerpoint/2010/main" val="710479681"/>
              </p:ext>
            </p:extLst>
          </p:nvPr>
        </p:nvGraphicFramePr>
        <p:xfrm>
          <a:off x="3552203" y="595307"/>
          <a:ext cx="266700" cy="250775"/>
        </p:xfrm>
        <a:graphic>
          <a:graphicData uri="http://schemas.openxmlformats.org/drawingml/2006/table">
            <a:tbl>
              <a:tblPr firstRow="1" bandRow="1">
                <a:noFill/>
              </a:tblPr>
              <a:tblGrid>
                <a:gridCol w="266700">
                  <a:extLst>
                    <a:ext uri="{9D8B030D-6E8A-4147-A177-3AD203B41FA5}">
                      <a16:colId xmlns:a16="http://schemas.microsoft.com/office/drawing/2014/main" val="20000"/>
                    </a:ext>
                  </a:extLst>
                </a:gridCol>
              </a:tblGrid>
              <a:tr h="250775">
                <a:tc>
                  <a:txBody>
                    <a:bodyPr/>
                    <a:lstStyle/>
                    <a:p>
                      <a:pPr marL="0" marR="0" lvl="0" indent="0" algn="l" rtl="0">
                        <a:spcBef>
                          <a:spcPts val="0"/>
                        </a:spcBef>
                        <a:buNone/>
                      </a:pPr>
                      <a:endParaRPr sz="600" b="1"/>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CCCC">
                        <a:alpha val="72941"/>
                      </a:srgbClr>
                    </a:solidFill>
                  </a:tcPr>
                </a:tc>
                <a:extLst>
                  <a:ext uri="{0D108BD9-81ED-4DB2-BD59-A6C34878D82A}">
                    <a16:rowId xmlns:a16="http://schemas.microsoft.com/office/drawing/2014/main" val="10000"/>
                  </a:ext>
                </a:extLst>
              </a:tr>
            </a:tbl>
          </a:graphicData>
        </a:graphic>
      </p:graphicFrame>
      <p:pic>
        <p:nvPicPr>
          <p:cNvPr id="675" name="Shape 675"/>
          <p:cNvPicPr preferRelativeResize="0"/>
          <p:nvPr/>
        </p:nvPicPr>
        <p:blipFill rotWithShape="1">
          <a:blip r:embed="rId4">
            <a:alphaModFix/>
          </a:blip>
          <a:srcRect t="10462" r="74479" b="53556"/>
          <a:stretch/>
        </p:blipFill>
        <p:spPr>
          <a:xfrm>
            <a:off x="3891237" y="2767419"/>
            <a:ext cx="1361212" cy="1265872"/>
          </a:xfrm>
          <a:prstGeom prst="rect">
            <a:avLst/>
          </a:prstGeom>
          <a:noFill/>
          <a:ln>
            <a:noFill/>
          </a:ln>
        </p:spPr>
      </p:pic>
      <p:cxnSp>
        <p:nvCxnSpPr>
          <p:cNvPr id="676" name="Shape 676"/>
          <p:cNvCxnSpPr/>
          <p:nvPr/>
        </p:nvCxnSpPr>
        <p:spPr>
          <a:xfrm>
            <a:off x="5368887" y="3354503"/>
            <a:ext cx="473725" cy="0"/>
          </a:xfrm>
          <a:prstGeom prst="straightConnector1">
            <a:avLst/>
          </a:prstGeom>
          <a:noFill/>
          <a:ln w="28575" cap="flat" cmpd="sng">
            <a:solidFill>
              <a:srgbClr val="7F7F7F"/>
            </a:solidFill>
            <a:prstDash val="solid"/>
            <a:miter lim="800000"/>
            <a:headEnd type="none" w="med" len="med"/>
            <a:tailEnd type="triangle" w="lg" len="lg"/>
          </a:ln>
        </p:spPr>
      </p:cxnSp>
      <p:sp>
        <p:nvSpPr>
          <p:cNvPr id="677" name="Shape 677"/>
          <p:cNvSpPr txBox="1"/>
          <p:nvPr/>
        </p:nvSpPr>
        <p:spPr>
          <a:xfrm>
            <a:off x="5800068" y="3169837"/>
            <a:ext cx="4043351" cy="369332"/>
          </a:xfrm>
          <a:prstGeom prst="rect">
            <a:avLst/>
          </a:prstGeom>
          <a:noFill/>
          <a:ln>
            <a:noFill/>
          </a:ln>
        </p:spPr>
        <p:txBody>
          <a:bodyPr wrap="square" lIns="91425" tIns="45700" rIns="91425" bIns="45700" anchor="t" anchorCtr="0">
            <a:noAutofit/>
          </a:bodyPr>
          <a:lstStyle/>
          <a:p>
            <a:r>
              <a:rPr lang="en-US">
                <a:solidFill>
                  <a:schemeClr val="dk1"/>
                </a:solidFill>
                <a:latin typeface="Calibri"/>
                <a:ea typeface="Calibri"/>
                <a:cs typeface="Calibri"/>
                <a:sym typeface="Calibri"/>
              </a:rPr>
              <a:t>Item Hit (aka subsequently remembered)</a:t>
            </a:r>
          </a:p>
        </p:txBody>
      </p:sp>
      <p:sp>
        <p:nvSpPr>
          <p:cNvPr id="678" name="Shape 678"/>
          <p:cNvSpPr/>
          <p:nvPr/>
        </p:nvSpPr>
        <p:spPr>
          <a:xfrm>
            <a:off x="5191403" y="4549661"/>
            <a:ext cx="363556" cy="348454"/>
          </a:xfrm>
          <a:prstGeom prst="rect">
            <a:avLst/>
          </a:prstGeom>
          <a:solidFill>
            <a:srgbClr val="548135">
              <a:alpha val="67843"/>
            </a:srgbClr>
          </a:solidFill>
          <a:ln w="57150" cap="flat" cmpd="sng">
            <a:solidFill>
              <a:srgbClr val="FF0000"/>
            </a:solidFill>
            <a:prstDash val="solid"/>
            <a:miter lim="800000"/>
            <a:headEnd type="none" w="med" len="med"/>
            <a:tailEnd type="none" w="med" len="med"/>
          </a:ln>
        </p:spPr>
        <p:txBody>
          <a:bodyPr wrap="square" lIns="91425" tIns="45700" rIns="91425" bIns="45700" anchor="ctr" anchorCtr="0">
            <a:noAutofit/>
          </a:bodyPr>
          <a:lstStyle/>
          <a:p>
            <a:pPr algn="ctr"/>
            <a:r>
              <a:rPr lang="en-US" sz="1600" dirty="0">
                <a:solidFill>
                  <a:schemeClr val="lt1"/>
                </a:solidFill>
                <a:latin typeface="Calibri"/>
                <a:ea typeface="Calibri"/>
                <a:cs typeface="Calibri"/>
                <a:sym typeface="Calibri"/>
              </a:rPr>
              <a:t>0</a:t>
            </a:r>
          </a:p>
        </p:txBody>
      </p:sp>
      <p:sp>
        <p:nvSpPr>
          <p:cNvPr id="679" name="Shape 679"/>
          <p:cNvSpPr/>
          <p:nvPr/>
        </p:nvSpPr>
        <p:spPr>
          <a:xfrm>
            <a:off x="5610301" y="4549661"/>
            <a:ext cx="363556" cy="348454"/>
          </a:xfrm>
          <a:prstGeom prst="rect">
            <a:avLst/>
          </a:prstGeom>
          <a:solidFill>
            <a:srgbClr val="548135">
              <a:alpha val="67843"/>
            </a:srgbClr>
          </a:solidFill>
          <a:ln w="57150" cap="flat" cmpd="sng">
            <a:solidFill>
              <a:srgbClr val="FFC000"/>
            </a:solidFill>
            <a:prstDash val="solid"/>
            <a:miter lim="800000"/>
            <a:headEnd type="none" w="med" len="med"/>
            <a:tailEnd type="none" w="med" len="med"/>
          </a:ln>
        </p:spPr>
        <p:txBody>
          <a:bodyPr wrap="square" lIns="91425" tIns="45700" rIns="91425" bIns="45700" anchor="ctr" anchorCtr="0">
            <a:noAutofit/>
          </a:bodyPr>
          <a:lstStyle/>
          <a:p>
            <a:pPr algn="ctr"/>
            <a:r>
              <a:rPr lang="el-GR" sz="1100">
                <a:solidFill>
                  <a:schemeClr val="lt1"/>
                </a:solidFill>
                <a:ea typeface="Calibri"/>
                <a:cs typeface="Calibri"/>
                <a:sym typeface="Calibri"/>
              </a:rPr>
              <a:t>%Δ</a:t>
            </a:r>
            <a:endParaRPr lang="el-GR" sz="1100" dirty="0">
              <a:solidFill>
                <a:schemeClr val="lt1"/>
              </a:solidFill>
              <a:ea typeface="Calibri"/>
              <a:cs typeface="Calibri"/>
              <a:sym typeface="Calibri"/>
            </a:endParaRPr>
          </a:p>
        </p:txBody>
      </p:sp>
      <p:sp>
        <p:nvSpPr>
          <p:cNvPr id="680" name="Shape 680"/>
          <p:cNvSpPr/>
          <p:nvPr/>
        </p:nvSpPr>
        <p:spPr>
          <a:xfrm>
            <a:off x="6029199" y="4549661"/>
            <a:ext cx="363556" cy="348454"/>
          </a:xfrm>
          <a:prstGeom prst="rect">
            <a:avLst/>
          </a:prstGeom>
          <a:solidFill>
            <a:srgbClr val="548135">
              <a:alpha val="67843"/>
            </a:srgbClr>
          </a:solidFill>
          <a:ln w="57150" cap="flat" cmpd="sng">
            <a:solidFill>
              <a:srgbClr val="00B0F0"/>
            </a:solidFill>
            <a:prstDash val="solid"/>
            <a:miter lim="800000"/>
            <a:headEnd type="none" w="med" len="med"/>
            <a:tailEnd type="none" w="med" len="med"/>
          </a:ln>
        </p:spPr>
        <p:txBody>
          <a:bodyPr wrap="square" lIns="91425" tIns="45700" rIns="91425" bIns="45700" anchor="ctr" anchorCtr="0">
            <a:noAutofit/>
          </a:bodyPr>
          <a:lstStyle/>
          <a:p>
            <a:pPr algn="ctr"/>
            <a:r>
              <a:rPr lang="el-GR" sz="1100">
                <a:solidFill>
                  <a:schemeClr val="lt1"/>
                </a:solidFill>
                <a:ea typeface="Calibri"/>
                <a:cs typeface="Calibri"/>
                <a:sym typeface="Calibri"/>
              </a:rPr>
              <a:t>%Δ</a:t>
            </a:r>
            <a:endParaRPr lang="el-GR" sz="1100" dirty="0">
              <a:solidFill>
                <a:schemeClr val="lt1"/>
              </a:solidFill>
              <a:ea typeface="Calibri"/>
              <a:cs typeface="Calibri"/>
              <a:sym typeface="Calibri"/>
            </a:endParaRPr>
          </a:p>
        </p:txBody>
      </p:sp>
      <p:sp>
        <p:nvSpPr>
          <p:cNvPr id="681" name="Shape 681"/>
          <p:cNvSpPr/>
          <p:nvPr/>
        </p:nvSpPr>
        <p:spPr>
          <a:xfrm>
            <a:off x="6448097" y="4549661"/>
            <a:ext cx="363556" cy="348454"/>
          </a:xfrm>
          <a:prstGeom prst="rect">
            <a:avLst/>
          </a:prstGeom>
          <a:solidFill>
            <a:srgbClr val="548135">
              <a:alpha val="67843"/>
            </a:srgbClr>
          </a:solidFill>
          <a:ln w="57150" cap="flat" cmpd="sng">
            <a:solidFill>
              <a:srgbClr val="CC00FF"/>
            </a:solidFill>
            <a:prstDash val="solid"/>
            <a:miter lim="800000"/>
            <a:headEnd type="none" w="med" len="med"/>
            <a:tailEnd type="none" w="med" len="med"/>
          </a:ln>
        </p:spPr>
        <p:txBody>
          <a:bodyPr wrap="square" lIns="91425" tIns="45700" rIns="91425" bIns="45700" anchor="ctr" anchorCtr="0">
            <a:noAutofit/>
          </a:bodyPr>
          <a:lstStyle/>
          <a:p>
            <a:pPr algn="ctr"/>
            <a:r>
              <a:rPr lang="el-GR" sz="1100">
                <a:solidFill>
                  <a:schemeClr val="lt1"/>
                </a:solidFill>
                <a:ea typeface="Calibri"/>
                <a:cs typeface="Calibri"/>
                <a:sym typeface="Calibri"/>
              </a:rPr>
              <a:t>%Δ</a:t>
            </a:r>
            <a:endParaRPr lang="el-GR" sz="1100" dirty="0">
              <a:solidFill>
                <a:schemeClr val="lt1"/>
              </a:solidFill>
              <a:ea typeface="Calibri"/>
              <a:cs typeface="Calibri"/>
              <a:sym typeface="Calibri"/>
            </a:endParaRPr>
          </a:p>
        </p:txBody>
      </p:sp>
      <p:cxnSp>
        <p:nvCxnSpPr>
          <p:cNvPr id="682" name="Shape 682"/>
          <p:cNvCxnSpPr/>
          <p:nvPr/>
        </p:nvCxnSpPr>
        <p:spPr>
          <a:xfrm>
            <a:off x="3371430" y="3354503"/>
            <a:ext cx="473725" cy="0"/>
          </a:xfrm>
          <a:prstGeom prst="straightConnector1">
            <a:avLst/>
          </a:prstGeom>
          <a:noFill/>
          <a:ln w="28575" cap="flat" cmpd="sng">
            <a:solidFill>
              <a:srgbClr val="7F7F7F"/>
            </a:solidFill>
            <a:prstDash val="solid"/>
            <a:miter lim="800000"/>
            <a:headEnd type="none" w="med" len="med"/>
            <a:tailEnd type="triangle" w="lg" len="lg"/>
          </a:ln>
        </p:spPr>
      </p:cxnSp>
      <p:sp>
        <p:nvSpPr>
          <p:cNvPr id="683" name="Shape 683"/>
          <p:cNvSpPr/>
          <p:nvPr/>
        </p:nvSpPr>
        <p:spPr>
          <a:xfrm>
            <a:off x="6866994" y="4549661"/>
            <a:ext cx="363556" cy="348454"/>
          </a:xfrm>
          <a:prstGeom prst="rect">
            <a:avLst/>
          </a:prstGeom>
          <a:solidFill>
            <a:srgbClr val="548135">
              <a:alpha val="67843"/>
            </a:srgbClr>
          </a:solidFill>
          <a:ln w="57150" cap="flat" cmpd="sng">
            <a:solidFill>
              <a:srgbClr val="FFFF00"/>
            </a:solidFill>
            <a:prstDash val="solid"/>
            <a:miter lim="800000"/>
            <a:headEnd type="none" w="med" len="med"/>
            <a:tailEnd type="none" w="med" len="med"/>
          </a:ln>
        </p:spPr>
        <p:txBody>
          <a:bodyPr wrap="square" lIns="91425" tIns="45700" rIns="91425" bIns="45700" anchor="ctr" anchorCtr="0">
            <a:noAutofit/>
          </a:bodyPr>
          <a:lstStyle/>
          <a:p>
            <a:pPr algn="ctr"/>
            <a:r>
              <a:rPr lang="el-GR" sz="1100">
                <a:solidFill>
                  <a:schemeClr val="lt1"/>
                </a:solidFill>
                <a:ea typeface="Calibri"/>
                <a:cs typeface="Calibri"/>
                <a:sym typeface="Calibri"/>
              </a:rPr>
              <a:t>%Δ</a:t>
            </a:r>
            <a:endParaRPr lang="el-GR" sz="1100" dirty="0">
              <a:solidFill>
                <a:schemeClr val="lt1"/>
              </a:solidFill>
              <a:ea typeface="Calibri"/>
              <a:cs typeface="Calibri"/>
              <a:sym typeface="Calibri"/>
            </a:endParaRPr>
          </a:p>
        </p:txBody>
      </p:sp>
      <p:sp>
        <p:nvSpPr>
          <p:cNvPr id="684" name="Shape 684"/>
          <p:cNvSpPr/>
          <p:nvPr/>
        </p:nvSpPr>
        <p:spPr>
          <a:xfrm>
            <a:off x="7326837" y="4549661"/>
            <a:ext cx="363556" cy="348454"/>
          </a:xfrm>
          <a:prstGeom prst="rect">
            <a:avLst/>
          </a:prstGeom>
          <a:solidFill>
            <a:srgbClr val="FFCCCC">
              <a:alpha val="67843"/>
            </a:srgbClr>
          </a:solidFill>
          <a:ln w="57150" cap="flat" cmpd="sng">
            <a:solidFill>
              <a:srgbClr val="FF0000"/>
            </a:solidFill>
            <a:prstDash val="solid"/>
            <a:miter lim="800000"/>
            <a:headEnd type="none" w="med" len="med"/>
            <a:tailEnd type="none" w="med" len="med"/>
          </a:ln>
        </p:spPr>
        <p:txBody>
          <a:bodyPr wrap="square" lIns="91425" tIns="45700" rIns="91425" bIns="45700" anchor="ctr" anchorCtr="0">
            <a:noAutofit/>
          </a:bodyPr>
          <a:lstStyle/>
          <a:p>
            <a:pPr algn="ctr"/>
            <a:r>
              <a:rPr lang="en-US" sz="1600" dirty="0">
                <a:solidFill>
                  <a:srgbClr val="002060"/>
                </a:solidFill>
                <a:latin typeface="Calibri"/>
                <a:ea typeface="Calibri"/>
                <a:cs typeface="Calibri"/>
                <a:sym typeface="Calibri"/>
              </a:rPr>
              <a:t>0</a:t>
            </a:r>
          </a:p>
        </p:txBody>
      </p:sp>
      <p:sp>
        <p:nvSpPr>
          <p:cNvPr id="685" name="Shape 685"/>
          <p:cNvSpPr/>
          <p:nvPr/>
        </p:nvSpPr>
        <p:spPr>
          <a:xfrm>
            <a:off x="7745735" y="4549661"/>
            <a:ext cx="363556" cy="348454"/>
          </a:xfrm>
          <a:prstGeom prst="rect">
            <a:avLst/>
          </a:prstGeom>
          <a:solidFill>
            <a:srgbClr val="FFCCCC">
              <a:alpha val="67843"/>
            </a:srgbClr>
          </a:solidFill>
          <a:ln w="57150" cap="flat" cmpd="sng">
            <a:solidFill>
              <a:srgbClr val="FFC000"/>
            </a:solidFill>
            <a:prstDash val="solid"/>
            <a:miter lim="800000"/>
            <a:headEnd type="none" w="med" len="med"/>
            <a:tailEnd type="none" w="med" len="med"/>
          </a:ln>
        </p:spPr>
        <p:txBody>
          <a:bodyPr wrap="square" lIns="91425" tIns="45700" rIns="91425" bIns="45700" anchor="ctr" anchorCtr="0">
            <a:noAutofit/>
          </a:bodyPr>
          <a:lstStyle/>
          <a:p>
            <a:pPr algn="ctr"/>
            <a:r>
              <a:rPr lang="el-GR" sz="1100">
                <a:solidFill>
                  <a:srgbClr val="002060"/>
                </a:solidFill>
                <a:ea typeface="Calibri"/>
                <a:cs typeface="Calibri"/>
                <a:sym typeface="Calibri"/>
              </a:rPr>
              <a:t>%Δ</a:t>
            </a:r>
            <a:endParaRPr lang="el-GR" sz="1100" dirty="0">
              <a:solidFill>
                <a:srgbClr val="002060"/>
              </a:solidFill>
              <a:ea typeface="Calibri"/>
              <a:cs typeface="Calibri"/>
              <a:sym typeface="Calibri"/>
            </a:endParaRPr>
          </a:p>
        </p:txBody>
      </p:sp>
      <p:sp>
        <p:nvSpPr>
          <p:cNvPr id="686" name="Shape 686"/>
          <p:cNvSpPr/>
          <p:nvPr/>
        </p:nvSpPr>
        <p:spPr>
          <a:xfrm>
            <a:off x="8164633" y="4549661"/>
            <a:ext cx="363556" cy="348454"/>
          </a:xfrm>
          <a:prstGeom prst="rect">
            <a:avLst/>
          </a:prstGeom>
          <a:solidFill>
            <a:srgbClr val="FFCCCC">
              <a:alpha val="67843"/>
            </a:srgbClr>
          </a:solidFill>
          <a:ln w="57150" cap="flat" cmpd="sng">
            <a:solidFill>
              <a:srgbClr val="00B0F0"/>
            </a:solidFill>
            <a:prstDash val="solid"/>
            <a:miter lim="800000"/>
            <a:headEnd type="none" w="med" len="med"/>
            <a:tailEnd type="none" w="med" len="med"/>
          </a:ln>
        </p:spPr>
        <p:txBody>
          <a:bodyPr wrap="square" lIns="91425" tIns="45700" rIns="91425" bIns="45700" anchor="ctr" anchorCtr="0">
            <a:noAutofit/>
          </a:bodyPr>
          <a:lstStyle/>
          <a:p>
            <a:pPr algn="ctr"/>
            <a:r>
              <a:rPr lang="el-GR" sz="1100">
                <a:solidFill>
                  <a:srgbClr val="002060"/>
                </a:solidFill>
                <a:ea typeface="Calibri"/>
                <a:cs typeface="Calibri"/>
                <a:sym typeface="Calibri"/>
              </a:rPr>
              <a:t>%Δ</a:t>
            </a:r>
            <a:endParaRPr lang="el-GR" sz="1100" dirty="0">
              <a:solidFill>
                <a:srgbClr val="002060"/>
              </a:solidFill>
              <a:ea typeface="Calibri"/>
              <a:cs typeface="Calibri"/>
              <a:sym typeface="Calibri"/>
            </a:endParaRPr>
          </a:p>
        </p:txBody>
      </p:sp>
      <p:sp>
        <p:nvSpPr>
          <p:cNvPr id="687" name="Shape 687"/>
          <p:cNvSpPr/>
          <p:nvPr/>
        </p:nvSpPr>
        <p:spPr>
          <a:xfrm>
            <a:off x="8583531" y="4549661"/>
            <a:ext cx="363556" cy="348454"/>
          </a:xfrm>
          <a:prstGeom prst="rect">
            <a:avLst/>
          </a:prstGeom>
          <a:solidFill>
            <a:srgbClr val="FFCCCC">
              <a:alpha val="67843"/>
            </a:srgbClr>
          </a:solidFill>
          <a:ln w="57150" cap="flat" cmpd="sng">
            <a:solidFill>
              <a:srgbClr val="CC00FF"/>
            </a:solidFill>
            <a:prstDash val="solid"/>
            <a:miter lim="800000"/>
            <a:headEnd type="none" w="med" len="med"/>
            <a:tailEnd type="none" w="med" len="med"/>
          </a:ln>
        </p:spPr>
        <p:txBody>
          <a:bodyPr wrap="square" lIns="91425" tIns="45700" rIns="91425" bIns="45700" anchor="ctr" anchorCtr="0">
            <a:noAutofit/>
          </a:bodyPr>
          <a:lstStyle/>
          <a:p>
            <a:pPr algn="ctr"/>
            <a:r>
              <a:rPr lang="el-GR" sz="1100" dirty="0">
                <a:solidFill>
                  <a:srgbClr val="002060"/>
                </a:solidFill>
                <a:ea typeface="Calibri"/>
                <a:cs typeface="Calibri"/>
                <a:sym typeface="Calibri"/>
              </a:rPr>
              <a:t>%Δ</a:t>
            </a:r>
          </a:p>
        </p:txBody>
      </p:sp>
      <p:sp>
        <p:nvSpPr>
          <p:cNvPr id="688" name="Shape 688"/>
          <p:cNvSpPr/>
          <p:nvPr/>
        </p:nvSpPr>
        <p:spPr>
          <a:xfrm>
            <a:off x="9002428" y="4549661"/>
            <a:ext cx="363556" cy="348454"/>
          </a:xfrm>
          <a:prstGeom prst="rect">
            <a:avLst/>
          </a:prstGeom>
          <a:solidFill>
            <a:srgbClr val="FFCCCC">
              <a:alpha val="67843"/>
            </a:srgbClr>
          </a:solidFill>
          <a:ln w="57150" cap="flat" cmpd="sng">
            <a:solidFill>
              <a:srgbClr val="FFFF00"/>
            </a:solidFill>
            <a:prstDash val="solid"/>
            <a:miter lim="800000"/>
            <a:headEnd type="none" w="med" len="med"/>
            <a:tailEnd type="none" w="med" len="med"/>
          </a:ln>
        </p:spPr>
        <p:txBody>
          <a:bodyPr wrap="square" lIns="91425" tIns="45700" rIns="91425" bIns="45700" anchor="ctr" anchorCtr="0">
            <a:noAutofit/>
          </a:bodyPr>
          <a:lstStyle/>
          <a:p>
            <a:pPr algn="ctr"/>
            <a:r>
              <a:rPr lang="el-GR" sz="1100">
                <a:solidFill>
                  <a:srgbClr val="002060"/>
                </a:solidFill>
                <a:ea typeface="Calibri"/>
                <a:cs typeface="Calibri"/>
                <a:sym typeface="Calibri"/>
              </a:rPr>
              <a:t>%Δ</a:t>
            </a:r>
            <a:endParaRPr lang="el-GR" sz="1100" dirty="0">
              <a:solidFill>
                <a:srgbClr val="002060"/>
              </a:solidFill>
              <a:ea typeface="Calibri"/>
              <a:cs typeface="Calibri"/>
              <a:sym typeface="Calibri"/>
            </a:endParaRPr>
          </a:p>
        </p:txBody>
      </p:sp>
      <p:sp>
        <p:nvSpPr>
          <p:cNvPr id="689" name="Shape 689"/>
          <p:cNvSpPr/>
          <p:nvPr/>
        </p:nvSpPr>
        <p:spPr>
          <a:xfrm rot="5400000">
            <a:off x="6063689" y="3586441"/>
            <a:ext cx="208262" cy="1597869"/>
          </a:xfrm>
          <a:prstGeom prst="leftBrace">
            <a:avLst>
              <a:gd name="adj1" fmla="val 8333"/>
              <a:gd name="adj2" fmla="val 50000"/>
            </a:avLst>
          </a:prstGeom>
          <a:noFill/>
          <a:ln w="12700" cap="flat" cmpd="sng">
            <a:solidFill>
              <a:schemeClr val="accent6"/>
            </a:solidFill>
            <a:prstDash val="solid"/>
            <a:miter lim="800000"/>
            <a:headEnd type="none" w="med" len="med"/>
            <a:tailEnd type="none" w="med" len="med"/>
          </a:ln>
        </p:spPr>
        <p:txBody>
          <a:bodyPr wrap="square" lIns="91425" tIns="45700" rIns="91425" bIns="45700" anchor="ctr" anchorCtr="0">
            <a:noAutofit/>
          </a:bodyPr>
          <a:lstStyle/>
          <a:p>
            <a:pPr algn="ctr"/>
            <a:endParaRPr sz="1100">
              <a:solidFill>
                <a:schemeClr val="dk1"/>
              </a:solidFill>
              <a:latin typeface="Calibri"/>
              <a:ea typeface="Calibri"/>
              <a:cs typeface="Calibri"/>
              <a:sym typeface="Calibri"/>
            </a:endParaRPr>
          </a:p>
        </p:txBody>
      </p:sp>
      <p:sp>
        <p:nvSpPr>
          <p:cNvPr id="690" name="Shape 690"/>
          <p:cNvSpPr/>
          <p:nvPr/>
        </p:nvSpPr>
        <p:spPr>
          <a:xfrm rot="5400000">
            <a:off x="8203418" y="3586441"/>
            <a:ext cx="208262" cy="1597869"/>
          </a:xfrm>
          <a:prstGeom prst="leftBrace">
            <a:avLst>
              <a:gd name="adj1" fmla="val 8333"/>
              <a:gd name="adj2" fmla="val 50000"/>
            </a:avLst>
          </a:prstGeom>
          <a:noFill/>
          <a:ln w="12700" cap="flat" cmpd="sng">
            <a:solidFill>
              <a:srgbClr val="FF00FF"/>
            </a:solidFill>
            <a:prstDash val="solid"/>
            <a:miter lim="800000"/>
            <a:headEnd type="none" w="med" len="med"/>
            <a:tailEnd type="none" w="med" len="med"/>
          </a:ln>
        </p:spPr>
        <p:txBody>
          <a:bodyPr wrap="square" lIns="91425" tIns="45700" rIns="91425" bIns="45700" anchor="ctr" anchorCtr="0">
            <a:noAutofit/>
          </a:bodyPr>
          <a:lstStyle/>
          <a:p>
            <a:pPr algn="ctr"/>
            <a:endParaRPr sz="1100">
              <a:solidFill>
                <a:schemeClr val="dk1"/>
              </a:solidFill>
              <a:latin typeface="Calibri"/>
              <a:ea typeface="Calibri"/>
              <a:cs typeface="Calibri"/>
              <a:sym typeface="Calibri"/>
            </a:endParaRPr>
          </a:p>
        </p:txBody>
      </p:sp>
      <p:sp>
        <p:nvSpPr>
          <p:cNvPr id="691" name="Shape 691"/>
          <p:cNvSpPr txBox="1"/>
          <p:nvPr/>
        </p:nvSpPr>
        <p:spPr>
          <a:xfrm>
            <a:off x="5827223" y="3955502"/>
            <a:ext cx="855299" cy="369332"/>
          </a:xfrm>
          <a:prstGeom prst="rect">
            <a:avLst/>
          </a:prstGeom>
          <a:noFill/>
          <a:ln>
            <a:noFill/>
          </a:ln>
        </p:spPr>
        <p:txBody>
          <a:bodyPr wrap="square" lIns="91425" tIns="45700" rIns="91425" bIns="45700" anchor="t" anchorCtr="0">
            <a:noAutofit/>
          </a:bodyPr>
          <a:lstStyle/>
          <a:p>
            <a:r>
              <a:rPr lang="en-US">
                <a:solidFill>
                  <a:schemeClr val="dk1"/>
                </a:solidFill>
                <a:latin typeface="Calibri"/>
                <a:ea typeface="Calibri"/>
                <a:cs typeface="Calibri"/>
                <a:sym typeface="Calibri"/>
              </a:rPr>
              <a:t>voxel 1</a:t>
            </a:r>
          </a:p>
        </p:txBody>
      </p:sp>
      <p:sp>
        <p:nvSpPr>
          <p:cNvPr id="692" name="Shape 692"/>
          <p:cNvSpPr txBox="1"/>
          <p:nvPr/>
        </p:nvSpPr>
        <p:spPr>
          <a:xfrm>
            <a:off x="7927514" y="3955502"/>
            <a:ext cx="835613" cy="369332"/>
          </a:xfrm>
          <a:prstGeom prst="rect">
            <a:avLst/>
          </a:prstGeom>
          <a:noFill/>
          <a:ln>
            <a:noFill/>
          </a:ln>
        </p:spPr>
        <p:txBody>
          <a:bodyPr wrap="square" lIns="91425" tIns="45700" rIns="91425" bIns="45700" anchor="t" anchorCtr="0">
            <a:noAutofit/>
          </a:bodyPr>
          <a:lstStyle/>
          <a:p>
            <a:r>
              <a:rPr lang="en-US">
                <a:solidFill>
                  <a:schemeClr val="dk1"/>
                </a:solidFill>
                <a:latin typeface="Calibri"/>
                <a:ea typeface="Calibri"/>
                <a:cs typeface="Calibri"/>
                <a:sym typeface="Calibri"/>
              </a:rPr>
              <a:t>voxel 2</a:t>
            </a:r>
          </a:p>
        </p:txBody>
      </p:sp>
      <p:sp>
        <p:nvSpPr>
          <p:cNvPr id="31" name="Shape 717">
            <a:extLst>
              <a:ext uri="{FF2B5EF4-FFF2-40B4-BE49-F238E27FC236}">
                <a16:creationId xmlns:a16="http://schemas.microsoft.com/office/drawing/2014/main" id="{E150B52F-4B59-4BD0-9A5A-AB0FAF19653A}"/>
              </a:ext>
            </a:extLst>
          </p:cNvPr>
          <p:cNvSpPr txBox="1"/>
          <p:nvPr/>
        </p:nvSpPr>
        <p:spPr>
          <a:xfrm>
            <a:off x="3066932" y="4528783"/>
            <a:ext cx="2117952" cy="369332"/>
          </a:xfrm>
          <a:prstGeom prst="rect">
            <a:avLst/>
          </a:prstGeom>
          <a:noFill/>
          <a:ln>
            <a:noFill/>
          </a:ln>
        </p:spPr>
        <p:txBody>
          <a:bodyPr wrap="square" lIns="91425" tIns="45700" rIns="91425" bIns="45700" anchor="t" anchorCtr="0">
            <a:noAutofit/>
          </a:bodyPr>
          <a:lstStyle/>
          <a:p>
            <a:r>
              <a:rPr lang="en-US" dirty="0">
                <a:solidFill>
                  <a:schemeClr val="dk1"/>
                </a:solidFill>
                <a:latin typeface="Calibri"/>
                <a:ea typeface="Calibri"/>
                <a:cs typeface="Calibri"/>
                <a:sym typeface="Calibri"/>
              </a:rPr>
              <a:t>Item Hit Red Dresser</a:t>
            </a:r>
          </a:p>
        </p:txBody>
      </p:sp>
      <p:graphicFrame>
        <p:nvGraphicFramePr>
          <p:cNvPr id="32" name="Shape 702">
            <a:extLst>
              <a:ext uri="{FF2B5EF4-FFF2-40B4-BE49-F238E27FC236}">
                <a16:creationId xmlns:a16="http://schemas.microsoft.com/office/drawing/2014/main" id="{06CF0DC5-BDAA-43FC-8386-6F96030F3B49}"/>
              </a:ext>
            </a:extLst>
          </p:cNvPr>
          <p:cNvGraphicFramePr/>
          <p:nvPr>
            <p:extLst>
              <p:ext uri="{D42A27DB-BD31-4B8C-83A1-F6EECF244321}">
                <p14:modId xmlns:p14="http://schemas.microsoft.com/office/powerpoint/2010/main" val="3579378215"/>
              </p:ext>
            </p:extLst>
          </p:nvPr>
        </p:nvGraphicFramePr>
        <p:xfrm>
          <a:off x="2678055" y="2446413"/>
          <a:ext cx="266700" cy="250775"/>
        </p:xfrm>
        <a:graphic>
          <a:graphicData uri="http://schemas.openxmlformats.org/drawingml/2006/table">
            <a:tbl>
              <a:tblPr firstRow="1" bandRow="1">
                <a:noFill/>
              </a:tblPr>
              <a:tblGrid>
                <a:gridCol w="266700">
                  <a:extLst>
                    <a:ext uri="{9D8B030D-6E8A-4147-A177-3AD203B41FA5}">
                      <a16:colId xmlns:a16="http://schemas.microsoft.com/office/drawing/2014/main" val="20000"/>
                    </a:ext>
                  </a:extLst>
                </a:gridCol>
              </a:tblGrid>
              <a:tr h="250775">
                <a:tc>
                  <a:txBody>
                    <a:bodyPr/>
                    <a:lstStyle/>
                    <a:p>
                      <a:pPr marL="0" marR="0" lvl="0" indent="0" algn="l" rtl="0">
                        <a:spcBef>
                          <a:spcPts val="0"/>
                        </a:spcBef>
                        <a:buNone/>
                      </a:pPr>
                      <a:endParaRPr sz="600" dirty="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548135">
                        <a:alpha val="72941"/>
                      </a:srgbClr>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par>
                                <p:cTn id="9" presetID="1" presetClass="exit" presetSubtype="0" fill="hold" nodeType="withEffect">
                                  <p:stCondLst>
                                    <p:cond delay="0"/>
                                  </p:stCondLst>
                                  <p:childTnLst>
                                    <p:set>
                                      <p:cBhvr>
                                        <p:cTn id="10" dur="1" fill="hold">
                                          <p:stCondLst>
                                            <p:cond delay="0"/>
                                          </p:stCondLst>
                                        </p:cTn>
                                        <p:tgtEl>
                                          <p:spTgt spid="67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735"/>
        <p:cNvGrpSpPr/>
        <p:nvPr/>
      </p:nvGrpSpPr>
      <p:grpSpPr>
        <a:xfrm>
          <a:off x="0" y="0"/>
          <a:ext cx="0" cy="0"/>
          <a:chOff x="0" y="0"/>
          <a:chExt cx="0" cy="0"/>
        </a:xfrm>
      </p:grpSpPr>
      <p:pic>
        <p:nvPicPr>
          <p:cNvPr id="736" name="Shape 736" descr="3DBrain.png"/>
          <p:cNvPicPr preferRelativeResize="0"/>
          <p:nvPr/>
        </p:nvPicPr>
        <p:blipFill rotWithShape="1">
          <a:blip r:embed="rId3">
            <a:alphaModFix/>
          </a:blip>
          <a:srcRect l="15828" t="23519" r="16499" b="9629"/>
          <a:stretch/>
        </p:blipFill>
        <p:spPr>
          <a:xfrm>
            <a:off x="3001905" y="374919"/>
            <a:ext cx="1447800" cy="1247389"/>
          </a:xfrm>
          <a:prstGeom prst="rect">
            <a:avLst/>
          </a:prstGeom>
          <a:noFill/>
          <a:ln w="53975" cap="flat" cmpd="sng">
            <a:solidFill>
              <a:srgbClr val="FFFF00"/>
            </a:solidFill>
            <a:prstDash val="solid"/>
            <a:round/>
            <a:headEnd type="none" w="med" len="med"/>
            <a:tailEnd type="none" w="med" len="med"/>
          </a:ln>
        </p:spPr>
      </p:pic>
      <p:pic>
        <p:nvPicPr>
          <p:cNvPr id="737" name="Shape 737" descr="3DBrain.png"/>
          <p:cNvPicPr preferRelativeResize="0"/>
          <p:nvPr/>
        </p:nvPicPr>
        <p:blipFill rotWithShape="1">
          <a:blip r:embed="rId3">
            <a:alphaModFix/>
          </a:blip>
          <a:srcRect l="15828" t="23519" r="16499" b="9629"/>
          <a:stretch/>
        </p:blipFill>
        <p:spPr>
          <a:xfrm>
            <a:off x="2735205" y="844819"/>
            <a:ext cx="1447800" cy="1247389"/>
          </a:xfrm>
          <a:prstGeom prst="rect">
            <a:avLst/>
          </a:prstGeom>
          <a:noFill/>
          <a:ln w="53975" cap="flat" cmpd="sng">
            <a:solidFill>
              <a:srgbClr val="CC00FF"/>
            </a:solidFill>
            <a:prstDash val="solid"/>
            <a:round/>
            <a:headEnd type="none" w="med" len="med"/>
            <a:tailEnd type="none" w="med" len="med"/>
          </a:ln>
        </p:spPr>
      </p:pic>
      <p:pic>
        <p:nvPicPr>
          <p:cNvPr id="738" name="Shape 738" descr="3DBrain.png"/>
          <p:cNvPicPr preferRelativeResize="0"/>
          <p:nvPr/>
        </p:nvPicPr>
        <p:blipFill rotWithShape="1">
          <a:blip r:embed="rId3">
            <a:alphaModFix/>
          </a:blip>
          <a:srcRect l="15828" t="23519" r="16499" b="9629"/>
          <a:stretch/>
        </p:blipFill>
        <p:spPr>
          <a:xfrm>
            <a:off x="2405005" y="1340119"/>
            <a:ext cx="1447800" cy="1247389"/>
          </a:xfrm>
          <a:prstGeom prst="rect">
            <a:avLst/>
          </a:prstGeom>
          <a:noFill/>
          <a:ln w="47625" cap="flat" cmpd="sng">
            <a:solidFill>
              <a:srgbClr val="00B0F0"/>
            </a:solidFill>
            <a:prstDash val="solid"/>
            <a:round/>
            <a:headEnd type="none" w="med" len="med"/>
            <a:tailEnd type="none" w="med" len="med"/>
          </a:ln>
        </p:spPr>
      </p:pic>
      <p:pic>
        <p:nvPicPr>
          <p:cNvPr id="739" name="Shape 739" descr="3DBrain.png"/>
          <p:cNvPicPr preferRelativeResize="0"/>
          <p:nvPr/>
        </p:nvPicPr>
        <p:blipFill rotWithShape="1">
          <a:blip r:embed="rId3">
            <a:alphaModFix/>
          </a:blip>
          <a:srcRect l="15828" t="23519" r="16499" b="9629"/>
          <a:stretch/>
        </p:blipFill>
        <p:spPr>
          <a:xfrm>
            <a:off x="2087505" y="1822719"/>
            <a:ext cx="1447800" cy="1247389"/>
          </a:xfrm>
          <a:prstGeom prst="rect">
            <a:avLst/>
          </a:prstGeom>
          <a:noFill/>
          <a:ln w="44450" cap="flat" cmpd="sng">
            <a:solidFill>
              <a:schemeClr val="accent4"/>
            </a:solidFill>
            <a:prstDash val="solid"/>
            <a:round/>
            <a:headEnd type="none" w="med" len="med"/>
            <a:tailEnd type="none" w="med" len="med"/>
          </a:ln>
        </p:spPr>
      </p:pic>
      <p:pic>
        <p:nvPicPr>
          <p:cNvPr id="740" name="Shape 740" descr="3DBrain.png"/>
          <p:cNvPicPr preferRelativeResize="0"/>
          <p:nvPr/>
        </p:nvPicPr>
        <p:blipFill rotWithShape="1">
          <a:blip r:embed="rId3">
            <a:alphaModFix/>
          </a:blip>
          <a:srcRect l="15828" t="23519" r="16499" b="9629"/>
          <a:stretch/>
        </p:blipFill>
        <p:spPr>
          <a:xfrm>
            <a:off x="1795405" y="2279919"/>
            <a:ext cx="1447800" cy="1247389"/>
          </a:xfrm>
          <a:prstGeom prst="rect">
            <a:avLst/>
          </a:prstGeom>
          <a:noFill/>
          <a:ln w="47625" cap="flat" cmpd="sng">
            <a:solidFill>
              <a:srgbClr val="FF0000"/>
            </a:solidFill>
            <a:prstDash val="solid"/>
            <a:round/>
            <a:headEnd type="none" w="med" len="med"/>
            <a:tailEnd type="none" w="med" len="med"/>
          </a:ln>
        </p:spPr>
      </p:pic>
      <p:cxnSp>
        <p:nvCxnSpPr>
          <p:cNvPr id="741" name="Shape 741"/>
          <p:cNvCxnSpPr/>
          <p:nvPr/>
        </p:nvCxnSpPr>
        <p:spPr>
          <a:xfrm rot="-5400000" flipH="1">
            <a:off x="2417839" y="2633539"/>
            <a:ext cx="3906000" cy="1242300"/>
          </a:xfrm>
          <a:prstGeom prst="bentConnector3">
            <a:avLst>
              <a:gd name="adj1" fmla="val 99901"/>
            </a:avLst>
          </a:prstGeom>
          <a:noFill/>
          <a:ln w="63500" cap="flat" cmpd="sng">
            <a:solidFill>
              <a:srgbClr val="C4E0B2"/>
            </a:solidFill>
            <a:prstDash val="solid"/>
            <a:miter lim="800000"/>
            <a:headEnd type="none" w="med" len="med"/>
            <a:tailEnd type="stealth" w="lg" len="lg"/>
          </a:ln>
        </p:spPr>
      </p:cxnSp>
      <p:graphicFrame>
        <p:nvGraphicFramePr>
          <p:cNvPr id="742" name="Shape 742"/>
          <p:cNvGraphicFramePr/>
          <p:nvPr>
            <p:extLst>
              <p:ext uri="{D42A27DB-BD31-4B8C-83A1-F6EECF244321}">
                <p14:modId xmlns:p14="http://schemas.microsoft.com/office/powerpoint/2010/main" val="3295619304"/>
              </p:ext>
            </p:extLst>
          </p:nvPr>
        </p:nvGraphicFramePr>
        <p:xfrm>
          <a:off x="3608292" y="1013945"/>
          <a:ext cx="266700" cy="250775"/>
        </p:xfrm>
        <a:graphic>
          <a:graphicData uri="http://schemas.openxmlformats.org/drawingml/2006/table">
            <a:tbl>
              <a:tblPr firstRow="1" bandRow="1">
                <a:noFill/>
              </a:tblPr>
              <a:tblGrid>
                <a:gridCol w="266700">
                  <a:extLst>
                    <a:ext uri="{9D8B030D-6E8A-4147-A177-3AD203B41FA5}">
                      <a16:colId xmlns:a16="http://schemas.microsoft.com/office/drawing/2014/main" val="20000"/>
                    </a:ext>
                  </a:extLst>
                </a:gridCol>
              </a:tblGrid>
              <a:tr h="250775">
                <a:tc>
                  <a:txBody>
                    <a:bodyPr/>
                    <a:lstStyle/>
                    <a:p>
                      <a:pPr marL="0" marR="0" lvl="0" indent="0" algn="l" rtl="0">
                        <a:spcBef>
                          <a:spcPts val="0"/>
                        </a:spcBef>
                        <a:buNone/>
                      </a:pPr>
                      <a:endParaRPr sz="600" b="1"/>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548135">
                        <a:alpha val="72941"/>
                      </a:srgbClr>
                    </a:solidFill>
                  </a:tcPr>
                </a:tc>
                <a:extLst>
                  <a:ext uri="{0D108BD9-81ED-4DB2-BD59-A6C34878D82A}">
                    <a16:rowId xmlns:a16="http://schemas.microsoft.com/office/drawing/2014/main" val="10000"/>
                  </a:ext>
                </a:extLst>
              </a:tr>
            </a:tbl>
          </a:graphicData>
        </a:graphic>
      </p:graphicFrame>
      <p:graphicFrame>
        <p:nvGraphicFramePr>
          <p:cNvPr id="743" name="Shape 743"/>
          <p:cNvGraphicFramePr/>
          <p:nvPr>
            <p:extLst>
              <p:ext uri="{D42A27DB-BD31-4B8C-83A1-F6EECF244321}">
                <p14:modId xmlns:p14="http://schemas.microsoft.com/office/powerpoint/2010/main" val="2443449981"/>
              </p:ext>
            </p:extLst>
          </p:nvPr>
        </p:nvGraphicFramePr>
        <p:xfrm>
          <a:off x="3916763" y="595307"/>
          <a:ext cx="266700" cy="250775"/>
        </p:xfrm>
        <a:graphic>
          <a:graphicData uri="http://schemas.openxmlformats.org/drawingml/2006/table">
            <a:tbl>
              <a:tblPr firstRow="1" bandRow="1">
                <a:noFill/>
              </a:tblPr>
              <a:tblGrid>
                <a:gridCol w="266700">
                  <a:extLst>
                    <a:ext uri="{9D8B030D-6E8A-4147-A177-3AD203B41FA5}">
                      <a16:colId xmlns:a16="http://schemas.microsoft.com/office/drawing/2014/main" val="20000"/>
                    </a:ext>
                  </a:extLst>
                </a:gridCol>
              </a:tblGrid>
              <a:tr h="250775">
                <a:tc>
                  <a:txBody>
                    <a:bodyPr/>
                    <a:lstStyle/>
                    <a:p>
                      <a:pPr marL="0" marR="0" lvl="0" indent="0" algn="l" rtl="0">
                        <a:spcBef>
                          <a:spcPts val="0"/>
                        </a:spcBef>
                        <a:buNone/>
                      </a:pPr>
                      <a:endParaRPr sz="600" b="1"/>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548135">
                        <a:alpha val="72941"/>
                      </a:srgbClr>
                    </a:solidFill>
                  </a:tcPr>
                </a:tc>
                <a:extLst>
                  <a:ext uri="{0D108BD9-81ED-4DB2-BD59-A6C34878D82A}">
                    <a16:rowId xmlns:a16="http://schemas.microsoft.com/office/drawing/2014/main" val="10000"/>
                  </a:ext>
                </a:extLst>
              </a:tr>
            </a:tbl>
          </a:graphicData>
        </a:graphic>
      </p:graphicFrame>
      <p:pic>
        <p:nvPicPr>
          <p:cNvPr id="744" name="Shape 744"/>
          <p:cNvPicPr preferRelativeResize="0"/>
          <p:nvPr/>
        </p:nvPicPr>
        <p:blipFill rotWithShape="1">
          <a:blip r:embed="rId4">
            <a:alphaModFix/>
          </a:blip>
          <a:srcRect t="10462" r="74479" b="53556"/>
          <a:stretch/>
        </p:blipFill>
        <p:spPr>
          <a:xfrm>
            <a:off x="4768196" y="1272041"/>
            <a:ext cx="1361212" cy="1265872"/>
          </a:xfrm>
          <a:prstGeom prst="rect">
            <a:avLst/>
          </a:prstGeom>
          <a:noFill/>
          <a:ln>
            <a:noFill/>
          </a:ln>
        </p:spPr>
      </p:pic>
      <p:cxnSp>
        <p:nvCxnSpPr>
          <p:cNvPr id="745" name="Shape 745"/>
          <p:cNvCxnSpPr/>
          <p:nvPr/>
        </p:nvCxnSpPr>
        <p:spPr>
          <a:xfrm>
            <a:off x="6245846" y="1859125"/>
            <a:ext cx="473725" cy="0"/>
          </a:xfrm>
          <a:prstGeom prst="straightConnector1">
            <a:avLst/>
          </a:prstGeom>
          <a:noFill/>
          <a:ln w="28575" cap="flat" cmpd="sng">
            <a:solidFill>
              <a:srgbClr val="7F7F7F"/>
            </a:solidFill>
            <a:prstDash val="solid"/>
            <a:miter lim="800000"/>
            <a:headEnd type="none" w="med" len="med"/>
            <a:tailEnd type="triangle" w="lg" len="lg"/>
          </a:ln>
        </p:spPr>
      </p:cxnSp>
      <p:sp>
        <p:nvSpPr>
          <p:cNvPr id="746" name="Shape 746"/>
          <p:cNvSpPr txBox="1"/>
          <p:nvPr/>
        </p:nvSpPr>
        <p:spPr>
          <a:xfrm>
            <a:off x="6677027" y="1674459"/>
            <a:ext cx="4043351" cy="369332"/>
          </a:xfrm>
          <a:prstGeom prst="rect">
            <a:avLst/>
          </a:prstGeom>
          <a:noFill/>
          <a:ln>
            <a:noFill/>
          </a:ln>
        </p:spPr>
        <p:txBody>
          <a:bodyPr wrap="square" lIns="91425" tIns="45700" rIns="91425" bIns="45700" anchor="t" anchorCtr="0">
            <a:noAutofit/>
          </a:bodyPr>
          <a:lstStyle/>
          <a:p>
            <a:r>
              <a:rPr lang="en-US">
                <a:solidFill>
                  <a:schemeClr val="dk1"/>
                </a:solidFill>
                <a:latin typeface="Calibri"/>
                <a:ea typeface="Calibri"/>
                <a:cs typeface="Calibri"/>
                <a:sym typeface="Calibri"/>
              </a:rPr>
              <a:t>Item Hit (aka subsequently remembered)</a:t>
            </a:r>
          </a:p>
        </p:txBody>
      </p:sp>
      <p:cxnSp>
        <p:nvCxnSpPr>
          <p:cNvPr id="747" name="Shape 747"/>
          <p:cNvCxnSpPr/>
          <p:nvPr/>
        </p:nvCxnSpPr>
        <p:spPr>
          <a:xfrm>
            <a:off x="4248389" y="1859125"/>
            <a:ext cx="473725" cy="0"/>
          </a:xfrm>
          <a:prstGeom prst="straightConnector1">
            <a:avLst/>
          </a:prstGeom>
          <a:noFill/>
          <a:ln w="28575" cap="flat" cmpd="sng">
            <a:solidFill>
              <a:srgbClr val="7F7F7F"/>
            </a:solidFill>
            <a:prstDash val="solid"/>
            <a:miter lim="800000"/>
            <a:headEnd type="none" w="med" len="med"/>
            <a:tailEnd type="triangle" w="lg" len="lg"/>
          </a:ln>
        </p:spPr>
      </p:cxnSp>
      <p:pic>
        <p:nvPicPr>
          <p:cNvPr id="748" name="Shape 748"/>
          <p:cNvPicPr preferRelativeResize="0"/>
          <p:nvPr/>
        </p:nvPicPr>
        <p:blipFill rotWithShape="1">
          <a:blip r:embed="rId4">
            <a:alphaModFix/>
          </a:blip>
          <a:srcRect l="1367" t="61617" r="87589" b="7113"/>
          <a:stretch/>
        </p:blipFill>
        <p:spPr>
          <a:xfrm>
            <a:off x="5500858" y="1367194"/>
            <a:ext cx="582442" cy="1087699"/>
          </a:xfrm>
          <a:prstGeom prst="rect">
            <a:avLst/>
          </a:prstGeom>
          <a:noFill/>
          <a:ln>
            <a:noFill/>
          </a:ln>
        </p:spPr>
      </p:pic>
      <p:pic>
        <p:nvPicPr>
          <p:cNvPr id="749" name="Shape 749"/>
          <p:cNvPicPr preferRelativeResize="0"/>
          <p:nvPr/>
        </p:nvPicPr>
        <p:blipFill rotWithShape="1">
          <a:blip r:embed="rId5">
            <a:alphaModFix/>
          </a:blip>
          <a:srcRect l="13239" t="15197" r="75622" b="61347"/>
          <a:stretch/>
        </p:blipFill>
        <p:spPr>
          <a:xfrm>
            <a:off x="4806645" y="1446526"/>
            <a:ext cx="594004" cy="825199"/>
          </a:xfrm>
          <a:prstGeom prst="rect">
            <a:avLst/>
          </a:prstGeom>
          <a:noFill/>
          <a:ln>
            <a:noFill/>
          </a:ln>
        </p:spPr>
      </p:pic>
      <p:sp>
        <p:nvSpPr>
          <p:cNvPr id="750" name="Shape 750"/>
          <p:cNvSpPr/>
          <p:nvPr/>
        </p:nvSpPr>
        <p:spPr>
          <a:xfrm>
            <a:off x="5195611" y="5033444"/>
            <a:ext cx="363556" cy="348454"/>
          </a:xfrm>
          <a:prstGeom prst="rect">
            <a:avLst/>
          </a:prstGeom>
          <a:solidFill>
            <a:srgbClr val="548135">
              <a:alpha val="67843"/>
            </a:srgbClr>
          </a:solidFill>
          <a:ln w="57150" cap="flat" cmpd="sng">
            <a:solidFill>
              <a:srgbClr val="CC00FF"/>
            </a:solidFill>
            <a:prstDash val="solid"/>
            <a:miter lim="800000"/>
            <a:headEnd type="none" w="med" len="med"/>
            <a:tailEnd type="none" w="med" len="med"/>
          </a:ln>
        </p:spPr>
        <p:txBody>
          <a:bodyPr wrap="square" lIns="91425" tIns="45700" rIns="91425" bIns="45700" anchor="ctr" anchorCtr="0">
            <a:noAutofit/>
          </a:bodyPr>
          <a:lstStyle/>
          <a:p>
            <a:pPr algn="ctr"/>
            <a:r>
              <a:rPr lang="en-US" dirty="0">
                <a:solidFill>
                  <a:schemeClr val="lt1"/>
                </a:solidFill>
                <a:latin typeface="Calibri"/>
                <a:ea typeface="Calibri"/>
                <a:cs typeface="Calibri"/>
                <a:sym typeface="Calibri"/>
              </a:rPr>
              <a:t>0</a:t>
            </a:r>
            <a:endParaRPr dirty="0">
              <a:solidFill>
                <a:schemeClr val="lt1"/>
              </a:solidFill>
              <a:latin typeface="Calibri"/>
              <a:ea typeface="Calibri"/>
              <a:cs typeface="Calibri"/>
              <a:sym typeface="Calibri"/>
            </a:endParaRPr>
          </a:p>
        </p:txBody>
      </p:sp>
      <p:sp>
        <p:nvSpPr>
          <p:cNvPr id="751" name="Shape 751"/>
          <p:cNvSpPr/>
          <p:nvPr/>
        </p:nvSpPr>
        <p:spPr>
          <a:xfrm>
            <a:off x="5614508" y="5033444"/>
            <a:ext cx="363556" cy="348454"/>
          </a:xfrm>
          <a:prstGeom prst="rect">
            <a:avLst/>
          </a:prstGeom>
          <a:solidFill>
            <a:srgbClr val="548135">
              <a:alpha val="67843"/>
            </a:srgbClr>
          </a:solidFill>
          <a:ln w="57150" cap="flat" cmpd="sng">
            <a:solidFill>
              <a:srgbClr val="FFFF00"/>
            </a:solidFill>
            <a:prstDash val="solid"/>
            <a:miter lim="800000"/>
            <a:headEnd type="none" w="med" len="med"/>
            <a:tailEnd type="none" w="med" len="med"/>
          </a:ln>
        </p:spPr>
        <p:txBody>
          <a:bodyPr wrap="square" lIns="91425" tIns="45700" rIns="91425" bIns="45700" anchor="ctr" anchorCtr="0">
            <a:noAutofit/>
          </a:bodyPr>
          <a:lstStyle/>
          <a:p>
            <a:pPr algn="ctr"/>
            <a:r>
              <a:rPr lang="el-GR" sz="1100" dirty="0">
                <a:solidFill>
                  <a:schemeClr val="lt1"/>
                </a:solidFill>
                <a:ea typeface="Calibri"/>
                <a:cs typeface="Calibri"/>
                <a:sym typeface="Calibri"/>
              </a:rPr>
              <a:t>%Δ</a:t>
            </a:r>
          </a:p>
        </p:txBody>
      </p:sp>
      <p:sp>
        <p:nvSpPr>
          <p:cNvPr id="752" name="Shape 752"/>
          <p:cNvSpPr/>
          <p:nvPr/>
        </p:nvSpPr>
        <p:spPr>
          <a:xfrm>
            <a:off x="6074351" y="5033444"/>
            <a:ext cx="363556" cy="348454"/>
          </a:xfrm>
          <a:prstGeom prst="rect">
            <a:avLst/>
          </a:prstGeom>
          <a:solidFill>
            <a:srgbClr val="548135">
              <a:alpha val="67843"/>
            </a:srgbClr>
          </a:solidFill>
          <a:ln w="57150" cap="flat" cmpd="sng">
            <a:solidFill>
              <a:srgbClr val="E1EFD8"/>
            </a:solidFill>
            <a:prstDash val="solid"/>
            <a:miter lim="800000"/>
            <a:headEnd type="none" w="med" len="med"/>
            <a:tailEnd type="none" w="med" len="med"/>
          </a:ln>
        </p:spPr>
        <p:txBody>
          <a:bodyPr wrap="square" lIns="91425" tIns="45700" rIns="91425" bIns="45700" anchor="ctr" anchorCtr="0">
            <a:noAutofit/>
          </a:bodyPr>
          <a:lstStyle/>
          <a:p>
            <a:pPr algn="ctr"/>
            <a:r>
              <a:rPr lang="el-GR" sz="1100">
                <a:solidFill>
                  <a:schemeClr val="lt1"/>
                </a:solidFill>
                <a:ea typeface="Calibri"/>
                <a:cs typeface="Calibri"/>
                <a:sym typeface="Calibri"/>
              </a:rPr>
              <a:t>%Δ</a:t>
            </a:r>
            <a:endParaRPr lang="el-GR" sz="1100" dirty="0">
              <a:solidFill>
                <a:schemeClr val="lt1"/>
              </a:solidFill>
              <a:ea typeface="Calibri"/>
              <a:cs typeface="Calibri"/>
              <a:sym typeface="Calibri"/>
            </a:endParaRPr>
          </a:p>
        </p:txBody>
      </p:sp>
      <p:sp>
        <p:nvSpPr>
          <p:cNvPr id="753" name="Shape 753"/>
          <p:cNvSpPr/>
          <p:nvPr/>
        </p:nvSpPr>
        <p:spPr>
          <a:xfrm>
            <a:off x="6493249" y="5033444"/>
            <a:ext cx="363556" cy="348454"/>
          </a:xfrm>
          <a:prstGeom prst="rect">
            <a:avLst/>
          </a:prstGeom>
          <a:solidFill>
            <a:srgbClr val="548135">
              <a:alpha val="67843"/>
            </a:srgbClr>
          </a:solidFill>
          <a:ln w="57150" cap="flat" cmpd="sng">
            <a:solidFill>
              <a:srgbClr val="F7CAAC"/>
            </a:solidFill>
            <a:prstDash val="solid"/>
            <a:miter lim="800000"/>
            <a:headEnd type="none" w="med" len="med"/>
            <a:tailEnd type="none" w="med" len="med"/>
          </a:ln>
        </p:spPr>
        <p:txBody>
          <a:bodyPr wrap="square" lIns="91425" tIns="45700" rIns="91425" bIns="45700" anchor="ctr" anchorCtr="0">
            <a:noAutofit/>
          </a:bodyPr>
          <a:lstStyle/>
          <a:p>
            <a:pPr algn="ctr"/>
            <a:r>
              <a:rPr lang="el-GR" sz="1100">
                <a:solidFill>
                  <a:schemeClr val="lt1"/>
                </a:solidFill>
                <a:ea typeface="Calibri"/>
                <a:cs typeface="Calibri"/>
                <a:sym typeface="Calibri"/>
              </a:rPr>
              <a:t>%Δ</a:t>
            </a:r>
            <a:endParaRPr lang="el-GR" sz="1100" dirty="0">
              <a:solidFill>
                <a:schemeClr val="lt1"/>
              </a:solidFill>
              <a:ea typeface="Calibri"/>
              <a:cs typeface="Calibri"/>
              <a:sym typeface="Calibri"/>
            </a:endParaRPr>
          </a:p>
        </p:txBody>
      </p:sp>
      <p:sp>
        <p:nvSpPr>
          <p:cNvPr id="754" name="Shape 754"/>
          <p:cNvSpPr/>
          <p:nvPr/>
        </p:nvSpPr>
        <p:spPr>
          <a:xfrm>
            <a:off x="6912147" y="5033444"/>
            <a:ext cx="363556" cy="348454"/>
          </a:xfrm>
          <a:prstGeom prst="rect">
            <a:avLst/>
          </a:prstGeom>
          <a:solidFill>
            <a:srgbClr val="548135">
              <a:alpha val="67843"/>
            </a:srgbClr>
          </a:solidFill>
          <a:ln w="57150" cap="flat" cmpd="sng">
            <a:solidFill>
              <a:srgbClr val="C00000"/>
            </a:solidFill>
            <a:prstDash val="solid"/>
            <a:miter lim="800000"/>
            <a:headEnd type="none" w="med" len="med"/>
            <a:tailEnd type="none" w="med" len="med"/>
          </a:ln>
        </p:spPr>
        <p:txBody>
          <a:bodyPr wrap="square" lIns="91425" tIns="45700" rIns="91425" bIns="45700" anchor="ctr" anchorCtr="0">
            <a:noAutofit/>
          </a:bodyPr>
          <a:lstStyle/>
          <a:p>
            <a:pPr algn="ctr"/>
            <a:r>
              <a:rPr lang="el-GR" sz="1100">
                <a:solidFill>
                  <a:schemeClr val="lt1"/>
                </a:solidFill>
                <a:ea typeface="Calibri"/>
                <a:cs typeface="Calibri"/>
                <a:sym typeface="Calibri"/>
              </a:rPr>
              <a:t>%Δ</a:t>
            </a:r>
            <a:endParaRPr lang="el-GR" sz="1100" dirty="0">
              <a:solidFill>
                <a:schemeClr val="lt1"/>
              </a:solidFill>
              <a:ea typeface="Calibri"/>
              <a:cs typeface="Calibri"/>
              <a:sym typeface="Calibri"/>
            </a:endParaRPr>
          </a:p>
        </p:txBody>
      </p:sp>
      <p:sp>
        <p:nvSpPr>
          <p:cNvPr id="755" name="Shape 755"/>
          <p:cNvSpPr txBox="1"/>
          <p:nvPr/>
        </p:nvSpPr>
        <p:spPr>
          <a:xfrm rot="-2705037">
            <a:off x="4229407" y="425203"/>
            <a:ext cx="684803" cy="369332"/>
          </a:xfrm>
          <a:prstGeom prst="rect">
            <a:avLst/>
          </a:prstGeom>
          <a:noFill/>
          <a:ln>
            <a:noFill/>
          </a:ln>
        </p:spPr>
        <p:txBody>
          <a:bodyPr wrap="square" lIns="91425" tIns="45700" rIns="91425" bIns="45700" anchor="t" anchorCtr="0">
            <a:noAutofit/>
          </a:bodyPr>
          <a:lstStyle/>
          <a:p>
            <a:r>
              <a:rPr lang="en-US">
                <a:solidFill>
                  <a:schemeClr val="dk1"/>
                </a:solidFill>
                <a:latin typeface="Calibri"/>
                <a:ea typeface="Calibri"/>
                <a:cs typeface="Calibri"/>
                <a:sym typeface="Calibri"/>
              </a:rPr>
              <a:t>. . . . .</a:t>
            </a:r>
          </a:p>
        </p:txBody>
      </p:sp>
      <p:sp>
        <p:nvSpPr>
          <p:cNvPr id="756" name="Shape 756"/>
          <p:cNvSpPr/>
          <p:nvPr/>
        </p:nvSpPr>
        <p:spPr>
          <a:xfrm>
            <a:off x="5191403" y="4549661"/>
            <a:ext cx="363556" cy="348454"/>
          </a:xfrm>
          <a:prstGeom prst="rect">
            <a:avLst/>
          </a:prstGeom>
          <a:solidFill>
            <a:srgbClr val="548135">
              <a:alpha val="67843"/>
            </a:srgbClr>
          </a:solidFill>
          <a:ln w="57150" cap="flat" cmpd="sng">
            <a:solidFill>
              <a:srgbClr val="FF0000"/>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757" name="Shape 757"/>
          <p:cNvSpPr/>
          <p:nvPr/>
        </p:nvSpPr>
        <p:spPr>
          <a:xfrm>
            <a:off x="5610301" y="4549661"/>
            <a:ext cx="363556" cy="348454"/>
          </a:xfrm>
          <a:prstGeom prst="rect">
            <a:avLst/>
          </a:prstGeom>
          <a:solidFill>
            <a:srgbClr val="548135">
              <a:alpha val="67843"/>
            </a:srgbClr>
          </a:solidFill>
          <a:ln w="57150" cap="flat" cmpd="sng">
            <a:solidFill>
              <a:srgbClr val="FFC000"/>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758" name="Shape 758"/>
          <p:cNvSpPr/>
          <p:nvPr/>
        </p:nvSpPr>
        <p:spPr>
          <a:xfrm>
            <a:off x="6029199" y="4549661"/>
            <a:ext cx="363556" cy="348454"/>
          </a:xfrm>
          <a:prstGeom prst="rect">
            <a:avLst/>
          </a:prstGeom>
          <a:solidFill>
            <a:srgbClr val="548135">
              <a:alpha val="67843"/>
            </a:srgbClr>
          </a:solidFill>
          <a:ln w="57150" cap="flat" cmpd="sng">
            <a:solidFill>
              <a:srgbClr val="00B0F0"/>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759" name="Shape 759"/>
          <p:cNvSpPr/>
          <p:nvPr/>
        </p:nvSpPr>
        <p:spPr>
          <a:xfrm>
            <a:off x="6448097" y="4549661"/>
            <a:ext cx="363556" cy="348454"/>
          </a:xfrm>
          <a:prstGeom prst="rect">
            <a:avLst/>
          </a:prstGeom>
          <a:solidFill>
            <a:srgbClr val="548135">
              <a:alpha val="67843"/>
            </a:srgbClr>
          </a:solidFill>
          <a:ln w="57150" cap="flat" cmpd="sng">
            <a:solidFill>
              <a:srgbClr val="CC00FF"/>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760" name="Shape 760"/>
          <p:cNvSpPr/>
          <p:nvPr/>
        </p:nvSpPr>
        <p:spPr>
          <a:xfrm>
            <a:off x="6866994" y="4549661"/>
            <a:ext cx="363556" cy="348454"/>
          </a:xfrm>
          <a:prstGeom prst="rect">
            <a:avLst/>
          </a:prstGeom>
          <a:solidFill>
            <a:srgbClr val="548135">
              <a:alpha val="67843"/>
            </a:srgbClr>
          </a:solidFill>
          <a:ln w="57150" cap="flat" cmpd="sng">
            <a:solidFill>
              <a:srgbClr val="FFFF00"/>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761" name="Shape 761"/>
          <p:cNvSpPr/>
          <p:nvPr/>
        </p:nvSpPr>
        <p:spPr>
          <a:xfrm>
            <a:off x="7326837" y="4549661"/>
            <a:ext cx="363556" cy="348454"/>
          </a:xfrm>
          <a:prstGeom prst="rect">
            <a:avLst/>
          </a:prstGeom>
          <a:solidFill>
            <a:srgbClr val="FFCCCC">
              <a:alpha val="67843"/>
            </a:srgbClr>
          </a:solidFill>
          <a:ln w="57150" cap="flat" cmpd="sng">
            <a:solidFill>
              <a:srgbClr val="FF0000"/>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762" name="Shape 762"/>
          <p:cNvSpPr/>
          <p:nvPr/>
        </p:nvSpPr>
        <p:spPr>
          <a:xfrm>
            <a:off x="7745735" y="4549661"/>
            <a:ext cx="363556" cy="348454"/>
          </a:xfrm>
          <a:prstGeom prst="rect">
            <a:avLst/>
          </a:prstGeom>
          <a:solidFill>
            <a:srgbClr val="FFCCCC">
              <a:alpha val="67843"/>
            </a:srgbClr>
          </a:solidFill>
          <a:ln w="57150" cap="flat" cmpd="sng">
            <a:solidFill>
              <a:srgbClr val="FFC000"/>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763" name="Shape 763"/>
          <p:cNvSpPr/>
          <p:nvPr/>
        </p:nvSpPr>
        <p:spPr>
          <a:xfrm>
            <a:off x="8164633" y="4549661"/>
            <a:ext cx="363556" cy="348454"/>
          </a:xfrm>
          <a:prstGeom prst="rect">
            <a:avLst/>
          </a:prstGeom>
          <a:solidFill>
            <a:srgbClr val="FFCCCC">
              <a:alpha val="67843"/>
            </a:srgbClr>
          </a:solidFill>
          <a:ln w="57150" cap="flat" cmpd="sng">
            <a:solidFill>
              <a:srgbClr val="00B0F0"/>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764" name="Shape 764"/>
          <p:cNvSpPr/>
          <p:nvPr/>
        </p:nvSpPr>
        <p:spPr>
          <a:xfrm>
            <a:off x="8583531" y="4549661"/>
            <a:ext cx="363556" cy="348454"/>
          </a:xfrm>
          <a:prstGeom prst="rect">
            <a:avLst/>
          </a:prstGeom>
          <a:solidFill>
            <a:srgbClr val="FFCCCC">
              <a:alpha val="67843"/>
            </a:srgbClr>
          </a:solidFill>
          <a:ln w="57150" cap="flat" cmpd="sng">
            <a:solidFill>
              <a:srgbClr val="CC00FF"/>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765" name="Shape 765"/>
          <p:cNvSpPr/>
          <p:nvPr/>
        </p:nvSpPr>
        <p:spPr>
          <a:xfrm>
            <a:off x="9002428" y="4549661"/>
            <a:ext cx="363556" cy="348454"/>
          </a:xfrm>
          <a:prstGeom prst="rect">
            <a:avLst/>
          </a:prstGeom>
          <a:solidFill>
            <a:srgbClr val="FFCCCC">
              <a:alpha val="67843"/>
            </a:srgbClr>
          </a:solidFill>
          <a:ln w="57150" cap="flat" cmpd="sng">
            <a:solidFill>
              <a:srgbClr val="FFFF00"/>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766" name="Shape 766"/>
          <p:cNvSpPr txBox="1"/>
          <p:nvPr/>
        </p:nvSpPr>
        <p:spPr>
          <a:xfrm>
            <a:off x="3066932" y="4528783"/>
            <a:ext cx="2117952" cy="369332"/>
          </a:xfrm>
          <a:prstGeom prst="rect">
            <a:avLst/>
          </a:prstGeom>
          <a:noFill/>
          <a:ln>
            <a:noFill/>
          </a:ln>
        </p:spPr>
        <p:txBody>
          <a:bodyPr wrap="square" lIns="91425" tIns="45700" rIns="91425" bIns="45700" anchor="t" anchorCtr="0">
            <a:noAutofit/>
          </a:bodyPr>
          <a:lstStyle/>
          <a:p>
            <a:r>
              <a:rPr lang="en-US">
                <a:solidFill>
                  <a:schemeClr val="dk1"/>
                </a:solidFill>
                <a:latin typeface="Calibri"/>
                <a:ea typeface="Calibri"/>
                <a:cs typeface="Calibri"/>
                <a:sym typeface="Calibri"/>
              </a:rPr>
              <a:t>Item Hit Red Dresser</a:t>
            </a:r>
          </a:p>
        </p:txBody>
      </p:sp>
      <p:sp>
        <p:nvSpPr>
          <p:cNvPr id="767" name="Shape 767"/>
          <p:cNvSpPr txBox="1"/>
          <p:nvPr/>
        </p:nvSpPr>
        <p:spPr>
          <a:xfrm>
            <a:off x="3076371" y="5005769"/>
            <a:ext cx="2137829" cy="369332"/>
          </a:xfrm>
          <a:prstGeom prst="rect">
            <a:avLst/>
          </a:prstGeom>
          <a:noFill/>
          <a:ln>
            <a:noFill/>
          </a:ln>
        </p:spPr>
        <p:txBody>
          <a:bodyPr wrap="square" lIns="91425" tIns="45700" rIns="91425" bIns="45700" anchor="t" anchorCtr="0">
            <a:noAutofit/>
          </a:bodyPr>
          <a:lstStyle/>
          <a:p>
            <a:r>
              <a:rPr lang="en-US">
                <a:solidFill>
                  <a:schemeClr val="dk1"/>
                </a:solidFill>
                <a:latin typeface="Calibri"/>
                <a:ea typeface="Calibri"/>
                <a:cs typeface="Calibri"/>
                <a:sym typeface="Calibri"/>
              </a:rPr>
              <a:t>Item Hit Blue House</a:t>
            </a:r>
          </a:p>
        </p:txBody>
      </p:sp>
      <p:sp>
        <p:nvSpPr>
          <p:cNvPr id="768" name="Shape 768"/>
          <p:cNvSpPr/>
          <p:nvPr/>
        </p:nvSpPr>
        <p:spPr>
          <a:xfrm rot="5400000">
            <a:off x="6063689" y="3586441"/>
            <a:ext cx="208262" cy="1597869"/>
          </a:xfrm>
          <a:prstGeom prst="leftBrace">
            <a:avLst>
              <a:gd name="adj1" fmla="val 8333"/>
              <a:gd name="adj2" fmla="val 50000"/>
            </a:avLst>
          </a:prstGeom>
          <a:noFill/>
          <a:ln w="12700" cap="flat" cmpd="sng">
            <a:solidFill>
              <a:schemeClr val="accent6"/>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dk1"/>
              </a:solidFill>
              <a:latin typeface="Calibri"/>
              <a:ea typeface="Calibri"/>
              <a:cs typeface="Calibri"/>
              <a:sym typeface="Calibri"/>
            </a:endParaRPr>
          </a:p>
        </p:txBody>
      </p:sp>
      <p:sp>
        <p:nvSpPr>
          <p:cNvPr id="769" name="Shape 769"/>
          <p:cNvSpPr/>
          <p:nvPr/>
        </p:nvSpPr>
        <p:spPr>
          <a:xfrm rot="5400000">
            <a:off x="8203418" y="3586441"/>
            <a:ext cx="208262" cy="1597869"/>
          </a:xfrm>
          <a:prstGeom prst="leftBrace">
            <a:avLst>
              <a:gd name="adj1" fmla="val 8333"/>
              <a:gd name="adj2" fmla="val 50000"/>
            </a:avLst>
          </a:prstGeom>
          <a:noFill/>
          <a:ln w="12700" cap="flat" cmpd="sng">
            <a:solidFill>
              <a:srgbClr val="FF00FF"/>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dk1"/>
              </a:solidFill>
              <a:latin typeface="Calibri"/>
              <a:ea typeface="Calibri"/>
              <a:cs typeface="Calibri"/>
              <a:sym typeface="Calibri"/>
            </a:endParaRPr>
          </a:p>
        </p:txBody>
      </p:sp>
      <p:sp>
        <p:nvSpPr>
          <p:cNvPr id="770" name="Shape 770"/>
          <p:cNvSpPr txBox="1"/>
          <p:nvPr/>
        </p:nvSpPr>
        <p:spPr>
          <a:xfrm>
            <a:off x="5827223" y="3955502"/>
            <a:ext cx="855299" cy="369332"/>
          </a:xfrm>
          <a:prstGeom prst="rect">
            <a:avLst/>
          </a:prstGeom>
          <a:noFill/>
          <a:ln>
            <a:noFill/>
          </a:ln>
        </p:spPr>
        <p:txBody>
          <a:bodyPr wrap="square" lIns="91425" tIns="45700" rIns="91425" bIns="45700" anchor="t" anchorCtr="0">
            <a:noAutofit/>
          </a:bodyPr>
          <a:lstStyle/>
          <a:p>
            <a:r>
              <a:rPr lang="en-US">
                <a:solidFill>
                  <a:schemeClr val="dk1"/>
                </a:solidFill>
                <a:latin typeface="Calibri"/>
                <a:ea typeface="Calibri"/>
                <a:cs typeface="Calibri"/>
                <a:sym typeface="Calibri"/>
              </a:rPr>
              <a:t>voxel 1</a:t>
            </a:r>
          </a:p>
        </p:txBody>
      </p:sp>
      <p:sp>
        <p:nvSpPr>
          <p:cNvPr id="771" name="Shape 771"/>
          <p:cNvSpPr txBox="1"/>
          <p:nvPr/>
        </p:nvSpPr>
        <p:spPr>
          <a:xfrm>
            <a:off x="7927514" y="3955502"/>
            <a:ext cx="835613" cy="369332"/>
          </a:xfrm>
          <a:prstGeom prst="rect">
            <a:avLst/>
          </a:prstGeom>
          <a:noFill/>
          <a:ln>
            <a:noFill/>
          </a:ln>
        </p:spPr>
        <p:txBody>
          <a:bodyPr wrap="square" lIns="91425" tIns="45700" rIns="91425" bIns="45700" anchor="t" anchorCtr="0">
            <a:noAutofit/>
          </a:bodyPr>
          <a:lstStyle/>
          <a:p>
            <a:r>
              <a:rPr lang="en-US">
                <a:solidFill>
                  <a:schemeClr val="dk1"/>
                </a:solidFill>
                <a:latin typeface="Calibri"/>
                <a:ea typeface="Calibri"/>
                <a:cs typeface="Calibri"/>
                <a:sym typeface="Calibri"/>
              </a:rPr>
              <a:t>voxel 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5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5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5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5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4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4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4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775"/>
        <p:cNvGrpSpPr/>
        <p:nvPr/>
      </p:nvGrpSpPr>
      <p:grpSpPr>
        <a:xfrm>
          <a:off x="0" y="0"/>
          <a:ext cx="0" cy="0"/>
          <a:chOff x="0" y="0"/>
          <a:chExt cx="0" cy="0"/>
        </a:xfrm>
      </p:grpSpPr>
      <p:pic>
        <p:nvPicPr>
          <p:cNvPr id="776" name="Shape 776" descr="3DBrain.png"/>
          <p:cNvPicPr preferRelativeResize="0"/>
          <p:nvPr/>
        </p:nvPicPr>
        <p:blipFill rotWithShape="1">
          <a:blip r:embed="rId3">
            <a:alphaModFix/>
          </a:blip>
          <a:srcRect l="15828" t="23519" r="16499" b="9629"/>
          <a:stretch/>
        </p:blipFill>
        <p:spPr>
          <a:xfrm>
            <a:off x="3001905" y="374919"/>
            <a:ext cx="1447800" cy="1247389"/>
          </a:xfrm>
          <a:prstGeom prst="rect">
            <a:avLst/>
          </a:prstGeom>
          <a:noFill/>
          <a:ln w="53975" cap="flat" cmpd="sng">
            <a:solidFill>
              <a:srgbClr val="FFFF00"/>
            </a:solidFill>
            <a:prstDash val="solid"/>
            <a:round/>
            <a:headEnd type="none" w="med" len="med"/>
            <a:tailEnd type="none" w="med" len="med"/>
          </a:ln>
        </p:spPr>
      </p:pic>
      <p:pic>
        <p:nvPicPr>
          <p:cNvPr id="777" name="Shape 777" descr="3DBrain.png"/>
          <p:cNvPicPr preferRelativeResize="0"/>
          <p:nvPr/>
        </p:nvPicPr>
        <p:blipFill rotWithShape="1">
          <a:blip r:embed="rId3">
            <a:alphaModFix/>
          </a:blip>
          <a:srcRect l="15828" t="23519" r="16499" b="9629"/>
          <a:stretch/>
        </p:blipFill>
        <p:spPr>
          <a:xfrm>
            <a:off x="2735205" y="844819"/>
            <a:ext cx="1447800" cy="1247389"/>
          </a:xfrm>
          <a:prstGeom prst="rect">
            <a:avLst/>
          </a:prstGeom>
          <a:noFill/>
          <a:ln w="53975" cap="flat" cmpd="sng">
            <a:solidFill>
              <a:srgbClr val="CC00FF"/>
            </a:solidFill>
            <a:prstDash val="solid"/>
            <a:round/>
            <a:headEnd type="none" w="med" len="med"/>
            <a:tailEnd type="none" w="med" len="med"/>
          </a:ln>
        </p:spPr>
      </p:pic>
      <p:pic>
        <p:nvPicPr>
          <p:cNvPr id="778" name="Shape 778" descr="3DBrain.png"/>
          <p:cNvPicPr preferRelativeResize="0"/>
          <p:nvPr/>
        </p:nvPicPr>
        <p:blipFill rotWithShape="1">
          <a:blip r:embed="rId3">
            <a:alphaModFix/>
          </a:blip>
          <a:srcRect l="15828" t="23519" r="16499" b="9629"/>
          <a:stretch/>
        </p:blipFill>
        <p:spPr>
          <a:xfrm>
            <a:off x="2405005" y="1340119"/>
            <a:ext cx="1447800" cy="1247389"/>
          </a:xfrm>
          <a:prstGeom prst="rect">
            <a:avLst/>
          </a:prstGeom>
          <a:noFill/>
          <a:ln w="47625" cap="flat" cmpd="sng">
            <a:solidFill>
              <a:srgbClr val="00B0F0"/>
            </a:solidFill>
            <a:prstDash val="solid"/>
            <a:round/>
            <a:headEnd type="none" w="med" len="med"/>
            <a:tailEnd type="none" w="med" len="med"/>
          </a:ln>
        </p:spPr>
      </p:pic>
      <p:pic>
        <p:nvPicPr>
          <p:cNvPr id="779" name="Shape 779" descr="3DBrain.png"/>
          <p:cNvPicPr preferRelativeResize="0"/>
          <p:nvPr/>
        </p:nvPicPr>
        <p:blipFill rotWithShape="1">
          <a:blip r:embed="rId3">
            <a:alphaModFix/>
          </a:blip>
          <a:srcRect l="15828" t="23519" r="16499" b="9629"/>
          <a:stretch/>
        </p:blipFill>
        <p:spPr>
          <a:xfrm>
            <a:off x="2087505" y="1822719"/>
            <a:ext cx="1447800" cy="1247389"/>
          </a:xfrm>
          <a:prstGeom prst="rect">
            <a:avLst/>
          </a:prstGeom>
          <a:noFill/>
          <a:ln w="44450" cap="flat" cmpd="sng">
            <a:solidFill>
              <a:schemeClr val="accent4"/>
            </a:solidFill>
            <a:prstDash val="solid"/>
            <a:round/>
            <a:headEnd type="none" w="med" len="med"/>
            <a:tailEnd type="none" w="med" len="med"/>
          </a:ln>
        </p:spPr>
      </p:pic>
      <p:pic>
        <p:nvPicPr>
          <p:cNvPr id="780" name="Shape 780" descr="3DBrain.png"/>
          <p:cNvPicPr preferRelativeResize="0"/>
          <p:nvPr/>
        </p:nvPicPr>
        <p:blipFill rotWithShape="1">
          <a:blip r:embed="rId3">
            <a:alphaModFix/>
          </a:blip>
          <a:srcRect l="15828" t="23519" r="16499" b="9629"/>
          <a:stretch/>
        </p:blipFill>
        <p:spPr>
          <a:xfrm>
            <a:off x="1795405" y="2279919"/>
            <a:ext cx="1447800" cy="1247389"/>
          </a:xfrm>
          <a:prstGeom prst="rect">
            <a:avLst/>
          </a:prstGeom>
          <a:noFill/>
          <a:ln w="47625" cap="flat" cmpd="sng">
            <a:solidFill>
              <a:srgbClr val="FF0000"/>
            </a:solidFill>
            <a:prstDash val="solid"/>
            <a:round/>
            <a:headEnd type="none" w="med" len="med"/>
            <a:tailEnd type="none" w="med" len="med"/>
          </a:ln>
        </p:spPr>
      </p:pic>
      <p:graphicFrame>
        <p:nvGraphicFramePr>
          <p:cNvPr id="781" name="Shape 781"/>
          <p:cNvGraphicFramePr/>
          <p:nvPr>
            <p:extLst>
              <p:ext uri="{D42A27DB-BD31-4B8C-83A1-F6EECF244321}">
                <p14:modId xmlns:p14="http://schemas.microsoft.com/office/powerpoint/2010/main" val="924684269"/>
              </p:ext>
            </p:extLst>
          </p:nvPr>
        </p:nvGraphicFramePr>
        <p:xfrm>
          <a:off x="3327404" y="1013945"/>
          <a:ext cx="266700" cy="250775"/>
        </p:xfrm>
        <a:graphic>
          <a:graphicData uri="http://schemas.openxmlformats.org/drawingml/2006/table">
            <a:tbl>
              <a:tblPr firstRow="1" bandRow="1">
                <a:noFill/>
              </a:tblPr>
              <a:tblGrid>
                <a:gridCol w="266700">
                  <a:extLst>
                    <a:ext uri="{9D8B030D-6E8A-4147-A177-3AD203B41FA5}">
                      <a16:colId xmlns:a16="http://schemas.microsoft.com/office/drawing/2014/main" val="20000"/>
                    </a:ext>
                  </a:extLst>
                </a:gridCol>
              </a:tblGrid>
              <a:tr h="250775">
                <a:tc>
                  <a:txBody>
                    <a:bodyPr/>
                    <a:lstStyle/>
                    <a:p>
                      <a:pPr marL="0" marR="0" lvl="0" indent="0" algn="l" rtl="0">
                        <a:spcBef>
                          <a:spcPts val="0"/>
                        </a:spcBef>
                        <a:buNone/>
                      </a:pPr>
                      <a:endParaRPr sz="600" b="1"/>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CCCC">
                        <a:alpha val="72941"/>
                      </a:srgbClr>
                    </a:solidFill>
                  </a:tcPr>
                </a:tc>
                <a:extLst>
                  <a:ext uri="{0D108BD9-81ED-4DB2-BD59-A6C34878D82A}">
                    <a16:rowId xmlns:a16="http://schemas.microsoft.com/office/drawing/2014/main" val="10000"/>
                  </a:ext>
                </a:extLst>
              </a:tr>
            </a:tbl>
          </a:graphicData>
        </a:graphic>
      </p:graphicFrame>
      <p:graphicFrame>
        <p:nvGraphicFramePr>
          <p:cNvPr id="782" name="Shape 782"/>
          <p:cNvGraphicFramePr/>
          <p:nvPr>
            <p:extLst>
              <p:ext uri="{D42A27DB-BD31-4B8C-83A1-F6EECF244321}">
                <p14:modId xmlns:p14="http://schemas.microsoft.com/office/powerpoint/2010/main" val="3021742000"/>
              </p:ext>
            </p:extLst>
          </p:nvPr>
        </p:nvGraphicFramePr>
        <p:xfrm>
          <a:off x="3552203" y="595307"/>
          <a:ext cx="266700" cy="250775"/>
        </p:xfrm>
        <a:graphic>
          <a:graphicData uri="http://schemas.openxmlformats.org/drawingml/2006/table">
            <a:tbl>
              <a:tblPr firstRow="1" bandRow="1">
                <a:noFill/>
              </a:tblPr>
              <a:tblGrid>
                <a:gridCol w="266700">
                  <a:extLst>
                    <a:ext uri="{9D8B030D-6E8A-4147-A177-3AD203B41FA5}">
                      <a16:colId xmlns:a16="http://schemas.microsoft.com/office/drawing/2014/main" val="20000"/>
                    </a:ext>
                  </a:extLst>
                </a:gridCol>
              </a:tblGrid>
              <a:tr h="250775">
                <a:tc>
                  <a:txBody>
                    <a:bodyPr/>
                    <a:lstStyle/>
                    <a:p>
                      <a:pPr marL="0" marR="0" lvl="0" indent="0" algn="l" rtl="0">
                        <a:spcBef>
                          <a:spcPts val="0"/>
                        </a:spcBef>
                        <a:buNone/>
                      </a:pPr>
                      <a:endParaRPr sz="600" b="1"/>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CCCC">
                        <a:alpha val="72941"/>
                      </a:srgbClr>
                    </a:solidFill>
                  </a:tcPr>
                </a:tc>
                <a:extLst>
                  <a:ext uri="{0D108BD9-81ED-4DB2-BD59-A6C34878D82A}">
                    <a16:rowId xmlns:a16="http://schemas.microsoft.com/office/drawing/2014/main" val="10000"/>
                  </a:ext>
                </a:extLst>
              </a:tr>
            </a:tbl>
          </a:graphicData>
        </a:graphic>
      </p:graphicFrame>
      <p:pic>
        <p:nvPicPr>
          <p:cNvPr id="783" name="Shape 783"/>
          <p:cNvPicPr preferRelativeResize="0"/>
          <p:nvPr/>
        </p:nvPicPr>
        <p:blipFill rotWithShape="1">
          <a:blip r:embed="rId4">
            <a:alphaModFix/>
          </a:blip>
          <a:srcRect t="10462" r="74479" b="53556"/>
          <a:stretch/>
        </p:blipFill>
        <p:spPr>
          <a:xfrm>
            <a:off x="4768196" y="1272041"/>
            <a:ext cx="1361212" cy="1265872"/>
          </a:xfrm>
          <a:prstGeom prst="rect">
            <a:avLst/>
          </a:prstGeom>
          <a:noFill/>
          <a:ln>
            <a:noFill/>
          </a:ln>
        </p:spPr>
      </p:pic>
      <p:cxnSp>
        <p:nvCxnSpPr>
          <p:cNvPr id="784" name="Shape 784"/>
          <p:cNvCxnSpPr/>
          <p:nvPr/>
        </p:nvCxnSpPr>
        <p:spPr>
          <a:xfrm>
            <a:off x="6245846" y="1859125"/>
            <a:ext cx="473725" cy="0"/>
          </a:xfrm>
          <a:prstGeom prst="straightConnector1">
            <a:avLst/>
          </a:prstGeom>
          <a:noFill/>
          <a:ln w="28575" cap="flat" cmpd="sng">
            <a:solidFill>
              <a:srgbClr val="7F7F7F"/>
            </a:solidFill>
            <a:prstDash val="solid"/>
            <a:miter lim="800000"/>
            <a:headEnd type="none" w="med" len="med"/>
            <a:tailEnd type="triangle" w="lg" len="lg"/>
          </a:ln>
        </p:spPr>
      </p:cxnSp>
      <p:sp>
        <p:nvSpPr>
          <p:cNvPr id="785" name="Shape 785"/>
          <p:cNvSpPr txBox="1"/>
          <p:nvPr/>
        </p:nvSpPr>
        <p:spPr>
          <a:xfrm>
            <a:off x="6677027" y="1674459"/>
            <a:ext cx="4043351" cy="369332"/>
          </a:xfrm>
          <a:prstGeom prst="rect">
            <a:avLst/>
          </a:prstGeom>
          <a:noFill/>
          <a:ln>
            <a:noFill/>
          </a:ln>
        </p:spPr>
        <p:txBody>
          <a:bodyPr wrap="square" lIns="91425" tIns="45700" rIns="91425" bIns="45700" anchor="t" anchorCtr="0">
            <a:noAutofit/>
          </a:bodyPr>
          <a:lstStyle/>
          <a:p>
            <a:r>
              <a:rPr lang="en-US">
                <a:solidFill>
                  <a:schemeClr val="dk1"/>
                </a:solidFill>
                <a:latin typeface="Calibri"/>
                <a:ea typeface="Calibri"/>
                <a:cs typeface="Calibri"/>
                <a:sym typeface="Calibri"/>
              </a:rPr>
              <a:t>Item Hit (aka subsequently remembered)</a:t>
            </a:r>
          </a:p>
        </p:txBody>
      </p:sp>
      <p:cxnSp>
        <p:nvCxnSpPr>
          <p:cNvPr id="786" name="Shape 786"/>
          <p:cNvCxnSpPr/>
          <p:nvPr/>
        </p:nvCxnSpPr>
        <p:spPr>
          <a:xfrm>
            <a:off x="4248389" y="1859125"/>
            <a:ext cx="473725" cy="0"/>
          </a:xfrm>
          <a:prstGeom prst="straightConnector1">
            <a:avLst/>
          </a:prstGeom>
          <a:noFill/>
          <a:ln w="28575" cap="flat" cmpd="sng">
            <a:solidFill>
              <a:srgbClr val="7F7F7F"/>
            </a:solidFill>
            <a:prstDash val="solid"/>
            <a:miter lim="800000"/>
            <a:headEnd type="none" w="med" len="med"/>
            <a:tailEnd type="triangle" w="lg" len="lg"/>
          </a:ln>
        </p:spPr>
      </p:cxnSp>
      <p:pic>
        <p:nvPicPr>
          <p:cNvPr id="787" name="Shape 787"/>
          <p:cNvPicPr preferRelativeResize="0"/>
          <p:nvPr/>
        </p:nvPicPr>
        <p:blipFill rotWithShape="1">
          <a:blip r:embed="rId4">
            <a:alphaModFix/>
          </a:blip>
          <a:srcRect l="1367" t="61617" r="87589" b="7113"/>
          <a:stretch/>
        </p:blipFill>
        <p:spPr>
          <a:xfrm>
            <a:off x="5500858" y="1367194"/>
            <a:ext cx="582442" cy="1087699"/>
          </a:xfrm>
          <a:prstGeom prst="rect">
            <a:avLst/>
          </a:prstGeom>
          <a:noFill/>
          <a:ln>
            <a:noFill/>
          </a:ln>
        </p:spPr>
      </p:pic>
      <p:pic>
        <p:nvPicPr>
          <p:cNvPr id="788" name="Shape 788"/>
          <p:cNvPicPr preferRelativeResize="0"/>
          <p:nvPr/>
        </p:nvPicPr>
        <p:blipFill rotWithShape="1">
          <a:blip r:embed="rId5">
            <a:alphaModFix/>
          </a:blip>
          <a:srcRect l="13239" t="15197" r="75622" b="61347"/>
          <a:stretch/>
        </p:blipFill>
        <p:spPr>
          <a:xfrm>
            <a:off x="4806645" y="1446526"/>
            <a:ext cx="594004" cy="825199"/>
          </a:xfrm>
          <a:prstGeom prst="rect">
            <a:avLst/>
          </a:prstGeom>
          <a:noFill/>
          <a:ln>
            <a:noFill/>
          </a:ln>
        </p:spPr>
      </p:pic>
      <p:sp>
        <p:nvSpPr>
          <p:cNvPr id="789" name="Shape 789"/>
          <p:cNvSpPr txBox="1"/>
          <p:nvPr/>
        </p:nvSpPr>
        <p:spPr>
          <a:xfrm rot="-2705037">
            <a:off x="4229407" y="425203"/>
            <a:ext cx="684803" cy="369332"/>
          </a:xfrm>
          <a:prstGeom prst="rect">
            <a:avLst/>
          </a:prstGeom>
          <a:noFill/>
          <a:ln>
            <a:noFill/>
          </a:ln>
        </p:spPr>
        <p:txBody>
          <a:bodyPr wrap="square" lIns="91425" tIns="45700" rIns="91425" bIns="45700" anchor="t" anchorCtr="0">
            <a:noAutofit/>
          </a:bodyPr>
          <a:lstStyle/>
          <a:p>
            <a:r>
              <a:rPr lang="en-US">
                <a:solidFill>
                  <a:schemeClr val="dk1"/>
                </a:solidFill>
                <a:latin typeface="Calibri"/>
                <a:ea typeface="Calibri"/>
                <a:cs typeface="Calibri"/>
                <a:sym typeface="Calibri"/>
              </a:rPr>
              <a:t>. . . . .</a:t>
            </a:r>
          </a:p>
        </p:txBody>
      </p:sp>
      <p:cxnSp>
        <p:nvCxnSpPr>
          <p:cNvPr id="790" name="Shape 790"/>
          <p:cNvCxnSpPr/>
          <p:nvPr/>
        </p:nvCxnSpPr>
        <p:spPr>
          <a:xfrm rot="-5400000" flipH="1">
            <a:off x="2254904" y="2470565"/>
            <a:ext cx="3942900" cy="1531200"/>
          </a:xfrm>
          <a:prstGeom prst="bentConnector3">
            <a:avLst>
              <a:gd name="adj1" fmla="val 100044"/>
            </a:avLst>
          </a:prstGeom>
          <a:noFill/>
          <a:ln w="63500" cap="flat" cmpd="sng">
            <a:solidFill>
              <a:srgbClr val="FFCCCC"/>
            </a:solidFill>
            <a:prstDash val="solid"/>
            <a:miter lim="800000"/>
            <a:headEnd type="none" w="med" len="med"/>
            <a:tailEnd type="stealth" w="lg" len="lg"/>
          </a:ln>
        </p:spPr>
      </p:cxnSp>
      <p:sp>
        <p:nvSpPr>
          <p:cNvPr id="791" name="Shape 791"/>
          <p:cNvSpPr/>
          <p:nvPr/>
        </p:nvSpPr>
        <p:spPr>
          <a:xfrm>
            <a:off x="5195611" y="5033444"/>
            <a:ext cx="363556" cy="348454"/>
          </a:xfrm>
          <a:prstGeom prst="rect">
            <a:avLst/>
          </a:prstGeom>
          <a:solidFill>
            <a:srgbClr val="548135">
              <a:alpha val="67843"/>
            </a:srgbClr>
          </a:solidFill>
          <a:ln w="57150" cap="flat" cmpd="sng">
            <a:solidFill>
              <a:srgbClr val="CC00FF"/>
            </a:solidFill>
            <a:prstDash val="solid"/>
            <a:miter lim="800000"/>
            <a:headEnd type="none" w="med" len="med"/>
            <a:tailEnd type="none" w="med" len="med"/>
          </a:ln>
        </p:spPr>
        <p:txBody>
          <a:bodyPr wrap="square" lIns="91425" tIns="45700" rIns="91425" bIns="45700" anchor="ctr" anchorCtr="0">
            <a:noAutofit/>
          </a:bodyPr>
          <a:lstStyle/>
          <a:p>
            <a:pPr algn="ctr"/>
            <a:r>
              <a:rPr lang="en-US" dirty="0">
                <a:solidFill>
                  <a:schemeClr val="lt1"/>
                </a:solidFill>
                <a:latin typeface="Calibri"/>
                <a:ea typeface="Calibri"/>
                <a:cs typeface="Calibri"/>
                <a:sym typeface="Calibri"/>
              </a:rPr>
              <a:t>0</a:t>
            </a:r>
            <a:endParaRPr dirty="0">
              <a:solidFill>
                <a:schemeClr val="lt1"/>
              </a:solidFill>
              <a:latin typeface="Calibri"/>
              <a:ea typeface="Calibri"/>
              <a:cs typeface="Calibri"/>
              <a:sym typeface="Calibri"/>
            </a:endParaRPr>
          </a:p>
        </p:txBody>
      </p:sp>
      <p:sp>
        <p:nvSpPr>
          <p:cNvPr id="792" name="Shape 792"/>
          <p:cNvSpPr/>
          <p:nvPr/>
        </p:nvSpPr>
        <p:spPr>
          <a:xfrm>
            <a:off x="5614508" y="5033444"/>
            <a:ext cx="363556" cy="348454"/>
          </a:xfrm>
          <a:prstGeom prst="rect">
            <a:avLst/>
          </a:prstGeom>
          <a:solidFill>
            <a:srgbClr val="548135">
              <a:alpha val="67843"/>
            </a:srgbClr>
          </a:solidFill>
          <a:ln w="57150" cap="flat" cmpd="sng">
            <a:solidFill>
              <a:srgbClr val="FFFF00"/>
            </a:solidFill>
            <a:prstDash val="solid"/>
            <a:miter lim="800000"/>
            <a:headEnd type="none" w="med" len="med"/>
            <a:tailEnd type="none" w="med" len="med"/>
          </a:ln>
        </p:spPr>
        <p:txBody>
          <a:bodyPr wrap="square" lIns="91425" tIns="45700" rIns="91425" bIns="45700" anchor="ctr" anchorCtr="0">
            <a:noAutofit/>
          </a:bodyPr>
          <a:lstStyle/>
          <a:p>
            <a:pPr algn="ctr"/>
            <a:r>
              <a:rPr lang="el-GR" sz="1100">
                <a:solidFill>
                  <a:schemeClr val="lt1"/>
                </a:solidFill>
                <a:latin typeface="Calibri"/>
                <a:ea typeface="Calibri"/>
                <a:cs typeface="Calibri"/>
                <a:sym typeface="Calibri"/>
              </a:rPr>
              <a:t>%Δ</a:t>
            </a:r>
            <a:endParaRPr lang="el-GR" sz="1100" dirty="0">
              <a:solidFill>
                <a:schemeClr val="lt1"/>
              </a:solidFill>
              <a:latin typeface="Calibri"/>
              <a:ea typeface="Calibri"/>
              <a:cs typeface="Calibri"/>
              <a:sym typeface="Calibri"/>
            </a:endParaRPr>
          </a:p>
        </p:txBody>
      </p:sp>
      <p:sp>
        <p:nvSpPr>
          <p:cNvPr id="793" name="Shape 793"/>
          <p:cNvSpPr/>
          <p:nvPr/>
        </p:nvSpPr>
        <p:spPr>
          <a:xfrm>
            <a:off x="6074351" y="5033444"/>
            <a:ext cx="363556" cy="348454"/>
          </a:xfrm>
          <a:prstGeom prst="rect">
            <a:avLst/>
          </a:prstGeom>
          <a:solidFill>
            <a:srgbClr val="548135">
              <a:alpha val="67843"/>
            </a:srgbClr>
          </a:solidFill>
          <a:ln w="57150" cap="flat" cmpd="sng">
            <a:solidFill>
              <a:srgbClr val="E1EFD8"/>
            </a:solidFill>
            <a:prstDash val="solid"/>
            <a:miter lim="800000"/>
            <a:headEnd type="none" w="med" len="med"/>
            <a:tailEnd type="none" w="med" len="med"/>
          </a:ln>
        </p:spPr>
        <p:txBody>
          <a:bodyPr wrap="square" lIns="91425" tIns="45700" rIns="91425" bIns="45700" anchor="ctr" anchorCtr="0">
            <a:noAutofit/>
          </a:bodyPr>
          <a:lstStyle/>
          <a:p>
            <a:pPr algn="ctr"/>
            <a:r>
              <a:rPr lang="el-GR" sz="1100">
                <a:solidFill>
                  <a:schemeClr val="lt1"/>
                </a:solidFill>
                <a:latin typeface="Calibri"/>
                <a:ea typeface="Calibri"/>
                <a:cs typeface="Calibri"/>
                <a:sym typeface="Calibri"/>
              </a:rPr>
              <a:t>%Δ</a:t>
            </a:r>
            <a:endParaRPr lang="el-GR" sz="1100" dirty="0">
              <a:solidFill>
                <a:schemeClr val="lt1"/>
              </a:solidFill>
              <a:latin typeface="Calibri"/>
              <a:ea typeface="Calibri"/>
              <a:cs typeface="Calibri"/>
              <a:sym typeface="Calibri"/>
            </a:endParaRPr>
          </a:p>
        </p:txBody>
      </p:sp>
      <p:sp>
        <p:nvSpPr>
          <p:cNvPr id="794" name="Shape 794"/>
          <p:cNvSpPr/>
          <p:nvPr/>
        </p:nvSpPr>
        <p:spPr>
          <a:xfrm>
            <a:off x="6493249" y="5033444"/>
            <a:ext cx="363556" cy="348454"/>
          </a:xfrm>
          <a:prstGeom prst="rect">
            <a:avLst/>
          </a:prstGeom>
          <a:solidFill>
            <a:srgbClr val="548135">
              <a:alpha val="67843"/>
            </a:srgbClr>
          </a:solidFill>
          <a:ln w="57150" cap="flat" cmpd="sng">
            <a:solidFill>
              <a:srgbClr val="F7CAAC"/>
            </a:solidFill>
            <a:prstDash val="solid"/>
            <a:miter lim="800000"/>
            <a:headEnd type="none" w="med" len="med"/>
            <a:tailEnd type="none" w="med" len="med"/>
          </a:ln>
        </p:spPr>
        <p:txBody>
          <a:bodyPr wrap="square" lIns="91425" tIns="45700" rIns="91425" bIns="45700" anchor="ctr" anchorCtr="0">
            <a:noAutofit/>
          </a:bodyPr>
          <a:lstStyle/>
          <a:p>
            <a:pPr algn="ctr"/>
            <a:r>
              <a:rPr lang="el-GR" sz="1100">
                <a:solidFill>
                  <a:schemeClr val="lt1"/>
                </a:solidFill>
                <a:latin typeface="Calibri"/>
                <a:ea typeface="Calibri"/>
                <a:cs typeface="Calibri"/>
                <a:sym typeface="Calibri"/>
              </a:rPr>
              <a:t>%Δ</a:t>
            </a:r>
            <a:endParaRPr lang="el-GR" sz="1100" dirty="0">
              <a:solidFill>
                <a:schemeClr val="lt1"/>
              </a:solidFill>
              <a:latin typeface="Calibri"/>
              <a:ea typeface="Calibri"/>
              <a:cs typeface="Calibri"/>
              <a:sym typeface="Calibri"/>
            </a:endParaRPr>
          </a:p>
        </p:txBody>
      </p:sp>
      <p:sp>
        <p:nvSpPr>
          <p:cNvPr id="795" name="Shape 795"/>
          <p:cNvSpPr/>
          <p:nvPr/>
        </p:nvSpPr>
        <p:spPr>
          <a:xfrm>
            <a:off x="6912147" y="5033444"/>
            <a:ext cx="363556" cy="348454"/>
          </a:xfrm>
          <a:prstGeom prst="rect">
            <a:avLst/>
          </a:prstGeom>
          <a:solidFill>
            <a:srgbClr val="548135">
              <a:alpha val="67843"/>
            </a:srgbClr>
          </a:solidFill>
          <a:ln w="57150" cap="flat" cmpd="sng">
            <a:solidFill>
              <a:srgbClr val="C00000"/>
            </a:solidFill>
            <a:prstDash val="solid"/>
            <a:miter lim="800000"/>
            <a:headEnd type="none" w="med" len="med"/>
            <a:tailEnd type="none" w="med" len="med"/>
          </a:ln>
        </p:spPr>
        <p:txBody>
          <a:bodyPr wrap="square" lIns="91425" tIns="45700" rIns="91425" bIns="45700" anchor="ctr" anchorCtr="0">
            <a:noAutofit/>
          </a:bodyPr>
          <a:lstStyle/>
          <a:p>
            <a:pPr algn="ctr"/>
            <a:r>
              <a:rPr lang="el-GR" sz="1100">
                <a:solidFill>
                  <a:schemeClr val="lt1"/>
                </a:solidFill>
                <a:latin typeface="Calibri"/>
                <a:ea typeface="Calibri"/>
                <a:cs typeface="Calibri"/>
                <a:sym typeface="Calibri"/>
              </a:rPr>
              <a:t>%Δ</a:t>
            </a:r>
            <a:endParaRPr lang="el-GR" sz="1100" dirty="0">
              <a:solidFill>
                <a:schemeClr val="lt1"/>
              </a:solidFill>
              <a:latin typeface="Calibri"/>
              <a:ea typeface="Calibri"/>
              <a:cs typeface="Calibri"/>
              <a:sym typeface="Calibri"/>
            </a:endParaRPr>
          </a:p>
        </p:txBody>
      </p:sp>
      <p:sp>
        <p:nvSpPr>
          <p:cNvPr id="796" name="Shape 796"/>
          <p:cNvSpPr/>
          <p:nvPr/>
        </p:nvSpPr>
        <p:spPr>
          <a:xfrm>
            <a:off x="7321187" y="5033444"/>
            <a:ext cx="363556" cy="348454"/>
          </a:xfrm>
          <a:prstGeom prst="rect">
            <a:avLst/>
          </a:prstGeom>
          <a:solidFill>
            <a:srgbClr val="FFCCCC">
              <a:alpha val="67843"/>
            </a:srgbClr>
          </a:solidFill>
          <a:ln w="57150" cap="flat" cmpd="sng">
            <a:solidFill>
              <a:srgbClr val="CC00FF"/>
            </a:solidFill>
            <a:prstDash val="solid"/>
            <a:miter lim="800000"/>
            <a:headEnd type="none" w="med" len="med"/>
            <a:tailEnd type="none" w="med" len="med"/>
          </a:ln>
        </p:spPr>
        <p:txBody>
          <a:bodyPr wrap="square" lIns="91425" tIns="45700" rIns="91425" bIns="45700" anchor="ctr" anchorCtr="0">
            <a:noAutofit/>
          </a:bodyPr>
          <a:lstStyle/>
          <a:p>
            <a:pPr algn="ctr"/>
            <a:r>
              <a:rPr lang="en-US" dirty="0">
                <a:solidFill>
                  <a:srgbClr val="002060"/>
                </a:solidFill>
                <a:latin typeface="Calibri"/>
                <a:ea typeface="Calibri"/>
                <a:cs typeface="Calibri"/>
                <a:sym typeface="Calibri"/>
              </a:rPr>
              <a:t>0</a:t>
            </a:r>
            <a:endParaRPr dirty="0">
              <a:solidFill>
                <a:srgbClr val="002060"/>
              </a:solidFill>
              <a:latin typeface="Calibri"/>
              <a:ea typeface="Calibri"/>
              <a:cs typeface="Calibri"/>
              <a:sym typeface="Calibri"/>
            </a:endParaRPr>
          </a:p>
        </p:txBody>
      </p:sp>
      <p:sp>
        <p:nvSpPr>
          <p:cNvPr id="797" name="Shape 797"/>
          <p:cNvSpPr/>
          <p:nvPr/>
        </p:nvSpPr>
        <p:spPr>
          <a:xfrm>
            <a:off x="7740084" y="5033444"/>
            <a:ext cx="363556" cy="348454"/>
          </a:xfrm>
          <a:prstGeom prst="rect">
            <a:avLst/>
          </a:prstGeom>
          <a:solidFill>
            <a:srgbClr val="FFCCCC">
              <a:alpha val="67843"/>
            </a:srgbClr>
          </a:solidFill>
          <a:ln w="57150" cap="flat" cmpd="sng">
            <a:solidFill>
              <a:srgbClr val="FFFF00"/>
            </a:solidFill>
            <a:prstDash val="solid"/>
            <a:miter lim="800000"/>
            <a:headEnd type="none" w="med" len="med"/>
            <a:tailEnd type="none" w="med" len="med"/>
          </a:ln>
        </p:spPr>
        <p:txBody>
          <a:bodyPr wrap="square" lIns="91425" tIns="45700" rIns="91425" bIns="45700" anchor="ctr" anchorCtr="0">
            <a:noAutofit/>
          </a:bodyPr>
          <a:lstStyle/>
          <a:p>
            <a:pPr algn="ctr"/>
            <a:r>
              <a:rPr lang="el-GR" sz="1100">
                <a:solidFill>
                  <a:srgbClr val="002060"/>
                </a:solidFill>
                <a:latin typeface="Calibri"/>
                <a:ea typeface="Calibri"/>
                <a:cs typeface="Calibri"/>
                <a:sym typeface="Calibri"/>
              </a:rPr>
              <a:t>%Δ</a:t>
            </a:r>
            <a:endParaRPr lang="el-GR" sz="1100" dirty="0">
              <a:solidFill>
                <a:srgbClr val="002060"/>
              </a:solidFill>
              <a:latin typeface="Calibri"/>
              <a:ea typeface="Calibri"/>
              <a:cs typeface="Calibri"/>
              <a:sym typeface="Calibri"/>
            </a:endParaRPr>
          </a:p>
        </p:txBody>
      </p:sp>
      <p:sp>
        <p:nvSpPr>
          <p:cNvPr id="798" name="Shape 798"/>
          <p:cNvSpPr/>
          <p:nvPr/>
        </p:nvSpPr>
        <p:spPr>
          <a:xfrm>
            <a:off x="8163831" y="5033444"/>
            <a:ext cx="363556" cy="348454"/>
          </a:xfrm>
          <a:prstGeom prst="rect">
            <a:avLst/>
          </a:prstGeom>
          <a:solidFill>
            <a:srgbClr val="FFCCCC">
              <a:alpha val="67843"/>
            </a:srgbClr>
          </a:solidFill>
          <a:ln w="57150" cap="flat" cmpd="sng">
            <a:solidFill>
              <a:srgbClr val="E1EFD8"/>
            </a:solidFill>
            <a:prstDash val="solid"/>
            <a:miter lim="800000"/>
            <a:headEnd type="none" w="med" len="med"/>
            <a:tailEnd type="none" w="med" len="med"/>
          </a:ln>
        </p:spPr>
        <p:txBody>
          <a:bodyPr wrap="square" lIns="91425" tIns="45700" rIns="91425" bIns="45700" anchor="ctr" anchorCtr="0">
            <a:noAutofit/>
          </a:bodyPr>
          <a:lstStyle/>
          <a:p>
            <a:pPr algn="ctr"/>
            <a:r>
              <a:rPr lang="el-GR" sz="1100">
                <a:solidFill>
                  <a:srgbClr val="002060"/>
                </a:solidFill>
                <a:latin typeface="Calibri"/>
                <a:ea typeface="Calibri"/>
                <a:cs typeface="Calibri"/>
                <a:sym typeface="Calibri"/>
              </a:rPr>
              <a:t>%Δ</a:t>
            </a:r>
            <a:endParaRPr lang="el-GR" sz="1100" dirty="0">
              <a:solidFill>
                <a:srgbClr val="002060"/>
              </a:solidFill>
              <a:latin typeface="Calibri"/>
              <a:ea typeface="Calibri"/>
              <a:cs typeface="Calibri"/>
              <a:sym typeface="Calibri"/>
            </a:endParaRPr>
          </a:p>
        </p:txBody>
      </p:sp>
      <p:sp>
        <p:nvSpPr>
          <p:cNvPr id="799" name="Shape 799"/>
          <p:cNvSpPr/>
          <p:nvPr/>
        </p:nvSpPr>
        <p:spPr>
          <a:xfrm>
            <a:off x="8582729" y="5033444"/>
            <a:ext cx="363556" cy="348454"/>
          </a:xfrm>
          <a:prstGeom prst="rect">
            <a:avLst/>
          </a:prstGeom>
          <a:solidFill>
            <a:srgbClr val="FFCCCC">
              <a:alpha val="67843"/>
            </a:srgbClr>
          </a:solidFill>
          <a:ln w="57150" cap="flat" cmpd="sng">
            <a:solidFill>
              <a:srgbClr val="F7CAAC"/>
            </a:solidFill>
            <a:prstDash val="solid"/>
            <a:miter lim="800000"/>
            <a:headEnd type="none" w="med" len="med"/>
            <a:tailEnd type="none" w="med" len="med"/>
          </a:ln>
        </p:spPr>
        <p:txBody>
          <a:bodyPr wrap="square" lIns="91425" tIns="45700" rIns="91425" bIns="45700" anchor="ctr" anchorCtr="0">
            <a:noAutofit/>
          </a:bodyPr>
          <a:lstStyle/>
          <a:p>
            <a:pPr algn="ctr"/>
            <a:r>
              <a:rPr lang="el-GR" sz="1100">
                <a:solidFill>
                  <a:srgbClr val="002060"/>
                </a:solidFill>
                <a:latin typeface="Calibri"/>
                <a:ea typeface="Calibri"/>
                <a:cs typeface="Calibri"/>
                <a:sym typeface="Calibri"/>
              </a:rPr>
              <a:t>%Δ</a:t>
            </a:r>
            <a:endParaRPr lang="el-GR" sz="1100" dirty="0">
              <a:solidFill>
                <a:srgbClr val="002060"/>
              </a:solidFill>
              <a:latin typeface="Calibri"/>
              <a:ea typeface="Calibri"/>
              <a:cs typeface="Calibri"/>
              <a:sym typeface="Calibri"/>
            </a:endParaRPr>
          </a:p>
        </p:txBody>
      </p:sp>
      <p:sp>
        <p:nvSpPr>
          <p:cNvPr id="800" name="Shape 800"/>
          <p:cNvSpPr/>
          <p:nvPr/>
        </p:nvSpPr>
        <p:spPr>
          <a:xfrm>
            <a:off x="9001627" y="5033444"/>
            <a:ext cx="363556" cy="348454"/>
          </a:xfrm>
          <a:prstGeom prst="rect">
            <a:avLst/>
          </a:prstGeom>
          <a:solidFill>
            <a:srgbClr val="FFCCCC">
              <a:alpha val="67843"/>
            </a:srgbClr>
          </a:solidFill>
          <a:ln w="57150" cap="flat" cmpd="sng">
            <a:solidFill>
              <a:srgbClr val="C00000"/>
            </a:solidFill>
            <a:prstDash val="solid"/>
            <a:miter lim="800000"/>
            <a:headEnd type="none" w="med" len="med"/>
            <a:tailEnd type="none" w="med" len="med"/>
          </a:ln>
        </p:spPr>
        <p:txBody>
          <a:bodyPr wrap="square" lIns="91425" tIns="45700" rIns="91425" bIns="45700" anchor="ctr" anchorCtr="0">
            <a:noAutofit/>
          </a:bodyPr>
          <a:lstStyle/>
          <a:p>
            <a:pPr algn="ctr"/>
            <a:r>
              <a:rPr lang="el-GR" sz="1100">
                <a:solidFill>
                  <a:srgbClr val="002060"/>
                </a:solidFill>
                <a:latin typeface="Calibri"/>
                <a:ea typeface="Calibri"/>
                <a:cs typeface="Calibri"/>
                <a:sym typeface="Calibri"/>
              </a:rPr>
              <a:t>%Δ</a:t>
            </a:r>
            <a:endParaRPr lang="el-GR" sz="1100" dirty="0">
              <a:solidFill>
                <a:srgbClr val="002060"/>
              </a:solidFill>
              <a:latin typeface="Calibri"/>
              <a:ea typeface="Calibri"/>
              <a:cs typeface="Calibri"/>
              <a:sym typeface="Calibri"/>
            </a:endParaRPr>
          </a:p>
        </p:txBody>
      </p:sp>
      <p:sp>
        <p:nvSpPr>
          <p:cNvPr id="801" name="Shape 801"/>
          <p:cNvSpPr txBox="1"/>
          <p:nvPr/>
        </p:nvSpPr>
        <p:spPr>
          <a:xfrm>
            <a:off x="3076371" y="4993737"/>
            <a:ext cx="2137829" cy="369332"/>
          </a:xfrm>
          <a:prstGeom prst="rect">
            <a:avLst/>
          </a:prstGeom>
          <a:noFill/>
          <a:ln>
            <a:noFill/>
          </a:ln>
        </p:spPr>
        <p:txBody>
          <a:bodyPr wrap="square" lIns="91425" tIns="45700" rIns="91425" bIns="45700" anchor="t" anchorCtr="0">
            <a:noAutofit/>
          </a:bodyPr>
          <a:lstStyle/>
          <a:p>
            <a:r>
              <a:rPr lang="en-US">
                <a:solidFill>
                  <a:schemeClr val="dk1"/>
                </a:solidFill>
                <a:latin typeface="Calibri"/>
                <a:ea typeface="Calibri"/>
                <a:cs typeface="Calibri"/>
                <a:sym typeface="Calibri"/>
              </a:rPr>
              <a:t>Item Hit Blue House</a:t>
            </a:r>
          </a:p>
        </p:txBody>
      </p:sp>
      <p:sp>
        <p:nvSpPr>
          <p:cNvPr id="802" name="Shape 802"/>
          <p:cNvSpPr/>
          <p:nvPr/>
        </p:nvSpPr>
        <p:spPr>
          <a:xfrm>
            <a:off x="5191403" y="4549661"/>
            <a:ext cx="363556" cy="348454"/>
          </a:xfrm>
          <a:prstGeom prst="rect">
            <a:avLst/>
          </a:prstGeom>
          <a:solidFill>
            <a:srgbClr val="548135">
              <a:alpha val="67843"/>
            </a:srgbClr>
          </a:solidFill>
          <a:ln w="57150" cap="flat" cmpd="sng">
            <a:solidFill>
              <a:srgbClr val="FF0000"/>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803" name="Shape 803"/>
          <p:cNvSpPr/>
          <p:nvPr/>
        </p:nvSpPr>
        <p:spPr>
          <a:xfrm>
            <a:off x="5610301" y="4549661"/>
            <a:ext cx="363556" cy="348454"/>
          </a:xfrm>
          <a:prstGeom prst="rect">
            <a:avLst/>
          </a:prstGeom>
          <a:solidFill>
            <a:srgbClr val="548135">
              <a:alpha val="67843"/>
            </a:srgbClr>
          </a:solidFill>
          <a:ln w="57150" cap="flat" cmpd="sng">
            <a:solidFill>
              <a:srgbClr val="FFC000"/>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804" name="Shape 804"/>
          <p:cNvSpPr/>
          <p:nvPr/>
        </p:nvSpPr>
        <p:spPr>
          <a:xfrm>
            <a:off x="6029199" y="4549661"/>
            <a:ext cx="363556" cy="348454"/>
          </a:xfrm>
          <a:prstGeom prst="rect">
            <a:avLst/>
          </a:prstGeom>
          <a:solidFill>
            <a:srgbClr val="548135">
              <a:alpha val="67843"/>
            </a:srgbClr>
          </a:solidFill>
          <a:ln w="57150" cap="flat" cmpd="sng">
            <a:solidFill>
              <a:srgbClr val="00B0F0"/>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805" name="Shape 805"/>
          <p:cNvSpPr/>
          <p:nvPr/>
        </p:nvSpPr>
        <p:spPr>
          <a:xfrm>
            <a:off x="6448097" y="4549661"/>
            <a:ext cx="363556" cy="348454"/>
          </a:xfrm>
          <a:prstGeom prst="rect">
            <a:avLst/>
          </a:prstGeom>
          <a:solidFill>
            <a:srgbClr val="548135">
              <a:alpha val="67843"/>
            </a:srgbClr>
          </a:solidFill>
          <a:ln w="57150" cap="flat" cmpd="sng">
            <a:solidFill>
              <a:srgbClr val="CC00FF"/>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806" name="Shape 806"/>
          <p:cNvSpPr/>
          <p:nvPr/>
        </p:nvSpPr>
        <p:spPr>
          <a:xfrm>
            <a:off x="6866994" y="4549661"/>
            <a:ext cx="363556" cy="348454"/>
          </a:xfrm>
          <a:prstGeom prst="rect">
            <a:avLst/>
          </a:prstGeom>
          <a:solidFill>
            <a:srgbClr val="548135">
              <a:alpha val="67843"/>
            </a:srgbClr>
          </a:solidFill>
          <a:ln w="57150" cap="flat" cmpd="sng">
            <a:solidFill>
              <a:srgbClr val="FFFF00"/>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807" name="Shape 807"/>
          <p:cNvSpPr/>
          <p:nvPr/>
        </p:nvSpPr>
        <p:spPr>
          <a:xfrm>
            <a:off x="7326837" y="4549661"/>
            <a:ext cx="363556" cy="348454"/>
          </a:xfrm>
          <a:prstGeom prst="rect">
            <a:avLst/>
          </a:prstGeom>
          <a:solidFill>
            <a:srgbClr val="FFCCCC">
              <a:alpha val="67843"/>
            </a:srgbClr>
          </a:solidFill>
          <a:ln w="57150" cap="flat" cmpd="sng">
            <a:solidFill>
              <a:srgbClr val="FF0000"/>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808" name="Shape 808"/>
          <p:cNvSpPr/>
          <p:nvPr/>
        </p:nvSpPr>
        <p:spPr>
          <a:xfrm>
            <a:off x="7745735" y="4549661"/>
            <a:ext cx="363556" cy="348454"/>
          </a:xfrm>
          <a:prstGeom prst="rect">
            <a:avLst/>
          </a:prstGeom>
          <a:solidFill>
            <a:srgbClr val="FFCCCC">
              <a:alpha val="67843"/>
            </a:srgbClr>
          </a:solidFill>
          <a:ln w="57150" cap="flat" cmpd="sng">
            <a:solidFill>
              <a:srgbClr val="FFC000"/>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809" name="Shape 809"/>
          <p:cNvSpPr/>
          <p:nvPr/>
        </p:nvSpPr>
        <p:spPr>
          <a:xfrm>
            <a:off x="8164633" y="4549661"/>
            <a:ext cx="363556" cy="348454"/>
          </a:xfrm>
          <a:prstGeom prst="rect">
            <a:avLst/>
          </a:prstGeom>
          <a:solidFill>
            <a:srgbClr val="FFCCCC">
              <a:alpha val="67843"/>
            </a:srgbClr>
          </a:solidFill>
          <a:ln w="57150" cap="flat" cmpd="sng">
            <a:solidFill>
              <a:srgbClr val="00B0F0"/>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810" name="Shape 810"/>
          <p:cNvSpPr/>
          <p:nvPr/>
        </p:nvSpPr>
        <p:spPr>
          <a:xfrm>
            <a:off x="8583531" y="4549661"/>
            <a:ext cx="363556" cy="348454"/>
          </a:xfrm>
          <a:prstGeom prst="rect">
            <a:avLst/>
          </a:prstGeom>
          <a:solidFill>
            <a:srgbClr val="FFCCCC">
              <a:alpha val="67843"/>
            </a:srgbClr>
          </a:solidFill>
          <a:ln w="57150" cap="flat" cmpd="sng">
            <a:solidFill>
              <a:srgbClr val="CC00FF"/>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811" name="Shape 811"/>
          <p:cNvSpPr/>
          <p:nvPr/>
        </p:nvSpPr>
        <p:spPr>
          <a:xfrm>
            <a:off x="9002428" y="4549661"/>
            <a:ext cx="363556" cy="348454"/>
          </a:xfrm>
          <a:prstGeom prst="rect">
            <a:avLst/>
          </a:prstGeom>
          <a:solidFill>
            <a:srgbClr val="FFCCCC">
              <a:alpha val="67843"/>
            </a:srgbClr>
          </a:solidFill>
          <a:ln w="57150" cap="flat" cmpd="sng">
            <a:solidFill>
              <a:srgbClr val="FFFF00"/>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812" name="Shape 812"/>
          <p:cNvSpPr txBox="1"/>
          <p:nvPr/>
        </p:nvSpPr>
        <p:spPr>
          <a:xfrm>
            <a:off x="3066932" y="4528783"/>
            <a:ext cx="2117952" cy="369332"/>
          </a:xfrm>
          <a:prstGeom prst="rect">
            <a:avLst/>
          </a:prstGeom>
          <a:noFill/>
          <a:ln>
            <a:noFill/>
          </a:ln>
        </p:spPr>
        <p:txBody>
          <a:bodyPr wrap="square" lIns="91425" tIns="45700" rIns="91425" bIns="45700" anchor="t" anchorCtr="0">
            <a:noAutofit/>
          </a:bodyPr>
          <a:lstStyle/>
          <a:p>
            <a:r>
              <a:rPr lang="en-US">
                <a:solidFill>
                  <a:schemeClr val="dk1"/>
                </a:solidFill>
                <a:latin typeface="Calibri"/>
                <a:ea typeface="Calibri"/>
                <a:cs typeface="Calibri"/>
                <a:sym typeface="Calibri"/>
              </a:rPr>
              <a:t>Item Hit Red Dresser</a:t>
            </a:r>
          </a:p>
        </p:txBody>
      </p:sp>
      <p:sp>
        <p:nvSpPr>
          <p:cNvPr id="813" name="Shape 813"/>
          <p:cNvSpPr/>
          <p:nvPr/>
        </p:nvSpPr>
        <p:spPr>
          <a:xfrm rot="5400000">
            <a:off x="6063689" y="3586441"/>
            <a:ext cx="208262" cy="1597869"/>
          </a:xfrm>
          <a:prstGeom prst="leftBrace">
            <a:avLst>
              <a:gd name="adj1" fmla="val 8333"/>
              <a:gd name="adj2" fmla="val 50000"/>
            </a:avLst>
          </a:prstGeom>
          <a:noFill/>
          <a:ln w="12700" cap="flat" cmpd="sng">
            <a:solidFill>
              <a:schemeClr val="accent6"/>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dk1"/>
              </a:solidFill>
              <a:latin typeface="Calibri"/>
              <a:ea typeface="Calibri"/>
              <a:cs typeface="Calibri"/>
              <a:sym typeface="Calibri"/>
            </a:endParaRPr>
          </a:p>
        </p:txBody>
      </p:sp>
      <p:sp>
        <p:nvSpPr>
          <p:cNvPr id="814" name="Shape 814"/>
          <p:cNvSpPr/>
          <p:nvPr/>
        </p:nvSpPr>
        <p:spPr>
          <a:xfrm rot="5400000">
            <a:off x="8203418" y="3586441"/>
            <a:ext cx="208262" cy="1597869"/>
          </a:xfrm>
          <a:prstGeom prst="leftBrace">
            <a:avLst>
              <a:gd name="adj1" fmla="val 8333"/>
              <a:gd name="adj2" fmla="val 50000"/>
            </a:avLst>
          </a:prstGeom>
          <a:noFill/>
          <a:ln w="12700" cap="flat" cmpd="sng">
            <a:solidFill>
              <a:srgbClr val="FF00FF"/>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dk1"/>
              </a:solidFill>
              <a:latin typeface="Calibri"/>
              <a:ea typeface="Calibri"/>
              <a:cs typeface="Calibri"/>
              <a:sym typeface="Calibri"/>
            </a:endParaRPr>
          </a:p>
        </p:txBody>
      </p:sp>
      <p:sp>
        <p:nvSpPr>
          <p:cNvPr id="815" name="Shape 815"/>
          <p:cNvSpPr txBox="1"/>
          <p:nvPr/>
        </p:nvSpPr>
        <p:spPr>
          <a:xfrm>
            <a:off x="5827223" y="3955502"/>
            <a:ext cx="855299" cy="369332"/>
          </a:xfrm>
          <a:prstGeom prst="rect">
            <a:avLst/>
          </a:prstGeom>
          <a:noFill/>
          <a:ln>
            <a:noFill/>
          </a:ln>
        </p:spPr>
        <p:txBody>
          <a:bodyPr wrap="square" lIns="91425" tIns="45700" rIns="91425" bIns="45700" anchor="t" anchorCtr="0">
            <a:noAutofit/>
          </a:bodyPr>
          <a:lstStyle/>
          <a:p>
            <a:r>
              <a:rPr lang="en-US">
                <a:solidFill>
                  <a:schemeClr val="dk1"/>
                </a:solidFill>
                <a:latin typeface="Calibri"/>
                <a:ea typeface="Calibri"/>
                <a:cs typeface="Calibri"/>
                <a:sym typeface="Calibri"/>
              </a:rPr>
              <a:t>voxel 1</a:t>
            </a:r>
          </a:p>
        </p:txBody>
      </p:sp>
      <p:sp>
        <p:nvSpPr>
          <p:cNvPr id="816" name="Shape 816"/>
          <p:cNvSpPr txBox="1"/>
          <p:nvPr/>
        </p:nvSpPr>
        <p:spPr>
          <a:xfrm>
            <a:off x="7927514" y="3955502"/>
            <a:ext cx="835613" cy="369332"/>
          </a:xfrm>
          <a:prstGeom prst="rect">
            <a:avLst/>
          </a:prstGeom>
          <a:noFill/>
          <a:ln>
            <a:noFill/>
          </a:ln>
        </p:spPr>
        <p:txBody>
          <a:bodyPr wrap="square" lIns="91425" tIns="45700" rIns="91425" bIns="45700" anchor="t" anchorCtr="0">
            <a:noAutofit/>
          </a:bodyPr>
          <a:lstStyle/>
          <a:p>
            <a:r>
              <a:rPr lang="en-US">
                <a:solidFill>
                  <a:schemeClr val="dk1"/>
                </a:solidFill>
                <a:latin typeface="Calibri"/>
                <a:ea typeface="Calibri"/>
                <a:cs typeface="Calibri"/>
                <a:sym typeface="Calibri"/>
              </a:rPr>
              <a:t>voxel 2</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pic>
        <p:nvPicPr>
          <p:cNvPr id="821" name="Shape 821" descr="3DBrain.png"/>
          <p:cNvPicPr preferRelativeResize="0"/>
          <p:nvPr/>
        </p:nvPicPr>
        <p:blipFill rotWithShape="1">
          <a:blip r:embed="rId3">
            <a:alphaModFix/>
          </a:blip>
          <a:srcRect l="15828" t="23519" r="16499" b="9629"/>
          <a:stretch/>
        </p:blipFill>
        <p:spPr>
          <a:xfrm>
            <a:off x="3001905" y="374919"/>
            <a:ext cx="1447800" cy="1247389"/>
          </a:xfrm>
          <a:prstGeom prst="rect">
            <a:avLst/>
          </a:prstGeom>
          <a:noFill/>
          <a:ln w="53975" cap="flat" cmpd="sng">
            <a:solidFill>
              <a:srgbClr val="FFFF00"/>
            </a:solidFill>
            <a:prstDash val="solid"/>
            <a:round/>
            <a:headEnd type="none" w="med" len="med"/>
            <a:tailEnd type="none" w="med" len="med"/>
          </a:ln>
        </p:spPr>
      </p:pic>
      <p:pic>
        <p:nvPicPr>
          <p:cNvPr id="822" name="Shape 822" descr="3DBrain.png"/>
          <p:cNvPicPr preferRelativeResize="0"/>
          <p:nvPr/>
        </p:nvPicPr>
        <p:blipFill rotWithShape="1">
          <a:blip r:embed="rId3">
            <a:alphaModFix/>
          </a:blip>
          <a:srcRect l="15828" t="23519" r="16499" b="9629"/>
          <a:stretch/>
        </p:blipFill>
        <p:spPr>
          <a:xfrm>
            <a:off x="2735205" y="844819"/>
            <a:ext cx="1447800" cy="1247389"/>
          </a:xfrm>
          <a:prstGeom prst="rect">
            <a:avLst/>
          </a:prstGeom>
          <a:noFill/>
          <a:ln w="53975" cap="flat" cmpd="sng">
            <a:solidFill>
              <a:srgbClr val="CC00FF"/>
            </a:solidFill>
            <a:prstDash val="solid"/>
            <a:round/>
            <a:headEnd type="none" w="med" len="med"/>
            <a:tailEnd type="none" w="med" len="med"/>
          </a:ln>
        </p:spPr>
      </p:pic>
      <p:pic>
        <p:nvPicPr>
          <p:cNvPr id="823" name="Shape 823" descr="3DBrain.png"/>
          <p:cNvPicPr preferRelativeResize="0"/>
          <p:nvPr/>
        </p:nvPicPr>
        <p:blipFill rotWithShape="1">
          <a:blip r:embed="rId3">
            <a:alphaModFix/>
          </a:blip>
          <a:srcRect l="15828" t="23519" r="16499" b="9629"/>
          <a:stretch/>
        </p:blipFill>
        <p:spPr>
          <a:xfrm>
            <a:off x="2405005" y="1340119"/>
            <a:ext cx="1447800" cy="1247389"/>
          </a:xfrm>
          <a:prstGeom prst="rect">
            <a:avLst/>
          </a:prstGeom>
          <a:noFill/>
          <a:ln w="47625" cap="flat" cmpd="sng">
            <a:solidFill>
              <a:srgbClr val="00B0F0"/>
            </a:solidFill>
            <a:prstDash val="solid"/>
            <a:round/>
            <a:headEnd type="none" w="med" len="med"/>
            <a:tailEnd type="none" w="med" len="med"/>
          </a:ln>
        </p:spPr>
      </p:pic>
      <p:pic>
        <p:nvPicPr>
          <p:cNvPr id="824" name="Shape 824" descr="3DBrain.png"/>
          <p:cNvPicPr preferRelativeResize="0"/>
          <p:nvPr/>
        </p:nvPicPr>
        <p:blipFill rotWithShape="1">
          <a:blip r:embed="rId3">
            <a:alphaModFix/>
          </a:blip>
          <a:srcRect l="15828" t="23519" r="16499" b="9629"/>
          <a:stretch/>
        </p:blipFill>
        <p:spPr>
          <a:xfrm>
            <a:off x="2087505" y="1822719"/>
            <a:ext cx="1447800" cy="1247389"/>
          </a:xfrm>
          <a:prstGeom prst="rect">
            <a:avLst/>
          </a:prstGeom>
          <a:noFill/>
          <a:ln w="44450" cap="flat" cmpd="sng">
            <a:solidFill>
              <a:schemeClr val="accent4"/>
            </a:solidFill>
            <a:prstDash val="solid"/>
            <a:round/>
            <a:headEnd type="none" w="med" len="med"/>
            <a:tailEnd type="none" w="med" len="med"/>
          </a:ln>
        </p:spPr>
      </p:pic>
      <p:pic>
        <p:nvPicPr>
          <p:cNvPr id="825" name="Shape 825" descr="3DBrain.png"/>
          <p:cNvPicPr preferRelativeResize="0"/>
          <p:nvPr/>
        </p:nvPicPr>
        <p:blipFill rotWithShape="1">
          <a:blip r:embed="rId3">
            <a:alphaModFix/>
          </a:blip>
          <a:srcRect l="15828" t="23519" r="16499" b="9629"/>
          <a:stretch/>
        </p:blipFill>
        <p:spPr>
          <a:xfrm>
            <a:off x="1795405" y="2279919"/>
            <a:ext cx="1447800" cy="1247389"/>
          </a:xfrm>
          <a:prstGeom prst="rect">
            <a:avLst/>
          </a:prstGeom>
          <a:noFill/>
          <a:ln w="47625" cap="flat" cmpd="sng">
            <a:solidFill>
              <a:srgbClr val="FF0000"/>
            </a:solidFill>
            <a:prstDash val="solid"/>
            <a:round/>
            <a:headEnd type="none" w="med" len="med"/>
            <a:tailEnd type="none" w="med" len="med"/>
          </a:ln>
        </p:spPr>
      </p:pic>
      <p:graphicFrame>
        <p:nvGraphicFramePr>
          <p:cNvPr id="826" name="Shape 826"/>
          <p:cNvGraphicFramePr/>
          <p:nvPr>
            <p:extLst>
              <p:ext uri="{D42A27DB-BD31-4B8C-83A1-F6EECF244321}">
                <p14:modId xmlns:p14="http://schemas.microsoft.com/office/powerpoint/2010/main" val="390112533"/>
              </p:ext>
            </p:extLst>
          </p:nvPr>
        </p:nvGraphicFramePr>
        <p:xfrm>
          <a:off x="2678055" y="2446413"/>
          <a:ext cx="266700" cy="250775"/>
        </p:xfrm>
        <a:graphic>
          <a:graphicData uri="http://schemas.openxmlformats.org/drawingml/2006/table">
            <a:tbl>
              <a:tblPr firstRow="1" bandRow="1">
                <a:noFill/>
              </a:tblPr>
              <a:tblGrid>
                <a:gridCol w="266700">
                  <a:extLst>
                    <a:ext uri="{9D8B030D-6E8A-4147-A177-3AD203B41FA5}">
                      <a16:colId xmlns:a16="http://schemas.microsoft.com/office/drawing/2014/main" val="20000"/>
                    </a:ext>
                  </a:extLst>
                </a:gridCol>
              </a:tblGrid>
              <a:tr h="250775">
                <a:tc>
                  <a:txBody>
                    <a:bodyPr/>
                    <a:lstStyle/>
                    <a:p>
                      <a:pPr marL="0" marR="0" lvl="0" indent="0" algn="l" rtl="0">
                        <a:spcBef>
                          <a:spcPts val="0"/>
                        </a:spcBef>
                        <a:buNone/>
                      </a:pPr>
                      <a:endParaRPr sz="6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548135">
                        <a:alpha val="72941"/>
                      </a:srgbClr>
                    </a:solidFill>
                  </a:tcPr>
                </a:tc>
                <a:extLst>
                  <a:ext uri="{0D108BD9-81ED-4DB2-BD59-A6C34878D82A}">
                    <a16:rowId xmlns:a16="http://schemas.microsoft.com/office/drawing/2014/main" val="10000"/>
                  </a:ext>
                </a:extLst>
              </a:tr>
            </a:tbl>
          </a:graphicData>
        </a:graphic>
      </p:graphicFrame>
      <p:graphicFrame>
        <p:nvGraphicFramePr>
          <p:cNvPr id="827" name="Shape 827"/>
          <p:cNvGraphicFramePr/>
          <p:nvPr>
            <p:extLst>
              <p:ext uri="{D42A27DB-BD31-4B8C-83A1-F6EECF244321}">
                <p14:modId xmlns:p14="http://schemas.microsoft.com/office/powerpoint/2010/main" val="1660911817"/>
              </p:ext>
            </p:extLst>
          </p:nvPr>
        </p:nvGraphicFramePr>
        <p:xfrm>
          <a:off x="2976505" y="1976148"/>
          <a:ext cx="266700" cy="250775"/>
        </p:xfrm>
        <a:graphic>
          <a:graphicData uri="http://schemas.openxmlformats.org/drawingml/2006/table">
            <a:tbl>
              <a:tblPr firstRow="1" bandRow="1">
                <a:noFill/>
              </a:tblPr>
              <a:tblGrid>
                <a:gridCol w="266700">
                  <a:extLst>
                    <a:ext uri="{9D8B030D-6E8A-4147-A177-3AD203B41FA5}">
                      <a16:colId xmlns:a16="http://schemas.microsoft.com/office/drawing/2014/main" val="20000"/>
                    </a:ext>
                  </a:extLst>
                </a:gridCol>
              </a:tblGrid>
              <a:tr h="250775">
                <a:tc>
                  <a:txBody>
                    <a:bodyPr/>
                    <a:lstStyle/>
                    <a:p>
                      <a:pPr marL="0" marR="0" lvl="0" indent="0" algn="l" rtl="0">
                        <a:spcBef>
                          <a:spcPts val="0"/>
                        </a:spcBef>
                        <a:buNone/>
                      </a:pPr>
                      <a:endParaRPr sz="6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548135">
                        <a:alpha val="72941"/>
                      </a:srgbClr>
                    </a:solidFill>
                  </a:tcPr>
                </a:tc>
                <a:extLst>
                  <a:ext uri="{0D108BD9-81ED-4DB2-BD59-A6C34878D82A}">
                    <a16:rowId xmlns:a16="http://schemas.microsoft.com/office/drawing/2014/main" val="10000"/>
                  </a:ext>
                </a:extLst>
              </a:tr>
            </a:tbl>
          </a:graphicData>
        </a:graphic>
      </p:graphicFrame>
      <p:graphicFrame>
        <p:nvGraphicFramePr>
          <p:cNvPr id="828" name="Shape 828"/>
          <p:cNvGraphicFramePr/>
          <p:nvPr>
            <p:extLst>
              <p:ext uri="{D42A27DB-BD31-4B8C-83A1-F6EECF244321}">
                <p14:modId xmlns:p14="http://schemas.microsoft.com/office/powerpoint/2010/main" val="3259350492"/>
              </p:ext>
            </p:extLst>
          </p:nvPr>
        </p:nvGraphicFramePr>
        <p:xfrm>
          <a:off x="3268605" y="1489508"/>
          <a:ext cx="266700" cy="250775"/>
        </p:xfrm>
        <a:graphic>
          <a:graphicData uri="http://schemas.openxmlformats.org/drawingml/2006/table">
            <a:tbl>
              <a:tblPr firstRow="1" bandRow="1">
                <a:noFill/>
              </a:tblPr>
              <a:tblGrid>
                <a:gridCol w="266700">
                  <a:extLst>
                    <a:ext uri="{9D8B030D-6E8A-4147-A177-3AD203B41FA5}">
                      <a16:colId xmlns:a16="http://schemas.microsoft.com/office/drawing/2014/main" val="20000"/>
                    </a:ext>
                  </a:extLst>
                </a:gridCol>
              </a:tblGrid>
              <a:tr h="250775">
                <a:tc>
                  <a:txBody>
                    <a:bodyPr/>
                    <a:lstStyle/>
                    <a:p>
                      <a:pPr marL="0" marR="0" lvl="0" indent="0" algn="l" rtl="0">
                        <a:spcBef>
                          <a:spcPts val="0"/>
                        </a:spcBef>
                        <a:buNone/>
                      </a:pPr>
                      <a:endParaRPr sz="600" b="1"/>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548135">
                        <a:alpha val="72941"/>
                      </a:srgbClr>
                    </a:solidFill>
                  </a:tcPr>
                </a:tc>
                <a:extLst>
                  <a:ext uri="{0D108BD9-81ED-4DB2-BD59-A6C34878D82A}">
                    <a16:rowId xmlns:a16="http://schemas.microsoft.com/office/drawing/2014/main" val="10000"/>
                  </a:ext>
                </a:extLst>
              </a:tr>
            </a:tbl>
          </a:graphicData>
        </a:graphic>
      </p:graphicFrame>
      <p:graphicFrame>
        <p:nvGraphicFramePr>
          <p:cNvPr id="829" name="Shape 829"/>
          <p:cNvGraphicFramePr/>
          <p:nvPr>
            <p:extLst>
              <p:ext uri="{D42A27DB-BD31-4B8C-83A1-F6EECF244321}">
                <p14:modId xmlns:p14="http://schemas.microsoft.com/office/powerpoint/2010/main" val="2570283317"/>
              </p:ext>
            </p:extLst>
          </p:nvPr>
        </p:nvGraphicFramePr>
        <p:xfrm>
          <a:off x="3608292" y="1013945"/>
          <a:ext cx="266700" cy="250775"/>
        </p:xfrm>
        <a:graphic>
          <a:graphicData uri="http://schemas.openxmlformats.org/drawingml/2006/table">
            <a:tbl>
              <a:tblPr firstRow="1" bandRow="1">
                <a:noFill/>
              </a:tblPr>
              <a:tblGrid>
                <a:gridCol w="266700">
                  <a:extLst>
                    <a:ext uri="{9D8B030D-6E8A-4147-A177-3AD203B41FA5}">
                      <a16:colId xmlns:a16="http://schemas.microsoft.com/office/drawing/2014/main" val="20000"/>
                    </a:ext>
                  </a:extLst>
                </a:gridCol>
              </a:tblGrid>
              <a:tr h="250775">
                <a:tc>
                  <a:txBody>
                    <a:bodyPr/>
                    <a:lstStyle/>
                    <a:p>
                      <a:pPr marL="0" marR="0" lvl="0" indent="0" algn="l" rtl="0">
                        <a:spcBef>
                          <a:spcPts val="0"/>
                        </a:spcBef>
                        <a:buNone/>
                      </a:pPr>
                      <a:endParaRPr sz="600" b="1"/>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548135">
                        <a:alpha val="72941"/>
                      </a:srgbClr>
                    </a:solidFill>
                  </a:tcPr>
                </a:tc>
                <a:extLst>
                  <a:ext uri="{0D108BD9-81ED-4DB2-BD59-A6C34878D82A}">
                    <a16:rowId xmlns:a16="http://schemas.microsoft.com/office/drawing/2014/main" val="10000"/>
                  </a:ext>
                </a:extLst>
              </a:tr>
            </a:tbl>
          </a:graphicData>
        </a:graphic>
      </p:graphicFrame>
      <p:graphicFrame>
        <p:nvGraphicFramePr>
          <p:cNvPr id="830" name="Shape 830"/>
          <p:cNvGraphicFramePr/>
          <p:nvPr>
            <p:extLst>
              <p:ext uri="{D42A27DB-BD31-4B8C-83A1-F6EECF244321}">
                <p14:modId xmlns:p14="http://schemas.microsoft.com/office/powerpoint/2010/main" val="3767767137"/>
              </p:ext>
            </p:extLst>
          </p:nvPr>
        </p:nvGraphicFramePr>
        <p:xfrm>
          <a:off x="3916763" y="595307"/>
          <a:ext cx="266700" cy="250775"/>
        </p:xfrm>
        <a:graphic>
          <a:graphicData uri="http://schemas.openxmlformats.org/drawingml/2006/table">
            <a:tbl>
              <a:tblPr firstRow="1" bandRow="1">
                <a:noFill/>
              </a:tblPr>
              <a:tblGrid>
                <a:gridCol w="266700">
                  <a:extLst>
                    <a:ext uri="{9D8B030D-6E8A-4147-A177-3AD203B41FA5}">
                      <a16:colId xmlns:a16="http://schemas.microsoft.com/office/drawing/2014/main" val="20000"/>
                    </a:ext>
                  </a:extLst>
                </a:gridCol>
              </a:tblGrid>
              <a:tr h="250775">
                <a:tc>
                  <a:txBody>
                    <a:bodyPr/>
                    <a:lstStyle/>
                    <a:p>
                      <a:pPr marL="0" marR="0" lvl="0" indent="0" algn="l" rtl="0">
                        <a:spcBef>
                          <a:spcPts val="0"/>
                        </a:spcBef>
                        <a:buNone/>
                      </a:pPr>
                      <a:endParaRPr sz="600" b="1"/>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548135">
                        <a:alpha val="72941"/>
                      </a:srgbClr>
                    </a:solidFill>
                  </a:tcPr>
                </a:tc>
                <a:extLst>
                  <a:ext uri="{0D108BD9-81ED-4DB2-BD59-A6C34878D82A}">
                    <a16:rowId xmlns:a16="http://schemas.microsoft.com/office/drawing/2014/main" val="10000"/>
                  </a:ext>
                </a:extLst>
              </a:tr>
            </a:tbl>
          </a:graphicData>
        </a:graphic>
      </p:graphicFrame>
      <p:sp>
        <p:nvSpPr>
          <p:cNvPr id="831" name="Shape 831"/>
          <p:cNvSpPr/>
          <p:nvPr/>
        </p:nvSpPr>
        <p:spPr>
          <a:xfrm>
            <a:off x="5191403" y="4549661"/>
            <a:ext cx="363556" cy="348454"/>
          </a:xfrm>
          <a:prstGeom prst="rect">
            <a:avLst/>
          </a:prstGeom>
          <a:solidFill>
            <a:srgbClr val="548135">
              <a:alpha val="67843"/>
            </a:srgbClr>
          </a:solidFill>
          <a:ln w="57150" cap="flat" cmpd="sng">
            <a:solidFill>
              <a:srgbClr val="FF0000"/>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832" name="Shape 832"/>
          <p:cNvSpPr/>
          <p:nvPr/>
        </p:nvSpPr>
        <p:spPr>
          <a:xfrm>
            <a:off x="5610301" y="4549661"/>
            <a:ext cx="363556" cy="348454"/>
          </a:xfrm>
          <a:prstGeom prst="rect">
            <a:avLst/>
          </a:prstGeom>
          <a:solidFill>
            <a:srgbClr val="548135">
              <a:alpha val="67843"/>
            </a:srgbClr>
          </a:solidFill>
          <a:ln w="57150" cap="flat" cmpd="sng">
            <a:solidFill>
              <a:srgbClr val="FFC000"/>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833" name="Shape 833"/>
          <p:cNvSpPr/>
          <p:nvPr/>
        </p:nvSpPr>
        <p:spPr>
          <a:xfrm>
            <a:off x="6029199" y="4549661"/>
            <a:ext cx="363556" cy="348454"/>
          </a:xfrm>
          <a:prstGeom prst="rect">
            <a:avLst/>
          </a:prstGeom>
          <a:solidFill>
            <a:srgbClr val="548135">
              <a:alpha val="67843"/>
            </a:srgbClr>
          </a:solidFill>
          <a:ln w="57150" cap="flat" cmpd="sng">
            <a:solidFill>
              <a:srgbClr val="00B0F0"/>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834" name="Shape 834"/>
          <p:cNvSpPr/>
          <p:nvPr/>
        </p:nvSpPr>
        <p:spPr>
          <a:xfrm>
            <a:off x="6448097" y="4549661"/>
            <a:ext cx="363556" cy="348454"/>
          </a:xfrm>
          <a:prstGeom prst="rect">
            <a:avLst/>
          </a:prstGeom>
          <a:solidFill>
            <a:srgbClr val="548135">
              <a:alpha val="67843"/>
            </a:srgbClr>
          </a:solidFill>
          <a:ln w="57150" cap="flat" cmpd="sng">
            <a:solidFill>
              <a:srgbClr val="CC00FF"/>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835" name="Shape 835"/>
          <p:cNvSpPr/>
          <p:nvPr/>
        </p:nvSpPr>
        <p:spPr>
          <a:xfrm>
            <a:off x="6866994" y="4549661"/>
            <a:ext cx="363556" cy="348454"/>
          </a:xfrm>
          <a:prstGeom prst="rect">
            <a:avLst/>
          </a:prstGeom>
          <a:solidFill>
            <a:srgbClr val="548135">
              <a:alpha val="67843"/>
            </a:srgbClr>
          </a:solidFill>
          <a:ln w="57150" cap="flat" cmpd="sng">
            <a:solidFill>
              <a:srgbClr val="FFFF00"/>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836" name="Shape 836"/>
          <p:cNvSpPr/>
          <p:nvPr/>
        </p:nvSpPr>
        <p:spPr>
          <a:xfrm>
            <a:off x="7326837" y="4549661"/>
            <a:ext cx="363556" cy="348454"/>
          </a:xfrm>
          <a:prstGeom prst="rect">
            <a:avLst/>
          </a:prstGeom>
          <a:solidFill>
            <a:srgbClr val="FFCCCC">
              <a:alpha val="67843"/>
            </a:srgbClr>
          </a:solidFill>
          <a:ln w="57150" cap="flat" cmpd="sng">
            <a:solidFill>
              <a:srgbClr val="FF0000"/>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837" name="Shape 837"/>
          <p:cNvSpPr/>
          <p:nvPr/>
        </p:nvSpPr>
        <p:spPr>
          <a:xfrm>
            <a:off x="7745735" y="4549661"/>
            <a:ext cx="363556" cy="348454"/>
          </a:xfrm>
          <a:prstGeom prst="rect">
            <a:avLst/>
          </a:prstGeom>
          <a:solidFill>
            <a:srgbClr val="FFCCCC">
              <a:alpha val="67843"/>
            </a:srgbClr>
          </a:solidFill>
          <a:ln w="57150" cap="flat" cmpd="sng">
            <a:solidFill>
              <a:srgbClr val="FFC000"/>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838" name="Shape 838"/>
          <p:cNvSpPr/>
          <p:nvPr/>
        </p:nvSpPr>
        <p:spPr>
          <a:xfrm>
            <a:off x="8164633" y="4549661"/>
            <a:ext cx="363556" cy="348454"/>
          </a:xfrm>
          <a:prstGeom prst="rect">
            <a:avLst/>
          </a:prstGeom>
          <a:solidFill>
            <a:srgbClr val="FFCCCC">
              <a:alpha val="67843"/>
            </a:srgbClr>
          </a:solidFill>
          <a:ln w="57150" cap="flat" cmpd="sng">
            <a:solidFill>
              <a:srgbClr val="00B0F0"/>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839" name="Shape 839"/>
          <p:cNvSpPr/>
          <p:nvPr/>
        </p:nvSpPr>
        <p:spPr>
          <a:xfrm>
            <a:off x="8583531" y="4549661"/>
            <a:ext cx="363556" cy="348454"/>
          </a:xfrm>
          <a:prstGeom prst="rect">
            <a:avLst/>
          </a:prstGeom>
          <a:solidFill>
            <a:srgbClr val="FFCCCC">
              <a:alpha val="67843"/>
            </a:srgbClr>
          </a:solidFill>
          <a:ln w="57150" cap="flat" cmpd="sng">
            <a:solidFill>
              <a:srgbClr val="CC00FF"/>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840" name="Shape 840"/>
          <p:cNvSpPr/>
          <p:nvPr/>
        </p:nvSpPr>
        <p:spPr>
          <a:xfrm>
            <a:off x="9002428" y="4549661"/>
            <a:ext cx="363556" cy="348454"/>
          </a:xfrm>
          <a:prstGeom prst="rect">
            <a:avLst/>
          </a:prstGeom>
          <a:solidFill>
            <a:srgbClr val="FFCCCC">
              <a:alpha val="67843"/>
            </a:srgbClr>
          </a:solidFill>
          <a:ln w="57150" cap="flat" cmpd="sng">
            <a:solidFill>
              <a:srgbClr val="FFFF00"/>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841" name="Shape 841"/>
          <p:cNvSpPr txBox="1"/>
          <p:nvPr/>
        </p:nvSpPr>
        <p:spPr>
          <a:xfrm>
            <a:off x="3066932" y="4528783"/>
            <a:ext cx="2117952" cy="369332"/>
          </a:xfrm>
          <a:prstGeom prst="rect">
            <a:avLst/>
          </a:prstGeom>
          <a:noFill/>
          <a:ln>
            <a:noFill/>
          </a:ln>
        </p:spPr>
        <p:txBody>
          <a:bodyPr wrap="square" lIns="91425" tIns="45700" rIns="91425" bIns="45700" anchor="t" anchorCtr="0">
            <a:noAutofit/>
          </a:bodyPr>
          <a:lstStyle/>
          <a:p>
            <a:r>
              <a:rPr lang="en-US">
                <a:solidFill>
                  <a:schemeClr val="dk1"/>
                </a:solidFill>
                <a:latin typeface="Calibri"/>
                <a:ea typeface="Calibri"/>
                <a:cs typeface="Calibri"/>
                <a:sym typeface="Calibri"/>
              </a:rPr>
              <a:t>Item Hit Red Dresser</a:t>
            </a:r>
          </a:p>
        </p:txBody>
      </p:sp>
      <p:pic>
        <p:nvPicPr>
          <p:cNvPr id="842" name="Shape 842"/>
          <p:cNvPicPr preferRelativeResize="0"/>
          <p:nvPr/>
        </p:nvPicPr>
        <p:blipFill rotWithShape="1">
          <a:blip r:embed="rId4">
            <a:alphaModFix/>
          </a:blip>
          <a:srcRect t="10462" r="74479" b="53556"/>
          <a:stretch/>
        </p:blipFill>
        <p:spPr>
          <a:xfrm>
            <a:off x="3891237" y="2767419"/>
            <a:ext cx="1361212" cy="1265872"/>
          </a:xfrm>
          <a:prstGeom prst="rect">
            <a:avLst/>
          </a:prstGeom>
          <a:noFill/>
          <a:ln>
            <a:noFill/>
          </a:ln>
        </p:spPr>
      </p:pic>
      <p:cxnSp>
        <p:nvCxnSpPr>
          <p:cNvPr id="843" name="Shape 843"/>
          <p:cNvCxnSpPr/>
          <p:nvPr/>
        </p:nvCxnSpPr>
        <p:spPr>
          <a:xfrm>
            <a:off x="5368887" y="3354503"/>
            <a:ext cx="473725" cy="0"/>
          </a:xfrm>
          <a:prstGeom prst="straightConnector1">
            <a:avLst/>
          </a:prstGeom>
          <a:noFill/>
          <a:ln w="28575" cap="flat" cmpd="sng">
            <a:solidFill>
              <a:srgbClr val="7F7F7F"/>
            </a:solidFill>
            <a:prstDash val="solid"/>
            <a:miter lim="800000"/>
            <a:headEnd type="none" w="med" len="med"/>
            <a:tailEnd type="triangle" w="lg" len="lg"/>
          </a:ln>
        </p:spPr>
      </p:cxnSp>
      <p:sp>
        <p:nvSpPr>
          <p:cNvPr id="844" name="Shape 844"/>
          <p:cNvSpPr txBox="1"/>
          <p:nvPr/>
        </p:nvSpPr>
        <p:spPr>
          <a:xfrm>
            <a:off x="5800068" y="3169837"/>
            <a:ext cx="4043351" cy="369332"/>
          </a:xfrm>
          <a:prstGeom prst="rect">
            <a:avLst/>
          </a:prstGeom>
          <a:noFill/>
          <a:ln>
            <a:noFill/>
          </a:ln>
        </p:spPr>
        <p:txBody>
          <a:bodyPr wrap="square" lIns="91425" tIns="45700" rIns="91425" bIns="45700" anchor="t" anchorCtr="0">
            <a:noAutofit/>
          </a:bodyPr>
          <a:lstStyle/>
          <a:p>
            <a:r>
              <a:rPr lang="en-US">
                <a:solidFill>
                  <a:schemeClr val="dk1"/>
                </a:solidFill>
                <a:latin typeface="Calibri"/>
                <a:ea typeface="Calibri"/>
                <a:cs typeface="Calibri"/>
                <a:sym typeface="Calibri"/>
              </a:rPr>
              <a:t>Item Hit (aka subsequently remembered)</a:t>
            </a:r>
          </a:p>
        </p:txBody>
      </p:sp>
      <p:cxnSp>
        <p:nvCxnSpPr>
          <p:cNvPr id="845" name="Shape 845"/>
          <p:cNvCxnSpPr/>
          <p:nvPr/>
        </p:nvCxnSpPr>
        <p:spPr>
          <a:xfrm>
            <a:off x="3371430" y="3354503"/>
            <a:ext cx="473725" cy="0"/>
          </a:xfrm>
          <a:prstGeom prst="straightConnector1">
            <a:avLst/>
          </a:prstGeom>
          <a:noFill/>
          <a:ln w="28575" cap="flat" cmpd="sng">
            <a:solidFill>
              <a:srgbClr val="7F7F7F"/>
            </a:solidFill>
            <a:prstDash val="solid"/>
            <a:miter lim="800000"/>
            <a:headEnd type="none" w="med" len="med"/>
            <a:tailEnd type="triangle" w="lg" len="lg"/>
          </a:ln>
        </p:spPr>
      </p:cxnSp>
      <p:sp>
        <p:nvSpPr>
          <p:cNvPr id="846" name="Shape 846"/>
          <p:cNvSpPr txBox="1"/>
          <p:nvPr/>
        </p:nvSpPr>
        <p:spPr>
          <a:xfrm rot="-2705037">
            <a:off x="4229407" y="425203"/>
            <a:ext cx="684803" cy="369332"/>
          </a:xfrm>
          <a:prstGeom prst="rect">
            <a:avLst/>
          </a:prstGeom>
          <a:noFill/>
          <a:ln>
            <a:noFill/>
          </a:ln>
        </p:spPr>
        <p:txBody>
          <a:bodyPr wrap="square" lIns="91425" tIns="45700" rIns="91425" bIns="45700" anchor="t" anchorCtr="0">
            <a:noAutofit/>
          </a:bodyPr>
          <a:lstStyle/>
          <a:p>
            <a:r>
              <a:rPr lang="en-US">
                <a:solidFill>
                  <a:schemeClr val="dk1"/>
                </a:solidFill>
                <a:latin typeface="Calibri"/>
                <a:ea typeface="Calibri"/>
                <a:cs typeface="Calibri"/>
                <a:sym typeface="Calibri"/>
              </a:rPr>
              <a:t>. . . . .</a:t>
            </a:r>
          </a:p>
        </p:txBody>
      </p:sp>
      <p:graphicFrame>
        <p:nvGraphicFramePr>
          <p:cNvPr id="847" name="Shape 847"/>
          <p:cNvGraphicFramePr/>
          <p:nvPr>
            <p:extLst>
              <p:ext uri="{D42A27DB-BD31-4B8C-83A1-F6EECF244321}">
                <p14:modId xmlns:p14="http://schemas.microsoft.com/office/powerpoint/2010/main" val="2312743723"/>
              </p:ext>
            </p:extLst>
          </p:nvPr>
        </p:nvGraphicFramePr>
        <p:xfrm>
          <a:off x="2373258" y="2446413"/>
          <a:ext cx="266700" cy="250775"/>
        </p:xfrm>
        <a:graphic>
          <a:graphicData uri="http://schemas.openxmlformats.org/drawingml/2006/table">
            <a:tbl>
              <a:tblPr firstRow="1" bandRow="1">
                <a:noFill/>
              </a:tblPr>
              <a:tblGrid>
                <a:gridCol w="266700">
                  <a:extLst>
                    <a:ext uri="{9D8B030D-6E8A-4147-A177-3AD203B41FA5}">
                      <a16:colId xmlns:a16="http://schemas.microsoft.com/office/drawing/2014/main" val="20000"/>
                    </a:ext>
                  </a:extLst>
                </a:gridCol>
              </a:tblGrid>
              <a:tr h="250775">
                <a:tc>
                  <a:txBody>
                    <a:bodyPr/>
                    <a:lstStyle/>
                    <a:p>
                      <a:pPr marL="0" marR="0" lvl="0" indent="0" algn="l" rtl="0">
                        <a:spcBef>
                          <a:spcPts val="0"/>
                        </a:spcBef>
                        <a:buNone/>
                      </a:pPr>
                      <a:endParaRPr sz="6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CCCC">
                        <a:alpha val="72941"/>
                      </a:srgbClr>
                    </a:solidFill>
                  </a:tcPr>
                </a:tc>
                <a:extLst>
                  <a:ext uri="{0D108BD9-81ED-4DB2-BD59-A6C34878D82A}">
                    <a16:rowId xmlns:a16="http://schemas.microsoft.com/office/drawing/2014/main" val="10000"/>
                  </a:ext>
                </a:extLst>
              </a:tr>
            </a:tbl>
          </a:graphicData>
        </a:graphic>
      </p:graphicFrame>
      <p:graphicFrame>
        <p:nvGraphicFramePr>
          <p:cNvPr id="848" name="Shape 848"/>
          <p:cNvGraphicFramePr/>
          <p:nvPr>
            <p:extLst>
              <p:ext uri="{D42A27DB-BD31-4B8C-83A1-F6EECF244321}">
                <p14:modId xmlns:p14="http://schemas.microsoft.com/office/powerpoint/2010/main" val="1638021668"/>
              </p:ext>
            </p:extLst>
          </p:nvPr>
        </p:nvGraphicFramePr>
        <p:xfrm>
          <a:off x="2670038" y="1985204"/>
          <a:ext cx="266700" cy="250775"/>
        </p:xfrm>
        <a:graphic>
          <a:graphicData uri="http://schemas.openxmlformats.org/drawingml/2006/table">
            <a:tbl>
              <a:tblPr firstRow="1" bandRow="1">
                <a:noFill/>
              </a:tblPr>
              <a:tblGrid>
                <a:gridCol w="266700">
                  <a:extLst>
                    <a:ext uri="{9D8B030D-6E8A-4147-A177-3AD203B41FA5}">
                      <a16:colId xmlns:a16="http://schemas.microsoft.com/office/drawing/2014/main" val="20000"/>
                    </a:ext>
                  </a:extLst>
                </a:gridCol>
              </a:tblGrid>
              <a:tr h="250775">
                <a:tc>
                  <a:txBody>
                    <a:bodyPr/>
                    <a:lstStyle/>
                    <a:p>
                      <a:pPr marL="0" marR="0" lvl="0" indent="0" algn="l" rtl="0">
                        <a:spcBef>
                          <a:spcPts val="0"/>
                        </a:spcBef>
                        <a:buNone/>
                      </a:pPr>
                      <a:endParaRPr sz="6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CCCC">
                        <a:alpha val="72941"/>
                      </a:srgbClr>
                    </a:solidFill>
                  </a:tcPr>
                </a:tc>
                <a:extLst>
                  <a:ext uri="{0D108BD9-81ED-4DB2-BD59-A6C34878D82A}">
                    <a16:rowId xmlns:a16="http://schemas.microsoft.com/office/drawing/2014/main" val="10000"/>
                  </a:ext>
                </a:extLst>
              </a:tr>
            </a:tbl>
          </a:graphicData>
        </a:graphic>
      </p:graphicFrame>
      <p:graphicFrame>
        <p:nvGraphicFramePr>
          <p:cNvPr id="849" name="Shape 849"/>
          <p:cNvGraphicFramePr/>
          <p:nvPr>
            <p:extLst>
              <p:ext uri="{D42A27DB-BD31-4B8C-83A1-F6EECF244321}">
                <p14:modId xmlns:p14="http://schemas.microsoft.com/office/powerpoint/2010/main" val="1282459751"/>
              </p:ext>
            </p:extLst>
          </p:nvPr>
        </p:nvGraphicFramePr>
        <p:xfrm>
          <a:off x="2946766" y="1503944"/>
          <a:ext cx="266700" cy="250775"/>
        </p:xfrm>
        <a:graphic>
          <a:graphicData uri="http://schemas.openxmlformats.org/drawingml/2006/table">
            <a:tbl>
              <a:tblPr firstRow="1" bandRow="1">
                <a:noFill/>
              </a:tblPr>
              <a:tblGrid>
                <a:gridCol w="266700">
                  <a:extLst>
                    <a:ext uri="{9D8B030D-6E8A-4147-A177-3AD203B41FA5}">
                      <a16:colId xmlns:a16="http://schemas.microsoft.com/office/drawing/2014/main" val="20000"/>
                    </a:ext>
                  </a:extLst>
                </a:gridCol>
              </a:tblGrid>
              <a:tr h="250775">
                <a:tc>
                  <a:txBody>
                    <a:bodyPr/>
                    <a:lstStyle/>
                    <a:p>
                      <a:pPr marL="0" marR="0" lvl="0" indent="0" algn="l" rtl="0">
                        <a:spcBef>
                          <a:spcPts val="0"/>
                        </a:spcBef>
                        <a:buNone/>
                      </a:pPr>
                      <a:endParaRPr sz="6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CCCC">
                        <a:alpha val="72941"/>
                      </a:srgbClr>
                    </a:solidFill>
                  </a:tcPr>
                </a:tc>
                <a:extLst>
                  <a:ext uri="{0D108BD9-81ED-4DB2-BD59-A6C34878D82A}">
                    <a16:rowId xmlns:a16="http://schemas.microsoft.com/office/drawing/2014/main" val="10000"/>
                  </a:ext>
                </a:extLst>
              </a:tr>
            </a:tbl>
          </a:graphicData>
        </a:graphic>
      </p:graphicFrame>
      <p:graphicFrame>
        <p:nvGraphicFramePr>
          <p:cNvPr id="850" name="Shape 850"/>
          <p:cNvGraphicFramePr/>
          <p:nvPr>
            <p:extLst>
              <p:ext uri="{D42A27DB-BD31-4B8C-83A1-F6EECF244321}">
                <p14:modId xmlns:p14="http://schemas.microsoft.com/office/powerpoint/2010/main" val="2563017081"/>
              </p:ext>
            </p:extLst>
          </p:nvPr>
        </p:nvGraphicFramePr>
        <p:xfrm>
          <a:off x="3283646" y="1022675"/>
          <a:ext cx="266700" cy="250775"/>
        </p:xfrm>
        <a:graphic>
          <a:graphicData uri="http://schemas.openxmlformats.org/drawingml/2006/table">
            <a:tbl>
              <a:tblPr firstRow="1" bandRow="1">
                <a:noFill/>
              </a:tblPr>
              <a:tblGrid>
                <a:gridCol w="266700">
                  <a:extLst>
                    <a:ext uri="{9D8B030D-6E8A-4147-A177-3AD203B41FA5}">
                      <a16:colId xmlns:a16="http://schemas.microsoft.com/office/drawing/2014/main" val="20000"/>
                    </a:ext>
                  </a:extLst>
                </a:gridCol>
              </a:tblGrid>
              <a:tr h="250775">
                <a:tc>
                  <a:txBody>
                    <a:bodyPr/>
                    <a:lstStyle/>
                    <a:p>
                      <a:pPr marL="0" marR="0" lvl="0" indent="0" algn="l" rtl="0">
                        <a:spcBef>
                          <a:spcPts val="0"/>
                        </a:spcBef>
                        <a:buNone/>
                      </a:pPr>
                      <a:endParaRPr sz="6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CCCC">
                        <a:alpha val="72941"/>
                      </a:srgbClr>
                    </a:solidFill>
                  </a:tcPr>
                </a:tc>
                <a:extLst>
                  <a:ext uri="{0D108BD9-81ED-4DB2-BD59-A6C34878D82A}">
                    <a16:rowId xmlns:a16="http://schemas.microsoft.com/office/drawing/2014/main" val="10000"/>
                  </a:ext>
                </a:extLst>
              </a:tr>
            </a:tbl>
          </a:graphicData>
        </a:graphic>
      </p:graphicFrame>
      <p:graphicFrame>
        <p:nvGraphicFramePr>
          <p:cNvPr id="851" name="Shape 851"/>
          <p:cNvGraphicFramePr/>
          <p:nvPr>
            <p:extLst>
              <p:ext uri="{D42A27DB-BD31-4B8C-83A1-F6EECF244321}">
                <p14:modId xmlns:p14="http://schemas.microsoft.com/office/powerpoint/2010/main" val="1904360423"/>
              </p:ext>
            </p:extLst>
          </p:nvPr>
        </p:nvGraphicFramePr>
        <p:xfrm>
          <a:off x="3596470" y="601566"/>
          <a:ext cx="266700" cy="250775"/>
        </p:xfrm>
        <a:graphic>
          <a:graphicData uri="http://schemas.openxmlformats.org/drawingml/2006/table">
            <a:tbl>
              <a:tblPr firstRow="1" bandRow="1">
                <a:noFill/>
              </a:tblPr>
              <a:tblGrid>
                <a:gridCol w="266700">
                  <a:extLst>
                    <a:ext uri="{9D8B030D-6E8A-4147-A177-3AD203B41FA5}">
                      <a16:colId xmlns:a16="http://schemas.microsoft.com/office/drawing/2014/main" val="20000"/>
                    </a:ext>
                  </a:extLst>
                </a:gridCol>
              </a:tblGrid>
              <a:tr h="250775">
                <a:tc>
                  <a:txBody>
                    <a:bodyPr/>
                    <a:lstStyle/>
                    <a:p>
                      <a:pPr marL="0" marR="0" lvl="0" indent="0" algn="l" rtl="0">
                        <a:spcBef>
                          <a:spcPts val="0"/>
                        </a:spcBef>
                        <a:buNone/>
                      </a:pPr>
                      <a:endParaRPr sz="6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CCCC">
                        <a:alpha val="72941"/>
                      </a:srgbClr>
                    </a:solidFill>
                  </a:tcPr>
                </a:tc>
                <a:extLst>
                  <a:ext uri="{0D108BD9-81ED-4DB2-BD59-A6C34878D82A}">
                    <a16:rowId xmlns:a16="http://schemas.microsoft.com/office/drawing/2014/main" val="10000"/>
                  </a:ext>
                </a:extLst>
              </a:tr>
            </a:tbl>
          </a:graphicData>
        </a:graphic>
      </p:graphicFrame>
      <p:sp>
        <p:nvSpPr>
          <p:cNvPr id="852" name="Shape 852"/>
          <p:cNvSpPr/>
          <p:nvPr/>
        </p:nvSpPr>
        <p:spPr>
          <a:xfrm>
            <a:off x="5195611" y="5033444"/>
            <a:ext cx="363556" cy="348454"/>
          </a:xfrm>
          <a:prstGeom prst="rect">
            <a:avLst/>
          </a:prstGeom>
          <a:solidFill>
            <a:srgbClr val="548135">
              <a:alpha val="67843"/>
            </a:srgbClr>
          </a:solidFill>
          <a:ln w="57150" cap="flat" cmpd="sng">
            <a:solidFill>
              <a:srgbClr val="CC00FF"/>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853" name="Shape 853"/>
          <p:cNvSpPr/>
          <p:nvPr/>
        </p:nvSpPr>
        <p:spPr>
          <a:xfrm>
            <a:off x="5614508" y="5033444"/>
            <a:ext cx="363556" cy="348454"/>
          </a:xfrm>
          <a:prstGeom prst="rect">
            <a:avLst/>
          </a:prstGeom>
          <a:solidFill>
            <a:srgbClr val="548135">
              <a:alpha val="67843"/>
            </a:srgbClr>
          </a:solidFill>
          <a:ln w="57150" cap="flat" cmpd="sng">
            <a:solidFill>
              <a:srgbClr val="FFFF00"/>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854" name="Shape 854"/>
          <p:cNvSpPr/>
          <p:nvPr/>
        </p:nvSpPr>
        <p:spPr>
          <a:xfrm>
            <a:off x="6074351" y="5033444"/>
            <a:ext cx="363556" cy="348454"/>
          </a:xfrm>
          <a:prstGeom prst="rect">
            <a:avLst/>
          </a:prstGeom>
          <a:solidFill>
            <a:srgbClr val="548135">
              <a:alpha val="67843"/>
            </a:srgbClr>
          </a:solidFill>
          <a:ln w="57150" cap="flat" cmpd="sng">
            <a:solidFill>
              <a:srgbClr val="E1EFD8"/>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855" name="Shape 855"/>
          <p:cNvSpPr/>
          <p:nvPr/>
        </p:nvSpPr>
        <p:spPr>
          <a:xfrm>
            <a:off x="6493249" y="5033444"/>
            <a:ext cx="363556" cy="348454"/>
          </a:xfrm>
          <a:prstGeom prst="rect">
            <a:avLst/>
          </a:prstGeom>
          <a:solidFill>
            <a:srgbClr val="548135">
              <a:alpha val="67843"/>
            </a:srgbClr>
          </a:solidFill>
          <a:ln w="57150" cap="flat" cmpd="sng">
            <a:solidFill>
              <a:srgbClr val="F7CAAC"/>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856" name="Shape 856"/>
          <p:cNvSpPr/>
          <p:nvPr/>
        </p:nvSpPr>
        <p:spPr>
          <a:xfrm>
            <a:off x="6912147" y="5033444"/>
            <a:ext cx="363556" cy="348454"/>
          </a:xfrm>
          <a:prstGeom prst="rect">
            <a:avLst/>
          </a:prstGeom>
          <a:solidFill>
            <a:srgbClr val="548135">
              <a:alpha val="67843"/>
            </a:srgbClr>
          </a:solidFill>
          <a:ln w="57150" cap="flat" cmpd="sng">
            <a:solidFill>
              <a:srgbClr val="C00000"/>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857" name="Shape 857"/>
          <p:cNvSpPr/>
          <p:nvPr/>
        </p:nvSpPr>
        <p:spPr>
          <a:xfrm>
            <a:off x="7333218" y="5033444"/>
            <a:ext cx="363556" cy="348454"/>
          </a:xfrm>
          <a:prstGeom prst="rect">
            <a:avLst/>
          </a:prstGeom>
          <a:solidFill>
            <a:srgbClr val="FFCCCC">
              <a:alpha val="67843"/>
            </a:srgbClr>
          </a:solidFill>
          <a:ln w="57150" cap="flat" cmpd="sng">
            <a:solidFill>
              <a:srgbClr val="CC00FF"/>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858" name="Shape 858"/>
          <p:cNvSpPr/>
          <p:nvPr/>
        </p:nvSpPr>
        <p:spPr>
          <a:xfrm>
            <a:off x="7752115" y="5033444"/>
            <a:ext cx="363556" cy="348454"/>
          </a:xfrm>
          <a:prstGeom prst="rect">
            <a:avLst/>
          </a:prstGeom>
          <a:solidFill>
            <a:srgbClr val="FFCCCC">
              <a:alpha val="67843"/>
            </a:srgbClr>
          </a:solidFill>
          <a:ln w="57150" cap="flat" cmpd="sng">
            <a:solidFill>
              <a:srgbClr val="FFFF00"/>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859" name="Shape 859"/>
          <p:cNvSpPr/>
          <p:nvPr/>
        </p:nvSpPr>
        <p:spPr>
          <a:xfrm>
            <a:off x="8175862" y="5033444"/>
            <a:ext cx="363556" cy="348454"/>
          </a:xfrm>
          <a:prstGeom prst="rect">
            <a:avLst/>
          </a:prstGeom>
          <a:solidFill>
            <a:srgbClr val="FFCCCC">
              <a:alpha val="67843"/>
            </a:srgbClr>
          </a:solidFill>
          <a:ln w="57150" cap="flat" cmpd="sng">
            <a:solidFill>
              <a:srgbClr val="E1EFD8"/>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860" name="Shape 860"/>
          <p:cNvSpPr/>
          <p:nvPr/>
        </p:nvSpPr>
        <p:spPr>
          <a:xfrm>
            <a:off x="8594760" y="5033444"/>
            <a:ext cx="363556" cy="348454"/>
          </a:xfrm>
          <a:prstGeom prst="rect">
            <a:avLst/>
          </a:prstGeom>
          <a:solidFill>
            <a:srgbClr val="FFCCCC">
              <a:alpha val="67843"/>
            </a:srgbClr>
          </a:solidFill>
          <a:ln w="57150" cap="flat" cmpd="sng">
            <a:solidFill>
              <a:srgbClr val="F7CAAC"/>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861" name="Shape 861"/>
          <p:cNvSpPr/>
          <p:nvPr/>
        </p:nvSpPr>
        <p:spPr>
          <a:xfrm>
            <a:off x="9013658" y="5033444"/>
            <a:ext cx="363556" cy="348454"/>
          </a:xfrm>
          <a:prstGeom prst="rect">
            <a:avLst/>
          </a:prstGeom>
          <a:solidFill>
            <a:srgbClr val="FFCCCC">
              <a:alpha val="67843"/>
            </a:srgbClr>
          </a:solidFill>
          <a:ln w="57150" cap="flat" cmpd="sng">
            <a:solidFill>
              <a:srgbClr val="C00000"/>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862" name="Shape 862"/>
          <p:cNvSpPr txBox="1"/>
          <p:nvPr/>
        </p:nvSpPr>
        <p:spPr>
          <a:xfrm>
            <a:off x="3076371" y="4993737"/>
            <a:ext cx="2137829" cy="369332"/>
          </a:xfrm>
          <a:prstGeom prst="rect">
            <a:avLst/>
          </a:prstGeom>
          <a:noFill/>
          <a:ln>
            <a:noFill/>
          </a:ln>
        </p:spPr>
        <p:txBody>
          <a:bodyPr wrap="square" lIns="91425" tIns="45700" rIns="91425" bIns="45700" anchor="t" anchorCtr="0">
            <a:noAutofit/>
          </a:bodyPr>
          <a:lstStyle/>
          <a:p>
            <a:r>
              <a:rPr lang="en-US">
                <a:solidFill>
                  <a:schemeClr val="dk1"/>
                </a:solidFill>
                <a:latin typeface="Calibri"/>
                <a:ea typeface="Calibri"/>
                <a:cs typeface="Calibri"/>
                <a:sym typeface="Calibri"/>
              </a:rPr>
              <a:t>Item Hit Blue House</a:t>
            </a:r>
          </a:p>
        </p:txBody>
      </p:sp>
      <p:pic>
        <p:nvPicPr>
          <p:cNvPr id="863" name="Shape 863"/>
          <p:cNvPicPr preferRelativeResize="0"/>
          <p:nvPr/>
        </p:nvPicPr>
        <p:blipFill rotWithShape="1">
          <a:blip r:embed="rId4">
            <a:alphaModFix/>
          </a:blip>
          <a:srcRect t="10462" r="74479" b="53556"/>
          <a:stretch/>
        </p:blipFill>
        <p:spPr>
          <a:xfrm>
            <a:off x="4768196" y="1272041"/>
            <a:ext cx="1361212" cy="1265872"/>
          </a:xfrm>
          <a:prstGeom prst="rect">
            <a:avLst/>
          </a:prstGeom>
          <a:noFill/>
          <a:ln>
            <a:noFill/>
          </a:ln>
        </p:spPr>
      </p:pic>
      <p:cxnSp>
        <p:nvCxnSpPr>
          <p:cNvPr id="864" name="Shape 864"/>
          <p:cNvCxnSpPr/>
          <p:nvPr/>
        </p:nvCxnSpPr>
        <p:spPr>
          <a:xfrm>
            <a:off x="6245846" y="1859125"/>
            <a:ext cx="473725" cy="0"/>
          </a:xfrm>
          <a:prstGeom prst="straightConnector1">
            <a:avLst/>
          </a:prstGeom>
          <a:noFill/>
          <a:ln w="28575" cap="flat" cmpd="sng">
            <a:solidFill>
              <a:srgbClr val="7F7F7F"/>
            </a:solidFill>
            <a:prstDash val="solid"/>
            <a:miter lim="800000"/>
            <a:headEnd type="none" w="med" len="med"/>
            <a:tailEnd type="triangle" w="lg" len="lg"/>
          </a:ln>
        </p:spPr>
      </p:cxnSp>
      <p:sp>
        <p:nvSpPr>
          <p:cNvPr id="865" name="Shape 865"/>
          <p:cNvSpPr txBox="1"/>
          <p:nvPr/>
        </p:nvSpPr>
        <p:spPr>
          <a:xfrm>
            <a:off x="6677027" y="1674459"/>
            <a:ext cx="4043351" cy="369332"/>
          </a:xfrm>
          <a:prstGeom prst="rect">
            <a:avLst/>
          </a:prstGeom>
          <a:noFill/>
          <a:ln>
            <a:noFill/>
          </a:ln>
        </p:spPr>
        <p:txBody>
          <a:bodyPr wrap="square" lIns="91425" tIns="45700" rIns="91425" bIns="45700" anchor="t" anchorCtr="0">
            <a:noAutofit/>
          </a:bodyPr>
          <a:lstStyle/>
          <a:p>
            <a:r>
              <a:rPr lang="en-US">
                <a:solidFill>
                  <a:schemeClr val="dk1"/>
                </a:solidFill>
                <a:latin typeface="Calibri"/>
                <a:ea typeface="Calibri"/>
                <a:cs typeface="Calibri"/>
                <a:sym typeface="Calibri"/>
              </a:rPr>
              <a:t>Item Hit (aka subsequently remembered)</a:t>
            </a:r>
          </a:p>
        </p:txBody>
      </p:sp>
      <p:cxnSp>
        <p:nvCxnSpPr>
          <p:cNvPr id="866" name="Shape 866"/>
          <p:cNvCxnSpPr/>
          <p:nvPr/>
        </p:nvCxnSpPr>
        <p:spPr>
          <a:xfrm>
            <a:off x="4248389" y="1859125"/>
            <a:ext cx="473725" cy="0"/>
          </a:xfrm>
          <a:prstGeom prst="straightConnector1">
            <a:avLst/>
          </a:prstGeom>
          <a:noFill/>
          <a:ln w="28575" cap="flat" cmpd="sng">
            <a:solidFill>
              <a:srgbClr val="7F7F7F"/>
            </a:solidFill>
            <a:prstDash val="solid"/>
            <a:miter lim="800000"/>
            <a:headEnd type="none" w="med" len="med"/>
            <a:tailEnd type="triangle" w="lg" len="lg"/>
          </a:ln>
        </p:spPr>
      </p:cxnSp>
      <p:pic>
        <p:nvPicPr>
          <p:cNvPr id="867" name="Shape 867"/>
          <p:cNvPicPr preferRelativeResize="0"/>
          <p:nvPr/>
        </p:nvPicPr>
        <p:blipFill rotWithShape="1">
          <a:blip r:embed="rId4">
            <a:alphaModFix/>
          </a:blip>
          <a:srcRect l="1367" t="61617" r="87589" b="7113"/>
          <a:stretch/>
        </p:blipFill>
        <p:spPr>
          <a:xfrm>
            <a:off x="5500858" y="1367194"/>
            <a:ext cx="582442" cy="1087699"/>
          </a:xfrm>
          <a:prstGeom prst="rect">
            <a:avLst/>
          </a:prstGeom>
          <a:noFill/>
          <a:ln>
            <a:noFill/>
          </a:ln>
        </p:spPr>
      </p:pic>
      <p:pic>
        <p:nvPicPr>
          <p:cNvPr id="868" name="Shape 868"/>
          <p:cNvPicPr preferRelativeResize="0"/>
          <p:nvPr/>
        </p:nvPicPr>
        <p:blipFill rotWithShape="1">
          <a:blip r:embed="rId5">
            <a:alphaModFix/>
          </a:blip>
          <a:srcRect l="13239" t="15197" r="75622" b="61347"/>
          <a:stretch/>
        </p:blipFill>
        <p:spPr>
          <a:xfrm>
            <a:off x="4806645" y="1446526"/>
            <a:ext cx="594004" cy="825199"/>
          </a:xfrm>
          <a:prstGeom prst="rect">
            <a:avLst/>
          </a:prstGeom>
          <a:noFill/>
          <a:ln>
            <a:noFill/>
          </a:ln>
        </p:spPr>
      </p:pic>
      <p:sp>
        <p:nvSpPr>
          <p:cNvPr id="869" name="Shape 869"/>
          <p:cNvSpPr/>
          <p:nvPr/>
        </p:nvSpPr>
        <p:spPr>
          <a:xfrm rot="5400000">
            <a:off x="6063689" y="3586441"/>
            <a:ext cx="208262" cy="1597869"/>
          </a:xfrm>
          <a:prstGeom prst="leftBrace">
            <a:avLst>
              <a:gd name="adj1" fmla="val 8333"/>
              <a:gd name="adj2" fmla="val 50000"/>
            </a:avLst>
          </a:prstGeom>
          <a:noFill/>
          <a:ln w="12700" cap="flat" cmpd="sng">
            <a:solidFill>
              <a:schemeClr val="accent6"/>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dk1"/>
              </a:solidFill>
              <a:latin typeface="Calibri"/>
              <a:ea typeface="Calibri"/>
              <a:cs typeface="Calibri"/>
              <a:sym typeface="Calibri"/>
            </a:endParaRPr>
          </a:p>
        </p:txBody>
      </p:sp>
      <p:sp>
        <p:nvSpPr>
          <p:cNvPr id="870" name="Shape 870"/>
          <p:cNvSpPr/>
          <p:nvPr/>
        </p:nvSpPr>
        <p:spPr>
          <a:xfrm rot="5400000">
            <a:off x="8203418" y="3586441"/>
            <a:ext cx="208262" cy="1597869"/>
          </a:xfrm>
          <a:prstGeom prst="leftBrace">
            <a:avLst>
              <a:gd name="adj1" fmla="val 8333"/>
              <a:gd name="adj2" fmla="val 50000"/>
            </a:avLst>
          </a:prstGeom>
          <a:noFill/>
          <a:ln w="12700" cap="flat" cmpd="sng">
            <a:solidFill>
              <a:srgbClr val="FF00FF"/>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dk1"/>
              </a:solidFill>
              <a:latin typeface="Calibri"/>
              <a:ea typeface="Calibri"/>
              <a:cs typeface="Calibri"/>
              <a:sym typeface="Calibri"/>
            </a:endParaRPr>
          </a:p>
        </p:txBody>
      </p:sp>
      <p:sp>
        <p:nvSpPr>
          <p:cNvPr id="871" name="Shape 871"/>
          <p:cNvSpPr txBox="1"/>
          <p:nvPr/>
        </p:nvSpPr>
        <p:spPr>
          <a:xfrm>
            <a:off x="5827223" y="3955502"/>
            <a:ext cx="855299" cy="369332"/>
          </a:xfrm>
          <a:prstGeom prst="rect">
            <a:avLst/>
          </a:prstGeom>
          <a:noFill/>
          <a:ln>
            <a:noFill/>
          </a:ln>
        </p:spPr>
        <p:txBody>
          <a:bodyPr wrap="square" lIns="91425" tIns="45700" rIns="91425" bIns="45700" anchor="t" anchorCtr="0">
            <a:noAutofit/>
          </a:bodyPr>
          <a:lstStyle/>
          <a:p>
            <a:r>
              <a:rPr lang="en-US">
                <a:solidFill>
                  <a:schemeClr val="dk1"/>
                </a:solidFill>
                <a:latin typeface="Calibri"/>
                <a:ea typeface="Calibri"/>
                <a:cs typeface="Calibri"/>
                <a:sym typeface="Calibri"/>
              </a:rPr>
              <a:t>voxel 1</a:t>
            </a:r>
          </a:p>
        </p:txBody>
      </p:sp>
      <p:sp>
        <p:nvSpPr>
          <p:cNvPr id="872" name="Shape 872"/>
          <p:cNvSpPr txBox="1"/>
          <p:nvPr/>
        </p:nvSpPr>
        <p:spPr>
          <a:xfrm>
            <a:off x="7927514" y="3955502"/>
            <a:ext cx="835613" cy="369332"/>
          </a:xfrm>
          <a:prstGeom prst="rect">
            <a:avLst/>
          </a:prstGeom>
          <a:noFill/>
          <a:ln>
            <a:noFill/>
          </a:ln>
        </p:spPr>
        <p:txBody>
          <a:bodyPr wrap="square" lIns="91425" tIns="45700" rIns="91425" bIns="45700" anchor="t" anchorCtr="0">
            <a:noAutofit/>
          </a:bodyPr>
          <a:lstStyle/>
          <a:p>
            <a:r>
              <a:rPr lang="en-US">
                <a:solidFill>
                  <a:schemeClr val="dk1"/>
                </a:solidFill>
                <a:latin typeface="Calibri"/>
                <a:ea typeface="Calibri"/>
                <a:cs typeface="Calibri"/>
                <a:sym typeface="Calibri"/>
              </a:rPr>
              <a:t>voxel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B3F35-66FA-4595-BB3A-3CEACF150ECB}"/>
              </a:ext>
            </a:extLst>
          </p:cNvPr>
          <p:cNvSpPr>
            <a:spLocks noGrp="1"/>
          </p:cNvSpPr>
          <p:nvPr>
            <p:ph type="title"/>
          </p:nvPr>
        </p:nvSpPr>
        <p:spPr/>
        <p:txBody>
          <a:bodyPr>
            <a:normAutofit/>
          </a:bodyPr>
          <a:lstStyle/>
          <a:p>
            <a:r>
              <a:rPr lang="en-US" sz="3600" dirty="0">
                <a:solidFill>
                  <a:srgbClr val="002060"/>
                </a:solidFill>
              </a:rPr>
              <a:t>PLS Toolbox in </a:t>
            </a:r>
            <a:r>
              <a:rPr lang="en-US" sz="3600" dirty="0" err="1">
                <a:solidFill>
                  <a:srgbClr val="002060"/>
                </a:solidFill>
              </a:rPr>
              <a:t>MatLab</a:t>
            </a:r>
            <a:r>
              <a:rPr lang="en-US" sz="3600" dirty="0">
                <a:solidFill>
                  <a:srgbClr val="002060"/>
                </a:solidFill>
              </a:rPr>
              <a:t> (McIntosh &amp; </a:t>
            </a:r>
            <a:r>
              <a:rPr lang="en-US" sz="3600" dirty="0" err="1">
                <a:solidFill>
                  <a:srgbClr val="002060"/>
                </a:solidFill>
              </a:rPr>
              <a:t>Lobaugh</a:t>
            </a:r>
            <a:r>
              <a:rPr lang="en-US" sz="3600" dirty="0">
                <a:solidFill>
                  <a:srgbClr val="002060"/>
                </a:solidFill>
              </a:rPr>
              <a:t>, 2004)</a:t>
            </a:r>
          </a:p>
        </p:txBody>
      </p:sp>
      <p:pic>
        <p:nvPicPr>
          <p:cNvPr id="4" name="Picture 3">
            <a:extLst>
              <a:ext uri="{FF2B5EF4-FFF2-40B4-BE49-F238E27FC236}">
                <a16:creationId xmlns:a16="http://schemas.microsoft.com/office/drawing/2014/main" id="{8B2DC680-6736-4EFF-84FD-22E944B4780D}"/>
              </a:ext>
            </a:extLst>
          </p:cNvPr>
          <p:cNvPicPr>
            <a:picLocks noChangeAspect="1"/>
          </p:cNvPicPr>
          <p:nvPr/>
        </p:nvPicPr>
        <p:blipFill>
          <a:blip r:embed="rId2"/>
          <a:stretch>
            <a:fillRect/>
          </a:stretch>
        </p:blipFill>
        <p:spPr>
          <a:xfrm>
            <a:off x="391882" y="1575248"/>
            <a:ext cx="8686545" cy="4659500"/>
          </a:xfrm>
          <a:prstGeom prst="rect">
            <a:avLst/>
          </a:prstGeom>
        </p:spPr>
      </p:pic>
      <p:sp>
        <p:nvSpPr>
          <p:cNvPr id="5" name="Rectangle 4">
            <a:extLst>
              <a:ext uri="{FF2B5EF4-FFF2-40B4-BE49-F238E27FC236}">
                <a16:creationId xmlns:a16="http://schemas.microsoft.com/office/drawing/2014/main" id="{5AB0111D-4576-455B-817F-0C2B7F623BE5}"/>
              </a:ext>
            </a:extLst>
          </p:cNvPr>
          <p:cNvSpPr/>
          <p:nvPr/>
        </p:nvSpPr>
        <p:spPr>
          <a:xfrm>
            <a:off x="4038593" y="2939143"/>
            <a:ext cx="2906489" cy="489857"/>
          </a:xfrm>
          <a:prstGeom prst="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786BC9D-1837-4201-AFCE-EEB30DB72B41}"/>
              </a:ext>
            </a:extLst>
          </p:cNvPr>
          <p:cNvSpPr/>
          <p:nvPr/>
        </p:nvSpPr>
        <p:spPr>
          <a:xfrm>
            <a:off x="1055915" y="2939143"/>
            <a:ext cx="1436911" cy="489857"/>
          </a:xfrm>
          <a:prstGeom prst="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88CBB03-AB89-44B7-A373-4AF3839BF4DC}"/>
              </a:ext>
            </a:extLst>
          </p:cNvPr>
          <p:cNvSpPr/>
          <p:nvPr/>
        </p:nvSpPr>
        <p:spPr>
          <a:xfrm>
            <a:off x="6977741" y="2939143"/>
            <a:ext cx="1480458" cy="489857"/>
          </a:xfrm>
          <a:prstGeom prst="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492E833-F28B-4E35-805A-0008E442CA5A}"/>
              </a:ext>
            </a:extLst>
          </p:cNvPr>
          <p:cNvSpPr/>
          <p:nvPr/>
        </p:nvSpPr>
        <p:spPr>
          <a:xfrm>
            <a:off x="2547254" y="2939143"/>
            <a:ext cx="1436911" cy="489857"/>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2285869B-6A45-43D6-91C2-D1237A705812}"/>
              </a:ext>
            </a:extLst>
          </p:cNvPr>
          <p:cNvSpPr txBox="1"/>
          <p:nvPr/>
        </p:nvSpPr>
        <p:spPr>
          <a:xfrm>
            <a:off x="9394372" y="2232940"/>
            <a:ext cx="2351573" cy="646331"/>
          </a:xfrm>
          <a:prstGeom prst="rect">
            <a:avLst/>
          </a:prstGeom>
          <a:noFill/>
          <a:ln w="38100">
            <a:solidFill>
              <a:srgbClr val="92D050"/>
            </a:solidFill>
          </a:ln>
        </p:spPr>
        <p:txBody>
          <a:bodyPr wrap="square" rtlCol="0">
            <a:spAutoFit/>
          </a:bodyPr>
          <a:lstStyle/>
          <a:p>
            <a:pPr algn="ctr"/>
            <a:r>
              <a:rPr lang="en-US" dirty="0"/>
              <a:t>One 3D brain volume </a:t>
            </a:r>
          </a:p>
          <a:p>
            <a:pPr algn="ctr"/>
            <a:r>
              <a:rPr lang="en-US" dirty="0"/>
              <a:t>(3D .</a:t>
            </a:r>
            <a:r>
              <a:rPr lang="en-US" dirty="0" err="1"/>
              <a:t>nii</a:t>
            </a:r>
            <a:r>
              <a:rPr lang="en-US" dirty="0"/>
              <a:t> or .</a:t>
            </a:r>
            <a:r>
              <a:rPr lang="en-US" dirty="0" err="1"/>
              <a:t>img</a:t>
            </a:r>
            <a:r>
              <a:rPr lang="en-US" dirty="0"/>
              <a:t>/.</a:t>
            </a:r>
            <a:r>
              <a:rPr lang="en-US" dirty="0" err="1"/>
              <a:t>hdr</a:t>
            </a:r>
            <a:r>
              <a:rPr lang="en-US" dirty="0"/>
              <a:t>)</a:t>
            </a:r>
          </a:p>
        </p:txBody>
      </p:sp>
      <p:sp>
        <p:nvSpPr>
          <p:cNvPr id="10" name="TextBox 9">
            <a:extLst>
              <a:ext uri="{FF2B5EF4-FFF2-40B4-BE49-F238E27FC236}">
                <a16:creationId xmlns:a16="http://schemas.microsoft.com/office/drawing/2014/main" id="{90EB9A51-930D-495A-9F0A-3409F2F6D962}"/>
              </a:ext>
            </a:extLst>
          </p:cNvPr>
          <p:cNvSpPr txBox="1"/>
          <p:nvPr/>
        </p:nvSpPr>
        <p:spPr>
          <a:xfrm>
            <a:off x="9320683" y="4035724"/>
            <a:ext cx="2498954" cy="646331"/>
          </a:xfrm>
          <a:prstGeom prst="rect">
            <a:avLst/>
          </a:prstGeom>
          <a:noFill/>
          <a:ln w="38100">
            <a:solidFill>
              <a:srgbClr val="7030A0"/>
            </a:solidFill>
          </a:ln>
        </p:spPr>
        <p:txBody>
          <a:bodyPr wrap="none" rtlCol="0">
            <a:spAutoFit/>
          </a:bodyPr>
          <a:lstStyle/>
          <a:p>
            <a:pPr algn="ctr"/>
            <a:r>
              <a:rPr lang="en-US" dirty="0"/>
              <a:t>Multi- 3D brain volumes </a:t>
            </a:r>
          </a:p>
          <a:p>
            <a:pPr algn="ctr"/>
            <a:r>
              <a:rPr lang="en-US" dirty="0"/>
              <a:t>(4D .</a:t>
            </a:r>
            <a:r>
              <a:rPr lang="en-US" dirty="0" err="1"/>
              <a:t>nii</a:t>
            </a:r>
            <a:r>
              <a:rPr lang="en-US" dirty="0"/>
              <a:t> or .</a:t>
            </a:r>
            <a:r>
              <a:rPr lang="en-US" dirty="0" err="1"/>
              <a:t>img</a:t>
            </a:r>
            <a:r>
              <a:rPr lang="en-US" dirty="0"/>
              <a:t>/.</a:t>
            </a:r>
            <a:r>
              <a:rPr lang="en-US" dirty="0" err="1"/>
              <a:t>hdr</a:t>
            </a:r>
            <a:r>
              <a:rPr lang="en-US" dirty="0"/>
              <a:t>)</a:t>
            </a:r>
          </a:p>
        </p:txBody>
      </p:sp>
      <p:sp>
        <p:nvSpPr>
          <p:cNvPr id="11" name="TextBox 10">
            <a:extLst>
              <a:ext uri="{FF2B5EF4-FFF2-40B4-BE49-F238E27FC236}">
                <a16:creationId xmlns:a16="http://schemas.microsoft.com/office/drawing/2014/main" id="{6747D0DC-9C72-48A7-8175-E4CD68D9CC0F}"/>
              </a:ext>
            </a:extLst>
          </p:cNvPr>
          <p:cNvSpPr txBox="1"/>
          <p:nvPr/>
        </p:nvSpPr>
        <p:spPr>
          <a:xfrm>
            <a:off x="9797703" y="5386473"/>
            <a:ext cx="1544910" cy="646331"/>
          </a:xfrm>
          <a:prstGeom prst="rect">
            <a:avLst/>
          </a:prstGeom>
          <a:noFill/>
          <a:ln w="38100">
            <a:solidFill>
              <a:srgbClr val="FFC000"/>
            </a:solidFill>
          </a:ln>
        </p:spPr>
        <p:txBody>
          <a:bodyPr wrap="none" rtlCol="0">
            <a:spAutoFit/>
          </a:bodyPr>
          <a:lstStyle/>
          <a:p>
            <a:pPr algn="ctr"/>
            <a:r>
              <a:rPr lang="en-US" dirty="0"/>
              <a:t>ERP </a:t>
            </a:r>
          </a:p>
          <a:p>
            <a:pPr algn="ctr"/>
            <a:r>
              <a:rPr lang="en-US" dirty="0"/>
              <a:t>(BESA output) </a:t>
            </a:r>
          </a:p>
        </p:txBody>
      </p:sp>
      <p:cxnSp>
        <p:nvCxnSpPr>
          <p:cNvPr id="13" name="Straight Arrow Connector 12">
            <a:extLst>
              <a:ext uri="{FF2B5EF4-FFF2-40B4-BE49-F238E27FC236}">
                <a16:creationId xmlns:a16="http://schemas.microsoft.com/office/drawing/2014/main" id="{98925AB0-3347-4741-AF20-627D91EB2A85}"/>
              </a:ext>
            </a:extLst>
          </p:cNvPr>
          <p:cNvCxnSpPr>
            <a:cxnSpLocks/>
            <a:stCxn id="7" idx="3"/>
            <a:endCxn id="9" idx="1"/>
          </p:cNvCxnSpPr>
          <p:nvPr/>
        </p:nvCxnSpPr>
        <p:spPr>
          <a:xfrm flipV="1">
            <a:off x="8458199" y="2556106"/>
            <a:ext cx="936173" cy="627966"/>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CE929BE-2A5F-4F7A-9432-F9A69E4885DE}"/>
              </a:ext>
            </a:extLst>
          </p:cNvPr>
          <p:cNvCxnSpPr>
            <a:cxnSpLocks/>
            <a:stCxn id="6" idx="0"/>
            <a:endCxn id="9" idx="1"/>
          </p:cNvCxnSpPr>
          <p:nvPr/>
        </p:nvCxnSpPr>
        <p:spPr>
          <a:xfrm flipV="1">
            <a:off x="1774371" y="2556106"/>
            <a:ext cx="7620001" cy="383037"/>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288FDB4-3ACA-4D01-8829-60F51C5F9FA3}"/>
              </a:ext>
            </a:extLst>
          </p:cNvPr>
          <p:cNvCxnSpPr>
            <a:cxnSpLocks/>
            <a:endCxn id="10" idx="1"/>
          </p:cNvCxnSpPr>
          <p:nvPr/>
        </p:nvCxnSpPr>
        <p:spPr>
          <a:xfrm>
            <a:off x="5050971" y="3429000"/>
            <a:ext cx="4269712" cy="92989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11AB9E1-3157-488D-98EC-01A6EEEA867C}"/>
              </a:ext>
            </a:extLst>
          </p:cNvPr>
          <p:cNvCxnSpPr>
            <a:cxnSpLocks/>
            <a:endCxn id="10" idx="1"/>
          </p:cNvCxnSpPr>
          <p:nvPr/>
        </p:nvCxnSpPr>
        <p:spPr>
          <a:xfrm>
            <a:off x="6335485" y="3429000"/>
            <a:ext cx="2985198" cy="92989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ACE3A208-B12E-48CB-AE7C-2373482D3B63}"/>
              </a:ext>
            </a:extLst>
          </p:cNvPr>
          <p:cNvCxnSpPr>
            <a:cxnSpLocks/>
            <a:stCxn id="8" idx="2"/>
            <a:endCxn id="11" idx="1"/>
          </p:cNvCxnSpPr>
          <p:nvPr/>
        </p:nvCxnSpPr>
        <p:spPr>
          <a:xfrm>
            <a:off x="3265710" y="3429000"/>
            <a:ext cx="6531993" cy="2280639"/>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7561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876"/>
        <p:cNvGrpSpPr/>
        <p:nvPr/>
      </p:nvGrpSpPr>
      <p:grpSpPr>
        <a:xfrm>
          <a:off x="0" y="0"/>
          <a:ext cx="0" cy="0"/>
          <a:chOff x="0" y="0"/>
          <a:chExt cx="0" cy="0"/>
        </a:xfrm>
      </p:grpSpPr>
      <p:sp>
        <p:nvSpPr>
          <p:cNvPr id="877" name="Shape 877"/>
          <p:cNvSpPr/>
          <p:nvPr/>
        </p:nvSpPr>
        <p:spPr>
          <a:xfrm>
            <a:off x="3531037" y="2062262"/>
            <a:ext cx="363556" cy="348454"/>
          </a:xfrm>
          <a:prstGeom prst="rect">
            <a:avLst/>
          </a:prstGeom>
          <a:solidFill>
            <a:srgbClr val="548135">
              <a:alpha val="67843"/>
            </a:srgbClr>
          </a:solidFill>
          <a:ln w="57150" cap="flat" cmpd="sng">
            <a:solidFill>
              <a:srgbClr val="7F7F7F"/>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878" name="Shape 878"/>
          <p:cNvSpPr/>
          <p:nvPr/>
        </p:nvSpPr>
        <p:spPr>
          <a:xfrm>
            <a:off x="3949935" y="2062262"/>
            <a:ext cx="363556" cy="348454"/>
          </a:xfrm>
          <a:prstGeom prst="rect">
            <a:avLst/>
          </a:prstGeom>
          <a:solidFill>
            <a:srgbClr val="548135">
              <a:alpha val="67843"/>
            </a:srgbClr>
          </a:solidFill>
          <a:ln w="57150" cap="flat" cmpd="sng">
            <a:solidFill>
              <a:srgbClr val="A5A5A5"/>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879" name="Shape 879"/>
          <p:cNvSpPr/>
          <p:nvPr/>
        </p:nvSpPr>
        <p:spPr>
          <a:xfrm>
            <a:off x="4368833" y="2062262"/>
            <a:ext cx="363556" cy="348454"/>
          </a:xfrm>
          <a:prstGeom prst="rect">
            <a:avLst/>
          </a:prstGeom>
          <a:solidFill>
            <a:srgbClr val="548135">
              <a:alpha val="67843"/>
            </a:srgbClr>
          </a:solidFill>
          <a:ln w="57150" cap="flat" cmpd="sng">
            <a:solidFill>
              <a:srgbClr val="BFBFBF"/>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880" name="Shape 880"/>
          <p:cNvSpPr/>
          <p:nvPr/>
        </p:nvSpPr>
        <p:spPr>
          <a:xfrm>
            <a:off x="4787731" y="2062262"/>
            <a:ext cx="363556" cy="348454"/>
          </a:xfrm>
          <a:prstGeom prst="rect">
            <a:avLst/>
          </a:prstGeom>
          <a:solidFill>
            <a:srgbClr val="548135">
              <a:alpha val="67843"/>
            </a:srgbClr>
          </a:solidFill>
          <a:ln w="57150" cap="flat" cmpd="sng">
            <a:solidFill>
              <a:srgbClr val="D8D8D8"/>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881" name="Shape 881"/>
          <p:cNvSpPr/>
          <p:nvPr/>
        </p:nvSpPr>
        <p:spPr>
          <a:xfrm>
            <a:off x="5206628" y="2062262"/>
            <a:ext cx="363556" cy="348454"/>
          </a:xfrm>
          <a:prstGeom prst="rect">
            <a:avLst/>
          </a:prstGeom>
          <a:solidFill>
            <a:srgbClr val="548135">
              <a:alpha val="67843"/>
            </a:srgbClr>
          </a:solidFill>
          <a:ln w="57150" cap="flat" cmpd="sng">
            <a:solidFill>
              <a:schemeClr val="lt2"/>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882" name="Shape 882"/>
          <p:cNvSpPr/>
          <p:nvPr/>
        </p:nvSpPr>
        <p:spPr>
          <a:xfrm>
            <a:off x="5666471" y="2062262"/>
            <a:ext cx="363556" cy="348454"/>
          </a:xfrm>
          <a:prstGeom prst="rect">
            <a:avLst/>
          </a:prstGeom>
          <a:solidFill>
            <a:srgbClr val="FFCCCC">
              <a:alpha val="67843"/>
            </a:srgbClr>
          </a:solidFill>
          <a:ln w="57150" cap="flat" cmpd="sng">
            <a:solidFill>
              <a:srgbClr val="7F7F7F"/>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883" name="Shape 883"/>
          <p:cNvSpPr/>
          <p:nvPr/>
        </p:nvSpPr>
        <p:spPr>
          <a:xfrm>
            <a:off x="6085369" y="2062262"/>
            <a:ext cx="363556" cy="348454"/>
          </a:xfrm>
          <a:prstGeom prst="rect">
            <a:avLst/>
          </a:prstGeom>
          <a:solidFill>
            <a:srgbClr val="FFCCCC">
              <a:alpha val="67843"/>
            </a:srgbClr>
          </a:solidFill>
          <a:ln w="57150" cap="flat" cmpd="sng">
            <a:solidFill>
              <a:srgbClr val="A5A5A5"/>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884" name="Shape 884"/>
          <p:cNvSpPr/>
          <p:nvPr/>
        </p:nvSpPr>
        <p:spPr>
          <a:xfrm>
            <a:off x="6504267" y="2062262"/>
            <a:ext cx="363556" cy="348454"/>
          </a:xfrm>
          <a:prstGeom prst="rect">
            <a:avLst/>
          </a:prstGeom>
          <a:solidFill>
            <a:srgbClr val="FFCCCC">
              <a:alpha val="67843"/>
            </a:srgbClr>
          </a:solidFill>
          <a:ln w="57150" cap="flat" cmpd="sng">
            <a:solidFill>
              <a:srgbClr val="BFBFBF"/>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885" name="Shape 885"/>
          <p:cNvSpPr/>
          <p:nvPr/>
        </p:nvSpPr>
        <p:spPr>
          <a:xfrm>
            <a:off x="6923165" y="2062262"/>
            <a:ext cx="363556" cy="348454"/>
          </a:xfrm>
          <a:prstGeom prst="rect">
            <a:avLst/>
          </a:prstGeom>
          <a:solidFill>
            <a:srgbClr val="FFCCCC">
              <a:alpha val="67843"/>
            </a:srgbClr>
          </a:solidFill>
          <a:ln w="57150" cap="flat" cmpd="sng">
            <a:solidFill>
              <a:srgbClr val="D8D8D8"/>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886" name="Shape 886"/>
          <p:cNvSpPr/>
          <p:nvPr/>
        </p:nvSpPr>
        <p:spPr>
          <a:xfrm>
            <a:off x="7342062" y="2062262"/>
            <a:ext cx="363556" cy="348454"/>
          </a:xfrm>
          <a:prstGeom prst="rect">
            <a:avLst/>
          </a:prstGeom>
          <a:solidFill>
            <a:srgbClr val="FFCCCC">
              <a:alpha val="67843"/>
            </a:srgbClr>
          </a:solidFill>
          <a:ln w="57150" cap="flat" cmpd="sng">
            <a:solidFill>
              <a:schemeClr val="lt2"/>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887" name="Shape 887"/>
          <p:cNvSpPr txBox="1"/>
          <p:nvPr/>
        </p:nvSpPr>
        <p:spPr>
          <a:xfrm>
            <a:off x="2207365" y="2062262"/>
            <a:ext cx="1228926" cy="369332"/>
          </a:xfrm>
          <a:prstGeom prst="rect">
            <a:avLst/>
          </a:prstGeom>
          <a:noFill/>
          <a:ln>
            <a:noFill/>
          </a:ln>
        </p:spPr>
        <p:txBody>
          <a:bodyPr wrap="square" lIns="91425" tIns="45700" rIns="91425" bIns="45700" anchor="t" anchorCtr="0">
            <a:noAutofit/>
          </a:bodyPr>
          <a:lstStyle/>
          <a:p>
            <a:pPr algn="r"/>
            <a:r>
              <a:rPr lang="en-US">
                <a:solidFill>
                  <a:schemeClr val="dk1"/>
                </a:solidFill>
                <a:latin typeface="Calibri"/>
                <a:ea typeface="Calibri"/>
                <a:cs typeface="Calibri"/>
                <a:sym typeface="Calibri"/>
              </a:rPr>
              <a:t>Item Hit #1</a:t>
            </a:r>
          </a:p>
        </p:txBody>
      </p:sp>
      <p:sp>
        <p:nvSpPr>
          <p:cNvPr id="888" name="Shape 888"/>
          <p:cNvSpPr/>
          <p:nvPr/>
        </p:nvSpPr>
        <p:spPr>
          <a:xfrm>
            <a:off x="8304993" y="2062262"/>
            <a:ext cx="363556" cy="348454"/>
          </a:xfrm>
          <a:prstGeom prst="rect">
            <a:avLst/>
          </a:prstGeom>
          <a:solidFill>
            <a:srgbClr val="BBD6EE">
              <a:alpha val="67843"/>
            </a:srgbClr>
          </a:solidFill>
          <a:ln w="57150" cap="flat" cmpd="sng">
            <a:solidFill>
              <a:srgbClr val="BFBFBF"/>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889" name="Shape 889"/>
          <p:cNvSpPr/>
          <p:nvPr/>
        </p:nvSpPr>
        <p:spPr>
          <a:xfrm>
            <a:off x="8723891" y="2062262"/>
            <a:ext cx="363556" cy="348454"/>
          </a:xfrm>
          <a:prstGeom prst="rect">
            <a:avLst/>
          </a:prstGeom>
          <a:solidFill>
            <a:srgbClr val="BBD6EE">
              <a:alpha val="67843"/>
            </a:srgbClr>
          </a:solidFill>
          <a:ln w="57150" cap="flat" cmpd="sng">
            <a:solidFill>
              <a:srgbClr val="D8D8D8"/>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890" name="Shape 890"/>
          <p:cNvSpPr/>
          <p:nvPr/>
        </p:nvSpPr>
        <p:spPr>
          <a:xfrm>
            <a:off x="9142788" y="2062262"/>
            <a:ext cx="363556" cy="348454"/>
          </a:xfrm>
          <a:prstGeom prst="rect">
            <a:avLst/>
          </a:prstGeom>
          <a:solidFill>
            <a:srgbClr val="BBD6EE">
              <a:alpha val="67843"/>
            </a:srgbClr>
          </a:solidFill>
          <a:ln w="57150" cap="flat" cmpd="sng">
            <a:solidFill>
              <a:schemeClr val="lt2"/>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891" name="Shape 891"/>
          <p:cNvSpPr/>
          <p:nvPr/>
        </p:nvSpPr>
        <p:spPr>
          <a:xfrm>
            <a:off x="3539055" y="2515457"/>
            <a:ext cx="363556" cy="348454"/>
          </a:xfrm>
          <a:prstGeom prst="rect">
            <a:avLst/>
          </a:prstGeom>
          <a:solidFill>
            <a:srgbClr val="548135">
              <a:alpha val="67843"/>
            </a:srgbClr>
          </a:solidFill>
          <a:ln w="57150" cap="flat" cmpd="sng">
            <a:solidFill>
              <a:srgbClr val="7F7F7F"/>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892" name="Shape 892"/>
          <p:cNvSpPr/>
          <p:nvPr/>
        </p:nvSpPr>
        <p:spPr>
          <a:xfrm>
            <a:off x="3957953" y="2515457"/>
            <a:ext cx="363556" cy="348454"/>
          </a:xfrm>
          <a:prstGeom prst="rect">
            <a:avLst/>
          </a:prstGeom>
          <a:solidFill>
            <a:srgbClr val="548135">
              <a:alpha val="67843"/>
            </a:srgbClr>
          </a:solidFill>
          <a:ln w="57150" cap="flat" cmpd="sng">
            <a:solidFill>
              <a:srgbClr val="A5A5A5"/>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893" name="Shape 893"/>
          <p:cNvSpPr/>
          <p:nvPr/>
        </p:nvSpPr>
        <p:spPr>
          <a:xfrm>
            <a:off x="4376851" y="2515457"/>
            <a:ext cx="363556" cy="348454"/>
          </a:xfrm>
          <a:prstGeom prst="rect">
            <a:avLst/>
          </a:prstGeom>
          <a:solidFill>
            <a:srgbClr val="548135">
              <a:alpha val="67843"/>
            </a:srgbClr>
          </a:solidFill>
          <a:ln w="57150" cap="flat" cmpd="sng">
            <a:solidFill>
              <a:srgbClr val="BFBFBF"/>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894" name="Shape 894"/>
          <p:cNvSpPr/>
          <p:nvPr/>
        </p:nvSpPr>
        <p:spPr>
          <a:xfrm>
            <a:off x="4795749" y="2515457"/>
            <a:ext cx="363556" cy="348454"/>
          </a:xfrm>
          <a:prstGeom prst="rect">
            <a:avLst/>
          </a:prstGeom>
          <a:solidFill>
            <a:srgbClr val="548135">
              <a:alpha val="67843"/>
            </a:srgbClr>
          </a:solidFill>
          <a:ln w="57150" cap="flat" cmpd="sng">
            <a:solidFill>
              <a:srgbClr val="D8D8D8"/>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895" name="Shape 895"/>
          <p:cNvSpPr/>
          <p:nvPr/>
        </p:nvSpPr>
        <p:spPr>
          <a:xfrm>
            <a:off x="5214646" y="2515457"/>
            <a:ext cx="363556" cy="348454"/>
          </a:xfrm>
          <a:prstGeom prst="rect">
            <a:avLst/>
          </a:prstGeom>
          <a:solidFill>
            <a:srgbClr val="548135">
              <a:alpha val="67843"/>
            </a:srgbClr>
          </a:solidFill>
          <a:ln w="57150" cap="flat" cmpd="sng">
            <a:solidFill>
              <a:schemeClr val="lt2"/>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896" name="Shape 896"/>
          <p:cNvSpPr/>
          <p:nvPr/>
        </p:nvSpPr>
        <p:spPr>
          <a:xfrm>
            <a:off x="5674489" y="2515457"/>
            <a:ext cx="363556" cy="348454"/>
          </a:xfrm>
          <a:prstGeom prst="rect">
            <a:avLst/>
          </a:prstGeom>
          <a:solidFill>
            <a:srgbClr val="FFCCCC">
              <a:alpha val="67843"/>
            </a:srgbClr>
          </a:solidFill>
          <a:ln w="57150" cap="flat" cmpd="sng">
            <a:solidFill>
              <a:srgbClr val="7F7F7F"/>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897" name="Shape 897"/>
          <p:cNvSpPr/>
          <p:nvPr/>
        </p:nvSpPr>
        <p:spPr>
          <a:xfrm>
            <a:off x="6093387" y="2515457"/>
            <a:ext cx="363556" cy="348454"/>
          </a:xfrm>
          <a:prstGeom prst="rect">
            <a:avLst/>
          </a:prstGeom>
          <a:solidFill>
            <a:srgbClr val="FFCCCC">
              <a:alpha val="67843"/>
            </a:srgbClr>
          </a:solidFill>
          <a:ln w="57150" cap="flat" cmpd="sng">
            <a:solidFill>
              <a:srgbClr val="A5A5A5"/>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898" name="Shape 898"/>
          <p:cNvSpPr/>
          <p:nvPr/>
        </p:nvSpPr>
        <p:spPr>
          <a:xfrm>
            <a:off x="6512285" y="2515457"/>
            <a:ext cx="363556" cy="348454"/>
          </a:xfrm>
          <a:prstGeom prst="rect">
            <a:avLst/>
          </a:prstGeom>
          <a:solidFill>
            <a:srgbClr val="FFCCCC">
              <a:alpha val="67843"/>
            </a:srgbClr>
          </a:solidFill>
          <a:ln w="57150" cap="flat" cmpd="sng">
            <a:solidFill>
              <a:srgbClr val="BFBFBF"/>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899" name="Shape 899"/>
          <p:cNvSpPr/>
          <p:nvPr/>
        </p:nvSpPr>
        <p:spPr>
          <a:xfrm>
            <a:off x="6931183" y="2515457"/>
            <a:ext cx="363556" cy="348454"/>
          </a:xfrm>
          <a:prstGeom prst="rect">
            <a:avLst/>
          </a:prstGeom>
          <a:solidFill>
            <a:srgbClr val="FFCCCC">
              <a:alpha val="67843"/>
            </a:srgbClr>
          </a:solidFill>
          <a:ln w="57150" cap="flat" cmpd="sng">
            <a:solidFill>
              <a:srgbClr val="D8D8D8"/>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900" name="Shape 900"/>
          <p:cNvSpPr/>
          <p:nvPr/>
        </p:nvSpPr>
        <p:spPr>
          <a:xfrm>
            <a:off x="7350080" y="2515457"/>
            <a:ext cx="363556" cy="348454"/>
          </a:xfrm>
          <a:prstGeom prst="rect">
            <a:avLst/>
          </a:prstGeom>
          <a:solidFill>
            <a:srgbClr val="FFCCCC">
              <a:alpha val="67843"/>
            </a:srgbClr>
          </a:solidFill>
          <a:ln w="57150" cap="flat" cmpd="sng">
            <a:solidFill>
              <a:schemeClr val="lt2"/>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901" name="Shape 901"/>
          <p:cNvSpPr txBox="1"/>
          <p:nvPr/>
        </p:nvSpPr>
        <p:spPr>
          <a:xfrm>
            <a:off x="2207365" y="2515457"/>
            <a:ext cx="1228926" cy="369332"/>
          </a:xfrm>
          <a:prstGeom prst="rect">
            <a:avLst/>
          </a:prstGeom>
          <a:noFill/>
          <a:ln>
            <a:noFill/>
          </a:ln>
        </p:spPr>
        <p:txBody>
          <a:bodyPr wrap="square" lIns="91425" tIns="45700" rIns="91425" bIns="45700" anchor="t" anchorCtr="0">
            <a:noAutofit/>
          </a:bodyPr>
          <a:lstStyle/>
          <a:p>
            <a:pPr algn="r"/>
            <a:r>
              <a:rPr lang="en-US">
                <a:solidFill>
                  <a:schemeClr val="dk1"/>
                </a:solidFill>
                <a:latin typeface="Calibri"/>
                <a:ea typeface="Calibri"/>
                <a:cs typeface="Calibri"/>
                <a:sym typeface="Calibri"/>
              </a:rPr>
              <a:t>Item Hit #2</a:t>
            </a:r>
          </a:p>
        </p:txBody>
      </p:sp>
      <p:sp>
        <p:nvSpPr>
          <p:cNvPr id="902" name="Shape 902"/>
          <p:cNvSpPr/>
          <p:nvPr/>
        </p:nvSpPr>
        <p:spPr>
          <a:xfrm>
            <a:off x="8313011" y="2515457"/>
            <a:ext cx="363556" cy="348454"/>
          </a:xfrm>
          <a:prstGeom prst="rect">
            <a:avLst/>
          </a:prstGeom>
          <a:solidFill>
            <a:srgbClr val="BBD6EE">
              <a:alpha val="67843"/>
            </a:srgbClr>
          </a:solidFill>
          <a:ln w="57150" cap="flat" cmpd="sng">
            <a:solidFill>
              <a:srgbClr val="BFBFBF"/>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903" name="Shape 903"/>
          <p:cNvSpPr/>
          <p:nvPr/>
        </p:nvSpPr>
        <p:spPr>
          <a:xfrm>
            <a:off x="8731909" y="2515457"/>
            <a:ext cx="363556" cy="348454"/>
          </a:xfrm>
          <a:prstGeom prst="rect">
            <a:avLst/>
          </a:prstGeom>
          <a:solidFill>
            <a:srgbClr val="BBD6EE">
              <a:alpha val="67843"/>
            </a:srgbClr>
          </a:solidFill>
          <a:ln w="57150" cap="flat" cmpd="sng">
            <a:solidFill>
              <a:srgbClr val="D8D8D8"/>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904" name="Shape 904"/>
          <p:cNvSpPr/>
          <p:nvPr/>
        </p:nvSpPr>
        <p:spPr>
          <a:xfrm>
            <a:off x="9150806" y="2515457"/>
            <a:ext cx="363556" cy="348454"/>
          </a:xfrm>
          <a:prstGeom prst="rect">
            <a:avLst/>
          </a:prstGeom>
          <a:solidFill>
            <a:srgbClr val="BBD6EE">
              <a:alpha val="67843"/>
            </a:srgbClr>
          </a:solidFill>
          <a:ln w="57150" cap="flat" cmpd="sng">
            <a:solidFill>
              <a:schemeClr val="lt2"/>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905" name="Shape 905"/>
          <p:cNvSpPr txBox="1"/>
          <p:nvPr/>
        </p:nvSpPr>
        <p:spPr>
          <a:xfrm>
            <a:off x="7817502" y="1990026"/>
            <a:ext cx="463588" cy="369332"/>
          </a:xfrm>
          <a:prstGeom prst="rect">
            <a:avLst/>
          </a:prstGeom>
          <a:noFill/>
          <a:ln>
            <a:noFill/>
          </a:ln>
        </p:spPr>
        <p:txBody>
          <a:bodyPr wrap="square" lIns="91425" tIns="45700" rIns="91425" bIns="45700" anchor="t" anchorCtr="0">
            <a:noAutofit/>
          </a:bodyPr>
          <a:lstStyle/>
          <a:p>
            <a:pPr algn="r"/>
            <a:r>
              <a:rPr lang="en-US">
                <a:solidFill>
                  <a:schemeClr val="dk1"/>
                </a:solidFill>
                <a:latin typeface="Calibri"/>
                <a:ea typeface="Calibri"/>
                <a:cs typeface="Calibri"/>
                <a:sym typeface="Calibri"/>
              </a:rPr>
              <a:t>. . .</a:t>
            </a:r>
          </a:p>
        </p:txBody>
      </p:sp>
      <p:sp>
        <p:nvSpPr>
          <p:cNvPr id="906" name="Shape 906"/>
          <p:cNvSpPr txBox="1"/>
          <p:nvPr/>
        </p:nvSpPr>
        <p:spPr>
          <a:xfrm>
            <a:off x="7817502" y="2423435"/>
            <a:ext cx="463588" cy="369332"/>
          </a:xfrm>
          <a:prstGeom prst="rect">
            <a:avLst/>
          </a:prstGeom>
          <a:noFill/>
          <a:ln>
            <a:noFill/>
          </a:ln>
        </p:spPr>
        <p:txBody>
          <a:bodyPr wrap="square" lIns="91425" tIns="45700" rIns="91425" bIns="45700" anchor="t" anchorCtr="0">
            <a:noAutofit/>
          </a:bodyPr>
          <a:lstStyle/>
          <a:p>
            <a:pPr algn="r"/>
            <a:r>
              <a:rPr lang="en-US">
                <a:solidFill>
                  <a:schemeClr val="dk1"/>
                </a:solidFill>
                <a:latin typeface="Calibri"/>
                <a:ea typeface="Calibri"/>
                <a:cs typeface="Calibri"/>
                <a:sym typeface="Calibri"/>
              </a:rPr>
              <a:t>. . .</a:t>
            </a:r>
          </a:p>
        </p:txBody>
      </p:sp>
      <p:sp>
        <p:nvSpPr>
          <p:cNvPr id="908" name="Shape 908"/>
          <p:cNvSpPr txBox="1"/>
          <p:nvPr/>
        </p:nvSpPr>
        <p:spPr>
          <a:xfrm rot="-5400000">
            <a:off x="3364677" y="4532412"/>
            <a:ext cx="671979" cy="369332"/>
          </a:xfrm>
          <a:prstGeom prst="rect">
            <a:avLst/>
          </a:prstGeom>
          <a:noFill/>
          <a:ln>
            <a:noFill/>
          </a:ln>
        </p:spPr>
        <p:txBody>
          <a:bodyPr wrap="square" lIns="91425" tIns="45700" rIns="91425" bIns="45700" anchor="t" anchorCtr="0">
            <a:noAutofit/>
          </a:bodyPr>
          <a:lstStyle/>
          <a:p>
            <a:pPr algn="r"/>
            <a:r>
              <a:rPr lang="en-US">
                <a:solidFill>
                  <a:schemeClr val="dk1"/>
                </a:solidFill>
                <a:latin typeface="Calibri"/>
                <a:ea typeface="Calibri"/>
                <a:cs typeface="Calibri"/>
                <a:sym typeface="Calibri"/>
              </a:rPr>
              <a:t>Lag 0</a:t>
            </a:r>
          </a:p>
        </p:txBody>
      </p:sp>
      <p:sp>
        <p:nvSpPr>
          <p:cNvPr id="909" name="Shape 909"/>
          <p:cNvSpPr txBox="1"/>
          <p:nvPr/>
        </p:nvSpPr>
        <p:spPr>
          <a:xfrm rot="-5400000">
            <a:off x="3791200" y="4532412"/>
            <a:ext cx="671979" cy="369332"/>
          </a:xfrm>
          <a:prstGeom prst="rect">
            <a:avLst/>
          </a:prstGeom>
          <a:noFill/>
          <a:ln>
            <a:noFill/>
          </a:ln>
        </p:spPr>
        <p:txBody>
          <a:bodyPr wrap="square" lIns="91425" tIns="45700" rIns="91425" bIns="45700" anchor="t" anchorCtr="0">
            <a:noAutofit/>
          </a:bodyPr>
          <a:lstStyle/>
          <a:p>
            <a:pPr algn="r"/>
            <a:r>
              <a:rPr lang="en-US">
                <a:solidFill>
                  <a:schemeClr val="dk1"/>
                </a:solidFill>
                <a:latin typeface="Calibri"/>
                <a:ea typeface="Calibri"/>
                <a:cs typeface="Calibri"/>
                <a:sym typeface="Calibri"/>
              </a:rPr>
              <a:t>Lag 1</a:t>
            </a:r>
          </a:p>
        </p:txBody>
      </p:sp>
      <p:sp>
        <p:nvSpPr>
          <p:cNvPr id="910" name="Shape 910"/>
          <p:cNvSpPr txBox="1"/>
          <p:nvPr/>
        </p:nvSpPr>
        <p:spPr>
          <a:xfrm rot="-5400000">
            <a:off x="4217723" y="4532412"/>
            <a:ext cx="671979" cy="369332"/>
          </a:xfrm>
          <a:prstGeom prst="rect">
            <a:avLst/>
          </a:prstGeom>
          <a:noFill/>
          <a:ln>
            <a:noFill/>
          </a:ln>
        </p:spPr>
        <p:txBody>
          <a:bodyPr wrap="square" lIns="91425" tIns="45700" rIns="91425" bIns="45700" anchor="t" anchorCtr="0">
            <a:noAutofit/>
          </a:bodyPr>
          <a:lstStyle/>
          <a:p>
            <a:pPr algn="r"/>
            <a:r>
              <a:rPr lang="en-US">
                <a:solidFill>
                  <a:schemeClr val="dk1"/>
                </a:solidFill>
                <a:latin typeface="Calibri"/>
                <a:ea typeface="Calibri"/>
                <a:cs typeface="Calibri"/>
                <a:sym typeface="Calibri"/>
              </a:rPr>
              <a:t>Lag 2</a:t>
            </a:r>
          </a:p>
        </p:txBody>
      </p:sp>
      <p:sp>
        <p:nvSpPr>
          <p:cNvPr id="911" name="Shape 911"/>
          <p:cNvSpPr txBox="1"/>
          <p:nvPr/>
        </p:nvSpPr>
        <p:spPr>
          <a:xfrm rot="-5400000">
            <a:off x="4644246" y="4532412"/>
            <a:ext cx="671979" cy="369332"/>
          </a:xfrm>
          <a:prstGeom prst="rect">
            <a:avLst/>
          </a:prstGeom>
          <a:noFill/>
          <a:ln>
            <a:noFill/>
          </a:ln>
        </p:spPr>
        <p:txBody>
          <a:bodyPr wrap="square" lIns="91425" tIns="45700" rIns="91425" bIns="45700" anchor="t" anchorCtr="0">
            <a:noAutofit/>
          </a:bodyPr>
          <a:lstStyle/>
          <a:p>
            <a:pPr algn="r"/>
            <a:r>
              <a:rPr lang="en-US">
                <a:solidFill>
                  <a:schemeClr val="dk1"/>
                </a:solidFill>
                <a:latin typeface="Calibri"/>
                <a:ea typeface="Calibri"/>
                <a:cs typeface="Calibri"/>
                <a:sym typeface="Calibri"/>
              </a:rPr>
              <a:t>Lag 3</a:t>
            </a:r>
          </a:p>
        </p:txBody>
      </p:sp>
      <p:sp>
        <p:nvSpPr>
          <p:cNvPr id="912" name="Shape 912"/>
          <p:cNvSpPr txBox="1"/>
          <p:nvPr/>
        </p:nvSpPr>
        <p:spPr>
          <a:xfrm rot="-5400000">
            <a:off x="5070770" y="4532412"/>
            <a:ext cx="671979" cy="369332"/>
          </a:xfrm>
          <a:prstGeom prst="rect">
            <a:avLst/>
          </a:prstGeom>
          <a:noFill/>
          <a:ln>
            <a:noFill/>
          </a:ln>
        </p:spPr>
        <p:txBody>
          <a:bodyPr wrap="square" lIns="91425" tIns="45700" rIns="91425" bIns="45700" anchor="t" anchorCtr="0">
            <a:noAutofit/>
          </a:bodyPr>
          <a:lstStyle/>
          <a:p>
            <a:pPr algn="r"/>
            <a:r>
              <a:rPr lang="en-US">
                <a:solidFill>
                  <a:schemeClr val="dk1"/>
                </a:solidFill>
                <a:latin typeface="Calibri"/>
                <a:ea typeface="Calibri"/>
                <a:cs typeface="Calibri"/>
                <a:sym typeface="Calibri"/>
              </a:rPr>
              <a:t>Lag 4</a:t>
            </a:r>
          </a:p>
        </p:txBody>
      </p:sp>
      <p:sp>
        <p:nvSpPr>
          <p:cNvPr id="913" name="Shape 913"/>
          <p:cNvSpPr txBox="1"/>
          <p:nvPr/>
        </p:nvSpPr>
        <p:spPr>
          <a:xfrm rot="-5400000">
            <a:off x="5512077" y="4532412"/>
            <a:ext cx="671979" cy="369332"/>
          </a:xfrm>
          <a:prstGeom prst="rect">
            <a:avLst/>
          </a:prstGeom>
          <a:noFill/>
          <a:ln>
            <a:noFill/>
          </a:ln>
        </p:spPr>
        <p:txBody>
          <a:bodyPr wrap="square" lIns="91425" tIns="45700" rIns="91425" bIns="45700" anchor="t" anchorCtr="0">
            <a:noAutofit/>
          </a:bodyPr>
          <a:lstStyle/>
          <a:p>
            <a:pPr algn="r"/>
            <a:r>
              <a:rPr lang="en-US">
                <a:solidFill>
                  <a:schemeClr val="dk1"/>
                </a:solidFill>
                <a:latin typeface="Calibri"/>
                <a:ea typeface="Calibri"/>
                <a:cs typeface="Calibri"/>
                <a:sym typeface="Calibri"/>
              </a:rPr>
              <a:t>Lag 0</a:t>
            </a:r>
          </a:p>
        </p:txBody>
      </p:sp>
      <p:sp>
        <p:nvSpPr>
          <p:cNvPr id="914" name="Shape 914"/>
          <p:cNvSpPr txBox="1"/>
          <p:nvPr/>
        </p:nvSpPr>
        <p:spPr>
          <a:xfrm rot="-5400000">
            <a:off x="5938600" y="4532412"/>
            <a:ext cx="671979" cy="369332"/>
          </a:xfrm>
          <a:prstGeom prst="rect">
            <a:avLst/>
          </a:prstGeom>
          <a:noFill/>
          <a:ln>
            <a:noFill/>
          </a:ln>
        </p:spPr>
        <p:txBody>
          <a:bodyPr wrap="square" lIns="91425" tIns="45700" rIns="91425" bIns="45700" anchor="t" anchorCtr="0">
            <a:noAutofit/>
          </a:bodyPr>
          <a:lstStyle/>
          <a:p>
            <a:pPr algn="r"/>
            <a:r>
              <a:rPr lang="en-US">
                <a:solidFill>
                  <a:schemeClr val="dk1"/>
                </a:solidFill>
                <a:latin typeface="Calibri"/>
                <a:ea typeface="Calibri"/>
                <a:cs typeface="Calibri"/>
                <a:sym typeface="Calibri"/>
              </a:rPr>
              <a:t>Lag 1</a:t>
            </a:r>
          </a:p>
        </p:txBody>
      </p:sp>
      <p:sp>
        <p:nvSpPr>
          <p:cNvPr id="915" name="Shape 915"/>
          <p:cNvSpPr txBox="1"/>
          <p:nvPr/>
        </p:nvSpPr>
        <p:spPr>
          <a:xfrm rot="-5400000">
            <a:off x="6365123" y="4532412"/>
            <a:ext cx="671979" cy="369332"/>
          </a:xfrm>
          <a:prstGeom prst="rect">
            <a:avLst/>
          </a:prstGeom>
          <a:noFill/>
          <a:ln>
            <a:noFill/>
          </a:ln>
        </p:spPr>
        <p:txBody>
          <a:bodyPr wrap="square" lIns="91425" tIns="45700" rIns="91425" bIns="45700" anchor="t" anchorCtr="0">
            <a:noAutofit/>
          </a:bodyPr>
          <a:lstStyle/>
          <a:p>
            <a:pPr algn="r"/>
            <a:r>
              <a:rPr lang="en-US">
                <a:solidFill>
                  <a:schemeClr val="dk1"/>
                </a:solidFill>
                <a:latin typeface="Calibri"/>
                <a:ea typeface="Calibri"/>
                <a:cs typeface="Calibri"/>
                <a:sym typeface="Calibri"/>
              </a:rPr>
              <a:t>Lag 2</a:t>
            </a:r>
          </a:p>
        </p:txBody>
      </p:sp>
      <p:sp>
        <p:nvSpPr>
          <p:cNvPr id="916" name="Shape 916"/>
          <p:cNvSpPr txBox="1"/>
          <p:nvPr/>
        </p:nvSpPr>
        <p:spPr>
          <a:xfrm rot="-5400000">
            <a:off x="6791646" y="4532412"/>
            <a:ext cx="671979" cy="369332"/>
          </a:xfrm>
          <a:prstGeom prst="rect">
            <a:avLst/>
          </a:prstGeom>
          <a:noFill/>
          <a:ln>
            <a:noFill/>
          </a:ln>
        </p:spPr>
        <p:txBody>
          <a:bodyPr wrap="square" lIns="91425" tIns="45700" rIns="91425" bIns="45700" anchor="t" anchorCtr="0">
            <a:noAutofit/>
          </a:bodyPr>
          <a:lstStyle/>
          <a:p>
            <a:pPr algn="r"/>
            <a:r>
              <a:rPr lang="en-US">
                <a:solidFill>
                  <a:schemeClr val="dk1"/>
                </a:solidFill>
                <a:latin typeface="Calibri"/>
                <a:ea typeface="Calibri"/>
                <a:cs typeface="Calibri"/>
                <a:sym typeface="Calibri"/>
              </a:rPr>
              <a:t>Lag 3</a:t>
            </a:r>
          </a:p>
        </p:txBody>
      </p:sp>
      <p:sp>
        <p:nvSpPr>
          <p:cNvPr id="917" name="Shape 917"/>
          <p:cNvSpPr txBox="1"/>
          <p:nvPr/>
        </p:nvSpPr>
        <p:spPr>
          <a:xfrm rot="-5400000">
            <a:off x="7218170" y="4532412"/>
            <a:ext cx="671979" cy="369332"/>
          </a:xfrm>
          <a:prstGeom prst="rect">
            <a:avLst/>
          </a:prstGeom>
          <a:noFill/>
          <a:ln>
            <a:noFill/>
          </a:ln>
        </p:spPr>
        <p:txBody>
          <a:bodyPr wrap="square" lIns="91425" tIns="45700" rIns="91425" bIns="45700" anchor="t" anchorCtr="0">
            <a:noAutofit/>
          </a:bodyPr>
          <a:lstStyle/>
          <a:p>
            <a:pPr algn="r"/>
            <a:r>
              <a:rPr lang="en-US">
                <a:solidFill>
                  <a:schemeClr val="dk1"/>
                </a:solidFill>
                <a:latin typeface="Calibri"/>
                <a:ea typeface="Calibri"/>
                <a:cs typeface="Calibri"/>
                <a:sym typeface="Calibri"/>
              </a:rPr>
              <a:t>Lag 4</a:t>
            </a:r>
          </a:p>
        </p:txBody>
      </p:sp>
      <p:sp>
        <p:nvSpPr>
          <p:cNvPr id="918" name="Shape 918"/>
          <p:cNvSpPr txBox="1"/>
          <p:nvPr/>
        </p:nvSpPr>
        <p:spPr>
          <a:xfrm rot="-5400000">
            <a:off x="8170123" y="4532412"/>
            <a:ext cx="671979" cy="369332"/>
          </a:xfrm>
          <a:prstGeom prst="rect">
            <a:avLst/>
          </a:prstGeom>
          <a:noFill/>
          <a:ln>
            <a:noFill/>
          </a:ln>
        </p:spPr>
        <p:txBody>
          <a:bodyPr wrap="square" lIns="91425" tIns="45700" rIns="91425" bIns="45700" anchor="t" anchorCtr="0">
            <a:noAutofit/>
          </a:bodyPr>
          <a:lstStyle/>
          <a:p>
            <a:pPr algn="r"/>
            <a:r>
              <a:rPr lang="en-US">
                <a:solidFill>
                  <a:schemeClr val="dk1"/>
                </a:solidFill>
                <a:latin typeface="Calibri"/>
                <a:ea typeface="Calibri"/>
                <a:cs typeface="Calibri"/>
                <a:sym typeface="Calibri"/>
              </a:rPr>
              <a:t>Lag 2</a:t>
            </a:r>
          </a:p>
        </p:txBody>
      </p:sp>
      <p:sp>
        <p:nvSpPr>
          <p:cNvPr id="919" name="Shape 919"/>
          <p:cNvSpPr txBox="1"/>
          <p:nvPr/>
        </p:nvSpPr>
        <p:spPr>
          <a:xfrm rot="-5400000">
            <a:off x="8596646" y="4532412"/>
            <a:ext cx="671979" cy="369332"/>
          </a:xfrm>
          <a:prstGeom prst="rect">
            <a:avLst/>
          </a:prstGeom>
          <a:noFill/>
          <a:ln>
            <a:noFill/>
          </a:ln>
        </p:spPr>
        <p:txBody>
          <a:bodyPr wrap="square" lIns="91425" tIns="45700" rIns="91425" bIns="45700" anchor="t" anchorCtr="0">
            <a:noAutofit/>
          </a:bodyPr>
          <a:lstStyle/>
          <a:p>
            <a:pPr algn="r"/>
            <a:r>
              <a:rPr lang="en-US">
                <a:solidFill>
                  <a:schemeClr val="dk1"/>
                </a:solidFill>
                <a:latin typeface="Calibri"/>
                <a:ea typeface="Calibri"/>
                <a:cs typeface="Calibri"/>
                <a:sym typeface="Calibri"/>
              </a:rPr>
              <a:t>Lag 3</a:t>
            </a:r>
          </a:p>
        </p:txBody>
      </p:sp>
      <p:sp>
        <p:nvSpPr>
          <p:cNvPr id="920" name="Shape 920"/>
          <p:cNvSpPr txBox="1"/>
          <p:nvPr/>
        </p:nvSpPr>
        <p:spPr>
          <a:xfrm rot="-5400000">
            <a:off x="9023170" y="4532412"/>
            <a:ext cx="671979" cy="369332"/>
          </a:xfrm>
          <a:prstGeom prst="rect">
            <a:avLst/>
          </a:prstGeom>
          <a:noFill/>
          <a:ln>
            <a:noFill/>
          </a:ln>
        </p:spPr>
        <p:txBody>
          <a:bodyPr wrap="square" lIns="91425" tIns="45700" rIns="91425" bIns="45700" anchor="t" anchorCtr="0">
            <a:noAutofit/>
          </a:bodyPr>
          <a:lstStyle/>
          <a:p>
            <a:pPr algn="r"/>
            <a:r>
              <a:rPr lang="en-US">
                <a:solidFill>
                  <a:schemeClr val="dk1"/>
                </a:solidFill>
                <a:latin typeface="Calibri"/>
                <a:ea typeface="Calibri"/>
                <a:cs typeface="Calibri"/>
                <a:sym typeface="Calibri"/>
              </a:rPr>
              <a:t>Lag 4</a:t>
            </a:r>
          </a:p>
        </p:txBody>
      </p:sp>
      <p:sp>
        <p:nvSpPr>
          <p:cNvPr id="921" name="Shape 921"/>
          <p:cNvSpPr txBox="1"/>
          <p:nvPr/>
        </p:nvSpPr>
        <p:spPr>
          <a:xfrm>
            <a:off x="5393946" y="2035548"/>
            <a:ext cx="463588" cy="369332"/>
          </a:xfrm>
          <a:prstGeom prst="rect">
            <a:avLst/>
          </a:prstGeom>
          <a:noFill/>
          <a:ln>
            <a:noFill/>
          </a:ln>
        </p:spPr>
        <p:txBody>
          <a:bodyPr wrap="square" lIns="91425" tIns="45700" rIns="91425" bIns="45700" anchor="t" anchorCtr="0">
            <a:noAutofit/>
          </a:bodyPr>
          <a:lstStyle/>
          <a:p>
            <a:pPr algn="r"/>
            <a:r>
              <a:rPr lang="en-US">
                <a:solidFill>
                  <a:schemeClr val="dk1"/>
                </a:solidFill>
                <a:latin typeface="Calibri"/>
                <a:ea typeface="Calibri"/>
                <a:cs typeface="Calibri"/>
                <a:sym typeface="Calibri"/>
              </a:rPr>
              <a:t>. . .</a:t>
            </a:r>
          </a:p>
        </p:txBody>
      </p:sp>
      <p:sp>
        <p:nvSpPr>
          <p:cNvPr id="922" name="Shape 922"/>
          <p:cNvSpPr txBox="1"/>
          <p:nvPr/>
        </p:nvSpPr>
        <p:spPr>
          <a:xfrm>
            <a:off x="5393946" y="2480833"/>
            <a:ext cx="463588" cy="369332"/>
          </a:xfrm>
          <a:prstGeom prst="rect">
            <a:avLst/>
          </a:prstGeom>
          <a:noFill/>
          <a:ln>
            <a:noFill/>
          </a:ln>
        </p:spPr>
        <p:txBody>
          <a:bodyPr wrap="square" lIns="91425" tIns="45700" rIns="91425" bIns="45700" anchor="t" anchorCtr="0">
            <a:noAutofit/>
          </a:bodyPr>
          <a:lstStyle/>
          <a:p>
            <a:pPr algn="r"/>
            <a:r>
              <a:rPr lang="en-US">
                <a:solidFill>
                  <a:schemeClr val="dk1"/>
                </a:solidFill>
                <a:latin typeface="Calibri"/>
                <a:ea typeface="Calibri"/>
                <a:cs typeface="Calibri"/>
                <a:sym typeface="Calibri"/>
              </a:rPr>
              <a:t>. . .</a:t>
            </a:r>
          </a:p>
        </p:txBody>
      </p:sp>
      <p:sp>
        <p:nvSpPr>
          <p:cNvPr id="923" name="Shape 923"/>
          <p:cNvSpPr txBox="1"/>
          <p:nvPr/>
        </p:nvSpPr>
        <p:spPr>
          <a:xfrm>
            <a:off x="7817502" y="4475845"/>
            <a:ext cx="463588" cy="369332"/>
          </a:xfrm>
          <a:prstGeom prst="rect">
            <a:avLst/>
          </a:prstGeom>
          <a:noFill/>
          <a:ln>
            <a:noFill/>
          </a:ln>
        </p:spPr>
        <p:txBody>
          <a:bodyPr wrap="square" lIns="91425" tIns="45700" rIns="91425" bIns="45700" anchor="t" anchorCtr="0">
            <a:noAutofit/>
          </a:bodyPr>
          <a:lstStyle/>
          <a:p>
            <a:pPr algn="r"/>
            <a:r>
              <a:rPr lang="en-US">
                <a:solidFill>
                  <a:schemeClr val="dk1"/>
                </a:solidFill>
                <a:latin typeface="Calibri"/>
                <a:ea typeface="Calibri"/>
                <a:cs typeface="Calibri"/>
                <a:sym typeface="Calibri"/>
              </a:rPr>
              <a:t>. . .</a:t>
            </a:r>
          </a:p>
        </p:txBody>
      </p:sp>
      <p:sp>
        <p:nvSpPr>
          <p:cNvPr id="924" name="Shape 924"/>
          <p:cNvSpPr txBox="1"/>
          <p:nvPr/>
        </p:nvSpPr>
        <p:spPr>
          <a:xfrm>
            <a:off x="5393946" y="4487720"/>
            <a:ext cx="463588" cy="369332"/>
          </a:xfrm>
          <a:prstGeom prst="rect">
            <a:avLst/>
          </a:prstGeom>
          <a:noFill/>
          <a:ln>
            <a:noFill/>
          </a:ln>
        </p:spPr>
        <p:txBody>
          <a:bodyPr wrap="square" lIns="91425" tIns="45700" rIns="91425" bIns="45700" anchor="t" anchorCtr="0">
            <a:noAutofit/>
          </a:bodyPr>
          <a:lstStyle/>
          <a:p>
            <a:pPr algn="r"/>
            <a:r>
              <a:rPr lang="en-US">
                <a:solidFill>
                  <a:schemeClr val="dk1"/>
                </a:solidFill>
                <a:latin typeface="Calibri"/>
                <a:ea typeface="Calibri"/>
                <a:cs typeface="Calibri"/>
                <a:sym typeface="Calibri"/>
              </a:rPr>
              <a:t>. . .</a:t>
            </a:r>
          </a:p>
        </p:txBody>
      </p:sp>
      <p:sp>
        <p:nvSpPr>
          <p:cNvPr id="925" name="Shape 925"/>
          <p:cNvSpPr txBox="1"/>
          <p:nvPr/>
        </p:nvSpPr>
        <p:spPr>
          <a:xfrm>
            <a:off x="4267195" y="1698199"/>
            <a:ext cx="855299" cy="369332"/>
          </a:xfrm>
          <a:prstGeom prst="rect">
            <a:avLst/>
          </a:prstGeom>
          <a:noFill/>
          <a:ln>
            <a:noFill/>
          </a:ln>
        </p:spPr>
        <p:txBody>
          <a:bodyPr wrap="square" lIns="91425" tIns="45700" rIns="91425" bIns="45700" anchor="t" anchorCtr="0">
            <a:noAutofit/>
          </a:bodyPr>
          <a:lstStyle/>
          <a:p>
            <a:r>
              <a:rPr lang="en-US">
                <a:solidFill>
                  <a:schemeClr val="dk1"/>
                </a:solidFill>
                <a:latin typeface="Calibri"/>
                <a:ea typeface="Calibri"/>
                <a:cs typeface="Calibri"/>
                <a:sym typeface="Calibri"/>
              </a:rPr>
              <a:t>voxel 1</a:t>
            </a:r>
          </a:p>
        </p:txBody>
      </p:sp>
      <p:sp>
        <p:nvSpPr>
          <p:cNvPr id="926" name="Shape 926"/>
          <p:cNvSpPr txBox="1"/>
          <p:nvPr/>
        </p:nvSpPr>
        <p:spPr>
          <a:xfrm>
            <a:off x="6319650" y="1698199"/>
            <a:ext cx="855299" cy="369332"/>
          </a:xfrm>
          <a:prstGeom prst="rect">
            <a:avLst/>
          </a:prstGeom>
          <a:noFill/>
          <a:ln>
            <a:noFill/>
          </a:ln>
        </p:spPr>
        <p:txBody>
          <a:bodyPr wrap="square" lIns="91425" tIns="45700" rIns="91425" bIns="45700" anchor="t" anchorCtr="0">
            <a:noAutofit/>
          </a:bodyPr>
          <a:lstStyle/>
          <a:p>
            <a:r>
              <a:rPr lang="en-US">
                <a:solidFill>
                  <a:schemeClr val="dk1"/>
                </a:solidFill>
                <a:latin typeface="Calibri"/>
                <a:ea typeface="Calibri"/>
                <a:cs typeface="Calibri"/>
                <a:sym typeface="Calibri"/>
              </a:rPr>
              <a:t>voxel 2</a:t>
            </a:r>
          </a:p>
        </p:txBody>
      </p:sp>
      <p:sp>
        <p:nvSpPr>
          <p:cNvPr id="927" name="Shape 927"/>
          <p:cNvSpPr txBox="1"/>
          <p:nvPr/>
        </p:nvSpPr>
        <p:spPr>
          <a:xfrm>
            <a:off x="8480961" y="1698199"/>
            <a:ext cx="867673" cy="369332"/>
          </a:xfrm>
          <a:prstGeom prst="rect">
            <a:avLst/>
          </a:prstGeom>
          <a:noFill/>
          <a:ln>
            <a:noFill/>
          </a:ln>
        </p:spPr>
        <p:txBody>
          <a:bodyPr wrap="square" lIns="91425" tIns="45700" rIns="91425" bIns="45700" anchor="t" anchorCtr="0">
            <a:noAutofit/>
          </a:bodyPr>
          <a:lstStyle/>
          <a:p>
            <a:r>
              <a:rPr lang="en-US">
                <a:solidFill>
                  <a:schemeClr val="dk1"/>
                </a:solidFill>
                <a:latin typeface="Calibri"/>
                <a:ea typeface="Calibri"/>
                <a:cs typeface="Calibri"/>
                <a:sym typeface="Calibri"/>
              </a:rPr>
              <a:t>voxel </a:t>
            </a:r>
            <a:r>
              <a:rPr lang="en-US" i="1">
                <a:solidFill>
                  <a:schemeClr val="dk1"/>
                </a:solidFill>
                <a:latin typeface="Calibri"/>
                <a:ea typeface="Calibri"/>
                <a:cs typeface="Calibri"/>
                <a:sym typeface="Calibri"/>
              </a:rPr>
              <a:t>N</a:t>
            </a:r>
          </a:p>
        </p:txBody>
      </p:sp>
      <p:sp>
        <p:nvSpPr>
          <p:cNvPr id="928" name="Shape 928"/>
          <p:cNvSpPr/>
          <p:nvPr/>
        </p:nvSpPr>
        <p:spPr>
          <a:xfrm>
            <a:off x="3537080" y="2976607"/>
            <a:ext cx="363556" cy="348454"/>
          </a:xfrm>
          <a:prstGeom prst="rect">
            <a:avLst/>
          </a:prstGeom>
          <a:solidFill>
            <a:srgbClr val="548135">
              <a:alpha val="67843"/>
            </a:srgbClr>
          </a:solidFill>
          <a:ln w="57150" cap="flat" cmpd="sng">
            <a:solidFill>
              <a:srgbClr val="7F7F7F"/>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929" name="Shape 929"/>
          <p:cNvSpPr/>
          <p:nvPr/>
        </p:nvSpPr>
        <p:spPr>
          <a:xfrm>
            <a:off x="3955978" y="2976607"/>
            <a:ext cx="363556" cy="348454"/>
          </a:xfrm>
          <a:prstGeom prst="rect">
            <a:avLst/>
          </a:prstGeom>
          <a:solidFill>
            <a:srgbClr val="548135">
              <a:alpha val="67843"/>
            </a:srgbClr>
          </a:solidFill>
          <a:ln w="57150" cap="flat" cmpd="sng">
            <a:solidFill>
              <a:srgbClr val="A5A5A5"/>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930" name="Shape 930"/>
          <p:cNvSpPr/>
          <p:nvPr/>
        </p:nvSpPr>
        <p:spPr>
          <a:xfrm>
            <a:off x="4374876" y="2976607"/>
            <a:ext cx="363556" cy="348454"/>
          </a:xfrm>
          <a:prstGeom prst="rect">
            <a:avLst/>
          </a:prstGeom>
          <a:solidFill>
            <a:srgbClr val="548135">
              <a:alpha val="67843"/>
            </a:srgbClr>
          </a:solidFill>
          <a:ln w="57150" cap="flat" cmpd="sng">
            <a:solidFill>
              <a:srgbClr val="BFBFBF"/>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931" name="Shape 931"/>
          <p:cNvSpPr/>
          <p:nvPr/>
        </p:nvSpPr>
        <p:spPr>
          <a:xfrm>
            <a:off x="4793774" y="2976607"/>
            <a:ext cx="363556" cy="348454"/>
          </a:xfrm>
          <a:prstGeom prst="rect">
            <a:avLst/>
          </a:prstGeom>
          <a:solidFill>
            <a:srgbClr val="548135">
              <a:alpha val="67843"/>
            </a:srgbClr>
          </a:solidFill>
          <a:ln w="57150" cap="flat" cmpd="sng">
            <a:solidFill>
              <a:srgbClr val="D8D8D8"/>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932" name="Shape 932"/>
          <p:cNvSpPr/>
          <p:nvPr/>
        </p:nvSpPr>
        <p:spPr>
          <a:xfrm>
            <a:off x="5212671" y="2976607"/>
            <a:ext cx="363556" cy="348454"/>
          </a:xfrm>
          <a:prstGeom prst="rect">
            <a:avLst/>
          </a:prstGeom>
          <a:solidFill>
            <a:srgbClr val="548135">
              <a:alpha val="67843"/>
            </a:srgbClr>
          </a:solidFill>
          <a:ln w="57150" cap="flat" cmpd="sng">
            <a:solidFill>
              <a:schemeClr val="lt2"/>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933" name="Shape 933"/>
          <p:cNvSpPr/>
          <p:nvPr/>
        </p:nvSpPr>
        <p:spPr>
          <a:xfrm>
            <a:off x="5672514" y="2976607"/>
            <a:ext cx="363556" cy="348454"/>
          </a:xfrm>
          <a:prstGeom prst="rect">
            <a:avLst/>
          </a:prstGeom>
          <a:solidFill>
            <a:srgbClr val="FFCCCC">
              <a:alpha val="67843"/>
            </a:srgbClr>
          </a:solidFill>
          <a:ln w="57150" cap="flat" cmpd="sng">
            <a:solidFill>
              <a:srgbClr val="7F7F7F"/>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934" name="Shape 934"/>
          <p:cNvSpPr/>
          <p:nvPr/>
        </p:nvSpPr>
        <p:spPr>
          <a:xfrm>
            <a:off x="6091412" y="2976607"/>
            <a:ext cx="363556" cy="348454"/>
          </a:xfrm>
          <a:prstGeom prst="rect">
            <a:avLst/>
          </a:prstGeom>
          <a:solidFill>
            <a:srgbClr val="FFCCCC">
              <a:alpha val="67843"/>
            </a:srgbClr>
          </a:solidFill>
          <a:ln w="57150" cap="flat" cmpd="sng">
            <a:solidFill>
              <a:srgbClr val="A5A5A5"/>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935" name="Shape 935"/>
          <p:cNvSpPr/>
          <p:nvPr/>
        </p:nvSpPr>
        <p:spPr>
          <a:xfrm>
            <a:off x="6510310" y="2976607"/>
            <a:ext cx="363556" cy="348454"/>
          </a:xfrm>
          <a:prstGeom prst="rect">
            <a:avLst/>
          </a:prstGeom>
          <a:solidFill>
            <a:srgbClr val="FFCCCC">
              <a:alpha val="67843"/>
            </a:srgbClr>
          </a:solidFill>
          <a:ln w="57150" cap="flat" cmpd="sng">
            <a:solidFill>
              <a:srgbClr val="BFBFBF"/>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936" name="Shape 936"/>
          <p:cNvSpPr/>
          <p:nvPr/>
        </p:nvSpPr>
        <p:spPr>
          <a:xfrm>
            <a:off x="6929208" y="2976607"/>
            <a:ext cx="363556" cy="348454"/>
          </a:xfrm>
          <a:prstGeom prst="rect">
            <a:avLst/>
          </a:prstGeom>
          <a:solidFill>
            <a:srgbClr val="FFCCCC">
              <a:alpha val="67843"/>
            </a:srgbClr>
          </a:solidFill>
          <a:ln w="57150" cap="flat" cmpd="sng">
            <a:solidFill>
              <a:srgbClr val="D8D8D8"/>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937" name="Shape 937"/>
          <p:cNvSpPr/>
          <p:nvPr/>
        </p:nvSpPr>
        <p:spPr>
          <a:xfrm>
            <a:off x="7348105" y="2976607"/>
            <a:ext cx="363556" cy="348454"/>
          </a:xfrm>
          <a:prstGeom prst="rect">
            <a:avLst/>
          </a:prstGeom>
          <a:solidFill>
            <a:srgbClr val="FFCCCC">
              <a:alpha val="67843"/>
            </a:srgbClr>
          </a:solidFill>
          <a:ln w="57150" cap="flat" cmpd="sng">
            <a:solidFill>
              <a:schemeClr val="lt2"/>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938" name="Shape 938"/>
          <p:cNvSpPr txBox="1"/>
          <p:nvPr/>
        </p:nvSpPr>
        <p:spPr>
          <a:xfrm>
            <a:off x="2173330" y="2976607"/>
            <a:ext cx="1260986" cy="369332"/>
          </a:xfrm>
          <a:prstGeom prst="rect">
            <a:avLst/>
          </a:prstGeom>
          <a:noFill/>
          <a:ln>
            <a:noFill/>
          </a:ln>
        </p:spPr>
        <p:txBody>
          <a:bodyPr wrap="square" lIns="91425" tIns="45700" rIns="91425" bIns="45700" anchor="t" anchorCtr="0">
            <a:noAutofit/>
          </a:bodyPr>
          <a:lstStyle/>
          <a:p>
            <a:pPr algn="r"/>
            <a:r>
              <a:rPr lang="en-US">
                <a:solidFill>
                  <a:schemeClr val="dk1"/>
                </a:solidFill>
                <a:latin typeface="Calibri"/>
                <a:ea typeface="Calibri"/>
                <a:cs typeface="Calibri"/>
                <a:sym typeface="Calibri"/>
              </a:rPr>
              <a:t>Item Hit #</a:t>
            </a:r>
            <a:r>
              <a:rPr lang="en-US" i="1">
                <a:solidFill>
                  <a:schemeClr val="dk1"/>
                </a:solidFill>
                <a:latin typeface="Calibri"/>
                <a:ea typeface="Calibri"/>
                <a:cs typeface="Calibri"/>
                <a:sym typeface="Calibri"/>
              </a:rPr>
              <a:t>N</a:t>
            </a:r>
          </a:p>
        </p:txBody>
      </p:sp>
      <p:sp>
        <p:nvSpPr>
          <p:cNvPr id="939" name="Shape 939"/>
          <p:cNvSpPr/>
          <p:nvPr/>
        </p:nvSpPr>
        <p:spPr>
          <a:xfrm>
            <a:off x="8311036" y="2976607"/>
            <a:ext cx="363556" cy="348454"/>
          </a:xfrm>
          <a:prstGeom prst="rect">
            <a:avLst/>
          </a:prstGeom>
          <a:solidFill>
            <a:srgbClr val="BBD6EE">
              <a:alpha val="67843"/>
            </a:srgbClr>
          </a:solidFill>
          <a:ln w="57150" cap="flat" cmpd="sng">
            <a:solidFill>
              <a:srgbClr val="BFBFBF"/>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940" name="Shape 940"/>
          <p:cNvSpPr/>
          <p:nvPr/>
        </p:nvSpPr>
        <p:spPr>
          <a:xfrm>
            <a:off x="8729934" y="2976607"/>
            <a:ext cx="363556" cy="348454"/>
          </a:xfrm>
          <a:prstGeom prst="rect">
            <a:avLst/>
          </a:prstGeom>
          <a:solidFill>
            <a:srgbClr val="BBD6EE">
              <a:alpha val="67843"/>
            </a:srgbClr>
          </a:solidFill>
          <a:ln w="57150" cap="flat" cmpd="sng">
            <a:solidFill>
              <a:srgbClr val="D8D8D8"/>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941" name="Shape 941"/>
          <p:cNvSpPr/>
          <p:nvPr/>
        </p:nvSpPr>
        <p:spPr>
          <a:xfrm>
            <a:off x="9148831" y="2976607"/>
            <a:ext cx="363556" cy="348454"/>
          </a:xfrm>
          <a:prstGeom prst="rect">
            <a:avLst/>
          </a:prstGeom>
          <a:solidFill>
            <a:srgbClr val="BBD6EE">
              <a:alpha val="67843"/>
            </a:srgbClr>
          </a:solidFill>
          <a:ln w="57150" cap="flat" cmpd="sng">
            <a:solidFill>
              <a:schemeClr val="lt2"/>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942" name="Shape 942"/>
          <p:cNvSpPr txBox="1"/>
          <p:nvPr/>
        </p:nvSpPr>
        <p:spPr>
          <a:xfrm>
            <a:off x="7815527" y="2884585"/>
            <a:ext cx="463588" cy="369332"/>
          </a:xfrm>
          <a:prstGeom prst="rect">
            <a:avLst/>
          </a:prstGeom>
          <a:noFill/>
          <a:ln>
            <a:noFill/>
          </a:ln>
        </p:spPr>
        <p:txBody>
          <a:bodyPr wrap="square" lIns="91425" tIns="45700" rIns="91425" bIns="45700" anchor="t" anchorCtr="0">
            <a:noAutofit/>
          </a:bodyPr>
          <a:lstStyle/>
          <a:p>
            <a:pPr algn="r"/>
            <a:r>
              <a:rPr lang="en-US">
                <a:solidFill>
                  <a:schemeClr val="dk1"/>
                </a:solidFill>
                <a:latin typeface="Calibri"/>
                <a:ea typeface="Calibri"/>
                <a:cs typeface="Calibri"/>
                <a:sym typeface="Calibri"/>
              </a:rPr>
              <a:t>. . .</a:t>
            </a:r>
          </a:p>
        </p:txBody>
      </p:sp>
      <p:sp>
        <p:nvSpPr>
          <p:cNvPr id="943" name="Shape 943"/>
          <p:cNvSpPr txBox="1"/>
          <p:nvPr/>
        </p:nvSpPr>
        <p:spPr>
          <a:xfrm>
            <a:off x="5391971" y="2941983"/>
            <a:ext cx="463588" cy="369332"/>
          </a:xfrm>
          <a:prstGeom prst="rect">
            <a:avLst/>
          </a:prstGeom>
          <a:noFill/>
          <a:ln>
            <a:noFill/>
          </a:ln>
        </p:spPr>
        <p:txBody>
          <a:bodyPr wrap="square" lIns="91425" tIns="45700" rIns="91425" bIns="45700" anchor="t" anchorCtr="0">
            <a:noAutofit/>
          </a:bodyPr>
          <a:lstStyle/>
          <a:p>
            <a:pPr algn="r"/>
            <a:r>
              <a:rPr lang="en-US">
                <a:solidFill>
                  <a:schemeClr val="dk1"/>
                </a:solidFill>
                <a:latin typeface="Calibri"/>
                <a:ea typeface="Calibri"/>
                <a:cs typeface="Calibri"/>
                <a:sym typeface="Calibri"/>
              </a:rPr>
              <a:t>. . .</a:t>
            </a:r>
          </a:p>
        </p:txBody>
      </p:sp>
      <p:sp>
        <p:nvSpPr>
          <p:cNvPr id="944" name="Shape 944"/>
          <p:cNvSpPr/>
          <p:nvPr/>
        </p:nvSpPr>
        <p:spPr>
          <a:xfrm>
            <a:off x="3537080" y="3594107"/>
            <a:ext cx="363556" cy="348454"/>
          </a:xfrm>
          <a:prstGeom prst="rect">
            <a:avLst/>
          </a:prstGeom>
          <a:solidFill>
            <a:srgbClr val="548135">
              <a:alpha val="67843"/>
            </a:srgbClr>
          </a:solidFill>
          <a:ln w="57150" cap="flat" cmpd="sng">
            <a:solidFill>
              <a:srgbClr val="7F7F7F"/>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945" name="Shape 945"/>
          <p:cNvSpPr/>
          <p:nvPr/>
        </p:nvSpPr>
        <p:spPr>
          <a:xfrm>
            <a:off x="3955978" y="3594107"/>
            <a:ext cx="363556" cy="348454"/>
          </a:xfrm>
          <a:prstGeom prst="rect">
            <a:avLst/>
          </a:prstGeom>
          <a:solidFill>
            <a:srgbClr val="548135">
              <a:alpha val="67843"/>
            </a:srgbClr>
          </a:solidFill>
          <a:ln w="57150" cap="flat" cmpd="sng">
            <a:solidFill>
              <a:srgbClr val="A5A5A5"/>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946" name="Shape 946"/>
          <p:cNvSpPr/>
          <p:nvPr/>
        </p:nvSpPr>
        <p:spPr>
          <a:xfrm>
            <a:off x="4374876" y="3594107"/>
            <a:ext cx="363556" cy="348454"/>
          </a:xfrm>
          <a:prstGeom prst="rect">
            <a:avLst/>
          </a:prstGeom>
          <a:solidFill>
            <a:srgbClr val="548135">
              <a:alpha val="67843"/>
            </a:srgbClr>
          </a:solidFill>
          <a:ln w="57150" cap="flat" cmpd="sng">
            <a:solidFill>
              <a:srgbClr val="BFBFBF"/>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947" name="Shape 947"/>
          <p:cNvSpPr/>
          <p:nvPr/>
        </p:nvSpPr>
        <p:spPr>
          <a:xfrm>
            <a:off x="4793774" y="3594107"/>
            <a:ext cx="363556" cy="348454"/>
          </a:xfrm>
          <a:prstGeom prst="rect">
            <a:avLst/>
          </a:prstGeom>
          <a:solidFill>
            <a:srgbClr val="548135">
              <a:alpha val="67843"/>
            </a:srgbClr>
          </a:solidFill>
          <a:ln w="57150" cap="flat" cmpd="sng">
            <a:solidFill>
              <a:srgbClr val="D8D8D8"/>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948" name="Shape 948"/>
          <p:cNvSpPr/>
          <p:nvPr/>
        </p:nvSpPr>
        <p:spPr>
          <a:xfrm>
            <a:off x="5212671" y="3594107"/>
            <a:ext cx="363556" cy="348454"/>
          </a:xfrm>
          <a:prstGeom prst="rect">
            <a:avLst/>
          </a:prstGeom>
          <a:solidFill>
            <a:srgbClr val="548135">
              <a:alpha val="67843"/>
            </a:srgbClr>
          </a:solidFill>
          <a:ln w="57150" cap="flat" cmpd="sng">
            <a:solidFill>
              <a:schemeClr val="lt2"/>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949" name="Shape 949"/>
          <p:cNvSpPr/>
          <p:nvPr/>
        </p:nvSpPr>
        <p:spPr>
          <a:xfrm>
            <a:off x="5672514" y="3594107"/>
            <a:ext cx="363556" cy="348454"/>
          </a:xfrm>
          <a:prstGeom prst="rect">
            <a:avLst/>
          </a:prstGeom>
          <a:solidFill>
            <a:srgbClr val="FFCCCC">
              <a:alpha val="67843"/>
            </a:srgbClr>
          </a:solidFill>
          <a:ln w="57150" cap="flat" cmpd="sng">
            <a:solidFill>
              <a:srgbClr val="7F7F7F"/>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950" name="Shape 950"/>
          <p:cNvSpPr/>
          <p:nvPr/>
        </p:nvSpPr>
        <p:spPr>
          <a:xfrm>
            <a:off x="6091412" y="3594107"/>
            <a:ext cx="363556" cy="348454"/>
          </a:xfrm>
          <a:prstGeom prst="rect">
            <a:avLst/>
          </a:prstGeom>
          <a:solidFill>
            <a:srgbClr val="FFCCCC">
              <a:alpha val="67843"/>
            </a:srgbClr>
          </a:solidFill>
          <a:ln w="57150" cap="flat" cmpd="sng">
            <a:solidFill>
              <a:srgbClr val="A5A5A5"/>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951" name="Shape 951"/>
          <p:cNvSpPr/>
          <p:nvPr/>
        </p:nvSpPr>
        <p:spPr>
          <a:xfrm>
            <a:off x="6510310" y="3594107"/>
            <a:ext cx="363556" cy="348454"/>
          </a:xfrm>
          <a:prstGeom prst="rect">
            <a:avLst/>
          </a:prstGeom>
          <a:solidFill>
            <a:srgbClr val="FFCCCC">
              <a:alpha val="67843"/>
            </a:srgbClr>
          </a:solidFill>
          <a:ln w="57150" cap="flat" cmpd="sng">
            <a:solidFill>
              <a:srgbClr val="BFBFBF"/>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952" name="Shape 952"/>
          <p:cNvSpPr/>
          <p:nvPr/>
        </p:nvSpPr>
        <p:spPr>
          <a:xfrm>
            <a:off x="6929208" y="3594107"/>
            <a:ext cx="363556" cy="348454"/>
          </a:xfrm>
          <a:prstGeom prst="rect">
            <a:avLst/>
          </a:prstGeom>
          <a:solidFill>
            <a:srgbClr val="FFCCCC">
              <a:alpha val="67843"/>
            </a:srgbClr>
          </a:solidFill>
          <a:ln w="57150" cap="flat" cmpd="sng">
            <a:solidFill>
              <a:srgbClr val="D8D8D8"/>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953" name="Shape 953"/>
          <p:cNvSpPr/>
          <p:nvPr/>
        </p:nvSpPr>
        <p:spPr>
          <a:xfrm>
            <a:off x="7348105" y="3594107"/>
            <a:ext cx="363556" cy="348454"/>
          </a:xfrm>
          <a:prstGeom prst="rect">
            <a:avLst/>
          </a:prstGeom>
          <a:solidFill>
            <a:srgbClr val="FFCCCC">
              <a:alpha val="67843"/>
            </a:srgbClr>
          </a:solidFill>
          <a:ln w="57150" cap="flat" cmpd="sng">
            <a:solidFill>
              <a:schemeClr val="lt2"/>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954" name="Shape 954"/>
          <p:cNvSpPr txBox="1"/>
          <p:nvPr/>
        </p:nvSpPr>
        <p:spPr>
          <a:xfrm>
            <a:off x="1596506" y="3594107"/>
            <a:ext cx="1837811" cy="369332"/>
          </a:xfrm>
          <a:prstGeom prst="rect">
            <a:avLst/>
          </a:prstGeom>
          <a:noFill/>
          <a:ln>
            <a:noFill/>
          </a:ln>
        </p:spPr>
        <p:txBody>
          <a:bodyPr wrap="square" lIns="91425" tIns="45700" rIns="91425" bIns="45700" anchor="t" anchorCtr="0">
            <a:noAutofit/>
          </a:bodyPr>
          <a:lstStyle/>
          <a:p>
            <a:pPr algn="r"/>
            <a:r>
              <a:rPr lang="en-US">
                <a:solidFill>
                  <a:schemeClr val="dk1"/>
                </a:solidFill>
                <a:latin typeface="Calibri"/>
                <a:ea typeface="Calibri"/>
                <a:cs typeface="Calibri"/>
                <a:sym typeface="Calibri"/>
              </a:rPr>
              <a:t>Associative Hit #1</a:t>
            </a:r>
          </a:p>
        </p:txBody>
      </p:sp>
      <p:sp>
        <p:nvSpPr>
          <p:cNvPr id="955" name="Shape 955"/>
          <p:cNvSpPr/>
          <p:nvPr/>
        </p:nvSpPr>
        <p:spPr>
          <a:xfrm>
            <a:off x="8311036" y="3594107"/>
            <a:ext cx="363556" cy="348454"/>
          </a:xfrm>
          <a:prstGeom prst="rect">
            <a:avLst/>
          </a:prstGeom>
          <a:solidFill>
            <a:srgbClr val="BBD6EE">
              <a:alpha val="67843"/>
            </a:srgbClr>
          </a:solidFill>
          <a:ln w="57150" cap="flat" cmpd="sng">
            <a:solidFill>
              <a:srgbClr val="BFBFBF"/>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956" name="Shape 956"/>
          <p:cNvSpPr/>
          <p:nvPr/>
        </p:nvSpPr>
        <p:spPr>
          <a:xfrm>
            <a:off x="8729934" y="3594107"/>
            <a:ext cx="363556" cy="348454"/>
          </a:xfrm>
          <a:prstGeom prst="rect">
            <a:avLst/>
          </a:prstGeom>
          <a:solidFill>
            <a:srgbClr val="BBD6EE">
              <a:alpha val="67843"/>
            </a:srgbClr>
          </a:solidFill>
          <a:ln w="57150" cap="flat" cmpd="sng">
            <a:solidFill>
              <a:srgbClr val="D8D8D8"/>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957" name="Shape 957"/>
          <p:cNvSpPr/>
          <p:nvPr/>
        </p:nvSpPr>
        <p:spPr>
          <a:xfrm>
            <a:off x="9148831" y="3594107"/>
            <a:ext cx="363556" cy="348454"/>
          </a:xfrm>
          <a:prstGeom prst="rect">
            <a:avLst/>
          </a:prstGeom>
          <a:solidFill>
            <a:srgbClr val="BBD6EE">
              <a:alpha val="67843"/>
            </a:srgbClr>
          </a:solidFill>
          <a:ln w="57150" cap="flat" cmpd="sng">
            <a:solidFill>
              <a:schemeClr val="lt2"/>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958" name="Shape 958"/>
          <p:cNvSpPr txBox="1"/>
          <p:nvPr/>
        </p:nvSpPr>
        <p:spPr>
          <a:xfrm>
            <a:off x="7815527" y="3502085"/>
            <a:ext cx="463588" cy="369332"/>
          </a:xfrm>
          <a:prstGeom prst="rect">
            <a:avLst/>
          </a:prstGeom>
          <a:noFill/>
          <a:ln>
            <a:noFill/>
          </a:ln>
        </p:spPr>
        <p:txBody>
          <a:bodyPr wrap="square" lIns="91425" tIns="45700" rIns="91425" bIns="45700" anchor="t" anchorCtr="0">
            <a:noAutofit/>
          </a:bodyPr>
          <a:lstStyle/>
          <a:p>
            <a:pPr algn="r"/>
            <a:r>
              <a:rPr lang="en-US">
                <a:solidFill>
                  <a:schemeClr val="dk1"/>
                </a:solidFill>
                <a:latin typeface="Calibri"/>
                <a:ea typeface="Calibri"/>
                <a:cs typeface="Calibri"/>
                <a:sym typeface="Calibri"/>
              </a:rPr>
              <a:t>. . .</a:t>
            </a:r>
          </a:p>
        </p:txBody>
      </p:sp>
      <p:sp>
        <p:nvSpPr>
          <p:cNvPr id="959" name="Shape 959"/>
          <p:cNvSpPr txBox="1"/>
          <p:nvPr/>
        </p:nvSpPr>
        <p:spPr>
          <a:xfrm>
            <a:off x="5391971" y="3559483"/>
            <a:ext cx="463588" cy="369332"/>
          </a:xfrm>
          <a:prstGeom prst="rect">
            <a:avLst/>
          </a:prstGeom>
          <a:noFill/>
          <a:ln>
            <a:noFill/>
          </a:ln>
        </p:spPr>
        <p:txBody>
          <a:bodyPr wrap="square" lIns="91425" tIns="45700" rIns="91425" bIns="45700" anchor="t" anchorCtr="0">
            <a:noAutofit/>
          </a:bodyPr>
          <a:lstStyle/>
          <a:p>
            <a:pPr algn="r"/>
            <a:r>
              <a:rPr lang="en-US">
                <a:solidFill>
                  <a:schemeClr val="dk1"/>
                </a:solidFill>
                <a:latin typeface="Calibri"/>
                <a:ea typeface="Calibri"/>
                <a:cs typeface="Calibri"/>
                <a:sym typeface="Calibri"/>
              </a:rPr>
              <a:t>. . .</a:t>
            </a:r>
          </a:p>
        </p:txBody>
      </p:sp>
      <p:sp>
        <p:nvSpPr>
          <p:cNvPr id="960" name="Shape 960"/>
          <p:cNvSpPr/>
          <p:nvPr/>
        </p:nvSpPr>
        <p:spPr>
          <a:xfrm>
            <a:off x="3537080" y="4033482"/>
            <a:ext cx="363556" cy="348454"/>
          </a:xfrm>
          <a:prstGeom prst="rect">
            <a:avLst/>
          </a:prstGeom>
          <a:solidFill>
            <a:srgbClr val="548135">
              <a:alpha val="67843"/>
            </a:srgbClr>
          </a:solidFill>
          <a:ln w="57150" cap="flat" cmpd="sng">
            <a:solidFill>
              <a:srgbClr val="7F7F7F"/>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961" name="Shape 961"/>
          <p:cNvSpPr/>
          <p:nvPr/>
        </p:nvSpPr>
        <p:spPr>
          <a:xfrm>
            <a:off x="3955978" y="4033482"/>
            <a:ext cx="363556" cy="348454"/>
          </a:xfrm>
          <a:prstGeom prst="rect">
            <a:avLst/>
          </a:prstGeom>
          <a:solidFill>
            <a:srgbClr val="548135">
              <a:alpha val="67843"/>
            </a:srgbClr>
          </a:solidFill>
          <a:ln w="57150" cap="flat" cmpd="sng">
            <a:solidFill>
              <a:srgbClr val="A5A5A5"/>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962" name="Shape 962"/>
          <p:cNvSpPr/>
          <p:nvPr/>
        </p:nvSpPr>
        <p:spPr>
          <a:xfrm>
            <a:off x="4374876" y="4033482"/>
            <a:ext cx="363556" cy="348454"/>
          </a:xfrm>
          <a:prstGeom prst="rect">
            <a:avLst/>
          </a:prstGeom>
          <a:solidFill>
            <a:srgbClr val="548135">
              <a:alpha val="67843"/>
            </a:srgbClr>
          </a:solidFill>
          <a:ln w="57150" cap="flat" cmpd="sng">
            <a:solidFill>
              <a:srgbClr val="BFBFBF"/>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963" name="Shape 963"/>
          <p:cNvSpPr/>
          <p:nvPr/>
        </p:nvSpPr>
        <p:spPr>
          <a:xfrm>
            <a:off x="4793774" y="4033482"/>
            <a:ext cx="363556" cy="348454"/>
          </a:xfrm>
          <a:prstGeom prst="rect">
            <a:avLst/>
          </a:prstGeom>
          <a:solidFill>
            <a:srgbClr val="548135">
              <a:alpha val="67843"/>
            </a:srgbClr>
          </a:solidFill>
          <a:ln w="57150" cap="flat" cmpd="sng">
            <a:solidFill>
              <a:srgbClr val="D8D8D8"/>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964" name="Shape 964"/>
          <p:cNvSpPr/>
          <p:nvPr/>
        </p:nvSpPr>
        <p:spPr>
          <a:xfrm>
            <a:off x="5212671" y="4033482"/>
            <a:ext cx="363556" cy="348454"/>
          </a:xfrm>
          <a:prstGeom prst="rect">
            <a:avLst/>
          </a:prstGeom>
          <a:solidFill>
            <a:srgbClr val="548135">
              <a:alpha val="67843"/>
            </a:srgbClr>
          </a:solidFill>
          <a:ln w="57150" cap="flat" cmpd="sng">
            <a:solidFill>
              <a:schemeClr val="lt2"/>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965" name="Shape 965"/>
          <p:cNvSpPr/>
          <p:nvPr/>
        </p:nvSpPr>
        <p:spPr>
          <a:xfrm>
            <a:off x="5672514" y="4033482"/>
            <a:ext cx="363556" cy="348454"/>
          </a:xfrm>
          <a:prstGeom prst="rect">
            <a:avLst/>
          </a:prstGeom>
          <a:solidFill>
            <a:srgbClr val="FFCCCC">
              <a:alpha val="67843"/>
            </a:srgbClr>
          </a:solidFill>
          <a:ln w="57150" cap="flat" cmpd="sng">
            <a:solidFill>
              <a:srgbClr val="7F7F7F"/>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966" name="Shape 966"/>
          <p:cNvSpPr/>
          <p:nvPr/>
        </p:nvSpPr>
        <p:spPr>
          <a:xfrm>
            <a:off x="6091412" y="4033482"/>
            <a:ext cx="363556" cy="348454"/>
          </a:xfrm>
          <a:prstGeom prst="rect">
            <a:avLst/>
          </a:prstGeom>
          <a:solidFill>
            <a:srgbClr val="FFCCCC">
              <a:alpha val="67843"/>
            </a:srgbClr>
          </a:solidFill>
          <a:ln w="57150" cap="flat" cmpd="sng">
            <a:solidFill>
              <a:srgbClr val="A5A5A5"/>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967" name="Shape 967"/>
          <p:cNvSpPr/>
          <p:nvPr/>
        </p:nvSpPr>
        <p:spPr>
          <a:xfrm>
            <a:off x="6510310" y="4033482"/>
            <a:ext cx="363556" cy="348454"/>
          </a:xfrm>
          <a:prstGeom prst="rect">
            <a:avLst/>
          </a:prstGeom>
          <a:solidFill>
            <a:srgbClr val="FFCCCC">
              <a:alpha val="67843"/>
            </a:srgbClr>
          </a:solidFill>
          <a:ln w="57150" cap="flat" cmpd="sng">
            <a:solidFill>
              <a:srgbClr val="BFBFBF"/>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968" name="Shape 968"/>
          <p:cNvSpPr/>
          <p:nvPr/>
        </p:nvSpPr>
        <p:spPr>
          <a:xfrm>
            <a:off x="6929208" y="4033482"/>
            <a:ext cx="363556" cy="348454"/>
          </a:xfrm>
          <a:prstGeom prst="rect">
            <a:avLst/>
          </a:prstGeom>
          <a:solidFill>
            <a:srgbClr val="FFCCCC">
              <a:alpha val="67843"/>
            </a:srgbClr>
          </a:solidFill>
          <a:ln w="57150" cap="flat" cmpd="sng">
            <a:solidFill>
              <a:srgbClr val="D8D8D8"/>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969" name="Shape 969"/>
          <p:cNvSpPr/>
          <p:nvPr/>
        </p:nvSpPr>
        <p:spPr>
          <a:xfrm>
            <a:off x="7348105" y="4033482"/>
            <a:ext cx="363556" cy="348454"/>
          </a:xfrm>
          <a:prstGeom prst="rect">
            <a:avLst/>
          </a:prstGeom>
          <a:solidFill>
            <a:srgbClr val="FFCCCC">
              <a:alpha val="67843"/>
            </a:srgbClr>
          </a:solidFill>
          <a:ln w="57150" cap="flat" cmpd="sng">
            <a:solidFill>
              <a:schemeClr val="lt2"/>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970" name="Shape 970"/>
          <p:cNvSpPr txBox="1"/>
          <p:nvPr/>
        </p:nvSpPr>
        <p:spPr>
          <a:xfrm>
            <a:off x="1564446" y="4033482"/>
            <a:ext cx="1869871" cy="369332"/>
          </a:xfrm>
          <a:prstGeom prst="rect">
            <a:avLst/>
          </a:prstGeom>
          <a:noFill/>
          <a:ln>
            <a:noFill/>
          </a:ln>
        </p:spPr>
        <p:txBody>
          <a:bodyPr wrap="square" lIns="91425" tIns="45700" rIns="91425" bIns="45700" anchor="t" anchorCtr="0">
            <a:noAutofit/>
          </a:bodyPr>
          <a:lstStyle/>
          <a:p>
            <a:pPr algn="r"/>
            <a:r>
              <a:rPr lang="en-US">
                <a:solidFill>
                  <a:schemeClr val="dk1"/>
                </a:solidFill>
                <a:latin typeface="Calibri"/>
                <a:ea typeface="Calibri"/>
                <a:cs typeface="Calibri"/>
                <a:sym typeface="Calibri"/>
              </a:rPr>
              <a:t>Associative Hit #</a:t>
            </a:r>
            <a:r>
              <a:rPr lang="en-US" i="1">
                <a:solidFill>
                  <a:schemeClr val="dk1"/>
                </a:solidFill>
                <a:latin typeface="Calibri"/>
                <a:ea typeface="Calibri"/>
                <a:cs typeface="Calibri"/>
                <a:sym typeface="Calibri"/>
              </a:rPr>
              <a:t>N</a:t>
            </a:r>
          </a:p>
        </p:txBody>
      </p:sp>
      <p:sp>
        <p:nvSpPr>
          <p:cNvPr id="971" name="Shape 971"/>
          <p:cNvSpPr/>
          <p:nvPr/>
        </p:nvSpPr>
        <p:spPr>
          <a:xfrm>
            <a:off x="8311036" y="4033482"/>
            <a:ext cx="363556" cy="348454"/>
          </a:xfrm>
          <a:prstGeom prst="rect">
            <a:avLst/>
          </a:prstGeom>
          <a:solidFill>
            <a:srgbClr val="BBD6EE">
              <a:alpha val="67843"/>
            </a:srgbClr>
          </a:solidFill>
          <a:ln w="57150" cap="flat" cmpd="sng">
            <a:solidFill>
              <a:srgbClr val="BFBFBF"/>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972" name="Shape 972"/>
          <p:cNvSpPr/>
          <p:nvPr/>
        </p:nvSpPr>
        <p:spPr>
          <a:xfrm>
            <a:off x="8729934" y="4033482"/>
            <a:ext cx="363556" cy="348454"/>
          </a:xfrm>
          <a:prstGeom prst="rect">
            <a:avLst/>
          </a:prstGeom>
          <a:solidFill>
            <a:srgbClr val="BBD6EE">
              <a:alpha val="67843"/>
            </a:srgbClr>
          </a:solidFill>
          <a:ln w="57150" cap="flat" cmpd="sng">
            <a:solidFill>
              <a:srgbClr val="D8D8D8"/>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973" name="Shape 973"/>
          <p:cNvSpPr/>
          <p:nvPr/>
        </p:nvSpPr>
        <p:spPr>
          <a:xfrm>
            <a:off x="9148831" y="4033482"/>
            <a:ext cx="363556" cy="348454"/>
          </a:xfrm>
          <a:prstGeom prst="rect">
            <a:avLst/>
          </a:prstGeom>
          <a:solidFill>
            <a:srgbClr val="BBD6EE">
              <a:alpha val="67843"/>
            </a:srgbClr>
          </a:solidFill>
          <a:ln w="57150" cap="flat" cmpd="sng">
            <a:solidFill>
              <a:schemeClr val="lt2"/>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974" name="Shape 974"/>
          <p:cNvSpPr txBox="1"/>
          <p:nvPr/>
        </p:nvSpPr>
        <p:spPr>
          <a:xfrm>
            <a:off x="7815527" y="3941460"/>
            <a:ext cx="463588" cy="369332"/>
          </a:xfrm>
          <a:prstGeom prst="rect">
            <a:avLst/>
          </a:prstGeom>
          <a:noFill/>
          <a:ln>
            <a:noFill/>
          </a:ln>
        </p:spPr>
        <p:txBody>
          <a:bodyPr wrap="square" lIns="91425" tIns="45700" rIns="91425" bIns="45700" anchor="t" anchorCtr="0">
            <a:noAutofit/>
          </a:bodyPr>
          <a:lstStyle/>
          <a:p>
            <a:pPr algn="r"/>
            <a:r>
              <a:rPr lang="en-US">
                <a:solidFill>
                  <a:schemeClr val="dk1"/>
                </a:solidFill>
                <a:latin typeface="Calibri"/>
                <a:ea typeface="Calibri"/>
                <a:cs typeface="Calibri"/>
                <a:sym typeface="Calibri"/>
              </a:rPr>
              <a:t>. . .</a:t>
            </a:r>
          </a:p>
        </p:txBody>
      </p:sp>
      <p:sp>
        <p:nvSpPr>
          <p:cNvPr id="975" name="Shape 975"/>
          <p:cNvSpPr txBox="1"/>
          <p:nvPr/>
        </p:nvSpPr>
        <p:spPr>
          <a:xfrm>
            <a:off x="5391971" y="3998858"/>
            <a:ext cx="463588" cy="369332"/>
          </a:xfrm>
          <a:prstGeom prst="rect">
            <a:avLst/>
          </a:prstGeom>
          <a:noFill/>
          <a:ln>
            <a:noFill/>
          </a:ln>
        </p:spPr>
        <p:txBody>
          <a:bodyPr wrap="square" lIns="91425" tIns="45700" rIns="91425" bIns="45700" anchor="t" anchorCtr="0">
            <a:noAutofit/>
          </a:bodyPr>
          <a:lstStyle/>
          <a:p>
            <a:pPr algn="r"/>
            <a:r>
              <a:rPr lang="en-US">
                <a:solidFill>
                  <a:schemeClr val="dk1"/>
                </a:solidFill>
                <a:latin typeface="Calibri"/>
                <a:ea typeface="Calibri"/>
                <a:cs typeface="Calibri"/>
                <a:sym typeface="Calibri"/>
              </a:rPr>
              <a:t>. . .</a:t>
            </a:r>
          </a:p>
        </p:txBody>
      </p:sp>
      <p:sp>
        <p:nvSpPr>
          <p:cNvPr id="3" name="Title 2">
            <a:extLst>
              <a:ext uri="{FF2B5EF4-FFF2-40B4-BE49-F238E27FC236}">
                <a16:creationId xmlns:a16="http://schemas.microsoft.com/office/drawing/2014/main" id="{2EF0452B-D3D2-45CD-A573-3AE4635D5C4E}"/>
              </a:ext>
            </a:extLst>
          </p:cNvPr>
          <p:cNvSpPr>
            <a:spLocks noGrp="1"/>
          </p:cNvSpPr>
          <p:nvPr>
            <p:ph type="title"/>
          </p:nvPr>
        </p:nvSpPr>
        <p:spPr/>
        <p:txBody>
          <a:bodyPr/>
          <a:lstStyle/>
          <a:p>
            <a:r>
              <a:rPr lang="en-US" dirty="0">
                <a:solidFill>
                  <a:srgbClr val="002060"/>
                </a:solidFill>
              </a:rPr>
              <a:t>Event-related brain X (single subject)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4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4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4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4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4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5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5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5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5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5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5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5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5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5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6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6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96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96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96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96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6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6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6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7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971"/>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972"/>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973"/>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974"/>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979"/>
        <p:cNvGrpSpPr/>
        <p:nvPr/>
      </p:nvGrpSpPr>
      <p:grpSpPr>
        <a:xfrm>
          <a:off x="0" y="0"/>
          <a:ext cx="0" cy="0"/>
          <a:chOff x="0" y="0"/>
          <a:chExt cx="0" cy="0"/>
        </a:xfrm>
      </p:grpSpPr>
      <p:sp>
        <p:nvSpPr>
          <p:cNvPr id="980" name="Shape 980"/>
          <p:cNvSpPr/>
          <p:nvPr/>
        </p:nvSpPr>
        <p:spPr>
          <a:xfrm>
            <a:off x="3531037" y="3059762"/>
            <a:ext cx="363556" cy="348454"/>
          </a:xfrm>
          <a:prstGeom prst="rect">
            <a:avLst/>
          </a:prstGeom>
          <a:solidFill>
            <a:srgbClr val="548135">
              <a:alpha val="67843"/>
            </a:srgbClr>
          </a:solidFill>
          <a:ln w="57150" cap="flat" cmpd="sng">
            <a:solidFill>
              <a:srgbClr val="7F7F7F"/>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981" name="Shape 981"/>
          <p:cNvSpPr/>
          <p:nvPr/>
        </p:nvSpPr>
        <p:spPr>
          <a:xfrm>
            <a:off x="3949935" y="3059762"/>
            <a:ext cx="363556" cy="348454"/>
          </a:xfrm>
          <a:prstGeom prst="rect">
            <a:avLst/>
          </a:prstGeom>
          <a:solidFill>
            <a:srgbClr val="548135">
              <a:alpha val="67843"/>
            </a:srgbClr>
          </a:solidFill>
          <a:ln w="57150" cap="flat" cmpd="sng">
            <a:solidFill>
              <a:srgbClr val="A5A5A5"/>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982" name="Shape 982"/>
          <p:cNvSpPr/>
          <p:nvPr/>
        </p:nvSpPr>
        <p:spPr>
          <a:xfrm>
            <a:off x="4368833" y="3059762"/>
            <a:ext cx="363556" cy="348454"/>
          </a:xfrm>
          <a:prstGeom prst="rect">
            <a:avLst/>
          </a:prstGeom>
          <a:solidFill>
            <a:srgbClr val="548135">
              <a:alpha val="67843"/>
            </a:srgbClr>
          </a:solidFill>
          <a:ln w="57150" cap="flat" cmpd="sng">
            <a:solidFill>
              <a:srgbClr val="BFBFBF"/>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983" name="Shape 983"/>
          <p:cNvSpPr/>
          <p:nvPr/>
        </p:nvSpPr>
        <p:spPr>
          <a:xfrm>
            <a:off x="4787731" y="3059762"/>
            <a:ext cx="363556" cy="348454"/>
          </a:xfrm>
          <a:prstGeom prst="rect">
            <a:avLst/>
          </a:prstGeom>
          <a:solidFill>
            <a:srgbClr val="548135">
              <a:alpha val="67843"/>
            </a:srgbClr>
          </a:solidFill>
          <a:ln w="57150" cap="flat" cmpd="sng">
            <a:solidFill>
              <a:srgbClr val="D8D8D8"/>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984" name="Shape 984"/>
          <p:cNvSpPr/>
          <p:nvPr/>
        </p:nvSpPr>
        <p:spPr>
          <a:xfrm>
            <a:off x="5206628" y="3059762"/>
            <a:ext cx="363556" cy="348454"/>
          </a:xfrm>
          <a:prstGeom prst="rect">
            <a:avLst/>
          </a:prstGeom>
          <a:solidFill>
            <a:srgbClr val="548135">
              <a:alpha val="67843"/>
            </a:srgbClr>
          </a:solidFill>
          <a:ln w="57150" cap="flat" cmpd="sng">
            <a:solidFill>
              <a:schemeClr val="lt2"/>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985" name="Shape 985"/>
          <p:cNvSpPr/>
          <p:nvPr/>
        </p:nvSpPr>
        <p:spPr>
          <a:xfrm>
            <a:off x="5666471" y="3059762"/>
            <a:ext cx="363556" cy="348454"/>
          </a:xfrm>
          <a:prstGeom prst="rect">
            <a:avLst/>
          </a:prstGeom>
          <a:solidFill>
            <a:srgbClr val="FFCCCC">
              <a:alpha val="67843"/>
            </a:srgbClr>
          </a:solidFill>
          <a:ln w="57150" cap="flat" cmpd="sng">
            <a:solidFill>
              <a:srgbClr val="7F7F7F"/>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986" name="Shape 986"/>
          <p:cNvSpPr/>
          <p:nvPr/>
        </p:nvSpPr>
        <p:spPr>
          <a:xfrm>
            <a:off x="6085369" y="3059762"/>
            <a:ext cx="363556" cy="348454"/>
          </a:xfrm>
          <a:prstGeom prst="rect">
            <a:avLst/>
          </a:prstGeom>
          <a:solidFill>
            <a:srgbClr val="FFCCCC">
              <a:alpha val="67843"/>
            </a:srgbClr>
          </a:solidFill>
          <a:ln w="57150" cap="flat" cmpd="sng">
            <a:solidFill>
              <a:srgbClr val="A5A5A5"/>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987" name="Shape 987"/>
          <p:cNvSpPr/>
          <p:nvPr/>
        </p:nvSpPr>
        <p:spPr>
          <a:xfrm>
            <a:off x="6504267" y="3059762"/>
            <a:ext cx="363556" cy="348454"/>
          </a:xfrm>
          <a:prstGeom prst="rect">
            <a:avLst/>
          </a:prstGeom>
          <a:solidFill>
            <a:srgbClr val="FFCCCC">
              <a:alpha val="67843"/>
            </a:srgbClr>
          </a:solidFill>
          <a:ln w="57150" cap="flat" cmpd="sng">
            <a:solidFill>
              <a:srgbClr val="BFBFBF"/>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988" name="Shape 988"/>
          <p:cNvSpPr/>
          <p:nvPr/>
        </p:nvSpPr>
        <p:spPr>
          <a:xfrm>
            <a:off x="6923165" y="3059762"/>
            <a:ext cx="363556" cy="348454"/>
          </a:xfrm>
          <a:prstGeom prst="rect">
            <a:avLst/>
          </a:prstGeom>
          <a:solidFill>
            <a:srgbClr val="FFCCCC">
              <a:alpha val="67843"/>
            </a:srgbClr>
          </a:solidFill>
          <a:ln w="57150" cap="flat" cmpd="sng">
            <a:solidFill>
              <a:srgbClr val="D8D8D8"/>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989" name="Shape 989"/>
          <p:cNvSpPr/>
          <p:nvPr/>
        </p:nvSpPr>
        <p:spPr>
          <a:xfrm>
            <a:off x="7342062" y="3059762"/>
            <a:ext cx="363556" cy="348454"/>
          </a:xfrm>
          <a:prstGeom prst="rect">
            <a:avLst/>
          </a:prstGeom>
          <a:solidFill>
            <a:srgbClr val="FFCCCC">
              <a:alpha val="67843"/>
            </a:srgbClr>
          </a:solidFill>
          <a:ln w="57150" cap="flat" cmpd="sng">
            <a:solidFill>
              <a:schemeClr val="lt2"/>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990" name="Shape 990"/>
          <p:cNvSpPr/>
          <p:nvPr/>
        </p:nvSpPr>
        <p:spPr>
          <a:xfrm>
            <a:off x="8304993" y="3059762"/>
            <a:ext cx="363556" cy="348454"/>
          </a:xfrm>
          <a:prstGeom prst="rect">
            <a:avLst/>
          </a:prstGeom>
          <a:solidFill>
            <a:srgbClr val="BBD6EE">
              <a:alpha val="67843"/>
            </a:srgbClr>
          </a:solidFill>
          <a:ln w="57150" cap="flat" cmpd="sng">
            <a:solidFill>
              <a:srgbClr val="BFBFBF"/>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991" name="Shape 991"/>
          <p:cNvSpPr/>
          <p:nvPr/>
        </p:nvSpPr>
        <p:spPr>
          <a:xfrm>
            <a:off x="8723891" y="3059762"/>
            <a:ext cx="363556" cy="348454"/>
          </a:xfrm>
          <a:prstGeom prst="rect">
            <a:avLst/>
          </a:prstGeom>
          <a:solidFill>
            <a:srgbClr val="BBD6EE">
              <a:alpha val="67843"/>
            </a:srgbClr>
          </a:solidFill>
          <a:ln w="57150" cap="flat" cmpd="sng">
            <a:solidFill>
              <a:srgbClr val="D8D8D8"/>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992" name="Shape 992"/>
          <p:cNvSpPr/>
          <p:nvPr/>
        </p:nvSpPr>
        <p:spPr>
          <a:xfrm>
            <a:off x="9142788" y="3059762"/>
            <a:ext cx="363556" cy="348454"/>
          </a:xfrm>
          <a:prstGeom prst="rect">
            <a:avLst/>
          </a:prstGeom>
          <a:solidFill>
            <a:srgbClr val="BBD6EE">
              <a:alpha val="67843"/>
            </a:srgbClr>
          </a:solidFill>
          <a:ln w="57150" cap="flat" cmpd="sng">
            <a:solidFill>
              <a:schemeClr val="lt2"/>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993" name="Shape 993"/>
          <p:cNvSpPr txBox="1"/>
          <p:nvPr/>
        </p:nvSpPr>
        <p:spPr>
          <a:xfrm rot="-2957456">
            <a:off x="3352005" y="2378262"/>
            <a:ext cx="1289712" cy="369332"/>
          </a:xfrm>
          <a:prstGeom prst="rect">
            <a:avLst/>
          </a:prstGeom>
          <a:noFill/>
          <a:ln>
            <a:noFill/>
          </a:ln>
        </p:spPr>
        <p:txBody>
          <a:bodyPr wrap="square" lIns="91425" tIns="45700" rIns="91425" bIns="45700" anchor="t" anchorCtr="0">
            <a:noAutofit/>
          </a:bodyPr>
          <a:lstStyle/>
          <a:p>
            <a:r>
              <a:rPr lang="en-US">
                <a:solidFill>
                  <a:schemeClr val="dk1"/>
                </a:solidFill>
                <a:latin typeface="Calibri"/>
                <a:ea typeface="Calibri"/>
                <a:cs typeface="Calibri"/>
                <a:sym typeface="Calibri"/>
              </a:rPr>
              <a:t>Voxel</a:t>
            </a:r>
            <a:r>
              <a:rPr lang="en-US" baseline="-25000">
                <a:solidFill>
                  <a:schemeClr val="dk1"/>
                </a:solidFill>
                <a:latin typeface="Calibri"/>
                <a:ea typeface="Calibri"/>
                <a:cs typeface="Calibri"/>
                <a:sym typeface="Calibri"/>
              </a:rPr>
              <a:t>1</a:t>
            </a:r>
            <a:r>
              <a:rPr lang="en-US">
                <a:solidFill>
                  <a:schemeClr val="dk1"/>
                </a:solidFill>
                <a:latin typeface="Calibri"/>
                <a:ea typeface="Calibri"/>
                <a:cs typeface="Calibri"/>
                <a:sym typeface="Calibri"/>
              </a:rPr>
              <a:t> Lag0</a:t>
            </a:r>
          </a:p>
        </p:txBody>
      </p:sp>
      <p:sp>
        <p:nvSpPr>
          <p:cNvPr id="994" name="Shape 994"/>
          <p:cNvSpPr txBox="1"/>
          <p:nvPr/>
        </p:nvSpPr>
        <p:spPr>
          <a:xfrm rot="-2957456">
            <a:off x="4233453" y="2378262"/>
            <a:ext cx="1289712" cy="369332"/>
          </a:xfrm>
          <a:prstGeom prst="rect">
            <a:avLst/>
          </a:prstGeom>
          <a:noFill/>
          <a:ln>
            <a:noFill/>
          </a:ln>
        </p:spPr>
        <p:txBody>
          <a:bodyPr wrap="square" lIns="91425" tIns="45700" rIns="91425" bIns="45700" anchor="t" anchorCtr="0">
            <a:noAutofit/>
          </a:bodyPr>
          <a:lstStyle/>
          <a:p>
            <a:r>
              <a:rPr lang="en-US">
                <a:solidFill>
                  <a:schemeClr val="dk1"/>
                </a:solidFill>
                <a:latin typeface="Calibri"/>
                <a:ea typeface="Calibri"/>
                <a:cs typeface="Calibri"/>
                <a:sym typeface="Calibri"/>
              </a:rPr>
              <a:t>Voxel</a:t>
            </a:r>
            <a:r>
              <a:rPr lang="en-US" baseline="-25000">
                <a:solidFill>
                  <a:schemeClr val="dk1"/>
                </a:solidFill>
                <a:latin typeface="Calibri"/>
                <a:ea typeface="Calibri"/>
                <a:cs typeface="Calibri"/>
                <a:sym typeface="Calibri"/>
              </a:rPr>
              <a:t>1</a:t>
            </a:r>
            <a:r>
              <a:rPr lang="en-US">
                <a:solidFill>
                  <a:schemeClr val="dk1"/>
                </a:solidFill>
                <a:latin typeface="Calibri"/>
                <a:ea typeface="Calibri"/>
                <a:cs typeface="Calibri"/>
                <a:sym typeface="Calibri"/>
              </a:rPr>
              <a:t> Lag2</a:t>
            </a:r>
          </a:p>
        </p:txBody>
      </p:sp>
      <p:sp>
        <p:nvSpPr>
          <p:cNvPr id="995" name="Shape 995"/>
          <p:cNvSpPr txBox="1"/>
          <p:nvPr/>
        </p:nvSpPr>
        <p:spPr>
          <a:xfrm rot="-2957456">
            <a:off x="3805205" y="2378262"/>
            <a:ext cx="1289712" cy="369332"/>
          </a:xfrm>
          <a:prstGeom prst="rect">
            <a:avLst/>
          </a:prstGeom>
          <a:noFill/>
          <a:ln>
            <a:noFill/>
          </a:ln>
        </p:spPr>
        <p:txBody>
          <a:bodyPr wrap="square" lIns="91425" tIns="45700" rIns="91425" bIns="45700" anchor="t" anchorCtr="0">
            <a:noAutofit/>
          </a:bodyPr>
          <a:lstStyle/>
          <a:p>
            <a:r>
              <a:rPr lang="en-US">
                <a:solidFill>
                  <a:schemeClr val="dk1"/>
                </a:solidFill>
                <a:latin typeface="Calibri"/>
                <a:ea typeface="Calibri"/>
                <a:cs typeface="Calibri"/>
                <a:sym typeface="Calibri"/>
              </a:rPr>
              <a:t>Voxel</a:t>
            </a:r>
            <a:r>
              <a:rPr lang="en-US" baseline="-25000">
                <a:solidFill>
                  <a:schemeClr val="dk1"/>
                </a:solidFill>
                <a:latin typeface="Calibri"/>
                <a:ea typeface="Calibri"/>
                <a:cs typeface="Calibri"/>
                <a:sym typeface="Calibri"/>
              </a:rPr>
              <a:t>1</a:t>
            </a:r>
            <a:r>
              <a:rPr lang="en-US">
                <a:solidFill>
                  <a:schemeClr val="dk1"/>
                </a:solidFill>
                <a:latin typeface="Calibri"/>
                <a:ea typeface="Calibri"/>
                <a:cs typeface="Calibri"/>
                <a:sym typeface="Calibri"/>
              </a:rPr>
              <a:t> Lag1</a:t>
            </a:r>
          </a:p>
        </p:txBody>
      </p:sp>
      <p:sp>
        <p:nvSpPr>
          <p:cNvPr id="996" name="Shape 996"/>
          <p:cNvSpPr txBox="1"/>
          <p:nvPr/>
        </p:nvSpPr>
        <p:spPr>
          <a:xfrm rot="-2957456">
            <a:off x="4639627" y="2378262"/>
            <a:ext cx="1289712" cy="369332"/>
          </a:xfrm>
          <a:prstGeom prst="rect">
            <a:avLst/>
          </a:prstGeom>
          <a:noFill/>
          <a:ln>
            <a:noFill/>
          </a:ln>
        </p:spPr>
        <p:txBody>
          <a:bodyPr wrap="square" lIns="91425" tIns="45700" rIns="91425" bIns="45700" anchor="t" anchorCtr="0">
            <a:noAutofit/>
          </a:bodyPr>
          <a:lstStyle/>
          <a:p>
            <a:r>
              <a:rPr lang="en-US">
                <a:solidFill>
                  <a:schemeClr val="dk1"/>
                </a:solidFill>
                <a:latin typeface="Calibri"/>
                <a:ea typeface="Calibri"/>
                <a:cs typeface="Calibri"/>
                <a:sym typeface="Calibri"/>
              </a:rPr>
              <a:t>Voxel</a:t>
            </a:r>
            <a:r>
              <a:rPr lang="en-US" baseline="-25000">
                <a:solidFill>
                  <a:schemeClr val="dk1"/>
                </a:solidFill>
                <a:latin typeface="Calibri"/>
                <a:ea typeface="Calibri"/>
                <a:cs typeface="Calibri"/>
                <a:sym typeface="Calibri"/>
              </a:rPr>
              <a:t>1</a:t>
            </a:r>
            <a:r>
              <a:rPr lang="en-US">
                <a:solidFill>
                  <a:schemeClr val="dk1"/>
                </a:solidFill>
                <a:latin typeface="Calibri"/>
                <a:ea typeface="Calibri"/>
                <a:cs typeface="Calibri"/>
                <a:sym typeface="Calibri"/>
              </a:rPr>
              <a:t> Lag3</a:t>
            </a:r>
          </a:p>
        </p:txBody>
      </p:sp>
      <p:sp>
        <p:nvSpPr>
          <p:cNvPr id="997" name="Shape 997"/>
          <p:cNvSpPr txBox="1"/>
          <p:nvPr/>
        </p:nvSpPr>
        <p:spPr>
          <a:xfrm rot="-2957456">
            <a:off x="5069866" y="2378262"/>
            <a:ext cx="1289712" cy="369332"/>
          </a:xfrm>
          <a:prstGeom prst="rect">
            <a:avLst/>
          </a:prstGeom>
          <a:noFill/>
          <a:ln>
            <a:noFill/>
          </a:ln>
        </p:spPr>
        <p:txBody>
          <a:bodyPr wrap="square" lIns="91425" tIns="45700" rIns="91425" bIns="45700" anchor="t" anchorCtr="0">
            <a:noAutofit/>
          </a:bodyPr>
          <a:lstStyle/>
          <a:p>
            <a:r>
              <a:rPr lang="en-US">
                <a:solidFill>
                  <a:schemeClr val="dk1"/>
                </a:solidFill>
                <a:latin typeface="Calibri"/>
                <a:ea typeface="Calibri"/>
                <a:cs typeface="Calibri"/>
                <a:sym typeface="Calibri"/>
              </a:rPr>
              <a:t>Voxel</a:t>
            </a:r>
            <a:r>
              <a:rPr lang="en-US" baseline="-25000">
                <a:solidFill>
                  <a:schemeClr val="dk1"/>
                </a:solidFill>
                <a:latin typeface="Calibri"/>
                <a:ea typeface="Calibri"/>
                <a:cs typeface="Calibri"/>
                <a:sym typeface="Calibri"/>
              </a:rPr>
              <a:t>1</a:t>
            </a:r>
            <a:r>
              <a:rPr lang="en-US">
                <a:solidFill>
                  <a:schemeClr val="dk1"/>
                </a:solidFill>
                <a:latin typeface="Calibri"/>
                <a:ea typeface="Calibri"/>
                <a:cs typeface="Calibri"/>
                <a:sym typeface="Calibri"/>
              </a:rPr>
              <a:t> Lag4</a:t>
            </a:r>
          </a:p>
        </p:txBody>
      </p:sp>
      <p:sp>
        <p:nvSpPr>
          <p:cNvPr id="998" name="Shape 998"/>
          <p:cNvSpPr txBox="1"/>
          <p:nvPr/>
        </p:nvSpPr>
        <p:spPr>
          <a:xfrm rot="-2957456">
            <a:off x="5561803" y="2378262"/>
            <a:ext cx="1289712" cy="369332"/>
          </a:xfrm>
          <a:prstGeom prst="rect">
            <a:avLst/>
          </a:prstGeom>
          <a:noFill/>
          <a:ln>
            <a:noFill/>
          </a:ln>
        </p:spPr>
        <p:txBody>
          <a:bodyPr wrap="square" lIns="91425" tIns="45700" rIns="91425" bIns="45700" anchor="t" anchorCtr="0">
            <a:noAutofit/>
          </a:bodyPr>
          <a:lstStyle/>
          <a:p>
            <a:r>
              <a:rPr lang="en-US">
                <a:solidFill>
                  <a:schemeClr val="dk1"/>
                </a:solidFill>
                <a:latin typeface="Calibri"/>
                <a:ea typeface="Calibri"/>
                <a:cs typeface="Calibri"/>
                <a:sym typeface="Calibri"/>
              </a:rPr>
              <a:t>Voxel</a:t>
            </a:r>
            <a:r>
              <a:rPr lang="en-US" baseline="-25000">
                <a:solidFill>
                  <a:schemeClr val="dk1"/>
                </a:solidFill>
                <a:latin typeface="Calibri"/>
                <a:ea typeface="Calibri"/>
                <a:cs typeface="Calibri"/>
                <a:sym typeface="Calibri"/>
              </a:rPr>
              <a:t>2</a:t>
            </a:r>
            <a:r>
              <a:rPr lang="en-US">
                <a:solidFill>
                  <a:schemeClr val="dk1"/>
                </a:solidFill>
                <a:latin typeface="Calibri"/>
                <a:ea typeface="Calibri"/>
                <a:cs typeface="Calibri"/>
                <a:sym typeface="Calibri"/>
              </a:rPr>
              <a:t> Lag0</a:t>
            </a:r>
          </a:p>
        </p:txBody>
      </p:sp>
      <p:sp>
        <p:nvSpPr>
          <p:cNvPr id="999" name="Shape 999"/>
          <p:cNvSpPr txBox="1"/>
          <p:nvPr/>
        </p:nvSpPr>
        <p:spPr>
          <a:xfrm rot="-2957456">
            <a:off x="6419187" y="2378262"/>
            <a:ext cx="1289712" cy="369332"/>
          </a:xfrm>
          <a:prstGeom prst="rect">
            <a:avLst/>
          </a:prstGeom>
          <a:noFill/>
          <a:ln>
            <a:noFill/>
          </a:ln>
        </p:spPr>
        <p:txBody>
          <a:bodyPr wrap="square" lIns="91425" tIns="45700" rIns="91425" bIns="45700" anchor="t" anchorCtr="0">
            <a:noAutofit/>
          </a:bodyPr>
          <a:lstStyle/>
          <a:p>
            <a:r>
              <a:rPr lang="en-US">
                <a:solidFill>
                  <a:schemeClr val="dk1"/>
                </a:solidFill>
                <a:latin typeface="Calibri"/>
                <a:ea typeface="Calibri"/>
                <a:cs typeface="Calibri"/>
                <a:sym typeface="Calibri"/>
              </a:rPr>
              <a:t>Voxel</a:t>
            </a:r>
            <a:r>
              <a:rPr lang="en-US" baseline="-25000">
                <a:solidFill>
                  <a:schemeClr val="dk1"/>
                </a:solidFill>
                <a:latin typeface="Calibri"/>
                <a:ea typeface="Calibri"/>
                <a:cs typeface="Calibri"/>
                <a:sym typeface="Calibri"/>
              </a:rPr>
              <a:t>2</a:t>
            </a:r>
            <a:r>
              <a:rPr lang="en-US">
                <a:solidFill>
                  <a:schemeClr val="dk1"/>
                </a:solidFill>
                <a:latin typeface="Calibri"/>
                <a:ea typeface="Calibri"/>
                <a:cs typeface="Calibri"/>
                <a:sym typeface="Calibri"/>
              </a:rPr>
              <a:t> Lag2</a:t>
            </a:r>
          </a:p>
        </p:txBody>
      </p:sp>
      <p:sp>
        <p:nvSpPr>
          <p:cNvPr id="1000" name="Shape 1000"/>
          <p:cNvSpPr txBox="1"/>
          <p:nvPr/>
        </p:nvSpPr>
        <p:spPr>
          <a:xfrm rot="-2957456">
            <a:off x="5966875" y="2378262"/>
            <a:ext cx="1289712" cy="369332"/>
          </a:xfrm>
          <a:prstGeom prst="rect">
            <a:avLst/>
          </a:prstGeom>
          <a:noFill/>
          <a:ln>
            <a:noFill/>
          </a:ln>
        </p:spPr>
        <p:txBody>
          <a:bodyPr wrap="square" lIns="91425" tIns="45700" rIns="91425" bIns="45700" anchor="t" anchorCtr="0">
            <a:noAutofit/>
          </a:bodyPr>
          <a:lstStyle/>
          <a:p>
            <a:r>
              <a:rPr lang="en-US">
                <a:solidFill>
                  <a:schemeClr val="dk1"/>
                </a:solidFill>
                <a:latin typeface="Calibri"/>
                <a:ea typeface="Calibri"/>
                <a:cs typeface="Calibri"/>
                <a:sym typeface="Calibri"/>
              </a:rPr>
              <a:t>Voxel</a:t>
            </a:r>
            <a:r>
              <a:rPr lang="en-US" baseline="-25000">
                <a:solidFill>
                  <a:schemeClr val="dk1"/>
                </a:solidFill>
                <a:latin typeface="Calibri"/>
                <a:ea typeface="Calibri"/>
                <a:cs typeface="Calibri"/>
                <a:sym typeface="Calibri"/>
              </a:rPr>
              <a:t>2</a:t>
            </a:r>
            <a:r>
              <a:rPr lang="en-US">
                <a:solidFill>
                  <a:schemeClr val="dk1"/>
                </a:solidFill>
                <a:latin typeface="Calibri"/>
                <a:ea typeface="Calibri"/>
                <a:cs typeface="Calibri"/>
                <a:sym typeface="Calibri"/>
              </a:rPr>
              <a:t> Lag1</a:t>
            </a:r>
          </a:p>
        </p:txBody>
      </p:sp>
      <p:sp>
        <p:nvSpPr>
          <p:cNvPr id="1001" name="Shape 1001"/>
          <p:cNvSpPr txBox="1"/>
          <p:nvPr/>
        </p:nvSpPr>
        <p:spPr>
          <a:xfrm rot="-2957456">
            <a:off x="6837393" y="2378262"/>
            <a:ext cx="1289712" cy="369332"/>
          </a:xfrm>
          <a:prstGeom prst="rect">
            <a:avLst/>
          </a:prstGeom>
          <a:noFill/>
          <a:ln>
            <a:noFill/>
          </a:ln>
        </p:spPr>
        <p:txBody>
          <a:bodyPr wrap="square" lIns="91425" tIns="45700" rIns="91425" bIns="45700" anchor="t" anchorCtr="0">
            <a:noAutofit/>
          </a:bodyPr>
          <a:lstStyle/>
          <a:p>
            <a:r>
              <a:rPr lang="en-US">
                <a:solidFill>
                  <a:schemeClr val="dk1"/>
                </a:solidFill>
                <a:latin typeface="Calibri"/>
                <a:ea typeface="Calibri"/>
                <a:cs typeface="Calibri"/>
                <a:sym typeface="Calibri"/>
              </a:rPr>
              <a:t>Voxel</a:t>
            </a:r>
            <a:r>
              <a:rPr lang="en-US" baseline="-25000">
                <a:solidFill>
                  <a:schemeClr val="dk1"/>
                </a:solidFill>
                <a:latin typeface="Calibri"/>
                <a:ea typeface="Calibri"/>
                <a:cs typeface="Calibri"/>
                <a:sym typeface="Calibri"/>
              </a:rPr>
              <a:t>2</a:t>
            </a:r>
            <a:r>
              <a:rPr lang="en-US">
                <a:solidFill>
                  <a:schemeClr val="dk1"/>
                </a:solidFill>
                <a:latin typeface="Calibri"/>
                <a:ea typeface="Calibri"/>
                <a:cs typeface="Calibri"/>
                <a:sym typeface="Calibri"/>
              </a:rPr>
              <a:t> Lag3</a:t>
            </a:r>
          </a:p>
        </p:txBody>
      </p:sp>
      <p:sp>
        <p:nvSpPr>
          <p:cNvPr id="1002" name="Shape 1002"/>
          <p:cNvSpPr txBox="1"/>
          <p:nvPr/>
        </p:nvSpPr>
        <p:spPr>
          <a:xfrm rot="-2957456">
            <a:off x="7231536" y="2378262"/>
            <a:ext cx="1289712" cy="369332"/>
          </a:xfrm>
          <a:prstGeom prst="rect">
            <a:avLst/>
          </a:prstGeom>
          <a:noFill/>
          <a:ln>
            <a:noFill/>
          </a:ln>
        </p:spPr>
        <p:txBody>
          <a:bodyPr wrap="square" lIns="91425" tIns="45700" rIns="91425" bIns="45700" anchor="t" anchorCtr="0">
            <a:noAutofit/>
          </a:bodyPr>
          <a:lstStyle/>
          <a:p>
            <a:r>
              <a:rPr lang="en-US">
                <a:solidFill>
                  <a:schemeClr val="dk1"/>
                </a:solidFill>
                <a:latin typeface="Calibri"/>
                <a:ea typeface="Calibri"/>
                <a:cs typeface="Calibri"/>
                <a:sym typeface="Calibri"/>
              </a:rPr>
              <a:t>Voxel</a:t>
            </a:r>
            <a:r>
              <a:rPr lang="en-US" baseline="-25000">
                <a:solidFill>
                  <a:schemeClr val="dk1"/>
                </a:solidFill>
                <a:latin typeface="Calibri"/>
                <a:ea typeface="Calibri"/>
                <a:cs typeface="Calibri"/>
                <a:sym typeface="Calibri"/>
              </a:rPr>
              <a:t>2</a:t>
            </a:r>
            <a:r>
              <a:rPr lang="en-US">
                <a:solidFill>
                  <a:schemeClr val="dk1"/>
                </a:solidFill>
                <a:latin typeface="Calibri"/>
                <a:ea typeface="Calibri"/>
                <a:cs typeface="Calibri"/>
                <a:sym typeface="Calibri"/>
              </a:rPr>
              <a:t> Lag4</a:t>
            </a:r>
          </a:p>
        </p:txBody>
      </p:sp>
      <p:sp>
        <p:nvSpPr>
          <p:cNvPr id="1003" name="Shape 1003"/>
          <p:cNvSpPr txBox="1"/>
          <p:nvPr/>
        </p:nvSpPr>
        <p:spPr>
          <a:xfrm rot="-2957456">
            <a:off x="8174781" y="2366111"/>
            <a:ext cx="1321772" cy="369332"/>
          </a:xfrm>
          <a:prstGeom prst="rect">
            <a:avLst/>
          </a:prstGeom>
          <a:noFill/>
          <a:ln>
            <a:noFill/>
          </a:ln>
        </p:spPr>
        <p:txBody>
          <a:bodyPr wrap="square" lIns="91425" tIns="45700" rIns="91425" bIns="45700" anchor="t" anchorCtr="0">
            <a:noAutofit/>
          </a:bodyPr>
          <a:lstStyle/>
          <a:p>
            <a:r>
              <a:rPr lang="en-US">
                <a:solidFill>
                  <a:schemeClr val="dk1"/>
                </a:solidFill>
                <a:latin typeface="Calibri"/>
                <a:ea typeface="Calibri"/>
                <a:cs typeface="Calibri"/>
                <a:sym typeface="Calibri"/>
              </a:rPr>
              <a:t>Voxel</a:t>
            </a:r>
            <a:r>
              <a:rPr lang="en-US" baseline="-25000">
                <a:solidFill>
                  <a:schemeClr val="dk1"/>
                </a:solidFill>
                <a:latin typeface="Calibri"/>
                <a:ea typeface="Calibri"/>
                <a:cs typeface="Calibri"/>
                <a:sym typeface="Calibri"/>
              </a:rPr>
              <a:t>N</a:t>
            </a:r>
            <a:r>
              <a:rPr lang="en-US">
                <a:solidFill>
                  <a:schemeClr val="dk1"/>
                </a:solidFill>
                <a:latin typeface="Calibri"/>
                <a:ea typeface="Calibri"/>
                <a:cs typeface="Calibri"/>
                <a:sym typeface="Calibri"/>
              </a:rPr>
              <a:t> Lag2</a:t>
            </a:r>
          </a:p>
        </p:txBody>
      </p:sp>
      <p:sp>
        <p:nvSpPr>
          <p:cNvPr id="1004" name="Shape 1004"/>
          <p:cNvSpPr txBox="1"/>
          <p:nvPr/>
        </p:nvSpPr>
        <p:spPr>
          <a:xfrm rot="-2957456">
            <a:off x="8592986" y="2366111"/>
            <a:ext cx="1321772" cy="369332"/>
          </a:xfrm>
          <a:prstGeom prst="rect">
            <a:avLst/>
          </a:prstGeom>
          <a:noFill/>
          <a:ln>
            <a:noFill/>
          </a:ln>
        </p:spPr>
        <p:txBody>
          <a:bodyPr wrap="square" lIns="91425" tIns="45700" rIns="91425" bIns="45700" anchor="t" anchorCtr="0">
            <a:noAutofit/>
          </a:bodyPr>
          <a:lstStyle/>
          <a:p>
            <a:r>
              <a:rPr lang="en-US">
                <a:solidFill>
                  <a:schemeClr val="dk1"/>
                </a:solidFill>
                <a:latin typeface="Calibri"/>
                <a:ea typeface="Calibri"/>
                <a:cs typeface="Calibri"/>
                <a:sym typeface="Calibri"/>
              </a:rPr>
              <a:t>Voxel</a:t>
            </a:r>
            <a:r>
              <a:rPr lang="en-US" baseline="-25000">
                <a:solidFill>
                  <a:schemeClr val="dk1"/>
                </a:solidFill>
                <a:latin typeface="Calibri"/>
                <a:ea typeface="Calibri"/>
                <a:cs typeface="Calibri"/>
                <a:sym typeface="Calibri"/>
              </a:rPr>
              <a:t>N</a:t>
            </a:r>
            <a:r>
              <a:rPr lang="en-US">
                <a:solidFill>
                  <a:schemeClr val="dk1"/>
                </a:solidFill>
                <a:latin typeface="Calibri"/>
                <a:ea typeface="Calibri"/>
                <a:cs typeface="Calibri"/>
                <a:sym typeface="Calibri"/>
              </a:rPr>
              <a:t> Lag3</a:t>
            </a:r>
          </a:p>
        </p:txBody>
      </p:sp>
      <p:sp>
        <p:nvSpPr>
          <p:cNvPr id="1005" name="Shape 1005"/>
          <p:cNvSpPr txBox="1"/>
          <p:nvPr/>
        </p:nvSpPr>
        <p:spPr>
          <a:xfrm rot="-2957456">
            <a:off x="8987130" y="2366111"/>
            <a:ext cx="1321772" cy="369332"/>
          </a:xfrm>
          <a:prstGeom prst="rect">
            <a:avLst/>
          </a:prstGeom>
          <a:noFill/>
          <a:ln>
            <a:noFill/>
          </a:ln>
        </p:spPr>
        <p:txBody>
          <a:bodyPr wrap="square" lIns="91425" tIns="45700" rIns="91425" bIns="45700" anchor="t" anchorCtr="0">
            <a:noAutofit/>
          </a:bodyPr>
          <a:lstStyle/>
          <a:p>
            <a:r>
              <a:rPr lang="en-US">
                <a:solidFill>
                  <a:schemeClr val="dk1"/>
                </a:solidFill>
                <a:latin typeface="Calibri"/>
                <a:ea typeface="Calibri"/>
                <a:cs typeface="Calibri"/>
                <a:sym typeface="Calibri"/>
              </a:rPr>
              <a:t>Voxel</a:t>
            </a:r>
            <a:r>
              <a:rPr lang="en-US" baseline="-25000">
                <a:solidFill>
                  <a:schemeClr val="dk1"/>
                </a:solidFill>
                <a:latin typeface="Calibri"/>
                <a:ea typeface="Calibri"/>
                <a:cs typeface="Calibri"/>
                <a:sym typeface="Calibri"/>
              </a:rPr>
              <a:t>N</a:t>
            </a:r>
            <a:r>
              <a:rPr lang="en-US">
                <a:solidFill>
                  <a:schemeClr val="dk1"/>
                </a:solidFill>
                <a:latin typeface="Calibri"/>
                <a:ea typeface="Calibri"/>
                <a:cs typeface="Calibri"/>
                <a:sym typeface="Calibri"/>
              </a:rPr>
              <a:t> Lag4</a:t>
            </a:r>
          </a:p>
        </p:txBody>
      </p:sp>
      <p:sp>
        <p:nvSpPr>
          <p:cNvPr id="1006" name="Shape 1006"/>
          <p:cNvSpPr/>
          <p:nvPr/>
        </p:nvSpPr>
        <p:spPr>
          <a:xfrm>
            <a:off x="3539055" y="3512957"/>
            <a:ext cx="363556" cy="348454"/>
          </a:xfrm>
          <a:prstGeom prst="rect">
            <a:avLst/>
          </a:prstGeom>
          <a:solidFill>
            <a:srgbClr val="548135">
              <a:alpha val="67843"/>
            </a:srgbClr>
          </a:solidFill>
          <a:ln w="57150" cap="flat" cmpd="sng">
            <a:solidFill>
              <a:srgbClr val="7F7F7F"/>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07" name="Shape 1007"/>
          <p:cNvSpPr/>
          <p:nvPr/>
        </p:nvSpPr>
        <p:spPr>
          <a:xfrm>
            <a:off x="3957953" y="3512957"/>
            <a:ext cx="363556" cy="348454"/>
          </a:xfrm>
          <a:prstGeom prst="rect">
            <a:avLst/>
          </a:prstGeom>
          <a:solidFill>
            <a:srgbClr val="548135">
              <a:alpha val="67843"/>
            </a:srgbClr>
          </a:solidFill>
          <a:ln w="57150" cap="flat" cmpd="sng">
            <a:solidFill>
              <a:srgbClr val="A5A5A5"/>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08" name="Shape 1008"/>
          <p:cNvSpPr/>
          <p:nvPr/>
        </p:nvSpPr>
        <p:spPr>
          <a:xfrm>
            <a:off x="4376851" y="3512957"/>
            <a:ext cx="363556" cy="348454"/>
          </a:xfrm>
          <a:prstGeom prst="rect">
            <a:avLst/>
          </a:prstGeom>
          <a:solidFill>
            <a:srgbClr val="548135">
              <a:alpha val="67843"/>
            </a:srgbClr>
          </a:solidFill>
          <a:ln w="57150" cap="flat" cmpd="sng">
            <a:solidFill>
              <a:srgbClr val="BFBFBF"/>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09" name="Shape 1009"/>
          <p:cNvSpPr/>
          <p:nvPr/>
        </p:nvSpPr>
        <p:spPr>
          <a:xfrm>
            <a:off x="4795749" y="3512957"/>
            <a:ext cx="363556" cy="348454"/>
          </a:xfrm>
          <a:prstGeom prst="rect">
            <a:avLst/>
          </a:prstGeom>
          <a:solidFill>
            <a:srgbClr val="548135">
              <a:alpha val="67843"/>
            </a:srgbClr>
          </a:solidFill>
          <a:ln w="57150" cap="flat" cmpd="sng">
            <a:solidFill>
              <a:srgbClr val="D8D8D8"/>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10" name="Shape 1010"/>
          <p:cNvSpPr/>
          <p:nvPr/>
        </p:nvSpPr>
        <p:spPr>
          <a:xfrm>
            <a:off x="5214646" y="3512957"/>
            <a:ext cx="363556" cy="348454"/>
          </a:xfrm>
          <a:prstGeom prst="rect">
            <a:avLst/>
          </a:prstGeom>
          <a:solidFill>
            <a:srgbClr val="548135">
              <a:alpha val="67843"/>
            </a:srgbClr>
          </a:solidFill>
          <a:ln w="57150" cap="flat" cmpd="sng">
            <a:solidFill>
              <a:schemeClr val="lt2"/>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11" name="Shape 1011"/>
          <p:cNvSpPr/>
          <p:nvPr/>
        </p:nvSpPr>
        <p:spPr>
          <a:xfrm>
            <a:off x="5674489" y="3512957"/>
            <a:ext cx="363556" cy="348454"/>
          </a:xfrm>
          <a:prstGeom prst="rect">
            <a:avLst/>
          </a:prstGeom>
          <a:solidFill>
            <a:srgbClr val="FFCCCC">
              <a:alpha val="67843"/>
            </a:srgbClr>
          </a:solidFill>
          <a:ln w="57150" cap="flat" cmpd="sng">
            <a:solidFill>
              <a:srgbClr val="7F7F7F"/>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12" name="Shape 1012"/>
          <p:cNvSpPr/>
          <p:nvPr/>
        </p:nvSpPr>
        <p:spPr>
          <a:xfrm>
            <a:off x="6093387" y="3512957"/>
            <a:ext cx="363556" cy="348454"/>
          </a:xfrm>
          <a:prstGeom prst="rect">
            <a:avLst/>
          </a:prstGeom>
          <a:solidFill>
            <a:srgbClr val="FFCCCC">
              <a:alpha val="67843"/>
            </a:srgbClr>
          </a:solidFill>
          <a:ln w="57150" cap="flat" cmpd="sng">
            <a:solidFill>
              <a:srgbClr val="A5A5A5"/>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13" name="Shape 1013"/>
          <p:cNvSpPr/>
          <p:nvPr/>
        </p:nvSpPr>
        <p:spPr>
          <a:xfrm>
            <a:off x="6512285" y="3512957"/>
            <a:ext cx="363556" cy="348454"/>
          </a:xfrm>
          <a:prstGeom prst="rect">
            <a:avLst/>
          </a:prstGeom>
          <a:solidFill>
            <a:srgbClr val="FFCCCC">
              <a:alpha val="67843"/>
            </a:srgbClr>
          </a:solidFill>
          <a:ln w="57150" cap="flat" cmpd="sng">
            <a:solidFill>
              <a:srgbClr val="BFBFBF"/>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14" name="Shape 1014"/>
          <p:cNvSpPr/>
          <p:nvPr/>
        </p:nvSpPr>
        <p:spPr>
          <a:xfrm>
            <a:off x="6931183" y="3512957"/>
            <a:ext cx="363556" cy="348454"/>
          </a:xfrm>
          <a:prstGeom prst="rect">
            <a:avLst/>
          </a:prstGeom>
          <a:solidFill>
            <a:srgbClr val="FFCCCC">
              <a:alpha val="67843"/>
            </a:srgbClr>
          </a:solidFill>
          <a:ln w="57150" cap="flat" cmpd="sng">
            <a:solidFill>
              <a:srgbClr val="D8D8D8"/>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15" name="Shape 1015"/>
          <p:cNvSpPr/>
          <p:nvPr/>
        </p:nvSpPr>
        <p:spPr>
          <a:xfrm>
            <a:off x="7350080" y="3512957"/>
            <a:ext cx="363556" cy="348454"/>
          </a:xfrm>
          <a:prstGeom prst="rect">
            <a:avLst/>
          </a:prstGeom>
          <a:solidFill>
            <a:srgbClr val="FFCCCC">
              <a:alpha val="67843"/>
            </a:srgbClr>
          </a:solidFill>
          <a:ln w="57150" cap="flat" cmpd="sng">
            <a:solidFill>
              <a:schemeClr val="lt2"/>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16" name="Shape 1016"/>
          <p:cNvSpPr/>
          <p:nvPr/>
        </p:nvSpPr>
        <p:spPr>
          <a:xfrm>
            <a:off x="8313011" y="3512957"/>
            <a:ext cx="363556" cy="348454"/>
          </a:xfrm>
          <a:prstGeom prst="rect">
            <a:avLst/>
          </a:prstGeom>
          <a:solidFill>
            <a:srgbClr val="BBD6EE">
              <a:alpha val="67843"/>
            </a:srgbClr>
          </a:solidFill>
          <a:ln w="57150" cap="flat" cmpd="sng">
            <a:solidFill>
              <a:srgbClr val="BFBFBF"/>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17" name="Shape 1017"/>
          <p:cNvSpPr/>
          <p:nvPr/>
        </p:nvSpPr>
        <p:spPr>
          <a:xfrm>
            <a:off x="8731909" y="3512957"/>
            <a:ext cx="363556" cy="348454"/>
          </a:xfrm>
          <a:prstGeom prst="rect">
            <a:avLst/>
          </a:prstGeom>
          <a:solidFill>
            <a:srgbClr val="BBD6EE">
              <a:alpha val="67843"/>
            </a:srgbClr>
          </a:solidFill>
          <a:ln w="57150" cap="flat" cmpd="sng">
            <a:solidFill>
              <a:srgbClr val="D8D8D8"/>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18" name="Shape 1018"/>
          <p:cNvSpPr/>
          <p:nvPr/>
        </p:nvSpPr>
        <p:spPr>
          <a:xfrm>
            <a:off x="9150806" y="3512957"/>
            <a:ext cx="363556" cy="348454"/>
          </a:xfrm>
          <a:prstGeom prst="rect">
            <a:avLst/>
          </a:prstGeom>
          <a:solidFill>
            <a:srgbClr val="BBD6EE">
              <a:alpha val="67843"/>
            </a:srgbClr>
          </a:solidFill>
          <a:ln w="57150" cap="flat" cmpd="sng">
            <a:solidFill>
              <a:schemeClr val="lt2"/>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19" name="Shape 1019"/>
          <p:cNvSpPr txBox="1"/>
          <p:nvPr/>
        </p:nvSpPr>
        <p:spPr>
          <a:xfrm>
            <a:off x="7794741" y="2987526"/>
            <a:ext cx="463588" cy="369332"/>
          </a:xfrm>
          <a:prstGeom prst="rect">
            <a:avLst/>
          </a:prstGeom>
          <a:noFill/>
          <a:ln>
            <a:noFill/>
          </a:ln>
        </p:spPr>
        <p:txBody>
          <a:bodyPr wrap="square" lIns="91425" tIns="45700" rIns="91425" bIns="45700" anchor="t" anchorCtr="0">
            <a:noAutofit/>
          </a:bodyPr>
          <a:lstStyle/>
          <a:p>
            <a:pPr algn="r"/>
            <a:r>
              <a:rPr lang="en-US">
                <a:solidFill>
                  <a:schemeClr val="dk1"/>
                </a:solidFill>
                <a:latin typeface="Calibri"/>
                <a:ea typeface="Calibri"/>
                <a:cs typeface="Calibri"/>
                <a:sym typeface="Calibri"/>
              </a:rPr>
              <a:t>. . .</a:t>
            </a:r>
          </a:p>
        </p:txBody>
      </p:sp>
      <p:sp>
        <p:nvSpPr>
          <p:cNvPr id="1020" name="Shape 1020"/>
          <p:cNvSpPr txBox="1"/>
          <p:nvPr/>
        </p:nvSpPr>
        <p:spPr>
          <a:xfrm>
            <a:off x="7794741" y="3420935"/>
            <a:ext cx="463588" cy="369332"/>
          </a:xfrm>
          <a:prstGeom prst="rect">
            <a:avLst/>
          </a:prstGeom>
          <a:noFill/>
          <a:ln>
            <a:noFill/>
          </a:ln>
        </p:spPr>
        <p:txBody>
          <a:bodyPr wrap="square" lIns="91425" tIns="45700" rIns="91425" bIns="45700" anchor="t" anchorCtr="0">
            <a:noAutofit/>
          </a:bodyPr>
          <a:lstStyle/>
          <a:p>
            <a:pPr algn="r"/>
            <a:r>
              <a:rPr lang="en-US">
                <a:solidFill>
                  <a:schemeClr val="dk1"/>
                </a:solidFill>
                <a:latin typeface="Calibri"/>
                <a:ea typeface="Calibri"/>
                <a:cs typeface="Calibri"/>
                <a:sym typeface="Calibri"/>
              </a:rPr>
              <a:t>. . .</a:t>
            </a:r>
          </a:p>
        </p:txBody>
      </p:sp>
      <p:sp>
        <p:nvSpPr>
          <p:cNvPr id="1021" name="Shape 1021"/>
          <p:cNvSpPr txBox="1">
            <a:spLocks noGrp="1"/>
          </p:cNvSpPr>
          <p:nvPr>
            <p:ph type="title"/>
          </p:nvPr>
        </p:nvSpPr>
        <p:spPr>
          <a:prstGeom prst="rect">
            <a:avLst/>
          </a:prstGeom>
          <a:noFill/>
          <a:ln>
            <a:noFill/>
          </a:ln>
        </p:spPr>
        <p:txBody>
          <a:bodyPr vert="horz" wrap="square" lIns="91425" tIns="45700" rIns="91425" bIns="45700" rtlCol="0" anchor="ctr" anchorCtr="0">
            <a:noAutofit/>
          </a:bodyPr>
          <a:lstStyle/>
          <a:p>
            <a:pPr indent="-279400">
              <a:spcBef>
                <a:spcPts val="0"/>
              </a:spcBef>
              <a:buClr>
                <a:schemeClr val="dk1"/>
              </a:buClr>
              <a:buSzPts val="4400"/>
            </a:pPr>
            <a:r>
              <a:rPr lang="en-US" dirty="0">
                <a:solidFill>
                  <a:srgbClr val="002060"/>
                </a:solidFill>
              </a:rPr>
              <a:t>Event-related brain X (single subject)</a:t>
            </a:r>
            <a:endParaRPr lang="en-US" dirty="0">
              <a:solidFill>
                <a:srgbClr val="002060"/>
              </a:solidFill>
              <a:latin typeface="Calibri"/>
              <a:ea typeface="Calibri"/>
              <a:cs typeface="Calibri"/>
              <a:sym typeface="Calibri"/>
            </a:endParaRPr>
          </a:p>
        </p:txBody>
      </p:sp>
      <p:sp>
        <p:nvSpPr>
          <p:cNvPr id="1022" name="Shape 1022"/>
          <p:cNvSpPr txBox="1"/>
          <p:nvPr/>
        </p:nvSpPr>
        <p:spPr>
          <a:xfrm>
            <a:off x="1805011" y="3059762"/>
            <a:ext cx="1631280" cy="369332"/>
          </a:xfrm>
          <a:prstGeom prst="rect">
            <a:avLst/>
          </a:prstGeom>
          <a:noFill/>
          <a:ln>
            <a:noFill/>
          </a:ln>
        </p:spPr>
        <p:txBody>
          <a:bodyPr wrap="square" lIns="91425" tIns="45700" rIns="91425" bIns="45700" anchor="t" anchorCtr="0">
            <a:noAutofit/>
          </a:bodyPr>
          <a:lstStyle/>
          <a:p>
            <a:pPr algn="r"/>
            <a:r>
              <a:rPr lang="en-US">
                <a:solidFill>
                  <a:schemeClr val="dk1"/>
                </a:solidFill>
                <a:latin typeface="Calibri"/>
                <a:ea typeface="Calibri"/>
                <a:cs typeface="Calibri"/>
                <a:sym typeface="Calibri"/>
              </a:rPr>
              <a:t>Mean Item Hits</a:t>
            </a:r>
          </a:p>
        </p:txBody>
      </p:sp>
      <p:sp>
        <p:nvSpPr>
          <p:cNvPr id="1023" name="Shape 1023"/>
          <p:cNvSpPr txBox="1"/>
          <p:nvPr/>
        </p:nvSpPr>
        <p:spPr>
          <a:xfrm>
            <a:off x="1647019" y="3512957"/>
            <a:ext cx="1789272" cy="369332"/>
          </a:xfrm>
          <a:prstGeom prst="rect">
            <a:avLst/>
          </a:prstGeom>
          <a:noFill/>
          <a:ln>
            <a:noFill/>
          </a:ln>
        </p:spPr>
        <p:txBody>
          <a:bodyPr wrap="square" lIns="91425" tIns="45700" rIns="91425" bIns="45700" anchor="t" anchorCtr="0">
            <a:noAutofit/>
          </a:bodyPr>
          <a:lstStyle/>
          <a:p>
            <a:pPr algn="r"/>
            <a:r>
              <a:rPr lang="en-US">
                <a:solidFill>
                  <a:schemeClr val="dk1"/>
                </a:solidFill>
                <a:latin typeface="Calibri"/>
                <a:ea typeface="Calibri"/>
                <a:cs typeface="Calibri"/>
                <a:sym typeface="Calibri"/>
              </a:rPr>
              <a:t>Mean Assoc. Hits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027"/>
        <p:cNvGrpSpPr/>
        <p:nvPr/>
      </p:nvGrpSpPr>
      <p:grpSpPr>
        <a:xfrm>
          <a:off x="0" y="0"/>
          <a:ext cx="0" cy="0"/>
          <a:chOff x="0" y="0"/>
          <a:chExt cx="0" cy="0"/>
        </a:xfrm>
      </p:grpSpPr>
      <p:sp>
        <p:nvSpPr>
          <p:cNvPr id="1028" name="Shape 1028"/>
          <p:cNvSpPr/>
          <p:nvPr/>
        </p:nvSpPr>
        <p:spPr>
          <a:xfrm>
            <a:off x="2680137" y="2767662"/>
            <a:ext cx="363556" cy="348454"/>
          </a:xfrm>
          <a:prstGeom prst="rect">
            <a:avLst/>
          </a:prstGeom>
          <a:solidFill>
            <a:srgbClr val="548135">
              <a:alpha val="67843"/>
            </a:srgbClr>
          </a:solidFill>
          <a:ln w="57150" cap="flat" cmpd="sng">
            <a:solidFill>
              <a:srgbClr val="7F7F7F"/>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29" name="Shape 1029"/>
          <p:cNvSpPr/>
          <p:nvPr/>
        </p:nvSpPr>
        <p:spPr>
          <a:xfrm>
            <a:off x="3099035" y="2767662"/>
            <a:ext cx="363556" cy="348454"/>
          </a:xfrm>
          <a:prstGeom prst="rect">
            <a:avLst/>
          </a:prstGeom>
          <a:solidFill>
            <a:srgbClr val="548135">
              <a:alpha val="67843"/>
            </a:srgbClr>
          </a:solidFill>
          <a:ln w="57150" cap="flat" cmpd="sng">
            <a:solidFill>
              <a:srgbClr val="A5A5A5"/>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30" name="Shape 1030"/>
          <p:cNvSpPr/>
          <p:nvPr/>
        </p:nvSpPr>
        <p:spPr>
          <a:xfrm>
            <a:off x="3517933" y="2767662"/>
            <a:ext cx="363556" cy="348454"/>
          </a:xfrm>
          <a:prstGeom prst="rect">
            <a:avLst/>
          </a:prstGeom>
          <a:solidFill>
            <a:srgbClr val="548135">
              <a:alpha val="67843"/>
            </a:srgbClr>
          </a:solidFill>
          <a:ln w="57150" cap="flat" cmpd="sng">
            <a:solidFill>
              <a:srgbClr val="BFBFBF"/>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31" name="Shape 1031"/>
          <p:cNvSpPr/>
          <p:nvPr/>
        </p:nvSpPr>
        <p:spPr>
          <a:xfrm>
            <a:off x="3936831" y="2767662"/>
            <a:ext cx="363556" cy="348454"/>
          </a:xfrm>
          <a:prstGeom prst="rect">
            <a:avLst/>
          </a:prstGeom>
          <a:solidFill>
            <a:srgbClr val="548135">
              <a:alpha val="67843"/>
            </a:srgbClr>
          </a:solidFill>
          <a:ln w="57150" cap="flat" cmpd="sng">
            <a:solidFill>
              <a:srgbClr val="D8D8D8"/>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32" name="Shape 1032"/>
          <p:cNvSpPr/>
          <p:nvPr/>
        </p:nvSpPr>
        <p:spPr>
          <a:xfrm>
            <a:off x="4355728" y="2767662"/>
            <a:ext cx="363556" cy="348454"/>
          </a:xfrm>
          <a:prstGeom prst="rect">
            <a:avLst/>
          </a:prstGeom>
          <a:solidFill>
            <a:srgbClr val="548135">
              <a:alpha val="67843"/>
            </a:srgbClr>
          </a:solidFill>
          <a:ln w="57150" cap="flat" cmpd="sng">
            <a:solidFill>
              <a:schemeClr val="lt2"/>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33" name="Shape 1033"/>
          <p:cNvSpPr/>
          <p:nvPr/>
        </p:nvSpPr>
        <p:spPr>
          <a:xfrm>
            <a:off x="4815571" y="2767662"/>
            <a:ext cx="363556" cy="348454"/>
          </a:xfrm>
          <a:prstGeom prst="rect">
            <a:avLst/>
          </a:prstGeom>
          <a:solidFill>
            <a:srgbClr val="FFCCCC">
              <a:alpha val="67843"/>
            </a:srgbClr>
          </a:solidFill>
          <a:ln w="57150" cap="flat" cmpd="sng">
            <a:solidFill>
              <a:srgbClr val="7F7F7F"/>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34" name="Shape 1034"/>
          <p:cNvSpPr/>
          <p:nvPr/>
        </p:nvSpPr>
        <p:spPr>
          <a:xfrm>
            <a:off x="5234469" y="2767662"/>
            <a:ext cx="363556" cy="348454"/>
          </a:xfrm>
          <a:prstGeom prst="rect">
            <a:avLst/>
          </a:prstGeom>
          <a:solidFill>
            <a:srgbClr val="FFCCCC">
              <a:alpha val="67843"/>
            </a:srgbClr>
          </a:solidFill>
          <a:ln w="57150" cap="flat" cmpd="sng">
            <a:solidFill>
              <a:srgbClr val="A5A5A5"/>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35" name="Shape 1035"/>
          <p:cNvSpPr/>
          <p:nvPr/>
        </p:nvSpPr>
        <p:spPr>
          <a:xfrm>
            <a:off x="5653367" y="2767662"/>
            <a:ext cx="363556" cy="348454"/>
          </a:xfrm>
          <a:prstGeom prst="rect">
            <a:avLst/>
          </a:prstGeom>
          <a:solidFill>
            <a:srgbClr val="FFCCCC">
              <a:alpha val="67843"/>
            </a:srgbClr>
          </a:solidFill>
          <a:ln w="57150" cap="flat" cmpd="sng">
            <a:solidFill>
              <a:srgbClr val="BFBFBF"/>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36" name="Shape 1036"/>
          <p:cNvSpPr/>
          <p:nvPr/>
        </p:nvSpPr>
        <p:spPr>
          <a:xfrm>
            <a:off x="6072265" y="2767662"/>
            <a:ext cx="363556" cy="348454"/>
          </a:xfrm>
          <a:prstGeom prst="rect">
            <a:avLst/>
          </a:prstGeom>
          <a:solidFill>
            <a:srgbClr val="FFCCCC">
              <a:alpha val="67843"/>
            </a:srgbClr>
          </a:solidFill>
          <a:ln w="57150" cap="flat" cmpd="sng">
            <a:solidFill>
              <a:srgbClr val="D8D8D8"/>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37" name="Shape 1037"/>
          <p:cNvSpPr/>
          <p:nvPr/>
        </p:nvSpPr>
        <p:spPr>
          <a:xfrm>
            <a:off x="6491162" y="2767662"/>
            <a:ext cx="363556" cy="348454"/>
          </a:xfrm>
          <a:prstGeom prst="rect">
            <a:avLst/>
          </a:prstGeom>
          <a:solidFill>
            <a:srgbClr val="FFCCCC">
              <a:alpha val="67843"/>
            </a:srgbClr>
          </a:solidFill>
          <a:ln w="57150" cap="flat" cmpd="sng">
            <a:solidFill>
              <a:schemeClr val="lt2"/>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38" name="Shape 1038"/>
          <p:cNvSpPr txBox="1"/>
          <p:nvPr/>
        </p:nvSpPr>
        <p:spPr>
          <a:xfrm>
            <a:off x="69273" y="2767662"/>
            <a:ext cx="2516119" cy="369332"/>
          </a:xfrm>
          <a:prstGeom prst="rect">
            <a:avLst/>
          </a:prstGeom>
          <a:noFill/>
          <a:ln>
            <a:noFill/>
          </a:ln>
        </p:spPr>
        <p:txBody>
          <a:bodyPr wrap="square" lIns="91425" tIns="45700" rIns="91425" bIns="45700" anchor="t" anchorCtr="0">
            <a:noAutofit/>
          </a:bodyPr>
          <a:lstStyle/>
          <a:p>
            <a:pPr algn="r"/>
            <a:r>
              <a:rPr lang="en-US" dirty="0">
                <a:solidFill>
                  <a:schemeClr val="dk1"/>
                </a:solidFill>
                <a:latin typeface="Calibri"/>
                <a:ea typeface="Calibri"/>
                <a:cs typeface="Calibri"/>
                <a:sym typeface="Calibri"/>
              </a:rPr>
              <a:t>sub-001-YNG Item Hits</a:t>
            </a:r>
          </a:p>
        </p:txBody>
      </p:sp>
      <p:sp>
        <p:nvSpPr>
          <p:cNvPr id="1039" name="Shape 1039"/>
          <p:cNvSpPr/>
          <p:nvPr/>
        </p:nvSpPr>
        <p:spPr>
          <a:xfrm>
            <a:off x="7454093" y="2767662"/>
            <a:ext cx="363556" cy="348454"/>
          </a:xfrm>
          <a:prstGeom prst="rect">
            <a:avLst/>
          </a:prstGeom>
          <a:solidFill>
            <a:srgbClr val="BBD6EE">
              <a:alpha val="67843"/>
            </a:srgbClr>
          </a:solidFill>
          <a:ln w="57150" cap="flat" cmpd="sng">
            <a:solidFill>
              <a:srgbClr val="BFBFBF"/>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40" name="Shape 1040"/>
          <p:cNvSpPr/>
          <p:nvPr/>
        </p:nvSpPr>
        <p:spPr>
          <a:xfrm>
            <a:off x="7872991" y="2767662"/>
            <a:ext cx="363556" cy="348454"/>
          </a:xfrm>
          <a:prstGeom prst="rect">
            <a:avLst/>
          </a:prstGeom>
          <a:solidFill>
            <a:srgbClr val="BBD6EE">
              <a:alpha val="67843"/>
            </a:srgbClr>
          </a:solidFill>
          <a:ln w="57150" cap="flat" cmpd="sng">
            <a:solidFill>
              <a:srgbClr val="D8D8D8"/>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41" name="Shape 1041"/>
          <p:cNvSpPr/>
          <p:nvPr/>
        </p:nvSpPr>
        <p:spPr>
          <a:xfrm>
            <a:off x="8291888" y="2767662"/>
            <a:ext cx="363556" cy="348454"/>
          </a:xfrm>
          <a:prstGeom prst="rect">
            <a:avLst/>
          </a:prstGeom>
          <a:solidFill>
            <a:srgbClr val="BBD6EE">
              <a:alpha val="67843"/>
            </a:srgbClr>
          </a:solidFill>
          <a:ln w="57150" cap="flat" cmpd="sng">
            <a:solidFill>
              <a:schemeClr val="lt2"/>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42" name="Shape 1042"/>
          <p:cNvSpPr txBox="1"/>
          <p:nvPr/>
        </p:nvSpPr>
        <p:spPr>
          <a:xfrm rot="-2957456">
            <a:off x="2501105" y="2086162"/>
            <a:ext cx="1289712" cy="369332"/>
          </a:xfrm>
          <a:prstGeom prst="rect">
            <a:avLst/>
          </a:prstGeom>
          <a:noFill/>
          <a:ln>
            <a:noFill/>
          </a:ln>
        </p:spPr>
        <p:txBody>
          <a:bodyPr wrap="square" lIns="91425" tIns="45700" rIns="91425" bIns="45700" anchor="t" anchorCtr="0">
            <a:noAutofit/>
          </a:bodyPr>
          <a:lstStyle/>
          <a:p>
            <a:r>
              <a:rPr lang="en-US">
                <a:solidFill>
                  <a:schemeClr val="dk1"/>
                </a:solidFill>
                <a:latin typeface="Calibri"/>
                <a:ea typeface="Calibri"/>
                <a:cs typeface="Calibri"/>
                <a:sym typeface="Calibri"/>
              </a:rPr>
              <a:t>Voxel</a:t>
            </a:r>
            <a:r>
              <a:rPr lang="en-US" baseline="-25000">
                <a:solidFill>
                  <a:schemeClr val="dk1"/>
                </a:solidFill>
                <a:latin typeface="Calibri"/>
                <a:ea typeface="Calibri"/>
                <a:cs typeface="Calibri"/>
                <a:sym typeface="Calibri"/>
              </a:rPr>
              <a:t>1</a:t>
            </a:r>
            <a:r>
              <a:rPr lang="en-US">
                <a:solidFill>
                  <a:schemeClr val="dk1"/>
                </a:solidFill>
                <a:latin typeface="Calibri"/>
                <a:ea typeface="Calibri"/>
                <a:cs typeface="Calibri"/>
                <a:sym typeface="Calibri"/>
              </a:rPr>
              <a:t> Lag0</a:t>
            </a:r>
          </a:p>
        </p:txBody>
      </p:sp>
      <p:sp>
        <p:nvSpPr>
          <p:cNvPr id="1043" name="Shape 1043"/>
          <p:cNvSpPr txBox="1"/>
          <p:nvPr/>
        </p:nvSpPr>
        <p:spPr>
          <a:xfrm rot="-2957456">
            <a:off x="3382553" y="2086162"/>
            <a:ext cx="1289712" cy="369332"/>
          </a:xfrm>
          <a:prstGeom prst="rect">
            <a:avLst/>
          </a:prstGeom>
          <a:noFill/>
          <a:ln>
            <a:noFill/>
          </a:ln>
        </p:spPr>
        <p:txBody>
          <a:bodyPr wrap="square" lIns="91425" tIns="45700" rIns="91425" bIns="45700" anchor="t" anchorCtr="0">
            <a:noAutofit/>
          </a:bodyPr>
          <a:lstStyle/>
          <a:p>
            <a:r>
              <a:rPr lang="en-US">
                <a:solidFill>
                  <a:schemeClr val="dk1"/>
                </a:solidFill>
                <a:latin typeface="Calibri"/>
                <a:ea typeface="Calibri"/>
                <a:cs typeface="Calibri"/>
                <a:sym typeface="Calibri"/>
              </a:rPr>
              <a:t>Voxel</a:t>
            </a:r>
            <a:r>
              <a:rPr lang="en-US" baseline="-25000">
                <a:solidFill>
                  <a:schemeClr val="dk1"/>
                </a:solidFill>
                <a:latin typeface="Calibri"/>
                <a:ea typeface="Calibri"/>
                <a:cs typeface="Calibri"/>
                <a:sym typeface="Calibri"/>
              </a:rPr>
              <a:t>1</a:t>
            </a:r>
            <a:r>
              <a:rPr lang="en-US">
                <a:solidFill>
                  <a:schemeClr val="dk1"/>
                </a:solidFill>
                <a:latin typeface="Calibri"/>
                <a:ea typeface="Calibri"/>
                <a:cs typeface="Calibri"/>
                <a:sym typeface="Calibri"/>
              </a:rPr>
              <a:t> Lag2</a:t>
            </a:r>
          </a:p>
        </p:txBody>
      </p:sp>
      <p:sp>
        <p:nvSpPr>
          <p:cNvPr id="1044" name="Shape 1044"/>
          <p:cNvSpPr txBox="1"/>
          <p:nvPr/>
        </p:nvSpPr>
        <p:spPr>
          <a:xfrm rot="-2957456">
            <a:off x="2954305" y="2086162"/>
            <a:ext cx="1289712" cy="369332"/>
          </a:xfrm>
          <a:prstGeom prst="rect">
            <a:avLst/>
          </a:prstGeom>
          <a:noFill/>
          <a:ln>
            <a:noFill/>
          </a:ln>
        </p:spPr>
        <p:txBody>
          <a:bodyPr wrap="square" lIns="91425" tIns="45700" rIns="91425" bIns="45700" anchor="t" anchorCtr="0">
            <a:noAutofit/>
          </a:bodyPr>
          <a:lstStyle/>
          <a:p>
            <a:r>
              <a:rPr lang="en-US">
                <a:solidFill>
                  <a:schemeClr val="dk1"/>
                </a:solidFill>
                <a:latin typeface="Calibri"/>
                <a:ea typeface="Calibri"/>
                <a:cs typeface="Calibri"/>
                <a:sym typeface="Calibri"/>
              </a:rPr>
              <a:t>Voxel</a:t>
            </a:r>
            <a:r>
              <a:rPr lang="en-US" baseline="-25000">
                <a:solidFill>
                  <a:schemeClr val="dk1"/>
                </a:solidFill>
                <a:latin typeface="Calibri"/>
                <a:ea typeface="Calibri"/>
                <a:cs typeface="Calibri"/>
                <a:sym typeface="Calibri"/>
              </a:rPr>
              <a:t>1</a:t>
            </a:r>
            <a:r>
              <a:rPr lang="en-US">
                <a:solidFill>
                  <a:schemeClr val="dk1"/>
                </a:solidFill>
                <a:latin typeface="Calibri"/>
                <a:ea typeface="Calibri"/>
                <a:cs typeface="Calibri"/>
                <a:sym typeface="Calibri"/>
              </a:rPr>
              <a:t> Lag1</a:t>
            </a:r>
          </a:p>
        </p:txBody>
      </p:sp>
      <p:sp>
        <p:nvSpPr>
          <p:cNvPr id="1045" name="Shape 1045"/>
          <p:cNvSpPr txBox="1"/>
          <p:nvPr/>
        </p:nvSpPr>
        <p:spPr>
          <a:xfrm rot="-2957456">
            <a:off x="3788727" y="2086162"/>
            <a:ext cx="1289712" cy="369332"/>
          </a:xfrm>
          <a:prstGeom prst="rect">
            <a:avLst/>
          </a:prstGeom>
          <a:noFill/>
          <a:ln>
            <a:noFill/>
          </a:ln>
        </p:spPr>
        <p:txBody>
          <a:bodyPr wrap="square" lIns="91425" tIns="45700" rIns="91425" bIns="45700" anchor="t" anchorCtr="0">
            <a:noAutofit/>
          </a:bodyPr>
          <a:lstStyle/>
          <a:p>
            <a:r>
              <a:rPr lang="en-US">
                <a:solidFill>
                  <a:schemeClr val="dk1"/>
                </a:solidFill>
                <a:latin typeface="Calibri"/>
                <a:ea typeface="Calibri"/>
                <a:cs typeface="Calibri"/>
                <a:sym typeface="Calibri"/>
              </a:rPr>
              <a:t>Voxel</a:t>
            </a:r>
            <a:r>
              <a:rPr lang="en-US" baseline="-25000">
                <a:solidFill>
                  <a:schemeClr val="dk1"/>
                </a:solidFill>
                <a:latin typeface="Calibri"/>
                <a:ea typeface="Calibri"/>
                <a:cs typeface="Calibri"/>
                <a:sym typeface="Calibri"/>
              </a:rPr>
              <a:t>1</a:t>
            </a:r>
            <a:r>
              <a:rPr lang="en-US">
                <a:solidFill>
                  <a:schemeClr val="dk1"/>
                </a:solidFill>
                <a:latin typeface="Calibri"/>
                <a:ea typeface="Calibri"/>
                <a:cs typeface="Calibri"/>
                <a:sym typeface="Calibri"/>
              </a:rPr>
              <a:t> Lag3</a:t>
            </a:r>
          </a:p>
        </p:txBody>
      </p:sp>
      <p:sp>
        <p:nvSpPr>
          <p:cNvPr id="1046" name="Shape 1046"/>
          <p:cNvSpPr txBox="1"/>
          <p:nvPr/>
        </p:nvSpPr>
        <p:spPr>
          <a:xfrm rot="-2957456">
            <a:off x="4218966" y="2086162"/>
            <a:ext cx="1289712" cy="369332"/>
          </a:xfrm>
          <a:prstGeom prst="rect">
            <a:avLst/>
          </a:prstGeom>
          <a:noFill/>
          <a:ln>
            <a:noFill/>
          </a:ln>
        </p:spPr>
        <p:txBody>
          <a:bodyPr wrap="square" lIns="91425" tIns="45700" rIns="91425" bIns="45700" anchor="t" anchorCtr="0">
            <a:noAutofit/>
          </a:bodyPr>
          <a:lstStyle/>
          <a:p>
            <a:r>
              <a:rPr lang="en-US">
                <a:solidFill>
                  <a:schemeClr val="dk1"/>
                </a:solidFill>
                <a:latin typeface="Calibri"/>
                <a:ea typeface="Calibri"/>
                <a:cs typeface="Calibri"/>
                <a:sym typeface="Calibri"/>
              </a:rPr>
              <a:t>Voxel</a:t>
            </a:r>
            <a:r>
              <a:rPr lang="en-US" baseline="-25000">
                <a:solidFill>
                  <a:schemeClr val="dk1"/>
                </a:solidFill>
                <a:latin typeface="Calibri"/>
                <a:ea typeface="Calibri"/>
                <a:cs typeface="Calibri"/>
                <a:sym typeface="Calibri"/>
              </a:rPr>
              <a:t>1</a:t>
            </a:r>
            <a:r>
              <a:rPr lang="en-US">
                <a:solidFill>
                  <a:schemeClr val="dk1"/>
                </a:solidFill>
                <a:latin typeface="Calibri"/>
                <a:ea typeface="Calibri"/>
                <a:cs typeface="Calibri"/>
                <a:sym typeface="Calibri"/>
              </a:rPr>
              <a:t> Lag4</a:t>
            </a:r>
          </a:p>
        </p:txBody>
      </p:sp>
      <p:sp>
        <p:nvSpPr>
          <p:cNvPr id="1047" name="Shape 1047"/>
          <p:cNvSpPr txBox="1"/>
          <p:nvPr/>
        </p:nvSpPr>
        <p:spPr>
          <a:xfrm rot="-2957456">
            <a:off x="4710903" y="2086162"/>
            <a:ext cx="1289712" cy="369332"/>
          </a:xfrm>
          <a:prstGeom prst="rect">
            <a:avLst/>
          </a:prstGeom>
          <a:noFill/>
          <a:ln>
            <a:noFill/>
          </a:ln>
        </p:spPr>
        <p:txBody>
          <a:bodyPr wrap="square" lIns="91425" tIns="45700" rIns="91425" bIns="45700" anchor="t" anchorCtr="0">
            <a:noAutofit/>
          </a:bodyPr>
          <a:lstStyle/>
          <a:p>
            <a:r>
              <a:rPr lang="en-US">
                <a:solidFill>
                  <a:schemeClr val="dk1"/>
                </a:solidFill>
                <a:latin typeface="Calibri"/>
                <a:ea typeface="Calibri"/>
                <a:cs typeface="Calibri"/>
                <a:sym typeface="Calibri"/>
              </a:rPr>
              <a:t>Voxel</a:t>
            </a:r>
            <a:r>
              <a:rPr lang="en-US" baseline="-25000">
                <a:solidFill>
                  <a:schemeClr val="dk1"/>
                </a:solidFill>
                <a:latin typeface="Calibri"/>
                <a:ea typeface="Calibri"/>
                <a:cs typeface="Calibri"/>
                <a:sym typeface="Calibri"/>
              </a:rPr>
              <a:t>2</a:t>
            </a:r>
            <a:r>
              <a:rPr lang="en-US">
                <a:solidFill>
                  <a:schemeClr val="dk1"/>
                </a:solidFill>
                <a:latin typeface="Calibri"/>
                <a:ea typeface="Calibri"/>
                <a:cs typeface="Calibri"/>
                <a:sym typeface="Calibri"/>
              </a:rPr>
              <a:t> Lag0</a:t>
            </a:r>
          </a:p>
        </p:txBody>
      </p:sp>
      <p:sp>
        <p:nvSpPr>
          <p:cNvPr id="1048" name="Shape 1048"/>
          <p:cNvSpPr txBox="1"/>
          <p:nvPr/>
        </p:nvSpPr>
        <p:spPr>
          <a:xfrm rot="-2957456">
            <a:off x="5568287" y="2086162"/>
            <a:ext cx="1289712" cy="369332"/>
          </a:xfrm>
          <a:prstGeom prst="rect">
            <a:avLst/>
          </a:prstGeom>
          <a:noFill/>
          <a:ln>
            <a:noFill/>
          </a:ln>
        </p:spPr>
        <p:txBody>
          <a:bodyPr wrap="square" lIns="91425" tIns="45700" rIns="91425" bIns="45700" anchor="t" anchorCtr="0">
            <a:noAutofit/>
          </a:bodyPr>
          <a:lstStyle/>
          <a:p>
            <a:r>
              <a:rPr lang="en-US">
                <a:solidFill>
                  <a:schemeClr val="dk1"/>
                </a:solidFill>
                <a:latin typeface="Calibri"/>
                <a:ea typeface="Calibri"/>
                <a:cs typeface="Calibri"/>
                <a:sym typeface="Calibri"/>
              </a:rPr>
              <a:t>Voxel</a:t>
            </a:r>
            <a:r>
              <a:rPr lang="en-US" baseline="-25000">
                <a:solidFill>
                  <a:schemeClr val="dk1"/>
                </a:solidFill>
                <a:latin typeface="Calibri"/>
                <a:ea typeface="Calibri"/>
                <a:cs typeface="Calibri"/>
                <a:sym typeface="Calibri"/>
              </a:rPr>
              <a:t>2</a:t>
            </a:r>
            <a:r>
              <a:rPr lang="en-US">
                <a:solidFill>
                  <a:schemeClr val="dk1"/>
                </a:solidFill>
                <a:latin typeface="Calibri"/>
                <a:ea typeface="Calibri"/>
                <a:cs typeface="Calibri"/>
                <a:sym typeface="Calibri"/>
              </a:rPr>
              <a:t> Lag2</a:t>
            </a:r>
          </a:p>
        </p:txBody>
      </p:sp>
      <p:sp>
        <p:nvSpPr>
          <p:cNvPr id="1049" name="Shape 1049"/>
          <p:cNvSpPr txBox="1"/>
          <p:nvPr/>
        </p:nvSpPr>
        <p:spPr>
          <a:xfrm rot="-2957456">
            <a:off x="5115975" y="2086162"/>
            <a:ext cx="1289712" cy="369332"/>
          </a:xfrm>
          <a:prstGeom prst="rect">
            <a:avLst/>
          </a:prstGeom>
          <a:noFill/>
          <a:ln>
            <a:noFill/>
          </a:ln>
        </p:spPr>
        <p:txBody>
          <a:bodyPr wrap="square" lIns="91425" tIns="45700" rIns="91425" bIns="45700" anchor="t" anchorCtr="0">
            <a:noAutofit/>
          </a:bodyPr>
          <a:lstStyle/>
          <a:p>
            <a:r>
              <a:rPr lang="en-US">
                <a:solidFill>
                  <a:schemeClr val="dk1"/>
                </a:solidFill>
                <a:latin typeface="Calibri"/>
                <a:ea typeface="Calibri"/>
                <a:cs typeface="Calibri"/>
                <a:sym typeface="Calibri"/>
              </a:rPr>
              <a:t>Voxel</a:t>
            </a:r>
            <a:r>
              <a:rPr lang="en-US" baseline="-25000">
                <a:solidFill>
                  <a:schemeClr val="dk1"/>
                </a:solidFill>
                <a:latin typeface="Calibri"/>
                <a:ea typeface="Calibri"/>
                <a:cs typeface="Calibri"/>
                <a:sym typeface="Calibri"/>
              </a:rPr>
              <a:t>2</a:t>
            </a:r>
            <a:r>
              <a:rPr lang="en-US">
                <a:solidFill>
                  <a:schemeClr val="dk1"/>
                </a:solidFill>
                <a:latin typeface="Calibri"/>
                <a:ea typeface="Calibri"/>
                <a:cs typeface="Calibri"/>
                <a:sym typeface="Calibri"/>
              </a:rPr>
              <a:t> Lag1</a:t>
            </a:r>
          </a:p>
        </p:txBody>
      </p:sp>
      <p:sp>
        <p:nvSpPr>
          <p:cNvPr id="1050" name="Shape 1050"/>
          <p:cNvSpPr txBox="1"/>
          <p:nvPr/>
        </p:nvSpPr>
        <p:spPr>
          <a:xfrm rot="-2957456">
            <a:off x="5986493" y="2086162"/>
            <a:ext cx="1289712" cy="369332"/>
          </a:xfrm>
          <a:prstGeom prst="rect">
            <a:avLst/>
          </a:prstGeom>
          <a:noFill/>
          <a:ln>
            <a:noFill/>
          </a:ln>
        </p:spPr>
        <p:txBody>
          <a:bodyPr wrap="square" lIns="91425" tIns="45700" rIns="91425" bIns="45700" anchor="t" anchorCtr="0">
            <a:noAutofit/>
          </a:bodyPr>
          <a:lstStyle/>
          <a:p>
            <a:r>
              <a:rPr lang="en-US">
                <a:solidFill>
                  <a:schemeClr val="dk1"/>
                </a:solidFill>
                <a:latin typeface="Calibri"/>
                <a:ea typeface="Calibri"/>
                <a:cs typeface="Calibri"/>
                <a:sym typeface="Calibri"/>
              </a:rPr>
              <a:t>Voxel</a:t>
            </a:r>
            <a:r>
              <a:rPr lang="en-US" baseline="-25000">
                <a:solidFill>
                  <a:schemeClr val="dk1"/>
                </a:solidFill>
                <a:latin typeface="Calibri"/>
                <a:ea typeface="Calibri"/>
                <a:cs typeface="Calibri"/>
                <a:sym typeface="Calibri"/>
              </a:rPr>
              <a:t>2</a:t>
            </a:r>
            <a:r>
              <a:rPr lang="en-US">
                <a:solidFill>
                  <a:schemeClr val="dk1"/>
                </a:solidFill>
                <a:latin typeface="Calibri"/>
                <a:ea typeface="Calibri"/>
                <a:cs typeface="Calibri"/>
                <a:sym typeface="Calibri"/>
              </a:rPr>
              <a:t> Lag3</a:t>
            </a:r>
          </a:p>
        </p:txBody>
      </p:sp>
      <p:sp>
        <p:nvSpPr>
          <p:cNvPr id="1051" name="Shape 1051"/>
          <p:cNvSpPr txBox="1"/>
          <p:nvPr/>
        </p:nvSpPr>
        <p:spPr>
          <a:xfrm rot="-2957456">
            <a:off x="6380636" y="2086162"/>
            <a:ext cx="1289712" cy="369332"/>
          </a:xfrm>
          <a:prstGeom prst="rect">
            <a:avLst/>
          </a:prstGeom>
          <a:noFill/>
          <a:ln>
            <a:noFill/>
          </a:ln>
        </p:spPr>
        <p:txBody>
          <a:bodyPr wrap="square" lIns="91425" tIns="45700" rIns="91425" bIns="45700" anchor="t" anchorCtr="0">
            <a:noAutofit/>
          </a:bodyPr>
          <a:lstStyle/>
          <a:p>
            <a:r>
              <a:rPr lang="en-US">
                <a:solidFill>
                  <a:schemeClr val="dk1"/>
                </a:solidFill>
                <a:latin typeface="Calibri"/>
                <a:ea typeface="Calibri"/>
                <a:cs typeface="Calibri"/>
                <a:sym typeface="Calibri"/>
              </a:rPr>
              <a:t>Voxel</a:t>
            </a:r>
            <a:r>
              <a:rPr lang="en-US" baseline="-25000">
                <a:solidFill>
                  <a:schemeClr val="dk1"/>
                </a:solidFill>
                <a:latin typeface="Calibri"/>
                <a:ea typeface="Calibri"/>
                <a:cs typeface="Calibri"/>
                <a:sym typeface="Calibri"/>
              </a:rPr>
              <a:t>2</a:t>
            </a:r>
            <a:r>
              <a:rPr lang="en-US">
                <a:solidFill>
                  <a:schemeClr val="dk1"/>
                </a:solidFill>
                <a:latin typeface="Calibri"/>
                <a:ea typeface="Calibri"/>
                <a:cs typeface="Calibri"/>
                <a:sym typeface="Calibri"/>
              </a:rPr>
              <a:t> Lag4</a:t>
            </a:r>
          </a:p>
        </p:txBody>
      </p:sp>
      <p:sp>
        <p:nvSpPr>
          <p:cNvPr id="1052" name="Shape 1052"/>
          <p:cNvSpPr txBox="1"/>
          <p:nvPr/>
        </p:nvSpPr>
        <p:spPr>
          <a:xfrm rot="-2957456">
            <a:off x="7323881" y="2074011"/>
            <a:ext cx="1321772" cy="369332"/>
          </a:xfrm>
          <a:prstGeom prst="rect">
            <a:avLst/>
          </a:prstGeom>
          <a:noFill/>
          <a:ln>
            <a:noFill/>
          </a:ln>
        </p:spPr>
        <p:txBody>
          <a:bodyPr wrap="square" lIns="91425" tIns="45700" rIns="91425" bIns="45700" anchor="t" anchorCtr="0">
            <a:noAutofit/>
          </a:bodyPr>
          <a:lstStyle/>
          <a:p>
            <a:r>
              <a:rPr lang="en-US">
                <a:solidFill>
                  <a:schemeClr val="dk1"/>
                </a:solidFill>
                <a:latin typeface="Calibri"/>
                <a:ea typeface="Calibri"/>
                <a:cs typeface="Calibri"/>
                <a:sym typeface="Calibri"/>
              </a:rPr>
              <a:t>Voxel</a:t>
            </a:r>
            <a:r>
              <a:rPr lang="en-US" baseline="-25000">
                <a:solidFill>
                  <a:schemeClr val="dk1"/>
                </a:solidFill>
                <a:latin typeface="Calibri"/>
                <a:ea typeface="Calibri"/>
                <a:cs typeface="Calibri"/>
                <a:sym typeface="Calibri"/>
              </a:rPr>
              <a:t>N</a:t>
            </a:r>
            <a:r>
              <a:rPr lang="en-US">
                <a:solidFill>
                  <a:schemeClr val="dk1"/>
                </a:solidFill>
                <a:latin typeface="Calibri"/>
                <a:ea typeface="Calibri"/>
                <a:cs typeface="Calibri"/>
                <a:sym typeface="Calibri"/>
              </a:rPr>
              <a:t> Lag2</a:t>
            </a:r>
          </a:p>
        </p:txBody>
      </p:sp>
      <p:sp>
        <p:nvSpPr>
          <p:cNvPr id="1053" name="Shape 1053"/>
          <p:cNvSpPr txBox="1"/>
          <p:nvPr/>
        </p:nvSpPr>
        <p:spPr>
          <a:xfrm rot="-2957456">
            <a:off x="7742086" y="2074011"/>
            <a:ext cx="1321772" cy="369332"/>
          </a:xfrm>
          <a:prstGeom prst="rect">
            <a:avLst/>
          </a:prstGeom>
          <a:noFill/>
          <a:ln>
            <a:noFill/>
          </a:ln>
        </p:spPr>
        <p:txBody>
          <a:bodyPr wrap="square" lIns="91425" tIns="45700" rIns="91425" bIns="45700" anchor="t" anchorCtr="0">
            <a:noAutofit/>
          </a:bodyPr>
          <a:lstStyle/>
          <a:p>
            <a:r>
              <a:rPr lang="en-US">
                <a:solidFill>
                  <a:schemeClr val="dk1"/>
                </a:solidFill>
                <a:latin typeface="Calibri"/>
                <a:ea typeface="Calibri"/>
                <a:cs typeface="Calibri"/>
                <a:sym typeface="Calibri"/>
              </a:rPr>
              <a:t>Voxel</a:t>
            </a:r>
            <a:r>
              <a:rPr lang="en-US" baseline="-25000">
                <a:solidFill>
                  <a:schemeClr val="dk1"/>
                </a:solidFill>
                <a:latin typeface="Calibri"/>
                <a:ea typeface="Calibri"/>
                <a:cs typeface="Calibri"/>
                <a:sym typeface="Calibri"/>
              </a:rPr>
              <a:t>N</a:t>
            </a:r>
            <a:r>
              <a:rPr lang="en-US">
                <a:solidFill>
                  <a:schemeClr val="dk1"/>
                </a:solidFill>
                <a:latin typeface="Calibri"/>
                <a:ea typeface="Calibri"/>
                <a:cs typeface="Calibri"/>
                <a:sym typeface="Calibri"/>
              </a:rPr>
              <a:t> Lag3</a:t>
            </a:r>
          </a:p>
        </p:txBody>
      </p:sp>
      <p:sp>
        <p:nvSpPr>
          <p:cNvPr id="1054" name="Shape 1054"/>
          <p:cNvSpPr txBox="1"/>
          <p:nvPr/>
        </p:nvSpPr>
        <p:spPr>
          <a:xfrm rot="-2957456">
            <a:off x="8136230" y="2074011"/>
            <a:ext cx="1321772" cy="369332"/>
          </a:xfrm>
          <a:prstGeom prst="rect">
            <a:avLst/>
          </a:prstGeom>
          <a:noFill/>
          <a:ln>
            <a:noFill/>
          </a:ln>
        </p:spPr>
        <p:txBody>
          <a:bodyPr wrap="square" lIns="91425" tIns="45700" rIns="91425" bIns="45700" anchor="t" anchorCtr="0">
            <a:noAutofit/>
          </a:bodyPr>
          <a:lstStyle/>
          <a:p>
            <a:r>
              <a:rPr lang="en-US">
                <a:solidFill>
                  <a:schemeClr val="dk1"/>
                </a:solidFill>
                <a:latin typeface="Calibri"/>
                <a:ea typeface="Calibri"/>
                <a:cs typeface="Calibri"/>
                <a:sym typeface="Calibri"/>
              </a:rPr>
              <a:t>Voxel</a:t>
            </a:r>
            <a:r>
              <a:rPr lang="en-US" baseline="-25000">
                <a:solidFill>
                  <a:schemeClr val="dk1"/>
                </a:solidFill>
                <a:latin typeface="Calibri"/>
                <a:ea typeface="Calibri"/>
                <a:cs typeface="Calibri"/>
                <a:sym typeface="Calibri"/>
              </a:rPr>
              <a:t>N</a:t>
            </a:r>
            <a:r>
              <a:rPr lang="en-US">
                <a:solidFill>
                  <a:schemeClr val="dk1"/>
                </a:solidFill>
                <a:latin typeface="Calibri"/>
                <a:ea typeface="Calibri"/>
                <a:cs typeface="Calibri"/>
                <a:sym typeface="Calibri"/>
              </a:rPr>
              <a:t> Lag4</a:t>
            </a:r>
          </a:p>
        </p:txBody>
      </p:sp>
      <p:sp>
        <p:nvSpPr>
          <p:cNvPr id="1055" name="Shape 1055"/>
          <p:cNvSpPr/>
          <p:nvPr/>
        </p:nvSpPr>
        <p:spPr>
          <a:xfrm>
            <a:off x="2688155" y="3220857"/>
            <a:ext cx="363556" cy="348454"/>
          </a:xfrm>
          <a:prstGeom prst="rect">
            <a:avLst/>
          </a:prstGeom>
          <a:solidFill>
            <a:srgbClr val="548135">
              <a:alpha val="67843"/>
            </a:srgbClr>
          </a:solidFill>
          <a:ln w="57150" cap="flat" cmpd="sng">
            <a:solidFill>
              <a:srgbClr val="7F7F7F"/>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56" name="Shape 1056"/>
          <p:cNvSpPr/>
          <p:nvPr/>
        </p:nvSpPr>
        <p:spPr>
          <a:xfrm>
            <a:off x="3107053" y="3220857"/>
            <a:ext cx="363556" cy="348454"/>
          </a:xfrm>
          <a:prstGeom prst="rect">
            <a:avLst/>
          </a:prstGeom>
          <a:solidFill>
            <a:srgbClr val="548135">
              <a:alpha val="67843"/>
            </a:srgbClr>
          </a:solidFill>
          <a:ln w="57150" cap="flat" cmpd="sng">
            <a:solidFill>
              <a:srgbClr val="A5A5A5"/>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57" name="Shape 1057"/>
          <p:cNvSpPr/>
          <p:nvPr/>
        </p:nvSpPr>
        <p:spPr>
          <a:xfrm>
            <a:off x="3525951" y="3220857"/>
            <a:ext cx="363556" cy="348454"/>
          </a:xfrm>
          <a:prstGeom prst="rect">
            <a:avLst/>
          </a:prstGeom>
          <a:solidFill>
            <a:srgbClr val="548135">
              <a:alpha val="67843"/>
            </a:srgbClr>
          </a:solidFill>
          <a:ln w="57150" cap="flat" cmpd="sng">
            <a:solidFill>
              <a:srgbClr val="BFBFBF"/>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58" name="Shape 1058"/>
          <p:cNvSpPr/>
          <p:nvPr/>
        </p:nvSpPr>
        <p:spPr>
          <a:xfrm>
            <a:off x="3944849" y="3220857"/>
            <a:ext cx="363556" cy="348454"/>
          </a:xfrm>
          <a:prstGeom prst="rect">
            <a:avLst/>
          </a:prstGeom>
          <a:solidFill>
            <a:srgbClr val="548135">
              <a:alpha val="67843"/>
            </a:srgbClr>
          </a:solidFill>
          <a:ln w="57150" cap="flat" cmpd="sng">
            <a:solidFill>
              <a:srgbClr val="D8D8D8"/>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59" name="Shape 1059"/>
          <p:cNvSpPr/>
          <p:nvPr/>
        </p:nvSpPr>
        <p:spPr>
          <a:xfrm>
            <a:off x="4363746" y="3220857"/>
            <a:ext cx="363556" cy="348454"/>
          </a:xfrm>
          <a:prstGeom prst="rect">
            <a:avLst/>
          </a:prstGeom>
          <a:solidFill>
            <a:srgbClr val="548135">
              <a:alpha val="67843"/>
            </a:srgbClr>
          </a:solidFill>
          <a:ln w="57150" cap="flat" cmpd="sng">
            <a:solidFill>
              <a:schemeClr val="lt2"/>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60" name="Shape 1060"/>
          <p:cNvSpPr/>
          <p:nvPr/>
        </p:nvSpPr>
        <p:spPr>
          <a:xfrm>
            <a:off x="4823589" y="3220857"/>
            <a:ext cx="363556" cy="348454"/>
          </a:xfrm>
          <a:prstGeom prst="rect">
            <a:avLst/>
          </a:prstGeom>
          <a:solidFill>
            <a:srgbClr val="FFCCCC">
              <a:alpha val="67843"/>
            </a:srgbClr>
          </a:solidFill>
          <a:ln w="57150" cap="flat" cmpd="sng">
            <a:solidFill>
              <a:srgbClr val="7F7F7F"/>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61" name="Shape 1061"/>
          <p:cNvSpPr/>
          <p:nvPr/>
        </p:nvSpPr>
        <p:spPr>
          <a:xfrm>
            <a:off x="5242487" y="3220857"/>
            <a:ext cx="363556" cy="348454"/>
          </a:xfrm>
          <a:prstGeom prst="rect">
            <a:avLst/>
          </a:prstGeom>
          <a:solidFill>
            <a:srgbClr val="FFCCCC">
              <a:alpha val="67843"/>
            </a:srgbClr>
          </a:solidFill>
          <a:ln w="57150" cap="flat" cmpd="sng">
            <a:solidFill>
              <a:srgbClr val="A5A5A5"/>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62" name="Shape 1062"/>
          <p:cNvSpPr/>
          <p:nvPr/>
        </p:nvSpPr>
        <p:spPr>
          <a:xfrm>
            <a:off x="5661385" y="3220857"/>
            <a:ext cx="363556" cy="348454"/>
          </a:xfrm>
          <a:prstGeom prst="rect">
            <a:avLst/>
          </a:prstGeom>
          <a:solidFill>
            <a:srgbClr val="FFCCCC">
              <a:alpha val="67843"/>
            </a:srgbClr>
          </a:solidFill>
          <a:ln w="57150" cap="flat" cmpd="sng">
            <a:solidFill>
              <a:srgbClr val="BFBFBF"/>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63" name="Shape 1063"/>
          <p:cNvSpPr/>
          <p:nvPr/>
        </p:nvSpPr>
        <p:spPr>
          <a:xfrm>
            <a:off x="6080283" y="3220857"/>
            <a:ext cx="363556" cy="348454"/>
          </a:xfrm>
          <a:prstGeom prst="rect">
            <a:avLst/>
          </a:prstGeom>
          <a:solidFill>
            <a:srgbClr val="FFCCCC">
              <a:alpha val="67843"/>
            </a:srgbClr>
          </a:solidFill>
          <a:ln w="57150" cap="flat" cmpd="sng">
            <a:solidFill>
              <a:srgbClr val="D8D8D8"/>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64" name="Shape 1064"/>
          <p:cNvSpPr/>
          <p:nvPr/>
        </p:nvSpPr>
        <p:spPr>
          <a:xfrm>
            <a:off x="6499180" y="3220857"/>
            <a:ext cx="363556" cy="348454"/>
          </a:xfrm>
          <a:prstGeom prst="rect">
            <a:avLst/>
          </a:prstGeom>
          <a:solidFill>
            <a:srgbClr val="FFCCCC">
              <a:alpha val="67843"/>
            </a:srgbClr>
          </a:solidFill>
          <a:ln w="57150" cap="flat" cmpd="sng">
            <a:solidFill>
              <a:schemeClr val="lt2"/>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65" name="Shape 1065"/>
          <p:cNvSpPr txBox="1"/>
          <p:nvPr/>
        </p:nvSpPr>
        <p:spPr>
          <a:xfrm>
            <a:off x="69272" y="3220857"/>
            <a:ext cx="2516119" cy="369332"/>
          </a:xfrm>
          <a:prstGeom prst="rect">
            <a:avLst/>
          </a:prstGeom>
          <a:noFill/>
          <a:ln>
            <a:noFill/>
          </a:ln>
        </p:spPr>
        <p:txBody>
          <a:bodyPr wrap="square" lIns="91425" tIns="45700" rIns="91425" bIns="45700" anchor="t" anchorCtr="0">
            <a:noAutofit/>
          </a:bodyPr>
          <a:lstStyle/>
          <a:p>
            <a:pPr algn="r"/>
            <a:r>
              <a:rPr lang="en-US" dirty="0">
                <a:solidFill>
                  <a:schemeClr val="dk1"/>
                </a:solidFill>
                <a:latin typeface="Calibri"/>
                <a:ea typeface="Calibri"/>
                <a:cs typeface="Calibri"/>
                <a:sym typeface="Calibri"/>
              </a:rPr>
              <a:t>sub-001-YNG Assoc Hits</a:t>
            </a:r>
          </a:p>
        </p:txBody>
      </p:sp>
      <p:sp>
        <p:nvSpPr>
          <p:cNvPr id="1066" name="Shape 1066"/>
          <p:cNvSpPr/>
          <p:nvPr/>
        </p:nvSpPr>
        <p:spPr>
          <a:xfrm>
            <a:off x="7462111" y="3220857"/>
            <a:ext cx="363556" cy="348454"/>
          </a:xfrm>
          <a:prstGeom prst="rect">
            <a:avLst/>
          </a:prstGeom>
          <a:solidFill>
            <a:srgbClr val="BBD6EE">
              <a:alpha val="67843"/>
            </a:srgbClr>
          </a:solidFill>
          <a:ln w="57150" cap="flat" cmpd="sng">
            <a:solidFill>
              <a:srgbClr val="BFBFBF"/>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67" name="Shape 1067"/>
          <p:cNvSpPr/>
          <p:nvPr/>
        </p:nvSpPr>
        <p:spPr>
          <a:xfrm>
            <a:off x="7881009" y="3220857"/>
            <a:ext cx="363556" cy="348454"/>
          </a:xfrm>
          <a:prstGeom prst="rect">
            <a:avLst/>
          </a:prstGeom>
          <a:solidFill>
            <a:srgbClr val="BBD6EE">
              <a:alpha val="67843"/>
            </a:srgbClr>
          </a:solidFill>
          <a:ln w="57150" cap="flat" cmpd="sng">
            <a:solidFill>
              <a:srgbClr val="D8D8D8"/>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68" name="Shape 1068"/>
          <p:cNvSpPr/>
          <p:nvPr/>
        </p:nvSpPr>
        <p:spPr>
          <a:xfrm>
            <a:off x="8299906" y="3220857"/>
            <a:ext cx="363556" cy="348454"/>
          </a:xfrm>
          <a:prstGeom prst="rect">
            <a:avLst/>
          </a:prstGeom>
          <a:solidFill>
            <a:srgbClr val="BBD6EE">
              <a:alpha val="67843"/>
            </a:srgbClr>
          </a:solidFill>
          <a:ln w="57150" cap="flat" cmpd="sng">
            <a:solidFill>
              <a:schemeClr val="lt2"/>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69" name="Shape 1069"/>
          <p:cNvSpPr txBox="1"/>
          <p:nvPr/>
        </p:nvSpPr>
        <p:spPr>
          <a:xfrm>
            <a:off x="6943841" y="2695426"/>
            <a:ext cx="463588" cy="369332"/>
          </a:xfrm>
          <a:prstGeom prst="rect">
            <a:avLst/>
          </a:prstGeom>
          <a:noFill/>
          <a:ln>
            <a:noFill/>
          </a:ln>
        </p:spPr>
        <p:txBody>
          <a:bodyPr wrap="square" lIns="91425" tIns="45700" rIns="91425" bIns="45700" anchor="t" anchorCtr="0">
            <a:noAutofit/>
          </a:bodyPr>
          <a:lstStyle/>
          <a:p>
            <a:pPr algn="r"/>
            <a:r>
              <a:rPr lang="en-US">
                <a:solidFill>
                  <a:schemeClr val="dk1"/>
                </a:solidFill>
                <a:latin typeface="Calibri"/>
                <a:ea typeface="Calibri"/>
                <a:cs typeface="Calibri"/>
                <a:sym typeface="Calibri"/>
              </a:rPr>
              <a:t>. . .</a:t>
            </a:r>
          </a:p>
        </p:txBody>
      </p:sp>
      <p:sp>
        <p:nvSpPr>
          <p:cNvPr id="1070" name="Shape 1070"/>
          <p:cNvSpPr txBox="1"/>
          <p:nvPr/>
        </p:nvSpPr>
        <p:spPr>
          <a:xfrm>
            <a:off x="6943841" y="3128835"/>
            <a:ext cx="463588" cy="369332"/>
          </a:xfrm>
          <a:prstGeom prst="rect">
            <a:avLst/>
          </a:prstGeom>
          <a:noFill/>
          <a:ln>
            <a:noFill/>
          </a:ln>
        </p:spPr>
        <p:txBody>
          <a:bodyPr wrap="square" lIns="91425" tIns="45700" rIns="91425" bIns="45700" anchor="t" anchorCtr="0">
            <a:noAutofit/>
          </a:bodyPr>
          <a:lstStyle/>
          <a:p>
            <a:pPr algn="r"/>
            <a:r>
              <a:rPr lang="en-US">
                <a:solidFill>
                  <a:schemeClr val="dk1"/>
                </a:solidFill>
                <a:latin typeface="Calibri"/>
                <a:ea typeface="Calibri"/>
                <a:cs typeface="Calibri"/>
                <a:sym typeface="Calibri"/>
              </a:rPr>
              <a:t>. . .</a:t>
            </a:r>
          </a:p>
        </p:txBody>
      </p:sp>
      <p:sp>
        <p:nvSpPr>
          <p:cNvPr id="1071" name="Shape 1071"/>
          <p:cNvSpPr txBox="1">
            <a:spLocks noGrp="1"/>
          </p:cNvSpPr>
          <p:nvPr>
            <p:ph type="title"/>
          </p:nvPr>
        </p:nvSpPr>
        <p:spPr>
          <a:prstGeom prst="rect">
            <a:avLst/>
          </a:prstGeom>
          <a:noFill/>
          <a:ln>
            <a:noFill/>
          </a:ln>
        </p:spPr>
        <p:txBody>
          <a:bodyPr vert="horz" wrap="square" lIns="91425" tIns="45700" rIns="91425" bIns="45700" rtlCol="0" anchor="ctr" anchorCtr="0">
            <a:noAutofit/>
          </a:bodyPr>
          <a:lstStyle/>
          <a:p>
            <a:pPr indent="-279400">
              <a:spcBef>
                <a:spcPts val="0"/>
              </a:spcBef>
              <a:buClr>
                <a:schemeClr val="dk1"/>
              </a:buClr>
              <a:buSzPts val="4400"/>
            </a:pPr>
            <a:r>
              <a:rPr lang="en-US" dirty="0">
                <a:solidFill>
                  <a:srgbClr val="002060"/>
                </a:solidFill>
                <a:latin typeface="Calibri"/>
                <a:ea typeface="Calibri"/>
                <a:cs typeface="Calibri"/>
                <a:sym typeface="Calibri"/>
              </a:rPr>
              <a:t>Final X (brain) and Y (behavior)</a:t>
            </a:r>
          </a:p>
        </p:txBody>
      </p:sp>
      <p:sp>
        <p:nvSpPr>
          <p:cNvPr id="1072" name="Shape 1072"/>
          <p:cNvSpPr/>
          <p:nvPr/>
        </p:nvSpPr>
        <p:spPr>
          <a:xfrm>
            <a:off x="2676121" y="3690090"/>
            <a:ext cx="363556" cy="348454"/>
          </a:xfrm>
          <a:prstGeom prst="rect">
            <a:avLst/>
          </a:prstGeom>
          <a:solidFill>
            <a:srgbClr val="548135">
              <a:alpha val="67843"/>
            </a:srgbClr>
          </a:solidFill>
          <a:ln w="57150" cap="flat" cmpd="sng">
            <a:solidFill>
              <a:srgbClr val="7F7F7F"/>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73" name="Shape 1073"/>
          <p:cNvSpPr/>
          <p:nvPr/>
        </p:nvSpPr>
        <p:spPr>
          <a:xfrm>
            <a:off x="3095019" y="3690090"/>
            <a:ext cx="363556" cy="348454"/>
          </a:xfrm>
          <a:prstGeom prst="rect">
            <a:avLst/>
          </a:prstGeom>
          <a:solidFill>
            <a:srgbClr val="548135">
              <a:alpha val="67843"/>
            </a:srgbClr>
          </a:solidFill>
          <a:ln w="57150" cap="flat" cmpd="sng">
            <a:solidFill>
              <a:srgbClr val="A5A5A5"/>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74" name="Shape 1074"/>
          <p:cNvSpPr/>
          <p:nvPr/>
        </p:nvSpPr>
        <p:spPr>
          <a:xfrm>
            <a:off x="3513917" y="3690090"/>
            <a:ext cx="363556" cy="348454"/>
          </a:xfrm>
          <a:prstGeom prst="rect">
            <a:avLst/>
          </a:prstGeom>
          <a:solidFill>
            <a:srgbClr val="548135">
              <a:alpha val="67843"/>
            </a:srgbClr>
          </a:solidFill>
          <a:ln w="57150" cap="flat" cmpd="sng">
            <a:solidFill>
              <a:srgbClr val="BFBFBF"/>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75" name="Shape 1075"/>
          <p:cNvSpPr/>
          <p:nvPr/>
        </p:nvSpPr>
        <p:spPr>
          <a:xfrm>
            <a:off x="3932815" y="3690090"/>
            <a:ext cx="363556" cy="348454"/>
          </a:xfrm>
          <a:prstGeom prst="rect">
            <a:avLst/>
          </a:prstGeom>
          <a:solidFill>
            <a:srgbClr val="548135">
              <a:alpha val="67843"/>
            </a:srgbClr>
          </a:solidFill>
          <a:ln w="57150" cap="flat" cmpd="sng">
            <a:solidFill>
              <a:srgbClr val="D8D8D8"/>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76" name="Shape 1076"/>
          <p:cNvSpPr/>
          <p:nvPr/>
        </p:nvSpPr>
        <p:spPr>
          <a:xfrm>
            <a:off x="4351712" y="3690090"/>
            <a:ext cx="363556" cy="348454"/>
          </a:xfrm>
          <a:prstGeom prst="rect">
            <a:avLst/>
          </a:prstGeom>
          <a:solidFill>
            <a:srgbClr val="548135">
              <a:alpha val="67843"/>
            </a:srgbClr>
          </a:solidFill>
          <a:ln w="57150" cap="flat" cmpd="sng">
            <a:solidFill>
              <a:schemeClr val="lt2"/>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77" name="Shape 1077"/>
          <p:cNvSpPr/>
          <p:nvPr/>
        </p:nvSpPr>
        <p:spPr>
          <a:xfrm>
            <a:off x="4811555" y="3690090"/>
            <a:ext cx="363556" cy="348454"/>
          </a:xfrm>
          <a:prstGeom prst="rect">
            <a:avLst/>
          </a:prstGeom>
          <a:solidFill>
            <a:srgbClr val="FFCCCC">
              <a:alpha val="67843"/>
            </a:srgbClr>
          </a:solidFill>
          <a:ln w="57150" cap="flat" cmpd="sng">
            <a:solidFill>
              <a:srgbClr val="7F7F7F"/>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78" name="Shape 1078"/>
          <p:cNvSpPr/>
          <p:nvPr/>
        </p:nvSpPr>
        <p:spPr>
          <a:xfrm>
            <a:off x="5230453" y="3690090"/>
            <a:ext cx="363556" cy="348454"/>
          </a:xfrm>
          <a:prstGeom prst="rect">
            <a:avLst/>
          </a:prstGeom>
          <a:solidFill>
            <a:srgbClr val="FFCCCC">
              <a:alpha val="67843"/>
            </a:srgbClr>
          </a:solidFill>
          <a:ln w="57150" cap="flat" cmpd="sng">
            <a:solidFill>
              <a:srgbClr val="A5A5A5"/>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79" name="Shape 1079"/>
          <p:cNvSpPr/>
          <p:nvPr/>
        </p:nvSpPr>
        <p:spPr>
          <a:xfrm>
            <a:off x="5649351" y="3690090"/>
            <a:ext cx="363556" cy="348454"/>
          </a:xfrm>
          <a:prstGeom prst="rect">
            <a:avLst/>
          </a:prstGeom>
          <a:solidFill>
            <a:srgbClr val="FFCCCC">
              <a:alpha val="67843"/>
            </a:srgbClr>
          </a:solidFill>
          <a:ln w="57150" cap="flat" cmpd="sng">
            <a:solidFill>
              <a:srgbClr val="BFBFBF"/>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80" name="Shape 1080"/>
          <p:cNvSpPr/>
          <p:nvPr/>
        </p:nvSpPr>
        <p:spPr>
          <a:xfrm>
            <a:off x="6068249" y="3690090"/>
            <a:ext cx="363556" cy="348454"/>
          </a:xfrm>
          <a:prstGeom prst="rect">
            <a:avLst/>
          </a:prstGeom>
          <a:solidFill>
            <a:srgbClr val="FFCCCC">
              <a:alpha val="67843"/>
            </a:srgbClr>
          </a:solidFill>
          <a:ln w="57150" cap="flat" cmpd="sng">
            <a:solidFill>
              <a:srgbClr val="D8D8D8"/>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81" name="Shape 1081"/>
          <p:cNvSpPr/>
          <p:nvPr/>
        </p:nvSpPr>
        <p:spPr>
          <a:xfrm>
            <a:off x="6487146" y="3690090"/>
            <a:ext cx="363556" cy="348454"/>
          </a:xfrm>
          <a:prstGeom prst="rect">
            <a:avLst/>
          </a:prstGeom>
          <a:solidFill>
            <a:srgbClr val="FFCCCC">
              <a:alpha val="67843"/>
            </a:srgbClr>
          </a:solidFill>
          <a:ln w="57150" cap="flat" cmpd="sng">
            <a:solidFill>
              <a:schemeClr val="lt2"/>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82" name="Shape 1082"/>
          <p:cNvSpPr txBox="1"/>
          <p:nvPr/>
        </p:nvSpPr>
        <p:spPr>
          <a:xfrm>
            <a:off x="254273" y="3702122"/>
            <a:ext cx="2363199" cy="369332"/>
          </a:xfrm>
          <a:prstGeom prst="rect">
            <a:avLst/>
          </a:prstGeom>
          <a:noFill/>
          <a:ln>
            <a:noFill/>
          </a:ln>
        </p:spPr>
        <p:txBody>
          <a:bodyPr wrap="square" lIns="91425" tIns="45700" rIns="91425" bIns="45700" anchor="t" anchorCtr="0">
            <a:noAutofit/>
          </a:bodyPr>
          <a:lstStyle/>
          <a:p>
            <a:pPr algn="r"/>
            <a:r>
              <a:rPr lang="en-US" dirty="0">
                <a:solidFill>
                  <a:schemeClr val="dk1"/>
                </a:solidFill>
                <a:ea typeface="Calibri"/>
                <a:cs typeface="Calibri"/>
                <a:sym typeface="Calibri"/>
              </a:rPr>
              <a:t>sub-002-YNG Item Hits</a:t>
            </a:r>
          </a:p>
        </p:txBody>
      </p:sp>
      <p:sp>
        <p:nvSpPr>
          <p:cNvPr id="1083" name="Shape 1083"/>
          <p:cNvSpPr/>
          <p:nvPr/>
        </p:nvSpPr>
        <p:spPr>
          <a:xfrm>
            <a:off x="7450077" y="3690090"/>
            <a:ext cx="363556" cy="348454"/>
          </a:xfrm>
          <a:prstGeom prst="rect">
            <a:avLst/>
          </a:prstGeom>
          <a:solidFill>
            <a:srgbClr val="BBD6EE">
              <a:alpha val="67843"/>
            </a:srgbClr>
          </a:solidFill>
          <a:ln w="57150" cap="flat" cmpd="sng">
            <a:solidFill>
              <a:srgbClr val="BFBFBF"/>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84" name="Shape 1084"/>
          <p:cNvSpPr/>
          <p:nvPr/>
        </p:nvSpPr>
        <p:spPr>
          <a:xfrm>
            <a:off x="7868975" y="3690090"/>
            <a:ext cx="363556" cy="348454"/>
          </a:xfrm>
          <a:prstGeom prst="rect">
            <a:avLst/>
          </a:prstGeom>
          <a:solidFill>
            <a:srgbClr val="BBD6EE">
              <a:alpha val="67843"/>
            </a:srgbClr>
          </a:solidFill>
          <a:ln w="57150" cap="flat" cmpd="sng">
            <a:solidFill>
              <a:srgbClr val="D8D8D8"/>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85" name="Shape 1085"/>
          <p:cNvSpPr/>
          <p:nvPr/>
        </p:nvSpPr>
        <p:spPr>
          <a:xfrm>
            <a:off x="8287872" y="3690090"/>
            <a:ext cx="363556" cy="348454"/>
          </a:xfrm>
          <a:prstGeom prst="rect">
            <a:avLst/>
          </a:prstGeom>
          <a:solidFill>
            <a:srgbClr val="BBD6EE">
              <a:alpha val="67843"/>
            </a:srgbClr>
          </a:solidFill>
          <a:ln w="57150" cap="flat" cmpd="sng">
            <a:solidFill>
              <a:schemeClr val="lt2"/>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86" name="Shape 1086"/>
          <p:cNvSpPr/>
          <p:nvPr/>
        </p:nvSpPr>
        <p:spPr>
          <a:xfrm>
            <a:off x="2684139" y="4143285"/>
            <a:ext cx="363556" cy="348454"/>
          </a:xfrm>
          <a:prstGeom prst="rect">
            <a:avLst/>
          </a:prstGeom>
          <a:solidFill>
            <a:srgbClr val="548135">
              <a:alpha val="67843"/>
            </a:srgbClr>
          </a:solidFill>
          <a:ln w="57150" cap="flat" cmpd="sng">
            <a:solidFill>
              <a:srgbClr val="7F7F7F"/>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87" name="Shape 1087"/>
          <p:cNvSpPr/>
          <p:nvPr/>
        </p:nvSpPr>
        <p:spPr>
          <a:xfrm>
            <a:off x="3103037" y="4143285"/>
            <a:ext cx="363556" cy="348454"/>
          </a:xfrm>
          <a:prstGeom prst="rect">
            <a:avLst/>
          </a:prstGeom>
          <a:solidFill>
            <a:srgbClr val="548135">
              <a:alpha val="67843"/>
            </a:srgbClr>
          </a:solidFill>
          <a:ln w="57150" cap="flat" cmpd="sng">
            <a:solidFill>
              <a:srgbClr val="A5A5A5"/>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88" name="Shape 1088"/>
          <p:cNvSpPr/>
          <p:nvPr/>
        </p:nvSpPr>
        <p:spPr>
          <a:xfrm>
            <a:off x="3521935" y="4143285"/>
            <a:ext cx="363556" cy="348454"/>
          </a:xfrm>
          <a:prstGeom prst="rect">
            <a:avLst/>
          </a:prstGeom>
          <a:solidFill>
            <a:srgbClr val="548135">
              <a:alpha val="67843"/>
            </a:srgbClr>
          </a:solidFill>
          <a:ln w="57150" cap="flat" cmpd="sng">
            <a:solidFill>
              <a:srgbClr val="BFBFBF"/>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89" name="Shape 1089"/>
          <p:cNvSpPr/>
          <p:nvPr/>
        </p:nvSpPr>
        <p:spPr>
          <a:xfrm>
            <a:off x="3940833" y="4143285"/>
            <a:ext cx="363556" cy="348454"/>
          </a:xfrm>
          <a:prstGeom prst="rect">
            <a:avLst/>
          </a:prstGeom>
          <a:solidFill>
            <a:srgbClr val="548135">
              <a:alpha val="67843"/>
            </a:srgbClr>
          </a:solidFill>
          <a:ln w="57150" cap="flat" cmpd="sng">
            <a:solidFill>
              <a:srgbClr val="D8D8D8"/>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90" name="Shape 1090"/>
          <p:cNvSpPr/>
          <p:nvPr/>
        </p:nvSpPr>
        <p:spPr>
          <a:xfrm>
            <a:off x="4359730" y="4143285"/>
            <a:ext cx="363556" cy="348454"/>
          </a:xfrm>
          <a:prstGeom prst="rect">
            <a:avLst/>
          </a:prstGeom>
          <a:solidFill>
            <a:srgbClr val="548135">
              <a:alpha val="67843"/>
            </a:srgbClr>
          </a:solidFill>
          <a:ln w="57150" cap="flat" cmpd="sng">
            <a:solidFill>
              <a:schemeClr val="lt2"/>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91" name="Shape 1091"/>
          <p:cNvSpPr/>
          <p:nvPr/>
        </p:nvSpPr>
        <p:spPr>
          <a:xfrm>
            <a:off x="4819573" y="4143285"/>
            <a:ext cx="363556" cy="348454"/>
          </a:xfrm>
          <a:prstGeom prst="rect">
            <a:avLst/>
          </a:prstGeom>
          <a:solidFill>
            <a:srgbClr val="FFCCCC">
              <a:alpha val="67843"/>
            </a:srgbClr>
          </a:solidFill>
          <a:ln w="57150" cap="flat" cmpd="sng">
            <a:solidFill>
              <a:srgbClr val="7F7F7F"/>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92" name="Shape 1092"/>
          <p:cNvSpPr/>
          <p:nvPr/>
        </p:nvSpPr>
        <p:spPr>
          <a:xfrm>
            <a:off x="5238471" y="4143285"/>
            <a:ext cx="363556" cy="348454"/>
          </a:xfrm>
          <a:prstGeom prst="rect">
            <a:avLst/>
          </a:prstGeom>
          <a:solidFill>
            <a:srgbClr val="FFCCCC">
              <a:alpha val="67843"/>
            </a:srgbClr>
          </a:solidFill>
          <a:ln w="57150" cap="flat" cmpd="sng">
            <a:solidFill>
              <a:srgbClr val="A5A5A5"/>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93" name="Shape 1093"/>
          <p:cNvSpPr/>
          <p:nvPr/>
        </p:nvSpPr>
        <p:spPr>
          <a:xfrm>
            <a:off x="5657369" y="4143285"/>
            <a:ext cx="363556" cy="348454"/>
          </a:xfrm>
          <a:prstGeom prst="rect">
            <a:avLst/>
          </a:prstGeom>
          <a:solidFill>
            <a:srgbClr val="FFCCCC">
              <a:alpha val="67843"/>
            </a:srgbClr>
          </a:solidFill>
          <a:ln w="57150" cap="flat" cmpd="sng">
            <a:solidFill>
              <a:srgbClr val="BFBFBF"/>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94" name="Shape 1094"/>
          <p:cNvSpPr/>
          <p:nvPr/>
        </p:nvSpPr>
        <p:spPr>
          <a:xfrm>
            <a:off x="6076267" y="4143285"/>
            <a:ext cx="363556" cy="348454"/>
          </a:xfrm>
          <a:prstGeom prst="rect">
            <a:avLst/>
          </a:prstGeom>
          <a:solidFill>
            <a:srgbClr val="FFCCCC">
              <a:alpha val="67843"/>
            </a:srgbClr>
          </a:solidFill>
          <a:ln w="57150" cap="flat" cmpd="sng">
            <a:solidFill>
              <a:srgbClr val="D8D8D8"/>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95" name="Shape 1095"/>
          <p:cNvSpPr/>
          <p:nvPr/>
        </p:nvSpPr>
        <p:spPr>
          <a:xfrm>
            <a:off x="6495164" y="4143285"/>
            <a:ext cx="363556" cy="348454"/>
          </a:xfrm>
          <a:prstGeom prst="rect">
            <a:avLst/>
          </a:prstGeom>
          <a:solidFill>
            <a:srgbClr val="FFCCCC">
              <a:alpha val="67843"/>
            </a:srgbClr>
          </a:solidFill>
          <a:ln w="57150" cap="flat" cmpd="sng">
            <a:solidFill>
              <a:schemeClr val="lt2"/>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96" name="Shape 1096"/>
          <p:cNvSpPr txBox="1"/>
          <p:nvPr/>
        </p:nvSpPr>
        <p:spPr>
          <a:xfrm>
            <a:off x="195377" y="4155317"/>
            <a:ext cx="2422094" cy="369332"/>
          </a:xfrm>
          <a:prstGeom prst="rect">
            <a:avLst/>
          </a:prstGeom>
          <a:noFill/>
          <a:ln>
            <a:noFill/>
          </a:ln>
        </p:spPr>
        <p:txBody>
          <a:bodyPr wrap="square" lIns="91425" tIns="45700" rIns="91425" bIns="45700" anchor="t" anchorCtr="0">
            <a:noAutofit/>
          </a:bodyPr>
          <a:lstStyle/>
          <a:p>
            <a:pPr algn="r"/>
            <a:r>
              <a:rPr lang="en-US" dirty="0">
                <a:solidFill>
                  <a:schemeClr val="dk1"/>
                </a:solidFill>
                <a:ea typeface="Calibri"/>
                <a:cs typeface="Calibri"/>
                <a:sym typeface="Calibri"/>
              </a:rPr>
              <a:t>sub-002-YNG Assoc Hits</a:t>
            </a:r>
          </a:p>
        </p:txBody>
      </p:sp>
      <p:sp>
        <p:nvSpPr>
          <p:cNvPr id="1097" name="Shape 1097"/>
          <p:cNvSpPr/>
          <p:nvPr/>
        </p:nvSpPr>
        <p:spPr>
          <a:xfrm>
            <a:off x="7458095" y="4143285"/>
            <a:ext cx="363556" cy="348454"/>
          </a:xfrm>
          <a:prstGeom prst="rect">
            <a:avLst/>
          </a:prstGeom>
          <a:solidFill>
            <a:srgbClr val="BBD6EE">
              <a:alpha val="67843"/>
            </a:srgbClr>
          </a:solidFill>
          <a:ln w="57150" cap="flat" cmpd="sng">
            <a:solidFill>
              <a:srgbClr val="BFBFBF"/>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98" name="Shape 1098"/>
          <p:cNvSpPr/>
          <p:nvPr/>
        </p:nvSpPr>
        <p:spPr>
          <a:xfrm>
            <a:off x="7876993" y="4143285"/>
            <a:ext cx="363556" cy="348454"/>
          </a:xfrm>
          <a:prstGeom prst="rect">
            <a:avLst/>
          </a:prstGeom>
          <a:solidFill>
            <a:srgbClr val="BBD6EE">
              <a:alpha val="67843"/>
            </a:srgbClr>
          </a:solidFill>
          <a:ln w="57150" cap="flat" cmpd="sng">
            <a:solidFill>
              <a:srgbClr val="D8D8D8"/>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99" name="Shape 1099"/>
          <p:cNvSpPr/>
          <p:nvPr/>
        </p:nvSpPr>
        <p:spPr>
          <a:xfrm>
            <a:off x="8295890" y="4143285"/>
            <a:ext cx="363556" cy="348454"/>
          </a:xfrm>
          <a:prstGeom prst="rect">
            <a:avLst/>
          </a:prstGeom>
          <a:solidFill>
            <a:srgbClr val="BBD6EE">
              <a:alpha val="67843"/>
            </a:srgbClr>
          </a:solidFill>
          <a:ln w="57150" cap="flat" cmpd="sng">
            <a:solidFill>
              <a:schemeClr val="lt2"/>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100" name="Shape 1100"/>
          <p:cNvSpPr txBox="1"/>
          <p:nvPr/>
        </p:nvSpPr>
        <p:spPr>
          <a:xfrm>
            <a:off x="6939825" y="3617854"/>
            <a:ext cx="463588" cy="369332"/>
          </a:xfrm>
          <a:prstGeom prst="rect">
            <a:avLst/>
          </a:prstGeom>
          <a:noFill/>
          <a:ln>
            <a:noFill/>
          </a:ln>
        </p:spPr>
        <p:txBody>
          <a:bodyPr wrap="square" lIns="91425" tIns="45700" rIns="91425" bIns="45700" anchor="t" anchorCtr="0">
            <a:noAutofit/>
          </a:bodyPr>
          <a:lstStyle/>
          <a:p>
            <a:pPr algn="r"/>
            <a:r>
              <a:rPr lang="en-US">
                <a:solidFill>
                  <a:schemeClr val="dk1"/>
                </a:solidFill>
                <a:latin typeface="Calibri"/>
                <a:ea typeface="Calibri"/>
                <a:cs typeface="Calibri"/>
                <a:sym typeface="Calibri"/>
              </a:rPr>
              <a:t>. . .</a:t>
            </a:r>
          </a:p>
        </p:txBody>
      </p:sp>
      <p:sp>
        <p:nvSpPr>
          <p:cNvPr id="1101" name="Shape 1101"/>
          <p:cNvSpPr txBox="1"/>
          <p:nvPr/>
        </p:nvSpPr>
        <p:spPr>
          <a:xfrm>
            <a:off x="6939825" y="4051263"/>
            <a:ext cx="463588" cy="369332"/>
          </a:xfrm>
          <a:prstGeom prst="rect">
            <a:avLst/>
          </a:prstGeom>
          <a:noFill/>
          <a:ln>
            <a:noFill/>
          </a:ln>
        </p:spPr>
        <p:txBody>
          <a:bodyPr wrap="square" lIns="91425" tIns="45700" rIns="91425" bIns="45700" anchor="t" anchorCtr="0">
            <a:noAutofit/>
          </a:bodyPr>
          <a:lstStyle/>
          <a:p>
            <a:pPr algn="r"/>
            <a:r>
              <a:rPr lang="en-US">
                <a:solidFill>
                  <a:schemeClr val="dk1"/>
                </a:solidFill>
                <a:latin typeface="Calibri"/>
                <a:ea typeface="Calibri"/>
                <a:cs typeface="Calibri"/>
                <a:sym typeface="Calibri"/>
              </a:rPr>
              <a:t>. . .</a:t>
            </a:r>
          </a:p>
        </p:txBody>
      </p:sp>
      <p:sp>
        <p:nvSpPr>
          <p:cNvPr id="1102" name="Shape 1102"/>
          <p:cNvSpPr/>
          <p:nvPr/>
        </p:nvSpPr>
        <p:spPr>
          <a:xfrm>
            <a:off x="2676121" y="4809216"/>
            <a:ext cx="363556" cy="348454"/>
          </a:xfrm>
          <a:prstGeom prst="rect">
            <a:avLst/>
          </a:prstGeom>
          <a:solidFill>
            <a:srgbClr val="548135">
              <a:alpha val="67843"/>
            </a:srgbClr>
          </a:solidFill>
          <a:ln w="57150" cap="flat" cmpd="sng">
            <a:solidFill>
              <a:srgbClr val="7F7F7F"/>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103" name="Shape 1103"/>
          <p:cNvSpPr/>
          <p:nvPr/>
        </p:nvSpPr>
        <p:spPr>
          <a:xfrm>
            <a:off x="3095019" y="4809216"/>
            <a:ext cx="363556" cy="348454"/>
          </a:xfrm>
          <a:prstGeom prst="rect">
            <a:avLst/>
          </a:prstGeom>
          <a:solidFill>
            <a:srgbClr val="548135">
              <a:alpha val="67843"/>
            </a:srgbClr>
          </a:solidFill>
          <a:ln w="57150" cap="flat" cmpd="sng">
            <a:solidFill>
              <a:srgbClr val="A5A5A5"/>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104" name="Shape 1104"/>
          <p:cNvSpPr/>
          <p:nvPr/>
        </p:nvSpPr>
        <p:spPr>
          <a:xfrm>
            <a:off x="3513917" y="4809216"/>
            <a:ext cx="363556" cy="348454"/>
          </a:xfrm>
          <a:prstGeom prst="rect">
            <a:avLst/>
          </a:prstGeom>
          <a:solidFill>
            <a:srgbClr val="548135">
              <a:alpha val="67843"/>
            </a:srgbClr>
          </a:solidFill>
          <a:ln w="57150" cap="flat" cmpd="sng">
            <a:solidFill>
              <a:srgbClr val="BFBFBF"/>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105" name="Shape 1105"/>
          <p:cNvSpPr/>
          <p:nvPr/>
        </p:nvSpPr>
        <p:spPr>
          <a:xfrm>
            <a:off x="3932815" y="4809216"/>
            <a:ext cx="363556" cy="348454"/>
          </a:xfrm>
          <a:prstGeom prst="rect">
            <a:avLst/>
          </a:prstGeom>
          <a:solidFill>
            <a:srgbClr val="548135">
              <a:alpha val="67843"/>
            </a:srgbClr>
          </a:solidFill>
          <a:ln w="57150" cap="flat" cmpd="sng">
            <a:solidFill>
              <a:srgbClr val="D8D8D8"/>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106" name="Shape 1106"/>
          <p:cNvSpPr/>
          <p:nvPr/>
        </p:nvSpPr>
        <p:spPr>
          <a:xfrm>
            <a:off x="4351712" y="4809216"/>
            <a:ext cx="363556" cy="348454"/>
          </a:xfrm>
          <a:prstGeom prst="rect">
            <a:avLst/>
          </a:prstGeom>
          <a:solidFill>
            <a:srgbClr val="548135">
              <a:alpha val="67843"/>
            </a:srgbClr>
          </a:solidFill>
          <a:ln w="57150" cap="flat" cmpd="sng">
            <a:solidFill>
              <a:schemeClr val="lt2"/>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107" name="Shape 1107"/>
          <p:cNvSpPr/>
          <p:nvPr/>
        </p:nvSpPr>
        <p:spPr>
          <a:xfrm>
            <a:off x="4811555" y="4809216"/>
            <a:ext cx="363556" cy="348454"/>
          </a:xfrm>
          <a:prstGeom prst="rect">
            <a:avLst/>
          </a:prstGeom>
          <a:solidFill>
            <a:srgbClr val="FFCCCC">
              <a:alpha val="67843"/>
            </a:srgbClr>
          </a:solidFill>
          <a:ln w="57150" cap="flat" cmpd="sng">
            <a:solidFill>
              <a:srgbClr val="7F7F7F"/>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108" name="Shape 1108"/>
          <p:cNvSpPr/>
          <p:nvPr/>
        </p:nvSpPr>
        <p:spPr>
          <a:xfrm>
            <a:off x="5230453" y="4809216"/>
            <a:ext cx="363556" cy="348454"/>
          </a:xfrm>
          <a:prstGeom prst="rect">
            <a:avLst/>
          </a:prstGeom>
          <a:solidFill>
            <a:srgbClr val="FFCCCC">
              <a:alpha val="67843"/>
            </a:srgbClr>
          </a:solidFill>
          <a:ln w="57150" cap="flat" cmpd="sng">
            <a:solidFill>
              <a:srgbClr val="A5A5A5"/>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109" name="Shape 1109"/>
          <p:cNvSpPr/>
          <p:nvPr/>
        </p:nvSpPr>
        <p:spPr>
          <a:xfrm>
            <a:off x="5649351" y="4809216"/>
            <a:ext cx="363556" cy="348454"/>
          </a:xfrm>
          <a:prstGeom prst="rect">
            <a:avLst/>
          </a:prstGeom>
          <a:solidFill>
            <a:srgbClr val="FFCCCC">
              <a:alpha val="67843"/>
            </a:srgbClr>
          </a:solidFill>
          <a:ln w="57150" cap="flat" cmpd="sng">
            <a:solidFill>
              <a:srgbClr val="BFBFBF"/>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110" name="Shape 1110"/>
          <p:cNvSpPr/>
          <p:nvPr/>
        </p:nvSpPr>
        <p:spPr>
          <a:xfrm>
            <a:off x="6068249" y="4809216"/>
            <a:ext cx="363556" cy="348454"/>
          </a:xfrm>
          <a:prstGeom prst="rect">
            <a:avLst/>
          </a:prstGeom>
          <a:solidFill>
            <a:srgbClr val="FFCCCC">
              <a:alpha val="67843"/>
            </a:srgbClr>
          </a:solidFill>
          <a:ln w="57150" cap="flat" cmpd="sng">
            <a:solidFill>
              <a:srgbClr val="D8D8D8"/>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111" name="Shape 1111"/>
          <p:cNvSpPr/>
          <p:nvPr/>
        </p:nvSpPr>
        <p:spPr>
          <a:xfrm>
            <a:off x="6487146" y="4809216"/>
            <a:ext cx="363556" cy="348454"/>
          </a:xfrm>
          <a:prstGeom prst="rect">
            <a:avLst/>
          </a:prstGeom>
          <a:solidFill>
            <a:srgbClr val="FFCCCC">
              <a:alpha val="67843"/>
            </a:srgbClr>
          </a:solidFill>
          <a:ln w="57150" cap="flat" cmpd="sng">
            <a:solidFill>
              <a:schemeClr val="lt2"/>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112" name="Shape 1112"/>
          <p:cNvSpPr txBox="1"/>
          <p:nvPr/>
        </p:nvSpPr>
        <p:spPr>
          <a:xfrm>
            <a:off x="69273" y="4821248"/>
            <a:ext cx="2548200" cy="369332"/>
          </a:xfrm>
          <a:prstGeom prst="rect">
            <a:avLst/>
          </a:prstGeom>
          <a:noFill/>
          <a:ln>
            <a:noFill/>
          </a:ln>
        </p:spPr>
        <p:txBody>
          <a:bodyPr wrap="square" lIns="91425" tIns="45700" rIns="91425" bIns="45700" anchor="t" anchorCtr="0">
            <a:noAutofit/>
          </a:bodyPr>
          <a:lstStyle/>
          <a:p>
            <a:pPr algn="r"/>
            <a:r>
              <a:rPr lang="en-US" dirty="0">
                <a:solidFill>
                  <a:schemeClr val="dk1"/>
                </a:solidFill>
                <a:ea typeface="Calibri"/>
                <a:cs typeface="Calibri"/>
                <a:sym typeface="Calibri"/>
              </a:rPr>
              <a:t>sub-031-OLD Item Hits</a:t>
            </a:r>
          </a:p>
        </p:txBody>
      </p:sp>
      <p:sp>
        <p:nvSpPr>
          <p:cNvPr id="1113" name="Shape 1113"/>
          <p:cNvSpPr/>
          <p:nvPr/>
        </p:nvSpPr>
        <p:spPr>
          <a:xfrm>
            <a:off x="7450077" y="4809216"/>
            <a:ext cx="363556" cy="348454"/>
          </a:xfrm>
          <a:prstGeom prst="rect">
            <a:avLst/>
          </a:prstGeom>
          <a:solidFill>
            <a:srgbClr val="BBD6EE">
              <a:alpha val="67843"/>
            </a:srgbClr>
          </a:solidFill>
          <a:ln w="57150" cap="flat" cmpd="sng">
            <a:solidFill>
              <a:srgbClr val="BFBFBF"/>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114" name="Shape 1114"/>
          <p:cNvSpPr/>
          <p:nvPr/>
        </p:nvSpPr>
        <p:spPr>
          <a:xfrm>
            <a:off x="7868975" y="4809216"/>
            <a:ext cx="363556" cy="348454"/>
          </a:xfrm>
          <a:prstGeom prst="rect">
            <a:avLst/>
          </a:prstGeom>
          <a:solidFill>
            <a:srgbClr val="BBD6EE">
              <a:alpha val="67843"/>
            </a:srgbClr>
          </a:solidFill>
          <a:ln w="57150" cap="flat" cmpd="sng">
            <a:solidFill>
              <a:srgbClr val="D8D8D8"/>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115" name="Shape 1115"/>
          <p:cNvSpPr/>
          <p:nvPr/>
        </p:nvSpPr>
        <p:spPr>
          <a:xfrm>
            <a:off x="8287872" y="4809216"/>
            <a:ext cx="363556" cy="348454"/>
          </a:xfrm>
          <a:prstGeom prst="rect">
            <a:avLst/>
          </a:prstGeom>
          <a:solidFill>
            <a:srgbClr val="BBD6EE">
              <a:alpha val="67843"/>
            </a:srgbClr>
          </a:solidFill>
          <a:ln w="57150" cap="flat" cmpd="sng">
            <a:solidFill>
              <a:schemeClr val="lt2"/>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116" name="Shape 1116"/>
          <p:cNvSpPr/>
          <p:nvPr/>
        </p:nvSpPr>
        <p:spPr>
          <a:xfrm>
            <a:off x="2684139" y="5262411"/>
            <a:ext cx="363556" cy="348454"/>
          </a:xfrm>
          <a:prstGeom prst="rect">
            <a:avLst/>
          </a:prstGeom>
          <a:solidFill>
            <a:srgbClr val="548135">
              <a:alpha val="67843"/>
            </a:srgbClr>
          </a:solidFill>
          <a:ln w="57150" cap="flat" cmpd="sng">
            <a:solidFill>
              <a:srgbClr val="7F7F7F"/>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117" name="Shape 1117"/>
          <p:cNvSpPr/>
          <p:nvPr/>
        </p:nvSpPr>
        <p:spPr>
          <a:xfrm>
            <a:off x="3103037" y="5262411"/>
            <a:ext cx="363556" cy="348454"/>
          </a:xfrm>
          <a:prstGeom prst="rect">
            <a:avLst/>
          </a:prstGeom>
          <a:solidFill>
            <a:srgbClr val="548135">
              <a:alpha val="67843"/>
            </a:srgbClr>
          </a:solidFill>
          <a:ln w="57150" cap="flat" cmpd="sng">
            <a:solidFill>
              <a:srgbClr val="A5A5A5"/>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118" name="Shape 1118"/>
          <p:cNvSpPr/>
          <p:nvPr/>
        </p:nvSpPr>
        <p:spPr>
          <a:xfrm>
            <a:off x="3521935" y="5262411"/>
            <a:ext cx="363556" cy="348454"/>
          </a:xfrm>
          <a:prstGeom prst="rect">
            <a:avLst/>
          </a:prstGeom>
          <a:solidFill>
            <a:srgbClr val="548135">
              <a:alpha val="67843"/>
            </a:srgbClr>
          </a:solidFill>
          <a:ln w="57150" cap="flat" cmpd="sng">
            <a:solidFill>
              <a:srgbClr val="BFBFBF"/>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119" name="Shape 1119"/>
          <p:cNvSpPr/>
          <p:nvPr/>
        </p:nvSpPr>
        <p:spPr>
          <a:xfrm>
            <a:off x="3940833" y="5262411"/>
            <a:ext cx="363556" cy="348454"/>
          </a:xfrm>
          <a:prstGeom prst="rect">
            <a:avLst/>
          </a:prstGeom>
          <a:solidFill>
            <a:srgbClr val="548135">
              <a:alpha val="67843"/>
            </a:srgbClr>
          </a:solidFill>
          <a:ln w="57150" cap="flat" cmpd="sng">
            <a:solidFill>
              <a:srgbClr val="D8D8D8"/>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120" name="Shape 1120"/>
          <p:cNvSpPr/>
          <p:nvPr/>
        </p:nvSpPr>
        <p:spPr>
          <a:xfrm>
            <a:off x="4359730" y="5262411"/>
            <a:ext cx="363556" cy="348454"/>
          </a:xfrm>
          <a:prstGeom prst="rect">
            <a:avLst/>
          </a:prstGeom>
          <a:solidFill>
            <a:srgbClr val="548135">
              <a:alpha val="67843"/>
            </a:srgbClr>
          </a:solidFill>
          <a:ln w="57150" cap="flat" cmpd="sng">
            <a:solidFill>
              <a:schemeClr val="lt2"/>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121" name="Shape 1121"/>
          <p:cNvSpPr/>
          <p:nvPr/>
        </p:nvSpPr>
        <p:spPr>
          <a:xfrm>
            <a:off x="4819573" y="5262411"/>
            <a:ext cx="363556" cy="348454"/>
          </a:xfrm>
          <a:prstGeom prst="rect">
            <a:avLst/>
          </a:prstGeom>
          <a:solidFill>
            <a:srgbClr val="FFCCCC">
              <a:alpha val="67843"/>
            </a:srgbClr>
          </a:solidFill>
          <a:ln w="57150" cap="flat" cmpd="sng">
            <a:solidFill>
              <a:srgbClr val="7F7F7F"/>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122" name="Shape 1122"/>
          <p:cNvSpPr/>
          <p:nvPr/>
        </p:nvSpPr>
        <p:spPr>
          <a:xfrm>
            <a:off x="5238471" y="5262411"/>
            <a:ext cx="363556" cy="348454"/>
          </a:xfrm>
          <a:prstGeom prst="rect">
            <a:avLst/>
          </a:prstGeom>
          <a:solidFill>
            <a:srgbClr val="FFCCCC">
              <a:alpha val="67843"/>
            </a:srgbClr>
          </a:solidFill>
          <a:ln w="57150" cap="flat" cmpd="sng">
            <a:solidFill>
              <a:srgbClr val="A5A5A5"/>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123" name="Shape 1123"/>
          <p:cNvSpPr/>
          <p:nvPr/>
        </p:nvSpPr>
        <p:spPr>
          <a:xfrm>
            <a:off x="5657369" y="5262411"/>
            <a:ext cx="363556" cy="348454"/>
          </a:xfrm>
          <a:prstGeom prst="rect">
            <a:avLst/>
          </a:prstGeom>
          <a:solidFill>
            <a:srgbClr val="FFCCCC">
              <a:alpha val="67843"/>
            </a:srgbClr>
          </a:solidFill>
          <a:ln w="57150" cap="flat" cmpd="sng">
            <a:solidFill>
              <a:srgbClr val="BFBFBF"/>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124" name="Shape 1124"/>
          <p:cNvSpPr/>
          <p:nvPr/>
        </p:nvSpPr>
        <p:spPr>
          <a:xfrm>
            <a:off x="6076267" y="5262411"/>
            <a:ext cx="363556" cy="348454"/>
          </a:xfrm>
          <a:prstGeom prst="rect">
            <a:avLst/>
          </a:prstGeom>
          <a:solidFill>
            <a:srgbClr val="FFCCCC">
              <a:alpha val="67843"/>
            </a:srgbClr>
          </a:solidFill>
          <a:ln w="57150" cap="flat" cmpd="sng">
            <a:solidFill>
              <a:srgbClr val="D8D8D8"/>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125" name="Shape 1125"/>
          <p:cNvSpPr/>
          <p:nvPr/>
        </p:nvSpPr>
        <p:spPr>
          <a:xfrm>
            <a:off x="6495164" y="5262411"/>
            <a:ext cx="363556" cy="348454"/>
          </a:xfrm>
          <a:prstGeom prst="rect">
            <a:avLst/>
          </a:prstGeom>
          <a:solidFill>
            <a:srgbClr val="FFCCCC">
              <a:alpha val="67843"/>
            </a:srgbClr>
          </a:solidFill>
          <a:ln w="57150" cap="flat" cmpd="sng">
            <a:solidFill>
              <a:schemeClr val="lt2"/>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126" name="Shape 1126"/>
          <p:cNvSpPr txBox="1"/>
          <p:nvPr/>
        </p:nvSpPr>
        <p:spPr>
          <a:xfrm>
            <a:off x="-214745" y="5274443"/>
            <a:ext cx="2832218" cy="369332"/>
          </a:xfrm>
          <a:prstGeom prst="rect">
            <a:avLst/>
          </a:prstGeom>
          <a:noFill/>
          <a:ln>
            <a:noFill/>
          </a:ln>
        </p:spPr>
        <p:txBody>
          <a:bodyPr wrap="square" lIns="91425" tIns="45700" rIns="91425" bIns="45700" anchor="t" anchorCtr="0">
            <a:noAutofit/>
          </a:bodyPr>
          <a:lstStyle/>
          <a:p>
            <a:pPr algn="r"/>
            <a:r>
              <a:rPr lang="en-US" dirty="0">
                <a:solidFill>
                  <a:schemeClr val="dk1"/>
                </a:solidFill>
                <a:latin typeface="Calibri"/>
                <a:ea typeface="Calibri"/>
                <a:cs typeface="Calibri"/>
                <a:sym typeface="Calibri"/>
              </a:rPr>
              <a:t>sub-031-OLD</a:t>
            </a:r>
            <a:r>
              <a:rPr lang="en-US" baseline="-25000" dirty="0">
                <a:solidFill>
                  <a:schemeClr val="dk1"/>
                </a:solidFill>
                <a:latin typeface="Calibri"/>
                <a:ea typeface="Calibri"/>
                <a:cs typeface="Calibri"/>
                <a:sym typeface="Calibri"/>
              </a:rPr>
              <a:t>  </a:t>
            </a:r>
            <a:r>
              <a:rPr lang="en-US" dirty="0">
                <a:solidFill>
                  <a:schemeClr val="dk1"/>
                </a:solidFill>
                <a:latin typeface="Calibri"/>
                <a:ea typeface="Calibri"/>
                <a:cs typeface="Calibri"/>
                <a:sym typeface="Calibri"/>
              </a:rPr>
              <a:t>Assoc Hits</a:t>
            </a:r>
          </a:p>
        </p:txBody>
      </p:sp>
      <p:sp>
        <p:nvSpPr>
          <p:cNvPr id="1127" name="Shape 1127"/>
          <p:cNvSpPr/>
          <p:nvPr/>
        </p:nvSpPr>
        <p:spPr>
          <a:xfrm>
            <a:off x="7458095" y="5262411"/>
            <a:ext cx="363556" cy="348454"/>
          </a:xfrm>
          <a:prstGeom prst="rect">
            <a:avLst/>
          </a:prstGeom>
          <a:solidFill>
            <a:srgbClr val="BBD6EE">
              <a:alpha val="67843"/>
            </a:srgbClr>
          </a:solidFill>
          <a:ln w="57150" cap="flat" cmpd="sng">
            <a:solidFill>
              <a:srgbClr val="BFBFBF"/>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128" name="Shape 1128"/>
          <p:cNvSpPr/>
          <p:nvPr/>
        </p:nvSpPr>
        <p:spPr>
          <a:xfrm>
            <a:off x="7876993" y="5262411"/>
            <a:ext cx="363556" cy="348454"/>
          </a:xfrm>
          <a:prstGeom prst="rect">
            <a:avLst/>
          </a:prstGeom>
          <a:solidFill>
            <a:srgbClr val="BBD6EE">
              <a:alpha val="67843"/>
            </a:srgbClr>
          </a:solidFill>
          <a:ln w="57150" cap="flat" cmpd="sng">
            <a:solidFill>
              <a:srgbClr val="D8D8D8"/>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129" name="Shape 1129"/>
          <p:cNvSpPr/>
          <p:nvPr/>
        </p:nvSpPr>
        <p:spPr>
          <a:xfrm>
            <a:off x="8295890" y="5262411"/>
            <a:ext cx="363556" cy="348454"/>
          </a:xfrm>
          <a:prstGeom prst="rect">
            <a:avLst/>
          </a:prstGeom>
          <a:solidFill>
            <a:srgbClr val="BBD6EE">
              <a:alpha val="67843"/>
            </a:srgbClr>
          </a:solidFill>
          <a:ln w="57150" cap="flat" cmpd="sng">
            <a:solidFill>
              <a:schemeClr val="lt2"/>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130" name="Shape 1130"/>
          <p:cNvSpPr txBox="1"/>
          <p:nvPr/>
        </p:nvSpPr>
        <p:spPr>
          <a:xfrm>
            <a:off x="6939825" y="5170389"/>
            <a:ext cx="463588" cy="369332"/>
          </a:xfrm>
          <a:prstGeom prst="rect">
            <a:avLst/>
          </a:prstGeom>
          <a:noFill/>
          <a:ln>
            <a:noFill/>
          </a:ln>
        </p:spPr>
        <p:txBody>
          <a:bodyPr wrap="square" lIns="91425" tIns="45700" rIns="91425" bIns="45700" anchor="t" anchorCtr="0">
            <a:noAutofit/>
          </a:bodyPr>
          <a:lstStyle/>
          <a:p>
            <a:pPr algn="r"/>
            <a:r>
              <a:rPr lang="en-US">
                <a:solidFill>
                  <a:schemeClr val="dk1"/>
                </a:solidFill>
                <a:latin typeface="Calibri"/>
                <a:ea typeface="Calibri"/>
                <a:cs typeface="Calibri"/>
                <a:sym typeface="Calibri"/>
              </a:rPr>
              <a:t>. . .</a:t>
            </a:r>
          </a:p>
        </p:txBody>
      </p:sp>
      <p:sp>
        <p:nvSpPr>
          <p:cNvPr id="1131" name="Shape 1131"/>
          <p:cNvSpPr txBox="1"/>
          <p:nvPr/>
        </p:nvSpPr>
        <p:spPr>
          <a:xfrm>
            <a:off x="1673480" y="4357506"/>
            <a:ext cx="323105" cy="646331"/>
          </a:xfrm>
          <a:prstGeom prst="rect">
            <a:avLst/>
          </a:prstGeom>
          <a:noFill/>
          <a:ln>
            <a:noFill/>
          </a:ln>
        </p:spPr>
        <p:txBody>
          <a:bodyPr wrap="square" lIns="91425" tIns="45700" rIns="91425" bIns="45700" anchor="t" anchorCtr="0">
            <a:noAutofit/>
          </a:bodyPr>
          <a:lstStyle/>
          <a:p>
            <a:r>
              <a:rPr lang="en-US" dirty="0">
                <a:solidFill>
                  <a:schemeClr val="dk1"/>
                </a:solidFill>
                <a:latin typeface="Calibri"/>
                <a:ea typeface="Calibri"/>
                <a:cs typeface="Calibri"/>
                <a:sym typeface="Calibri"/>
              </a:rPr>
              <a:t>.</a:t>
            </a:r>
          </a:p>
          <a:p>
            <a:r>
              <a:rPr lang="en-US" dirty="0">
                <a:solidFill>
                  <a:schemeClr val="dk1"/>
                </a:solidFill>
                <a:latin typeface="Calibri"/>
                <a:ea typeface="Calibri"/>
                <a:cs typeface="Calibri"/>
                <a:sym typeface="Calibri"/>
              </a:rPr>
              <a:t>.</a:t>
            </a:r>
          </a:p>
        </p:txBody>
      </p:sp>
      <p:sp>
        <p:nvSpPr>
          <p:cNvPr id="1132" name="Shape 1132"/>
          <p:cNvSpPr txBox="1"/>
          <p:nvPr/>
        </p:nvSpPr>
        <p:spPr>
          <a:xfrm>
            <a:off x="6906043" y="4772916"/>
            <a:ext cx="463588" cy="369332"/>
          </a:xfrm>
          <a:prstGeom prst="rect">
            <a:avLst/>
          </a:prstGeom>
          <a:noFill/>
          <a:ln>
            <a:noFill/>
          </a:ln>
        </p:spPr>
        <p:txBody>
          <a:bodyPr wrap="square" lIns="91425" tIns="45700" rIns="91425" bIns="45700" anchor="t" anchorCtr="0">
            <a:noAutofit/>
          </a:bodyPr>
          <a:lstStyle/>
          <a:p>
            <a:pPr algn="r"/>
            <a:r>
              <a:rPr lang="en-US">
                <a:solidFill>
                  <a:schemeClr val="dk1"/>
                </a:solidFill>
                <a:latin typeface="Calibri"/>
                <a:ea typeface="Calibri"/>
                <a:cs typeface="Calibri"/>
                <a:sym typeface="Calibri"/>
              </a:rPr>
              <a:t>. . .</a:t>
            </a:r>
          </a:p>
        </p:txBody>
      </p:sp>
      <p:sp>
        <p:nvSpPr>
          <p:cNvPr id="118" name="Shape 1233">
            <a:extLst>
              <a:ext uri="{FF2B5EF4-FFF2-40B4-BE49-F238E27FC236}">
                <a16:creationId xmlns:a16="http://schemas.microsoft.com/office/drawing/2014/main" id="{3BECAB75-4CFD-4C52-9410-EBD642296A08}"/>
              </a:ext>
            </a:extLst>
          </p:cNvPr>
          <p:cNvSpPr/>
          <p:nvPr/>
        </p:nvSpPr>
        <p:spPr>
          <a:xfrm>
            <a:off x="9738824" y="2767662"/>
            <a:ext cx="363556" cy="348454"/>
          </a:xfrm>
          <a:prstGeom prst="rect">
            <a:avLst/>
          </a:prstGeom>
          <a:solidFill>
            <a:srgbClr val="FFF2CC">
              <a:alpha val="67843"/>
            </a:srgbClr>
          </a:solidFill>
          <a:ln w="12700" cap="flat" cmpd="sng">
            <a:solidFill>
              <a:schemeClr val="dk1"/>
            </a:solidFill>
            <a:prstDash val="solid"/>
            <a:miter lim="800000"/>
            <a:headEnd type="none" w="med" len="med"/>
            <a:tailEnd type="none" w="med" len="med"/>
          </a:ln>
        </p:spPr>
        <p:txBody>
          <a:bodyPr wrap="square" lIns="91425" tIns="45700" rIns="91425" bIns="45700" anchor="ctr" anchorCtr="0">
            <a:noAutofit/>
          </a:bodyPr>
          <a:lstStyle/>
          <a:p>
            <a:pPr algn="ctr"/>
            <a:r>
              <a:rPr lang="en-US" sz="1100" dirty="0">
                <a:solidFill>
                  <a:schemeClr val="dk1"/>
                </a:solidFill>
                <a:latin typeface="Calibri"/>
                <a:ea typeface="Calibri"/>
                <a:cs typeface="Calibri"/>
                <a:sym typeface="Calibri"/>
              </a:rPr>
              <a:t>.78</a:t>
            </a:r>
          </a:p>
        </p:txBody>
      </p:sp>
      <p:sp>
        <p:nvSpPr>
          <p:cNvPr id="119" name="Shape 1234">
            <a:extLst>
              <a:ext uri="{FF2B5EF4-FFF2-40B4-BE49-F238E27FC236}">
                <a16:creationId xmlns:a16="http://schemas.microsoft.com/office/drawing/2014/main" id="{A3F08FCD-432F-4064-951E-590B6EEA0200}"/>
              </a:ext>
            </a:extLst>
          </p:cNvPr>
          <p:cNvSpPr/>
          <p:nvPr/>
        </p:nvSpPr>
        <p:spPr>
          <a:xfrm>
            <a:off x="9738824" y="3220857"/>
            <a:ext cx="363556" cy="348454"/>
          </a:xfrm>
          <a:prstGeom prst="rect">
            <a:avLst/>
          </a:prstGeom>
          <a:solidFill>
            <a:srgbClr val="FFF2CC">
              <a:alpha val="67843"/>
            </a:srgbClr>
          </a:solidFill>
          <a:ln w="12700" cap="flat" cmpd="sng">
            <a:solidFill>
              <a:schemeClr val="dk1"/>
            </a:solidFill>
            <a:prstDash val="solid"/>
            <a:miter lim="800000"/>
            <a:headEnd type="none" w="med" len="med"/>
            <a:tailEnd type="none" w="med" len="med"/>
          </a:ln>
        </p:spPr>
        <p:txBody>
          <a:bodyPr wrap="square" lIns="91425" tIns="45700" rIns="91425" bIns="45700" anchor="ctr" anchorCtr="0">
            <a:noAutofit/>
          </a:bodyPr>
          <a:lstStyle/>
          <a:p>
            <a:pPr algn="ctr"/>
            <a:r>
              <a:rPr lang="en-US" sz="1100" dirty="0">
                <a:solidFill>
                  <a:schemeClr val="dk1"/>
                </a:solidFill>
                <a:latin typeface="Calibri"/>
                <a:ea typeface="Calibri"/>
                <a:cs typeface="Calibri"/>
                <a:sym typeface="Calibri"/>
              </a:rPr>
              <a:t>.72</a:t>
            </a:r>
          </a:p>
        </p:txBody>
      </p:sp>
      <p:sp>
        <p:nvSpPr>
          <p:cNvPr id="120" name="Shape 1235">
            <a:extLst>
              <a:ext uri="{FF2B5EF4-FFF2-40B4-BE49-F238E27FC236}">
                <a16:creationId xmlns:a16="http://schemas.microsoft.com/office/drawing/2014/main" id="{EBBE1C6D-4985-41D7-B42C-3F63025D360F}"/>
              </a:ext>
            </a:extLst>
          </p:cNvPr>
          <p:cNvSpPr/>
          <p:nvPr/>
        </p:nvSpPr>
        <p:spPr>
          <a:xfrm>
            <a:off x="9738824" y="3690090"/>
            <a:ext cx="363556" cy="348454"/>
          </a:xfrm>
          <a:prstGeom prst="rect">
            <a:avLst/>
          </a:prstGeom>
          <a:solidFill>
            <a:srgbClr val="FFF2CC">
              <a:alpha val="67843"/>
            </a:srgbClr>
          </a:solidFill>
          <a:ln w="12700" cap="flat" cmpd="sng">
            <a:solidFill>
              <a:schemeClr val="dk1"/>
            </a:solidFill>
            <a:prstDash val="solid"/>
            <a:miter lim="800000"/>
            <a:headEnd type="none" w="med" len="med"/>
            <a:tailEnd type="none" w="med" len="med"/>
          </a:ln>
        </p:spPr>
        <p:txBody>
          <a:bodyPr wrap="square" lIns="91425" tIns="45700" rIns="91425" bIns="45700" anchor="ctr" anchorCtr="0">
            <a:noAutofit/>
          </a:bodyPr>
          <a:lstStyle/>
          <a:p>
            <a:pPr algn="ctr"/>
            <a:r>
              <a:rPr lang="en-US" sz="1100" dirty="0">
                <a:solidFill>
                  <a:schemeClr val="dk1"/>
                </a:solidFill>
                <a:latin typeface="Calibri"/>
                <a:ea typeface="Calibri"/>
                <a:cs typeface="Calibri"/>
                <a:sym typeface="Calibri"/>
              </a:rPr>
              <a:t>.65</a:t>
            </a:r>
          </a:p>
        </p:txBody>
      </p:sp>
      <p:sp>
        <p:nvSpPr>
          <p:cNvPr id="121" name="Shape 1236">
            <a:extLst>
              <a:ext uri="{FF2B5EF4-FFF2-40B4-BE49-F238E27FC236}">
                <a16:creationId xmlns:a16="http://schemas.microsoft.com/office/drawing/2014/main" id="{0DCB565C-BC6B-42A4-9E07-FBFA6F818634}"/>
              </a:ext>
            </a:extLst>
          </p:cNvPr>
          <p:cNvSpPr/>
          <p:nvPr/>
        </p:nvSpPr>
        <p:spPr>
          <a:xfrm>
            <a:off x="9738824" y="4143285"/>
            <a:ext cx="363556" cy="348454"/>
          </a:xfrm>
          <a:prstGeom prst="rect">
            <a:avLst/>
          </a:prstGeom>
          <a:solidFill>
            <a:srgbClr val="FFF2CC">
              <a:alpha val="67843"/>
            </a:srgbClr>
          </a:solidFill>
          <a:ln w="12700" cap="flat" cmpd="sng">
            <a:solidFill>
              <a:schemeClr val="dk1"/>
            </a:solidFill>
            <a:prstDash val="solid"/>
            <a:miter lim="800000"/>
            <a:headEnd type="none" w="med" len="med"/>
            <a:tailEnd type="none" w="med" len="med"/>
          </a:ln>
        </p:spPr>
        <p:txBody>
          <a:bodyPr wrap="square" lIns="91425" tIns="45700" rIns="91425" bIns="45700" anchor="ctr" anchorCtr="0">
            <a:noAutofit/>
          </a:bodyPr>
          <a:lstStyle/>
          <a:p>
            <a:pPr algn="ctr"/>
            <a:r>
              <a:rPr lang="en-US" sz="1100">
                <a:solidFill>
                  <a:schemeClr val="dk1"/>
                </a:solidFill>
                <a:latin typeface="Calibri"/>
                <a:ea typeface="Calibri"/>
                <a:cs typeface="Calibri"/>
                <a:sym typeface="Calibri"/>
              </a:rPr>
              <a:t>.78</a:t>
            </a:r>
          </a:p>
        </p:txBody>
      </p:sp>
      <p:sp>
        <p:nvSpPr>
          <p:cNvPr id="122" name="Shape 1237">
            <a:extLst>
              <a:ext uri="{FF2B5EF4-FFF2-40B4-BE49-F238E27FC236}">
                <a16:creationId xmlns:a16="http://schemas.microsoft.com/office/drawing/2014/main" id="{1462EA0D-260B-4DBD-ADAB-5FE9497A02E2}"/>
              </a:ext>
            </a:extLst>
          </p:cNvPr>
          <p:cNvSpPr/>
          <p:nvPr/>
        </p:nvSpPr>
        <p:spPr>
          <a:xfrm>
            <a:off x="9738824" y="4809216"/>
            <a:ext cx="363556" cy="348454"/>
          </a:xfrm>
          <a:prstGeom prst="rect">
            <a:avLst/>
          </a:prstGeom>
          <a:solidFill>
            <a:srgbClr val="FFF2CC">
              <a:alpha val="67843"/>
            </a:srgbClr>
          </a:solidFill>
          <a:ln w="12700" cap="flat" cmpd="sng">
            <a:solidFill>
              <a:schemeClr val="dk1"/>
            </a:solidFill>
            <a:prstDash val="solid"/>
            <a:miter lim="800000"/>
            <a:headEnd type="none" w="med" len="med"/>
            <a:tailEnd type="none" w="med" len="med"/>
          </a:ln>
        </p:spPr>
        <p:txBody>
          <a:bodyPr wrap="square" lIns="91425" tIns="45700" rIns="91425" bIns="45700" anchor="ctr" anchorCtr="0">
            <a:noAutofit/>
          </a:bodyPr>
          <a:lstStyle/>
          <a:p>
            <a:pPr algn="ctr"/>
            <a:r>
              <a:rPr lang="en-US" sz="1100">
                <a:solidFill>
                  <a:schemeClr val="dk1"/>
                </a:solidFill>
                <a:latin typeface="Calibri"/>
                <a:ea typeface="Calibri"/>
                <a:cs typeface="Calibri"/>
                <a:sym typeface="Calibri"/>
              </a:rPr>
              <a:t>.82</a:t>
            </a:r>
          </a:p>
        </p:txBody>
      </p:sp>
      <p:sp>
        <p:nvSpPr>
          <p:cNvPr id="123" name="Shape 1238">
            <a:extLst>
              <a:ext uri="{FF2B5EF4-FFF2-40B4-BE49-F238E27FC236}">
                <a16:creationId xmlns:a16="http://schemas.microsoft.com/office/drawing/2014/main" id="{5CEFD235-BC30-401F-9497-87D88C770B9D}"/>
              </a:ext>
            </a:extLst>
          </p:cNvPr>
          <p:cNvSpPr/>
          <p:nvPr/>
        </p:nvSpPr>
        <p:spPr>
          <a:xfrm>
            <a:off x="9738824" y="5262411"/>
            <a:ext cx="363556" cy="348454"/>
          </a:xfrm>
          <a:prstGeom prst="rect">
            <a:avLst/>
          </a:prstGeom>
          <a:solidFill>
            <a:srgbClr val="FFF2CC">
              <a:alpha val="67843"/>
            </a:srgbClr>
          </a:solidFill>
          <a:ln w="12700" cap="flat" cmpd="sng">
            <a:solidFill>
              <a:schemeClr val="dk1"/>
            </a:solidFill>
            <a:prstDash val="solid"/>
            <a:miter lim="800000"/>
            <a:headEnd type="none" w="med" len="med"/>
            <a:tailEnd type="none" w="med" len="med"/>
          </a:ln>
        </p:spPr>
        <p:txBody>
          <a:bodyPr wrap="square" lIns="91425" tIns="45700" rIns="91425" bIns="45700" anchor="ctr" anchorCtr="0">
            <a:noAutofit/>
          </a:bodyPr>
          <a:lstStyle/>
          <a:p>
            <a:pPr algn="ctr"/>
            <a:r>
              <a:rPr lang="en-US" sz="1100">
                <a:solidFill>
                  <a:schemeClr val="dk1"/>
                </a:solidFill>
                <a:latin typeface="Calibri"/>
                <a:ea typeface="Calibri"/>
                <a:cs typeface="Calibri"/>
                <a:sym typeface="Calibri"/>
              </a:rPr>
              <a:t>.62</a:t>
            </a:r>
          </a:p>
        </p:txBody>
      </p:sp>
      <p:sp>
        <p:nvSpPr>
          <p:cNvPr id="124" name="Shape 1239">
            <a:extLst>
              <a:ext uri="{FF2B5EF4-FFF2-40B4-BE49-F238E27FC236}">
                <a16:creationId xmlns:a16="http://schemas.microsoft.com/office/drawing/2014/main" id="{BF28F329-27B9-44CA-BBFB-A74A39593938}"/>
              </a:ext>
            </a:extLst>
          </p:cNvPr>
          <p:cNvSpPr txBox="1"/>
          <p:nvPr/>
        </p:nvSpPr>
        <p:spPr>
          <a:xfrm rot="18642544">
            <a:off x="9561133" y="1905702"/>
            <a:ext cx="1504964" cy="369332"/>
          </a:xfrm>
          <a:prstGeom prst="rect">
            <a:avLst/>
          </a:prstGeom>
          <a:noFill/>
          <a:ln>
            <a:noFill/>
          </a:ln>
        </p:spPr>
        <p:txBody>
          <a:bodyPr wrap="square" lIns="91425" tIns="45700" rIns="91425" bIns="45700" anchor="t" anchorCtr="0">
            <a:noAutofit/>
          </a:bodyPr>
          <a:lstStyle/>
          <a:p>
            <a:r>
              <a:rPr lang="en-US" dirty="0" err="1">
                <a:solidFill>
                  <a:schemeClr val="dk1"/>
                </a:solidFill>
                <a:latin typeface="Calibri"/>
                <a:ea typeface="Calibri"/>
                <a:cs typeface="Calibri"/>
                <a:sym typeface="Calibri"/>
              </a:rPr>
              <a:t>MemoryScore</a:t>
            </a:r>
            <a:endParaRPr lang="en-US" dirty="0">
              <a:solidFill>
                <a:schemeClr val="dk1"/>
              </a:solidFill>
              <a:latin typeface="Calibri"/>
              <a:ea typeface="Calibri"/>
              <a:cs typeface="Calibri"/>
              <a:sym typeface="Calibri"/>
            </a:endParaRPr>
          </a:p>
        </p:txBody>
      </p:sp>
      <p:sp>
        <p:nvSpPr>
          <p:cNvPr id="126" name="Shape 1241">
            <a:extLst>
              <a:ext uri="{FF2B5EF4-FFF2-40B4-BE49-F238E27FC236}">
                <a16:creationId xmlns:a16="http://schemas.microsoft.com/office/drawing/2014/main" id="{494386D5-8EB9-432D-AEB2-70EF665CEB9C}"/>
              </a:ext>
            </a:extLst>
          </p:cNvPr>
          <p:cNvSpPr txBox="1"/>
          <p:nvPr/>
        </p:nvSpPr>
        <p:spPr>
          <a:xfrm>
            <a:off x="9811863" y="3977510"/>
            <a:ext cx="242374" cy="369332"/>
          </a:xfrm>
          <a:prstGeom prst="rect">
            <a:avLst/>
          </a:prstGeom>
          <a:noFill/>
          <a:ln>
            <a:noFill/>
          </a:ln>
        </p:spPr>
        <p:txBody>
          <a:bodyPr wrap="square" lIns="91425" tIns="45700" rIns="91425" bIns="45700" anchor="t" anchorCtr="0">
            <a:noAutofit/>
          </a:bodyPr>
          <a:lstStyle/>
          <a:p>
            <a:r>
              <a:rPr lang="en-US" sz="900" dirty="0">
                <a:solidFill>
                  <a:schemeClr val="dk1"/>
                </a:solidFill>
                <a:latin typeface="Calibri"/>
                <a:ea typeface="Calibri"/>
                <a:cs typeface="Calibri"/>
                <a:sym typeface="Calibri"/>
              </a:rPr>
              <a:t>.</a:t>
            </a:r>
          </a:p>
          <a:p>
            <a:r>
              <a:rPr lang="en-US" sz="900" dirty="0">
                <a:solidFill>
                  <a:schemeClr val="dk1"/>
                </a:solidFill>
                <a:latin typeface="Calibri"/>
                <a:ea typeface="Calibri"/>
                <a:cs typeface="Calibri"/>
                <a:sym typeface="Calibri"/>
              </a:rPr>
              <a:t>.</a:t>
            </a:r>
          </a:p>
        </p:txBody>
      </p:sp>
      <p:sp>
        <p:nvSpPr>
          <p:cNvPr id="127" name="Shape 1242">
            <a:extLst>
              <a:ext uri="{FF2B5EF4-FFF2-40B4-BE49-F238E27FC236}">
                <a16:creationId xmlns:a16="http://schemas.microsoft.com/office/drawing/2014/main" id="{39F4FB71-3A89-49D4-ACB6-0B47A059F874}"/>
              </a:ext>
            </a:extLst>
          </p:cNvPr>
          <p:cNvSpPr txBox="1"/>
          <p:nvPr/>
        </p:nvSpPr>
        <p:spPr>
          <a:xfrm>
            <a:off x="9811863" y="3476579"/>
            <a:ext cx="242374" cy="369332"/>
          </a:xfrm>
          <a:prstGeom prst="rect">
            <a:avLst/>
          </a:prstGeom>
          <a:noFill/>
          <a:ln>
            <a:noFill/>
          </a:ln>
        </p:spPr>
        <p:txBody>
          <a:bodyPr wrap="square" lIns="91425" tIns="45700" rIns="91425" bIns="45700" anchor="t" anchorCtr="0">
            <a:noAutofit/>
          </a:bodyPr>
          <a:lstStyle/>
          <a:p>
            <a:r>
              <a:rPr lang="en-US" sz="900">
                <a:solidFill>
                  <a:schemeClr val="dk1"/>
                </a:solidFill>
                <a:latin typeface="Calibri"/>
                <a:ea typeface="Calibri"/>
                <a:cs typeface="Calibri"/>
                <a:sym typeface="Calibri"/>
              </a:rPr>
              <a:t>.</a:t>
            </a:r>
          </a:p>
          <a:p>
            <a:r>
              <a:rPr lang="en-US" sz="900">
                <a:solidFill>
                  <a:schemeClr val="dk1"/>
                </a:solidFill>
                <a:latin typeface="Calibri"/>
                <a:ea typeface="Calibri"/>
                <a:cs typeface="Calibri"/>
                <a:sym typeface="Calibri"/>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7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7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7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7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7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7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7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7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8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8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8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8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8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8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08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8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08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08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09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09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9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9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9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09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9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09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09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09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10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10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102"/>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10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104"/>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105"/>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106"/>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107"/>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108"/>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109"/>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110"/>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111"/>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112"/>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113"/>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114"/>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115"/>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1116"/>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1117"/>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1118"/>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1119"/>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120"/>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121"/>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1122"/>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1123"/>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1124"/>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1125"/>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1126"/>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1127"/>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1131"/>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1128"/>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1129"/>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1130"/>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1132"/>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nodeType="clickEffect">
                                  <p:stCondLst>
                                    <p:cond delay="0"/>
                                  </p:stCondLst>
                                  <p:childTnLst>
                                    <p:set>
                                      <p:cBhvr>
                                        <p:cTn id="132" dur="1" fill="hold">
                                          <p:stCondLst>
                                            <p:cond delay="0"/>
                                          </p:stCondLst>
                                        </p:cTn>
                                        <p:tgtEl>
                                          <p:spTgt spid="120"/>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121"/>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122"/>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123"/>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119"/>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118"/>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1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1" grpId="0"/>
      <p:bldP spid="118" grpId="0" animBg="1"/>
      <p:bldP spid="119" grpId="0" animBg="1"/>
      <p:bldP spid="12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247"/>
        <p:cNvGrpSpPr/>
        <p:nvPr/>
      </p:nvGrpSpPr>
      <p:grpSpPr>
        <a:xfrm>
          <a:off x="0" y="0"/>
          <a:ext cx="0" cy="0"/>
          <a:chOff x="0" y="0"/>
          <a:chExt cx="0" cy="0"/>
        </a:xfrm>
      </p:grpSpPr>
      <p:pic>
        <p:nvPicPr>
          <p:cNvPr id="1248" name="Shape 1248"/>
          <p:cNvPicPr preferRelativeResize="0"/>
          <p:nvPr/>
        </p:nvPicPr>
        <p:blipFill rotWithShape="1">
          <a:blip r:embed="rId3">
            <a:alphaModFix/>
          </a:blip>
          <a:srcRect/>
          <a:stretch/>
        </p:blipFill>
        <p:spPr>
          <a:xfrm>
            <a:off x="5744358" y="2810689"/>
            <a:ext cx="6213695" cy="4034611"/>
          </a:xfrm>
          <a:prstGeom prst="rect">
            <a:avLst/>
          </a:prstGeom>
          <a:noFill/>
          <a:ln>
            <a:noFill/>
          </a:ln>
        </p:spPr>
      </p:pic>
      <p:pic>
        <p:nvPicPr>
          <p:cNvPr id="1249" name="Shape 1249"/>
          <p:cNvPicPr preferRelativeResize="0"/>
          <p:nvPr/>
        </p:nvPicPr>
        <p:blipFill rotWithShape="1">
          <a:blip r:embed="rId4">
            <a:alphaModFix/>
          </a:blip>
          <a:srcRect/>
          <a:stretch/>
        </p:blipFill>
        <p:spPr>
          <a:xfrm>
            <a:off x="132347" y="157108"/>
            <a:ext cx="5862053" cy="3652892"/>
          </a:xfrm>
          <a:prstGeom prst="rect">
            <a:avLst/>
          </a:prstGeom>
          <a:noFill/>
          <a:ln>
            <a:noFill/>
          </a:ln>
        </p:spPr>
      </p:pic>
      <p:sp>
        <p:nvSpPr>
          <p:cNvPr id="1250" name="Shape 1250"/>
          <p:cNvSpPr txBox="1"/>
          <p:nvPr/>
        </p:nvSpPr>
        <p:spPr>
          <a:xfrm>
            <a:off x="7044543" y="510104"/>
            <a:ext cx="3839709" cy="1815882"/>
          </a:xfrm>
          <a:prstGeom prst="rect">
            <a:avLst/>
          </a:prstGeom>
          <a:solidFill>
            <a:schemeClr val="lt1"/>
          </a:solidFill>
          <a:ln w="19050" cap="flat" cmpd="sng">
            <a:solidFill>
              <a:srgbClr val="92D050"/>
            </a:solidFill>
            <a:prstDash val="lgDash"/>
            <a:round/>
            <a:headEnd type="none" w="med" len="med"/>
            <a:tailEnd type="none" w="med" len="med"/>
          </a:ln>
        </p:spPr>
        <p:txBody>
          <a:bodyPr wrap="square" lIns="91425" tIns="45700" rIns="91425" bIns="45700" anchor="t" anchorCtr="0">
            <a:noAutofit/>
          </a:bodyPr>
          <a:lstStyle/>
          <a:p>
            <a:pPr algn="ctr"/>
            <a:r>
              <a:rPr lang="en-US" sz="2800" dirty="0">
                <a:solidFill>
                  <a:schemeClr val="dk1"/>
                </a:solidFill>
                <a:latin typeface="Calibri"/>
                <a:ea typeface="Calibri"/>
                <a:cs typeface="Calibri"/>
                <a:sym typeface="Calibri"/>
              </a:rPr>
              <a:t>LV 1 explains 38.5% covariance between task performance and brain activity, </a:t>
            </a:r>
            <a:r>
              <a:rPr lang="en-US" sz="2800" i="1" dirty="0">
                <a:solidFill>
                  <a:schemeClr val="dk1"/>
                </a:solidFill>
                <a:latin typeface="Calibri"/>
                <a:ea typeface="Calibri"/>
                <a:cs typeface="Calibri"/>
                <a:sym typeface="Calibri"/>
              </a:rPr>
              <a:t>p </a:t>
            </a:r>
            <a:r>
              <a:rPr lang="en-US" sz="2800" dirty="0">
                <a:solidFill>
                  <a:schemeClr val="dk1"/>
                </a:solidFill>
                <a:latin typeface="Calibri"/>
                <a:ea typeface="Calibri"/>
                <a:cs typeface="Calibri"/>
                <a:sym typeface="Calibri"/>
              </a:rPr>
              <a:t>= .002</a:t>
            </a:r>
          </a:p>
        </p:txBody>
      </p:sp>
      <p:sp>
        <p:nvSpPr>
          <p:cNvPr id="5" name="Shape 421">
            <a:extLst>
              <a:ext uri="{FF2B5EF4-FFF2-40B4-BE49-F238E27FC236}">
                <a16:creationId xmlns:a16="http://schemas.microsoft.com/office/drawing/2014/main" id="{1DC583CB-B7A5-480E-9D4E-D1C2411B8315}"/>
              </a:ext>
            </a:extLst>
          </p:cNvPr>
          <p:cNvSpPr txBox="1"/>
          <p:nvPr/>
        </p:nvSpPr>
        <p:spPr>
          <a:xfrm>
            <a:off x="241114" y="399967"/>
            <a:ext cx="2641270" cy="450432"/>
          </a:xfrm>
          <a:prstGeom prst="rect">
            <a:avLst/>
          </a:prstGeom>
          <a:solidFill>
            <a:srgbClr val="E1EFD8"/>
          </a:solidFill>
          <a:ln w="9525" cap="flat" cmpd="sng">
            <a:solidFill>
              <a:schemeClr val="accent6"/>
            </a:solidFill>
            <a:prstDash val="solid"/>
            <a:round/>
            <a:headEnd type="none" w="med" len="med"/>
            <a:tailEnd type="none" w="med" len="med"/>
          </a:ln>
        </p:spPr>
        <p:txBody>
          <a:bodyPr wrap="square" lIns="91425" tIns="45700" rIns="91425" bIns="45700" anchor="t" anchorCtr="0">
            <a:noAutofit/>
          </a:bodyPr>
          <a:lstStyle/>
          <a:p>
            <a:r>
              <a:rPr lang="en-US" sz="2000" dirty="0">
                <a:solidFill>
                  <a:schemeClr val="dk1"/>
                </a:solidFill>
                <a:latin typeface="Calibri"/>
                <a:ea typeface="Calibri"/>
                <a:cs typeface="Calibri"/>
                <a:sym typeface="Calibri"/>
              </a:rPr>
              <a:t>PLS Singular Value Plot</a:t>
            </a:r>
          </a:p>
        </p:txBody>
      </p:sp>
      <p:sp>
        <p:nvSpPr>
          <p:cNvPr id="6" name="Shape 422">
            <a:extLst>
              <a:ext uri="{FF2B5EF4-FFF2-40B4-BE49-F238E27FC236}">
                <a16:creationId xmlns:a16="http://schemas.microsoft.com/office/drawing/2014/main" id="{C1EF7202-9F45-4192-9CC3-FBC531973DCB}"/>
              </a:ext>
            </a:extLst>
          </p:cNvPr>
          <p:cNvSpPr txBox="1"/>
          <p:nvPr/>
        </p:nvSpPr>
        <p:spPr>
          <a:xfrm>
            <a:off x="5842000" y="3122220"/>
            <a:ext cx="2569359" cy="398615"/>
          </a:xfrm>
          <a:prstGeom prst="rect">
            <a:avLst/>
          </a:prstGeom>
          <a:solidFill>
            <a:srgbClr val="E1EFD8"/>
          </a:solidFill>
          <a:ln w="9525" cap="flat" cmpd="sng">
            <a:solidFill>
              <a:schemeClr val="accent6"/>
            </a:solidFill>
            <a:prstDash val="solid"/>
            <a:round/>
            <a:headEnd type="none" w="med" len="med"/>
            <a:tailEnd type="none" w="med" len="med"/>
          </a:ln>
        </p:spPr>
        <p:txBody>
          <a:bodyPr wrap="square" lIns="91425" tIns="45700" rIns="91425" bIns="45700" anchor="t" anchorCtr="0">
            <a:noAutofit/>
          </a:bodyPr>
          <a:lstStyle/>
          <a:p>
            <a:r>
              <a:rPr lang="en-US" sz="2000" dirty="0">
                <a:solidFill>
                  <a:schemeClr val="dk1"/>
                </a:solidFill>
                <a:latin typeface="Calibri"/>
                <a:ea typeface="Calibri"/>
                <a:cs typeface="Calibri"/>
                <a:sym typeface="Calibri"/>
              </a:rPr>
              <a:t>PLS Singular Value Plot</a:t>
            </a:r>
          </a:p>
        </p:txBody>
      </p:sp>
      <p:sp>
        <p:nvSpPr>
          <p:cNvPr id="7" name="Shape 467">
            <a:extLst>
              <a:ext uri="{FF2B5EF4-FFF2-40B4-BE49-F238E27FC236}">
                <a16:creationId xmlns:a16="http://schemas.microsoft.com/office/drawing/2014/main" id="{1488947A-2078-440D-A07A-BD06C1EA26C8}"/>
              </a:ext>
            </a:extLst>
          </p:cNvPr>
          <p:cNvSpPr txBox="1"/>
          <p:nvPr/>
        </p:nvSpPr>
        <p:spPr>
          <a:xfrm>
            <a:off x="1062607" y="4706738"/>
            <a:ext cx="3817354" cy="1200329"/>
          </a:xfrm>
          <a:prstGeom prst="rect">
            <a:avLst/>
          </a:prstGeom>
          <a:noFill/>
          <a:ln>
            <a:noFill/>
          </a:ln>
        </p:spPr>
        <p:txBody>
          <a:bodyPr wrap="square" lIns="91425" tIns="45700" rIns="91425" bIns="45700" anchor="t" anchorCtr="0">
            <a:noAutofit/>
          </a:bodyPr>
          <a:lstStyle/>
          <a:p>
            <a:pPr algn="ctr"/>
            <a:r>
              <a:rPr lang="en-US" sz="2400" dirty="0">
                <a:solidFill>
                  <a:schemeClr val="dk1"/>
                </a:solidFill>
                <a:latin typeface="Calibri"/>
                <a:ea typeface="Calibri"/>
                <a:cs typeface="Calibri"/>
                <a:sym typeface="Calibri"/>
              </a:rPr>
              <a:t>Permutation to determine which latent variables to interpret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254"/>
        <p:cNvGrpSpPr/>
        <p:nvPr/>
      </p:nvGrpSpPr>
      <p:grpSpPr>
        <a:xfrm>
          <a:off x="0" y="0"/>
          <a:ext cx="0" cy="0"/>
          <a:chOff x="0" y="0"/>
          <a:chExt cx="0" cy="0"/>
        </a:xfrm>
      </p:grpSpPr>
      <p:pic>
        <p:nvPicPr>
          <p:cNvPr id="1255" name="Shape 1255"/>
          <p:cNvPicPr preferRelativeResize="0"/>
          <p:nvPr/>
        </p:nvPicPr>
        <p:blipFill rotWithShape="1">
          <a:blip r:embed="rId3">
            <a:alphaModFix/>
          </a:blip>
          <a:srcRect/>
          <a:stretch/>
        </p:blipFill>
        <p:spPr>
          <a:xfrm>
            <a:off x="304800" y="820701"/>
            <a:ext cx="9144000" cy="5216599"/>
          </a:xfrm>
          <a:prstGeom prst="rect">
            <a:avLst/>
          </a:prstGeom>
          <a:noFill/>
          <a:ln>
            <a:noFill/>
          </a:ln>
        </p:spPr>
      </p:pic>
      <p:sp>
        <p:nvSpPr>
          <p:cNvPr id="1256" name="Shape 1256"/>
          <p:cNvSpPr txBox="1"/>
          <p:nvPr/>
        </p:nvSpPr>
        <p:spPr>
          <a:xfrm>
            <a:off x="190500" y="160877"/>
            <a:ext cx="7886700" cy="859483"/>
          </a:xfrm>
          <a:prstGeom prst="rect">
            <a:avLst/>
          </a:prstGeom>
          <a:noFill/>
          <a:ln>
            <a:noFill/>
          </a:ln>
        </p:spPr>
        <p:txBody>
          <a:bodyPr wrap="square" lIns="91425" tIns="45700" rIns="91425" bIns="45700" anchor="t" anchorCtr="0">
            <a:noAutofit/>
          </a:bodyPr>
          <a:lstStyle/>
          <a:p>
            <a:pPr indent="-203200">
              <a:lnSpc>
                <a:spcPct val="90000"/>
              </a:lnSpc>
              <a:buClr>
                <a:schemeClr val="dk1"/>
              </a:buClr>
              <a:buSzPts val="3200"/>
            </a:pPr>
            <a:r>
              <a:rPr lang="en-US" sz="3200" dirty="0">
                <a:solidFill>
                  <a:srgbClr val="002060"/>
                </a:solidFill>
                <a:latin typeface="Calibri"/>
                <a:ea typeface="Calibri"/>
                <a:cs typeface="Calibri"/>
                <a:sym typeface="Calibri"/>
              </a:rPr>
              <a:t>Significant voxels contributing to LV 1</a:t>
            </a:r>
          </a:p>
        </p:txBody>
      </p:sp>
      <p:sp>
        <p:nvSpPr>
          <p:cNvPr id="1257" name="Shape 1257"/>
          <p:cNvSpPr/>
          <p:nvPr/>
        </p:nvSpPr>
        <p:spPr>
          <a:xfrm>
            <a:off x="3307277" y="1876302"/>
            <a:ext cx="4999512" cy="558141"/>
          </a:xfrm>
          <a:prstGeom prst="rect">
            <a:avLst/>
          </a:prstGeom>
          <a:noFill/>
          <a:ln w="38100" cap="flat" cmpd="sng">
            <a:solidFill>
              <a:schemeClr val="accent6"/>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258" name="Shape 1258"/>
          <p:cNvSpPr/>
          <p:nvPr/>
        </p:nvSpPr>
        <p:spPr>
          <a:xfrm>
            <a:off x="3307277" y="2432463"/>
            <a:ext cx="4999512" cy="558141"/>
          </a:xfrm>
          <a:prstGeom prst="rect">
            <a:avLst/>
          </a:prstGeom>
          <a:noFill/>
          <a:ln w="38100" cap="flat" cmpd="sng">
            <a:solidFill>
              <a:schemeClr val="accent6"/>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259" name="Shape 1259"/>
          <p:cNvSpPr/>
          <p:nvPr/>
        </p:nvSpPr>
        <p:spPr>
          <a:xfrm>
            <a:off x="3307277" y="2943102"/>
            <a:ext cx="4999512" cy="558141"/>
          </a:xfrm>
          <a:prstGeom prst="rect">
            <a:avLst/>
          </a:prstGeom>
          <a:noFill/>
          <a:ln w="38100" cap="flat" cmpd="sng">
            <a:solidFill>
              <a:schemeClr val="accent6"/>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260" name="Shape 1260"/>
          <p:cNvSpPr/>
          <p:nvPr/>
        </p:nvSpPr>
        <p:spPr>
          <a:xfrm>
            <a:off x="3307277" y="3441866"/>
            <a:ext cx="4999512" cy="558141"/>
          </a:xfrm>
          <a:prstGeom prst="rect">
            <a:avLst/>
          </a:prstGeom>
          <a:noFill/>
          <a:ln w="38100" cap="flat" cmpd="sng">
            <a:solidFill>
              <a:schemeClr val="accent6"/>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261" name="Shape 1261"/>
          <p:cNvSpPr/>
          <p:nvPr/>
        </p:nvSpPr>
        <p:spPr>
          <a:xfrm>
            <a:off x="3307277" y="3952505"/>
            <a:ext cx="4999512" cy="558141"/>
          </a:xfrm>
          <a:prstGeom prst="rect">
            <a:avLst/>
          </a:prstGeom>
          <a:noFill/>
          <a:ln w="38100" cap="flat" cmpd="sng">
            <a:solidFill>
              <a:schemeClr val="accent6"/>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262" name="Shape 1262"/>
          <p:cNvSpPr/>
          <p:nvPr/>
        </p:nvSpPr>
        <p:spPr>
          <a:xfrm>
            <a:off x="3307277" y="4463145"/>
            <a:ext cx="4999512" cy="558141"/>
          </a:xfrm>
          <a:prstGeom prst="rect">
            <a:avLst/>
          </a:prstGeom>
          <a:noFill/>
          <a:ln w="38100" cap="flat" cmpd="sng">
            <a:solidFill>
              <a:schemeClr val="accent6"/>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263" name="Shape 1263"/>
          <p:cNvSpPr/>
          <p:nvPr/>
        </p:nvSpPr>
        <p:spPr>
          <a:xfrm>
            <a:off x="3307277" y="4938156"/>
            <a:ext cx="4999512" cy="558141"/>
          </a:xfrm>
          <a:prstGeom prst="rect">
            <a:avLst/>
          </a:prstGeom>
          <a:noFill/>
          <a:ln w="38100" cap="flat" cmpd="sng">
            <a:solidFill>
              <a:schemeClr val="accent6"/>
            </a:solidFill>
            <a:prstDash val="solid"/>
            <a:miter lim="800000"/>
            <a:headEnd type="none" w="med" len="med"/>
            <a:tailEnd type="none" w="med" len="med"/>
          </a:ln>
        </p:spPr>
        <p:txBody>
          <a:bodyPr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1" name="Shape 467">
            <a:extLst>
              <a:ext uri="{FF2B5EF4-FFF2-40B4-BE49-F238E27FC236}">
                <a16:creationId xmlns:a16="http://schemas.microsoft.com/office/drawing/2014/main" id="{3EED8B38-3BB0-401C-A08D-32D1C148AA09}"/>
              </a:ext>
            </a:extLst>
          </p:cNvPr>
          <p:cNvSpPr txBox="1"/>
          <p:nvPr/>
        </p:nvSpPr>
        <p:spPr>
          <a:xfrm>
            <a:off x="9423400" y="2675557"/>
            <a:ext cx="2921938" cy="1200329"/>
          </a:xfrm>
          <a:prstGeom prst="rect">
            <a:avLst/>
          </a:prstGeom>
          <a:noFill/>
          <a:ln>
            <a:noFill/>
          </a:ln>
        </p:spPr>
        <p:txBody>
          <a:bodyPr wrap="square" lIns="91425" tIns="45700" rIns="91425" bIns="45700" anchor="t" anchorCtr="0">
            <a:noAutofit/>
          </a:bodyPr>
          <a:lstStyle/>
          <a:p>
            <a:pPr algn="ctr"/>
            <a:r>
              <a:rPr lang="en-US" sz="2400" dirty="0">
                <a:solidFill>
                  <a:schemeClr val="dk1"/>
                </a:solidFill>
                <a:latin typeface="Calibri"/>
                <a:ea typeface="Calibri"/>
                <a:cs typeface="Calibri"/>
                <a:sym typeface="Calibri"/>
              </a:rPr>
              <a:t>Bootstrap Ratios (BSRs) to determine which voxels are significant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5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5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6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6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6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267"/>
        <p:cNvGrpSpPr/>
        <p:nvPr/>
      </p:nvGrpSpPr>
      <p:grpSpPr>
        <a:xfrm>
          <a:off x="0" y="0"/>
          <a:ext cx="0" cy="0"/>
          <a:chOff x="0" y="0"/>
          <a:chExt cx="0" cy="0"/>
        </a:xfrm>
      </p:grpSpPr>
      <p:pic>
        <p:nvPicPr>
          <p:cNvPr id="1268" name="Shape 1268"/>
          <p:cNvPicPr preferRelativeResize="0"/>
          <p:nvPr/>
        </p:nvPicPr>
        <p:blipFill rotWithShape="1">
          <a:blip r:embed="rId3">
            <a:alphaModFix/>
          </a:blip>
          <a:srcRect/>
          <a:stretch/>
        </p:blipFill>
        <p:spPr>
          <a:xfrm>
            <a:off x="1524000" y="710725"/>
            <a:ext cx="9144000" cy="4914037"/>
          </a:xfrm>
          <a:prstGeom prst="rect">
            <a:avLst/>
          </a:prstGeom>
          <a:noFill/>
          <a:ln>
            <a:noFill/>
          </a:ln>
        </p:spPr>
      </p:pic>
      <p:pic>
        <p:nvPicPr>
          <p:cNvPr id="1269" name="Shape 1269"/>
          <p:cNvPicPr preferRelativeResize="0"/>
          <p:nvPr/>
        </p:nvPicPr>
        <p:blipFill rotWithShape="1">
          <a:blip r:embed="rId4">
            <a:alphaModFix/>
          </a:blip>
          <a:srcRect b="31862"/>
          <a:stretch/>
        </p:blipFill>
        <p:spPr>
          <a:xfrm>
            <a:off x="1510150" y="3509734"/>
            <a:ext cx="9144000" cy="3348267"/>
          </a:xfrm>
          <a:prstGeom prst="rect">
            <a:avLst/>
          </a:prstGeom>
          <a:noFill/>
          <a:ln>
            <a:noFill/>
          </a:ln>
        </p:spPr>
      </p:pic>
      <p:sp>
        <p:nvSpPr>
          <p:cNvPr id="1270" name="Shape 1270"/>
          <p:cNvSpPr txBox="1"/>
          <p:nvPr/>
        </p:nvSpPr>
        <p:spPr>
          <a:xfrm>
            <a:off x="1524001" y="852055"/>
            <a:ext cx="3161318" cy="452251"/>
          </a:xfrm>
          <a:prstGeom prst="rect">
            <a:avLst/>
          </a:prstGeom>
          <a:solidFill>
            <a:srgbClr val="E1EFD8"/>
          </a:solidFill>
          <a:ln w="9525" cap="flat" cmpd="sng">
            <a:solidFill>
              <a:schemeClr val="accent6"/>
            </a:solidFill>
            <a:prstDash val="solid"/>
            <a:round/>
            <a:headEnd type="none" w="med" len="med"/>
            <a:tailEnd type="none" w="med" len="med"/>
          </a:ln>
        </p:spPr>
        <p:txBody>
          <a:bodyPr wrap="square" lIns="91425" tIns="45700" rIns="91425" bIns="45700" anchor="t" anchorCtr="0">
            <a:noAutofit/>
          </a:bodyPr>
          <a:lstStyle/>
          <a:p>
            <a:r>
              <a:rPr lang="en-US" sz="2000">
                <a:solidFill>
                  <a:schemeClr val="dk1"/>
                </a:solidFill>
                <a:latin typeface="Calibri"/>
                <a:ea typeface="Calibri"/>
                <a:cs typeface="Calibri"/>
                <a:sym typeface="Calibri"/>
              </a:rPr>
              <a:t>Plot Brain Scores Overview</a:t>
            </a:r>
          </a:p>
        </p:txBody>
      </p:sp>
      <p:sp>
        <p:nvSpPr>
          <p:cNvPr id="1271" name="Shape 1271"/>
          <p:cNvSpPr txBox="1"/>
          <p:nvPr/>
        </p:nvSpPr>
        <p:spPr>
          <a:xfrm>
            <a:off x="1524000" y="166256"/>
            <a:ext cx="8134597" cy="859483"/>
          </a:xfrm>
          <a:prstGeom prst="rect">
            <a:avLst/>
          </a:prstGeom>
          <a:noFill/>
          <a:ln>
            <a:noFill/>
          </a:ln>
        </p:spPr>
        <p:txBody>
          <a:bodyPr wrap="square" lIns="91425" tIns="45700" rIns="91425" bIns="45700" anchor="t" anchorCtr="0">
            <a:noAutofit/>
          </a:bodyPr>
          <a:lstStyle/>
          <a:p>
            <a:pPr indent="-187960">
              <a:lnSpc>
                <a:spcPct val="90000"/>
              </a:lnSpc>
              <a:buClr>
                <a:schemeClr val="dk1"/>
              </a:buClr>
              <a:buSzPts val="2960"/>
            </a:pPr>
            <a:endParaRPr lang="en-US" sz="2960" dirty="0">
              <a:solidFill>
                <a:schemeClr val="dk1"/>
              </a:solidFill>
              <a:latin typeface="Calibri"/>
              <a:ea typeface="Calibri"/>
              <a:cs typeface="Calibri"/>
              <a:sym typeface="Calibri"/>
            </a:endParaRPr>
          </a:p>
        </p:txBody>
      </p:sp>
      <p:sp>
        <p:nvSpPr>
          <p:cNvPr id="1272" name="Shape 1272"/>
          <p:cNvSpPr txBox="1"/>
          <p:nvPr/>
        </p:nvSpPr>
        <p:spPr>
          <a:xfrm>
            <a:off x="3566555" y="3002478"/>
            <a:ext cx="1132618" cy="369332"/>
          </a:xfrm>
          <a:prstGeom prst="rect">
            <a:avLst/>
          </a:prstGeom>
          <a:noFill/>
          <a:ln>
            <a:noFill/>
          </a:ln>
        </p:spPr>
        <p:txBody>
          <a:bodyPr wrap="square" lIns="91425" tIns="45700" rIns="91425" bIns="45700" anchor="t" anchorCtr="0">
            <a:noAutofit/>
          </a:bodyPr>
          <a:lstStyle/>
          <a:p>
            <a:r>
              <a:rPr lang="en-US">
                <a:solidFill>
                  <a:schemeClr val="dk1"/>
                </a:solidFill>
                <a:latin typeface="Calibri"/>
                <a:ea typeface="Calibri"/>
                <a:cs typeface="Calibri"/>
                <a:sym typeface="Calibri"/>
              </a:rPr>
              <a:t>ItemScore</a:t>
            </a:r>
          </a:p>
        </p:txBody>
      </p:sp>
      <p:sp>
        <p:nvSpPr>
          <p:cNvPr id="1273" name="Shape 1273"/>
          <p:cNvSpPr txBox="1"/>
          <p:nvPr/>
        </p:nvSpPr>
        <p:spPr>
          <a:xfrm>
            <a:off x="7234051" y="3002478"/>
            <a:ext cx="1741502" cy="369332"/>
          </a:xfrm>
          <a:prstGeom prst="rect">
            <a:avLst/>
          </a:prstGeom>
          <a:noFill/>
          <a:ln>
            <a:noFill/>
          </a:ln>
        </p:spPr>
        <p:txBody>
          <a:bodyPr wrap="square" lIns="91425" tIns="45700" rIns="91425" bIns="45700" anchor="t" anchorCtr="0">
            <a:noAutofit/>
          </a:bodyPr>
          <a:lstStyle/>
          <a:p>
            <a:r>
              <a:rPr lang="en-US">
                <a:solidFill>
                  <a:schemeClr val="dk1"/>
                </a:solidFill>
                <a:latin typeface="Calibri"/>
                <a:ea typeface="Calibri"/>
                <a:cs typeface="Calibri"/>
                <a:sym typeface="Calibri"/>
              </a:rPr>
              <a:t>AssociativeScore</a:t>
            </a:r>
          </a:p>
        </p:txBody>
      </p:sp>
      <p:sp>
        <p:nvSpPr>
          <p:cNvPr id="1274" name="Shape 1274"/>
          <p:cNvSpPr txBox="1"/>
          <p:nvPr/>
        </p:nvSpPr>
        <p:spPr>
          <a:xfrm>
            <a:off x="1666504" y="1304306"/>
            <a:ext cx="1596976" cy="369332"/>
          </a:xfrm>
          <a:prstGeom prst="rect">
            <a:avLst/>
          </a:prstGeom>
          <a:noFill/>
          <a:ln>
            <a:noFill/>
          </a:ln>
        </p:spPr>
        <p:txBody>
          <a:bodyPr wrap="square" lIns="91425" tIns="45700" rIns="91425" bIns="45700" anchor="t" anchorCtr="0">
            <a:noAutofit/>
          </a:bodyPr>
          <a:lstStyle/>
          <a:p>
            <a:r>
              <a:rPr lang="en-US">
                <a:solidFill>
                  <a:schemeClr val="dk1"/>
                </a:solidFill>
                <a:latin typeface="Calibri"/>
                <a:ea typeface="Calibri"/>
                <a:cs typeface="Calibri"/>
                <a:sym typeface="Calibri"/>
              </a:rPr>
              <a:t>Younger Adults</a:t>
            </a:r>
          </a:p>
        </p:txBody>
      </p:sp>
      <p:sp>
        <p:nvSpPr>
          <p:cNvPr id="1275" name="Shape 1275"/>
          <p:cNvSpPr txBox="1"/>
          <p:nvPr/>
        </p:nvSpPr>
        <p:spPr>
          <a:xfrm>
            <a:off x="1666504" y="4009900"/>
            <a:ext cx="1356462" cy="369332"/>
          </a:xfrm>
          <a:prstGeom prst="rect">
            <a:avLst/>
          </a:prstGeom>
          <a:noFill/>
          <a:ln>
            <a:noFill/>
          </a:ln>
        </p:spPr>
        <p:txBody>
          <a:bodyPr wrap="square" lIns="91425" tIns="45700" rIns="91425" bIns="45700" anchor="t" anchorCtr="0">
            <a:noAutofit/>
          </a:bodyPr>
          <a:lstStyle/>
          <a:p>
            <a:r>
              <a:rPr lang="en-US">
                <a:solidFill>
                  <a:schemeClr val="dk1"/>
                </a:solidFill>
                <a:latin typeface="Calibri"/>
                <a:ea typeface="Calibri"/>
                <a:cs typeface="Calibri"/>
                <a:sym typeface="Calibri"/>
              </a:rPr>
              <a:t>Older Adults</a:t>
            </a:r>
          </a:p>
        </p:txBody>
      </p:sp>
      <p:sp>
        <p:nvSpPr>
          <p:cNvPr id="1276" name="Shape 1276"/>
          <p:cNvSpPr txBox="1"/>
          <p:nvPr/>
        </p:nvSpPr>
        <p:spPr>
          <a:xfrm>
            <a:off x="3552701" y="5898078"/>
            <a:ext cx="1132618" cy="369332"/>
          </a:xfrm>
          <a:prstGeom prst="rect">
            <a:avLst/>
          </a:prstGeom>
          <a:noFill/>
          <a:ln>
            <a:noFill/>
          </a:ln>
        </p:spPr>
        <p:txBody>
          <a:bodyPr wrap="square" lIns="91425" tIns="45700" rIns="91425" bIns="45700" anchor="t" anchorCtr="0">
            <a:noAutofit/>
          </a:bodyPr>
          <a:lstStyle/>
          <a:p>
            <a:r>
              <a:rPr lang="en-US">
                <a:solidFill>
                  <a:schemeClr val="dk1"/>
                </a:solidFill>
                <a:latin typeface="Calibri"/>
                <a:ea typeface="Calibri"/>
                <a:cs typeface="Calibri"/>
                <a:sym typeface="Calibri"/>
              </a:rPr>
              <a:t>ItemScore</a:t>
            </a:r>
          </a:p>
        </p:txBody>
      </p:sp>
      <p:sp>
        <p:nvSpPr>
          <p:cNvPr id="1277" name="Shape 1277"/>
          <p:cNvSpPr txBox="1"/>
          <p:nvPr/>
        </p:nvSpPr>
        <p:spPr>
          <a:xfrm>
            <a:off x="7220197" y="5898078"/>
            <a:ext cx="1741502" cy="369332"/>
          </a:xfrm>
          <a:prstGeom prst="rect">
            <a:avLst/>
          </a:prstGeom>
          <a:noFill/>
          <a:ln>
            <a:noFill/>
          </a:ln>
        </p:spPr>
        <p:txBody>
          <a:bodyPr wrap="square" lIns="91425" tIns="45700" rIns="91425" bIns="45700" anchor="t" anchorCtr="0">
            <a:noAutofit/>
          </a:bodyPr>
          <a:lstStyle/>
          <a:p>
            <a:r>
              <a:rPr lang="en-US">
                <a:solidFill>
                  <a:schemeClr val="dk1"/>
                </a:solidFill>
                <a:latin typeface="Calibri"/>
                <a:ea typeface="Calibri"/>
                <a:cs typeface="Calibri"/>
                <a:sym typeface="Calibri"/>
              </a:rPr>
              <a:t>AssociativeScore</a:t>
            </a:r>
          </a:p>
        </p:txBody>
      </p:sp>
      <p:sp>
        <p:nvSpPr>
          <p:cNvPr id="12" name="Shape 1256">
            <a:extLst>
              <a:ext uri="{FF2B5EF4-FFF2-40B4-BE49-F238E27FC236}">
                <a16:creationId xmlns:a16="http://schemas.microsoft.com/office/drawing/2014/main" id="{16E2BAD8-3D71-4136-970A-BF56AA8E0F1E}"/>
              </a:ext>
            </a:extLst>
          </p:cNvPr>
          <p:cNvSpPr txBox="1"/>
          <p:nvPr/>
        </p:nvSpPr>
        <p:spPr>
          <a:xfrm>
            <a:off x="190499" y="160877"/>
            <a:ext cx="8785053" cy="859483"/>
          </a:xfrm>
          <a:prstGeom prst="rect">
            <a:avLst/>
          </a:prstGeom>
          <a:noFill/>
          <a:ln>
            <a:noFill/>
          </a:ln>
        </p:spPr>
        <p:txBody>
          <a:bodyPr wrap="square" lIns="91425" tIns="45700" rIns="91425" bIns="45700" anchor="t" anchorCtr="0">
            <a:noAutofit/>
          </a:bodyPr>
          <a:lstStyle/>
          <a:p>
            <a:pPr indent="-187960">
              <a:lnSpc>
                <a:spcPct val="90000"/>
              </a:lnSpc>
              <a:buClr>
                <a:schemeClr val="dk1"/>
              </a:buClr>
              <a:buSzPts val="2960"/>
            </a:pPr>
            <a:r>
              <a:rPr lang="en-US" sz="3200" dirty="0">
                <a:solidFill>
                  <a:srgbClr val="002060"/>
                </a:solidFill>
                <a:latin typeface="Calibri"/>
                <a:ea typeface="Calibri"/>
                <a:cs typeface="Calibri"/>
                <a:sym typeface="Calibri"/>
              </a:rPr>
              <a:t>Correlations between behavior and activity on LV1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6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7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7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281"/>
        <p:cNvGrpSpPr/>
        <p:nvPr/>
      </p:nvGrpSpPr>
      <p:grpSpPr>
        <a:xfrm>
          <a:off x="0" y="0"/>
          <a:ext cx="0" cy="0"/>
          <a:chOff x="0" y="0"/>
          <a:chExt cx="0" cy="0"/>
        </a:xfrm>
      </p:grpSpPr>
      <p:sp>
        <p:nvSpPr>
          <p:cNvPr id="7" name="Shape 1256">
            <a:extLst>
              <a:ext uri="{FF2B5EF4-FFF2-40B4-BE49-F238E27FC236}">
                <a16:creationId xmlns:a16="http://schemas.microsoft.com/office/drawing/2014/main" id="{BF6653FE-08BD-461E-B17F-D4D849A922CF}"/>
              </a:ext>
            </a:extLst>
          </p:cNvPr>
          <p:cNvSpPr txBox="1"/>
          <p:nvPr/>
        </p:nvSpPr>
        <p:spPr>
          <a:xfrm>
            <a:off x="190499" y="160877"/>
            <a:ext cx="10045701" cy="591203"/>
          </a:xfrm>
          <a:prstGeom prst="rect">
            <a:avLst/>
          </a:prstGeom>
          <a:noFill/>
          <a:ln>
            <a:noFill/>
          </a:ln>
        </p:spPr>
        <p:txBody>
          <a:bodyPr wrap="square" lIns="91425" tIns="45700" rIns="91425" bIns="45700" anchor="t" anchorCtr="0">
            <a:noAutofit/>
          </a:bodyPr>
          <a:lstStyle/>
          <a:p>
            <a:pPr indent="-187960">
              <a:lnSpc>
                <a:spcPct val="80000"/>
              </a:lnSpc>
              <a:buClr>
                <a:schemeClr val="dk1"/>
              </a:buClr>
              <a:buSzPts val="2960"/>
            </a:pPr>
            <a:r>
              <a:rPr lang="en-US" sz="3200" dirty="0">
                <a:solidFill>
                  <a:srgbClr val="002060"/>
                </a:solidFill>
                <a:latin typeface="Calibri"/>
                <a:ea typeface="Calibri"/>
                <a:cs typeface="Calibri"/>
                <a:sym typeface="Calibri"/>
              </a:rPr>
              <a:t>Significant Brain-Behavior correlations contributing to LV 1</a:t>
            </a:r>
          </a:p>
        </p:txBody>
      </p:sp>
      <p:pic>
        <p:nvPicPr>
          <p:cNvPr id="1282" name="Shape 1282"/>
          <p:cNvPicPr preferRelativeResize="0"/>
          <p:nvPr/>
        </p:nvPicPr>
        <p:blipFill rotWithShape="1">
          <a:blip r:embed="rId3">
            <a:alphaModFix/>
          </a:blip>
          <a:srcRect/>
          <a:stretch/>
        </p:blipFill>
        <p:spPr>
          <a:xfrm>
            <a:off x="266700" y="986135"/>
            <a:ext cx="9144000" cy="4885730"/>
          </a:xfrm>
          <a:prstGeom prst="rect">
            <a:avLst/>
          </a:prstGeom>
          <a:noFill/>
          <a:ln>
            <a:noFill/>
          </a:ln>
        </p:spPr>
      </p:pic>
      <p:sp>
        <p:nvSpPr>
          <p:cNvPr id="1283" name="Shape 1283"/>
          <p:cNvSpPr txBox="1"/>
          <p:nvPr/>
        </p:nvSpPr>
        <p:spPr>
          <a:xfrm>
            <a:off x="266700" y="1220190"/>
            <a:ext cx="3441700" cy="761010"/>
          </a:xfrm>
          <a:prstGeom prst="rect">
            <a:avLst/>
          </a:prstGeom>
          <a:solidFill>
            <a:srgbClr val="E1EFD8"/>
          </a:solidFill>
          <a:ln w="9525" cap="flat" cmpd="sng">
            <a:solidFill>
              <a:schemeClr val="accent6"/>
            </a:solidFill>
            <a:prstDash val="solid"/>
            <a:round/>
            <a:headEnd type="none" w="med" len="med"/>
            <a:tailEnd type="none" w="med" len="med"/>
          </a:ln>
        </p:spPr>
        <p:txBody>
          <a:bodyPr wrap="square" lIns="91425" tIns="45700" rIns="91425" bIns="45700" anchor="t" anchorCtr="0">
            <a:noAutofit/>
          </a:bodyPr>
          <a:lstStyle/>
          <a:p>
            <a:r>
              <a:rPr lang="en-US" sz="2000" dirty="0">
                <a:solidFill>
                  <a:schemeClr val="dk1"/>
                </a:solidFill>
                <a:latin typeface="Calibri"/>
                <a:ea typeface="Calibri"/>
                <a:cs typeface="Calibri"/>
                <a:sym typeface="Calibri"/>
              </a:rPr>
              <a:t>Plot Brain Scores Overview</a:t>
            </a:r>
          </a:p>
          <a:p>
            <a:r>
              <a:rPr lang="en-US" sz="2000" dirty="0">
                <a:solidFill>
                  <a:schemeClr val="dk1"/>
                </a:solidFill>
                <a:latin typeface="Calibri"/>
                <a:ea typeface="Calibri"/>
                <a:cs typeface="Calibri"/>
                <a:sym typeface="Calibri"/>
              </a:rPr>
              <a:t> &gt; Correlation Overview Plot</a:t>
            </a:r>
          </a:p>
        </p:txBody>
      </p:sp>
      <p:sp>
        <p:nvSpPr>
          <p:cNvPr id="1284" name="Shape 1284"/>
          <p:cNvSpPr txBox="1"/>
          <p:nvPr/>
        </p:nvSpPr>
        <p:spPr>
          <a:xfrm>
            <a:off x="1941120" y="5271654"/>
            <a:ext cx="1767280" cy="366156"/>
          </a:xfrm>
          <a:prstGeom prst="rect">
            <a:avLst/>
          </a:prstGeom>
          <a:noFill/>
          <a:ln>
            <a:noFill/>
          </a:ln>
        </p:spPr>
        <p:txBody>
          <a:bodyPr wrap="square" lIns="91425" tIns="45700" rIns="91425" bIns="45700" anchor="t" anchorCtr="0">
            <a:noAutofit/>
          </a:bodyPr>
          <a:lstStyle/>
          <a:p>
            <a:r>
              <a:rPr lang="en-US" sz="2000">
                <a:solidFill>
                  <a:schemeClr val="dk1"/>
                </a:solidFill>
                <a:latin typeface="Calibri"/>
                <a:ea typeface="Calibri"/>
                <a:cs typeface="Calibri"/>
                <a:sym typeface="Calibri"/>
              </a:rPr>
              <a:t>Young Adults</a:t>
            </a:r>
          </a:p>
        </p:txBody>
      </p:sp>
      <p:sp>
        <p:nvSpPr>
          <p:cNvPr id="1285" name="Shape 1285"/>
          <p:cNvSpPr txBox="1"/>
          <p:nvPr/>
        </p:nvSpPr>
        <p:spPr>
          <a:xfrm>
            <a:off x="6249882" y="5271655"/>
            <a:ext cx="1708253" cy="366156"/>
          </a:xfrm>
          <a:prstGeom prst="rect">
            <a:avLst/>
          </a:prstGeom>
          <a:noFill/>
          <a:ln>
            <a:noFill/>
          </a:ln>
        </p:spPr>
        <p:txBody>
          <a:bodyPr wrap="square" lIns="91425" tIns="45700" rIns="91425" bIns="45700" anchor="t" anchorCtr="0">
            <a:noAutofit/>
          </a:bodyPr>
          <a:lstStyle/>
          <a:p>
            <a:r>
              <a:rPr lang="en-US" sz="2000">
                <a:solidFill>
                  <a:schemeClr val="dk1"/>
                </a:solidFill>
                <a:latin typeface="Calibri"/>
                <a:ea typeface="Calibri"/>
                <a:cs typeface="Calibri"/>
                <a:sym typeface="Calibri"/>
              </a:rPr>
              <a:t>Older Adults</a:t>
            </a:r>
          </a:p>
        </p:txBody>
      </p:sp>
      <p:sp>
        <p:nvSpPr>
          <p:cNvPr id="8" name="Shape 467">
            <a:extLst>
              <a:ext uri="{FF2B5EF4-FFF2-40B4-BE49-F238E27FC236}">
                <a16:creationId xmlns:a16="http://schemas.microsoft.com/office/drawing/2014/main" id="{BABDCF17-E9FE-4463-B3E9-EAD5A47D5506}"/>
              </a:ext>
            </a:extLst>
          </p:cNvPr>
          <p:cNvSpPr txBox="1"/>
          <p:nvPr/>
        </p:nvSpPr>
        <p:spPr>
          <a:xfrm>
            <a:off x="9460562" y="2545842"/>
            <a:ext cx="2731438" cy="1200329"/>
          </a:xfrm>
          <a:prstGeom prst="rect">
            <a:avLst/>
          </a:prstGeom>
          <a:noFill/>
          <a:ln>
            <a:noFill/>
          </a:ln>
        </p:spPr>
        <p:txBody>
          <a:bodyPr wrap="square" lIns="91425" tIns="45700" rIns="91425" bIns="45700" anchor="t" anchorCtr="0">
            <a:noAutofit/>
          </a:bodyPr>
          <a:lstStyle/>
          <a:p>
            <a:pPr algn="ctr"/>
            <a:r>
              <a:rPr lang="en-US" sz="2400" dirty="0">
                <a:solidFill>
                  <a:schemeClr val="dk1"/>
                </a:solidFill>
                <a:latin typeface="Calibri"/>
                <a:ea typeface="Calibri"/>
                <a:cs typeface="Calibri"/>
                <a:sym typeface="Calibri"/>
              </a:rPr>
              <a:t>Bootstrapped </a:t>
            </a:r>
          </a:p>
          <a:p>
            <a:pPr algn="ctr"/>
            <a:r>
              <a:rPr lang="en-US" sz="2400" dirty="0">
                <a:solidFill>
                  <a:schemeClr val="dk1"/>
                </a:solidFill>
                <a:latin typeface="Calibri"/>
                <a:ea typeface="Calibri"/>
                <a:cs typeface="Calibri"/>
                <a:sym typeface="Calibri"/>
              </a:rPr>
              <a:t>Confidence Intervals to brain-behavior relationships are significant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290"/>
        <p:cNvGrpSpPr/>
        <p:nvPr/>
      </p:nvGrpSpPr>
      <p:grpSpPr>
        <a:xfrm>
          <a:off x="0" y="0"/>
          <a:ext cx="0" cy="0"/>
          <a:chOff x="0" y="0"/>
          <a:chExt cx="0" cy="0"/>
        </a:xfrm>
      </p:grpSpPr>
      <p:sp>
        <p:nvSpPr>
          <p:cNvPr id="10" name="Shape 1256">
            <a:extLst>
              <a:ext uri="{FF2B5EF4-FFF2-40B4-BE49-F238E27FC236}">
                <a16:creationId xmlns:a16="http://schemas.microsoft.com/office/drawing/2014/main" id="{13EADC85-F5F0-4243-B063-70378CA9AB83}"/>
              </a:ext>
            </a:extLst>
          </p:cNvPr>
          <p:cNvSpPr txBox="1"/>
          <p:nvPr/>
        </p:nvSpPr>
        <p:spPr>
          <a:xfrm>
            <a:off x="190499" y="160877"/>
            <a:ext cx="10045701" cy="591203"/>
          </a:xfrm>
          <a:prstGeom prst="rect">
            <a:avLst/>
          </a:prstGeom>
          <a:noFill/>
          <a:ln>
            <a:noFill/>
          </a:ln>
        </p:spPr>
        <p:txBody>
          <a:bodyPr wrap="square" lIns="91425" tIns="45700" rIns="91425" bIns="45700" anchor="t" anchorCtr="0">
            <a:noAutofit/>
          </a:bodyPr>
          <a:lstStyle/>
          <a:p>
            <a:pPr indent="-203200">
              <a:lnSpc>
                <a:spcPct val="90000"/>
              </a:lnSpc>
              <a:buClr>
                <a:schemeClr val="dk1"/>
              </a:buClr>
              <a:buSzPts val="3200"/>
            </a:pPr>
            <a:r>
              <a:rPr lang="en-US" sz="3200" dirty="0">
                <a:solidFill>
                  <a:schemeClr val="dk1"/>
                </a:solidFill>
                <a:latin typeface="Calibri"/>
                <a:ea typeface="Calibri"/>
                <a:cs typeface="Calibri"/>
                <a:sym typeface="Calibri"/>
              </a:rPr>
              <a:t>Interpreting Brain-Behavior correlations</a:t>
            </a:r>
          </a:p>
        </p:txBody>
      </p:sp>
      <p:pic>
        <p:nvPicPr>
          <p:cNvPr id="1291" name="Shape 1291"/>
          <p:cNvPicPr preferRelativeResize="0"/>
          <p:nvPr/>
        </p:nvPicPr>
        <p:blipFill rotWithShape="1">
          <a:blip r:embed="rId3">
            <a:alphaModFix/>
          </a:blip>
          <a:srcRect l="33117" t="9536" r="5064" b="2364"/>
          <a:stretch/>
        </p:blipFill>
        <p:spPr>
          <a:xfrm>
            <a:off x="1524001" y="878776"/>
            <a:ext cx="4797631" cy="3900596"/>
          </a:xfrm>
          <a:prstGeom prst="rect">
            <a:avLst/>
          </a:prstGeom>
          <a:noFill/>
          <a:ln>
            <a:noFill/>
          </a:ln>
        </p:spPr>
      </p:pic>
      <p:pic>
        <p:nvPicPr>
          <p:cNvPr id="1293" name="Shape 1293"/>
          <p:cNvPicPr preferRelativeResize="0"/>
          <p:nvPr/>
        </p:nvPicPr>
        <p:blipFill rotWithShape="1">
          <a:blip r:embed="rId4">
            <a:alphaModFix/>
          </a:blip>
          <a:srcRect l="2857" t="11414" r="3765" b="4000"/>
          <a:stretch/>
        </p:blipFill>
        <p:spPr>
          <a:xfrm>
            <a:off x="6464136" y="1911927"/>
            <a:ext cx="4203865" cy="2034694"/>
          </a:xfrm>
          <a:prstGeom prst="rect">
            <a:avLst/>
          </a:prstGeom>
          <a:noFill/>
          <a:ln>
            <a:noFill/>
          </a:ln>
        </p:spPr>
      </p:pic>
      <p:sp>
        <p:nvSpPr>
          <p:cNvPr id="1294" name="Shape 1294"/>
          <p:cNvSpPr txBox="1"/>
          <p:nvPr/>
        </p:nvSpPr>
        <p:spPr>
          <a:xfrm>
            <a:off x="7010400" y="3787238"/>
            <a:ext cx="1403333" cy="369332"/>
          </a:xfrm>
          <a:prstGeom prst="rect">
            <a:avLst/>
          </a:prstGeom>
          <a:noFill/>
          <a:ln>
            <a:noFill/>
          </a:ln>
        </p:spPr>
        <p:txBody>
          <a:bodyPr wrap="square" lIns="91425" tIns="45700" rIns="91425" bIns="45700" anchor="t" anchorCtr="0">
            <a:noAutofit/>
          </a:bodyPr>
          <a:lstStyle/>
          <a:p>
            <a:r>
              <a:rPr lang="en-US">
                <a:solidFill>
                  <a:schemeClr val="dk1"/>
                </a:solidFill>
                <a:latin typeface="Calibri"/>
                <a:ea typeface="Calibri"/>
                <a:cs typeface="Calibri"/>
                <a:sym typeface="Calibri"/>
              </a:rPr>
              <a:t>Young Adults</a:t>
            </a:r>
          </a:p>
        </p:txBody>
      </p:sp>
      <p:sp>
        <p:nvSpPr>
          <p:cNvPr id="1295" name="Shape 1295"/>
          <p:cNvSpPr txBox="1"/>
          <p:nvPr/>
        </p:nvSpPr>
        <p:spPr>
          <a:xfrm>
            <a:off x="8932222" y="3787238"/>
            <a:ext cx="1356462" cy="369332"/>
          </a:xfrm>
          <a:prstGeom prst="rect">
            <a:avLst/>
          </a:prstGeom>
          <a:noFill/>
          <a:ln>
            <a:noFill/>
          </a:ln>
        </p:spPr>
        <p:txBody>
          <a:bodyPr wrap="square" lIns="91425" tIns="45700" rIns="91425" bIns="45700" anchor="t" anchorCtr="0">
            <a:noAutofit/>
          </a:bodyPr>
          <a:lstStyle/>
          <a:p>
            <a:r>
              <a:rPr lang="en-US">
                <a:solidFill>
                  <a:schemeClr val="dk1"/>
                </a:solidFill>
                <a:latin typeface="Calibri"/>
                <a:ea typeface="Calibri"/>
                <a:cs typeface="Calibri"/>
                <a:sym typeface="Calibri"/>
              </a:rPr>
              <a:t>Older Adults</a:t>
            </a:r>
          </a:p>
        </p:txBody>
      </p:sp>
      <p:sp>
        <p:nvSpPr>
          <p:cNvPr id="1296" name="Shape 1296"/>
          <p:cNvSpPr txBox="1"/>
          <p:nvPr/>
        </p:nvSpPr>
        <p:spPr>
          <a:xfrm>
            <a:off x="2497782" y="4722126"/>
            <a:ext cx="7481449" cy="830997"/>
          </a:xfrm>
          <a:prstGeom prst="rect">
            <a:avLst/>
          </a:prstGeom>
          <a:solidFill>
            <a:schemeClr val="lt1"/>
          </a:solidFill>
          <a:ln w="19050" cap="flat" cmpd="sng">
            <a:solidFill>
              <a:srgbClr val="92D050"/>
            </a:solidFill>
            <a:prstDash val="lgDash"/>
            <a:round/>
            <a:headEnd type="none" w="med" len="med"/>
            <a:tailEnd type="none" w="med" len="med"/>
          </a:ln>
        </p:spPr>
        <p:txBody>
          <a:bodyPr wrap="square" lIns="91425" tIns="45700" rIns="91425" bIns="45700" anchor="t" anchorCtr="0">
            <a:noAutofit/>
          </a:bodyPr>
          <a:lstStyle/>
          <a:p>
            <a:pPr algn="ctr"/>
            <a:r>
              <a:rPr lang="en-US" sz="2400">
                <a:solidFill>
                  <a:schemeClr val="dk1"/>
                </a:solidFill>
                <a:latin typeface="Calibri"/>
                <a:ea typeface="Calibri"/>
                <a:cs typeface="Calibri"/>
                <a:sym typeface="Calibri"/>
              </a:rPr>
              <a:t>Young Adults show a </a:t>
            </a:r>
            <a:r>
              <a:rPr lang="en-US" sz="2400" b="1">
                <a:solidFill>
                  <a:schemeClr val="dk1"/>
                </a:solidFill>
                <a:latin typeface="Calibri"/>
                <a:ea typeface="Calibri"/>
                <a:cs typeface="Calibri"/>
                <a:sym typeface="Calibri"/>
              </a:rPr>
              <a:t>negative</a:t>
            </a:r>
            <a:r>
              <a:rPr lang="en-US" sz="2400">
                <a:solidFill>
                  <a:schemeClr val="dk1"/>
                </a:solidFill>
                <a:latin typeface="Calibri"/>
                <a:ea typeface="Calibri"/>
                <a:cs typeface="Calibri"/>
                <a:sym typeface="Calibri"/>
              </a:rPr>
              <a:t> correlation between Associative Memory Scores and Brain Scores</a:t>
            </a:r>
          </a:p>
        </p:txBody>
      </p:sp>
      <p:sp>
        <p:nvSpPr>
          <p:cNvPr id="1297" name="Shape 1297"/>
          <p:cNvSpPr txBox="1"/>
          <p:nvPr/>
        </p:nvSpPr>
        <p:spPr>
          <a:xfrm>
            <a:off x="2472052" y="5753300"/>
            <a:ext cx="7481449" cy="830997"/>
          </a:xfrm>
          <a:prstGeom prst="rect">
            <a:avLst/>
          </a:prstGeom>
          <a:solidFill>
            <a:schemeClr val="lt1"/>
          </a:solidFill>
          <a:ln w="19050" cap="flat" cmpd="sng">
            <a:solidFill>
              <a:srgbClr val="92D050"/>
            </a:solidFill>
            <a:prstDash val="lgDash"/>
            <a:round/>
            <a:headEnd type="none" w="med" len="med"/>
            <a:tailEnd type="none" w="med" len="med"/>
          </a:ln>
        </p:spPr>
        <p:txBody>
          <a:bodyPr wrap="square" lIns="91425" tIns="45700" rIns="91425" bIns="45700" anchor="t" anchorCtr="0">
            <a:noAutofit/>
          </a:bodyPr>
          <a:lstStyle/>
          <a:p>
            <a:pPr algn="ctr"/>
            <a:r>
              <a:rPr lang="en-US" sz="2400" b="1">
                <a:solidFill>
                  <a:schemeClr val="dk1"/>
                </a:solidFill>
                <a:latin typeface="Calibri"/>
                <a:ea typeface="Calibri"/>
                <a:cs typeface="Calibri"/>
                <a:sym typeface="Calibri"/>
              </a:rPr>
              <a:t>Increased</a:t>
            </a:r>
            <a:r>
              <a:rPr lang="en-US" sz="2400">
                <a:solidFill>
                  <a:schemeClr val="dk1"/>
                </a:solidFill>
                <a:latin typeface="Calibri"/>
                <a:ea typeface="Calibri"/>
                <a:cs typeface="Calibri"/>
                <a:sym typeface="Calibri"/>
              </a:rPr>
              <a:t> associative memory performance is correlated with </a:t>
            </a:r>
            <a:r>
              <a:rPr lang="en-US" sz="2400" b="1">
                <a:solidFill>
                  <a:schemeClr val="dk1"/>
                </a:solidFill>
                <a:latin typeface="Calibri"/>
                <a:ea typeface="Calibri"/>
                <a:cs typeface="Calibri"/>
                <a:sym typeface="Calibri"/>
              </a:rPr>
              <a:t>decreased</a:t>
            </a:r>
            <a:r>
              <a:rPr lang="en-US" sz="2400">
                <a:solidFill>
                  <a:schemeClr val="dk1"/>
                </a:solidFill>
                <a:latin typeface="Calibri"/>
                <a:ea typeface="Calibri"/>
                <a:cs typeface="Calibri"/>
                <a:sym typeface="Calibri"/>
              </a:rPr>
              <a:t> activity during encoding in hot regions</a:t>
            </a:r>
          </a:p>
        </p:txBody>
      </p:sp>
      <p:sp>
        <p:nvSpPr>
          <p:cNvPr id="1298" name="Shape 1298"/>
          <p:cNvSpPr txBox="1"/>
          <p:nvPr/>
        </p:nvSpPr>
        <p:spPr>
          <a:xfrm>
            <a:off x="6664943" y="1603169"/>
            <a:ext cx="3967433" cy="338554"/>
          </a:xfrm>
          <a:prstGeom prst="rect">
            <a:avLst/>
          </a:prstGeom>
          <a:noFill/>
          <a:ln>
            <a:noFill/>
          </a:ln>
        </p:spPr>
        <p:txBody>
          <a:bodyPr wrap="square" lIns="91425" tIns="45700" rIns="91425" bIns="45700" anchor="t" anchorCtr="0">
            <a:noAutofit/>
          </a:bodyPr>
          <a:lstStyle/>
          <a:p>
            <a:r>
              <a:rPr lang="en-US" sz="1600">
                <a:solidFill>
                  <a:schemeClr val="dk1"/>
                </a:solidFill>
                <a:latin typeface="Calibri"/>
                <a:ea typeface="Calibri"/>
                <a:cs typeface="Calibri"/>
                <a:sym typeface="Calibri"/>
              </a:rPr>
              <a:t>Correlations between behavior &amp; BrainScores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302"/>
        <p:cNvGrpSpPr/>
        <p:nvPr/>
      </p:nvGrpSpPr>
      <p:grpSpPr>
        <a:xfrm>
          <a:off x="0" y="0"/>
          <a:ext cx="0" cy="0"/>
          <a:chOff x="0" y="0"/>
          <a:chExt cx="0" cy="0"/>
        </a:xfrm>
      </p:grpSpPr>
      <p:pic>
        <p:nvPicPr>
          <p:cNvPr id="1303" name="Shape 1303"/>
          <p:cNvPicPr preferRelativeResize="0"/>
          <p:nvPr/>
        </p:nvPicPr>
        <p:blipFill rotWithShape="1">
          <a:blip r:embed="rId3">
            <a:alphaModFix/>
          </a:blip>
          <a:srcRect l="33117" t="9536" r="5064" b="2364"/>
          <a:stretch/>
        </p:blipFill>
        <p:spPr>
          <a:xfrm>
            <a:off x="1524001" y="878776"/>
            <a:ext cx="4797631" cy="3900596"/>
          </a:xfrm>
          <a:prstGeom prst="rect">
            <a:avLst/>
          </a:prstGeom>
          <a:noFill/>
          <a:ln>
            <a:noFill/>
          </a:ln>
        </p:spPr>
      </p:pic>
      <p:pic>
        <p:nvPicPr>
          <p:cNvPr id="1305" name="Shape 1305"/>
          <p:cNvPicPr preferRelativeResize="0"/>
          <p:nvPr/>
        </p:nvPicPr>
        <p:blipFill rotWithShape="1">
          <a:blip r:embed="rId4">
            <a:alphaModFix/>
          </a:blip>
          <a:srcRect l="2857" t="11414" r="3765" b="4000"/>
          <a:stretch/>
        </p:blipFill>
        <p:spPr>
          <a:xfrm>
            <a:off x="6464136" y="1911927"/>
            <a:ext cx="4203865" cy="2034694"/>
          </a:xfrm>
          <a:prstGeom prst="rect">
            <a:avLst/>
          </a:prstGeom>
          <a:noFill/>
          <a:ln>
            <a:noFill/>
          </a:ln>
        </p:spPr>
      </p:pic>
      <p:sp>
        <p:nvSpPr>
          <p:cNvPr id="1306" name="Shape 1306"/>
          <p:cNvSpPr txBox="1"/>
          <p:nvPr/>
        </p:nvSpPr>
        <p:spPr>
          <a:xfrm>
            <a:off x="7010400" y="3787238"/>
            <a:ext cx="1403333" cy="369332"/>
          </a:xfrm>
          <a:prstGeom prst="rect">
            <a:avLst/>
          </a:prstGeom>
          <a:noFill/>
          <a:ln>
            <a:noFill/>
          </a:ln>
        </p:spPr>
        <p:txBody>
          <a:bodyPr wrap="square" lIns="91425" tIns="45700" rIns="91425" bIns="45700" anchor="t" anchorCtr="0">
            <a:noAutofit/>
          </a:bodyPr>
          <a:lstStyle/>
          <a:p>
            <a:r>
              <a:rPr lang="en-US">
                <a:solidFill>
                  <a:schemeClr val="dk1"/>
                </a:solidFill>
                <a:latin typeface="Calibri"/>
                <a:ea typeface="Calibri"/>
                <a:cs typeface="Calibri"/>
                <a:sym typeface="Calibri"/>
              </a:rPr>
              <a:t>Young Adults</a:t>
            </a:r>
          </a:p>
        </p:txBody>
      </p:sp>
      <p:sp>
        <p:nvSpPr>
          <p:cNvPr id="1307" name="Shape 1307"/>
          <p:cNvSpPr txBox="1"/>
          <p:nvPr/>
        </p:nvSpPr>
        <p:spPr>
          <a:xfrm>
            <a:off x="8932222" y="3787238"/>
            <a:ext cx="1356462" cy="369332"/>
          </a:xfrm>
          <a:prstGeom prst="rect">
            <a:avLst/>
          </a:prstGeom>
          <a:noFill/>
          <a:ln>
            <a:noFill/>
          </a:ln>
        </p:spPr>
        <p:txBody>
          <a:bodyPr wrap="square" lIns="91425" tIns="45700" rIns="91425" bIns="45700" anchor="t" anchorCtr="0">
            <a:noAutofit/>
          </a:bodyPr>
          <a:lstStyle/>
          <a:p>
            <a:r>
              <a:rPr lang="en-US">
                <a:solidFill>
                  <a:schemeClr val="dk1"/>
                </a:solidFill>
                <a:latin typeface="Calibri"/>
                <a:ea typeface="Calibri"/>
                <a:cs typeface="Calibri"/>
                <a:sym typeface="Calibri"/>
              </a:rPr>
              <a:t>Older Adults</a:t>
            </a:r>
          </a:p>
        </p:txBody>
      </p:sp>
      <p:sp>
        <p:nvSpPr>
          <p:cNvPr id="1308" name="Shape 1308"/>
          <p:cNvSpPr txBox="1"/>
          <p:nvPr/>
        </p:nvSpPr>
        <p:spPr>
          <a:xfrm>
            <a:off x="2497782" y="4722126"/>
            <a:ext cx="7481449" cy="830997"/>
          </a:xfrm>
          <a:prstGeom prst="rect">
            <a:avLst/>
          </a:prstGeom>
          <a:solidFill>
            <a:schemeClr val="lt1"/>
          </a:solidFill>
          <a:ln w="19050" cap="flat" cmpd="sng">
            <a:solidFill>
              <a:srgbClr val="92D050"/>
            </a:solidFill>
            <a:prstDash val="lgDash"/>
            <a:round/>
            <a:headEnd type="none" w="med" len="med"/>
            <a:tailEnd type="none" w="med" len="med"/>
          </a:ln>
        </p:spPr>
        <p:txBody>
          <a:bodyPr wrap="square" lIns="91425" tIns="45700" rIns="91425" bIns="45700" anchor="t" anchorCtr="0">
            <a:noAutofit/>
          </a:bodyPr>
          <a:lstStyle/>
          <a:p>
            <a:pPr algn="ctr"/>
            <a:r>
              <a:rPr lang="en-US" sz="2400">
                <a:solidFill>
                  <a:schemeClr val="dk1"/>
                </a:solidFill>
                <a:latin typeface="Calibri"/>
                <a:ea typeface="Calibri"/>
                <a:cs typeface="Calibri"/>
                <a:sym typeface="Calibri"/>
              </a:rPr>
              <a:t>Older Adults show a </a:t>
            </a:r>
            <a:r>
              <a:rPr lang="en-US" sz="2400" b="1">
                <a:solidFill>
                  <a:schemeClr val="dk1"/>
                </a:solidFill>
                <a:latin typeface="Calibri"/>
                <a:ea typeface="Calibri"/>
                <a:cs typeface="Calibri"/>
                <a:sym typeface="Calibri"/>
              </a:rPr>
              <a:t>positive</a:t>
            </a:r>
            <a:r>
              <a:rPr lang="en-US" sz="2400">
                <a:solidFill>
                  <a:schemeClr val="dk1"/>
                </a:solidFill>
                <a:latin typeface="Calibri"/>
                <a:ea typeface="Calibri"/>
                <a:cs typeface="Calibri"/>
                <a:sym typeface="Calibri"/>
              </a:rPr>
              <a:t> correlation between </a:t>
            </a:r>
          </a:p>
          <a:p>
            <a:pPr algn="ctr"/>
            <a:r>
              <a:rPr lang="en-US" sz="2400">
                <a:solidFill>
                  <a:schemeClr val="dk1"/>
                </a:solidFill>
                <a:latin typeface="Calibri"/>
                <a:ea typeface="Calibri"/>
                <a:cs typeface="Calibri"/>
                <a:sym typeface="Calibri"/>
              </a:rPr>
              <a:t>Item and Associative Memory Scores and Brain Scores</a:t>
            </a:r>
          </a:p>
        </p:txBody>
      </p:sp>
      <p:sp>
        <p:nvSpPr>
          <p:cNvPr id="1309" name="Shape 1309"/>
          <p:cNvSpPr txBox="1"/>
          <p:nvPr/>
        </p:nvSpPr>
        <p:spPr>
          <a:xfrm>
            <a:off x="2189019" y="5753300"/>
            <a:ext cx="8205849" cy="830997"/>
          </a:xfrm>
          <a:prstGeom prst="rect">
            <a:avLst/>
          </a:prstGeom>
          <a:solidFill>
            <a:schemeClr val="lt1"/>
          </a:solidFill>
          <a:ln w="19050" cap="flat" cmpd="sng">
            <a:solidFill>
              <a:srgbClr val="92D050"/>
            </a:solidFill>
            <a:prstDash val="lgDash"/>
            <a:round/>
            <a:headEnd type="none" w="med" len="med"/>
            <a:tailEnd type="none" w="med" len="med"/>
          </a:ln>
        </p:spPr>
        <p:txBody>
          <a:bodyPr wrap="square" lIns="91425" tIns="45700" rIns="91425" bIns="45700" anchor="t" anchorCtr="0">
            <a:noAutofit/>
          </a:bodyPr>
          <a:lstStyle/>
          <a:p>
            <a:pPr algn="ctr"/>
            <a:r>
              <a:rPr lang="en-US" sz="2400" b="1">
                <a:solidFill>
                  <a:schemeClr val="dk1"/>
                </a:solidFill>
                <a:latin typeface="Calibri"/>
                <a:ea typeface="Calibri"/>
                <a:cs typeface="Calibri"/>
                <a:sym typeface="Calibri"/>
              </a:rPr>
              <a:t>Increased</a:t>
            </a:r>
            <a:r>
              <a:rPr lang="en-US" sz="2400">
                <a:solidFill>
                  <a:schemeClr val="dk1"/>
                </a:solidFill>
                <a:latin typeface="Calibri"/>
                <a:ea typeface="Calibri"/>
                <a:cs typeface="Calibri"/>
                <a:sym typeface="Calibri"/>
              </a:rPr>
              <a:t> item and associative memory performance is correlated with </a:t>
            </a:r>
            <a:r>
              <a:rPr lang="en-US" sz="2400" b="1">
                <a:solidFill>
                  <a:schemeClr val="dk1"/>
                </a:solidFill>
                <a:latin typeface="Calibri"/>
                <a:ea typeface="Calibri"/>
                <a:cs typeface="Calibri"/>
                <a:sym typeface="Calibri"/>
              </a:rPr>
              <a:t>increased</a:t>
            </a:r>
            <a:r>
              <a:rPr lang="en-US" sz="2400">
                <a:solidFill>
                  <a:schemeClr val="dk1"/>
                </a:solidFill>
                <a:latin typeface="Calibri"/>
                <a:ea typeface="Calibri"/>
                <a:cs typeface="Calibri"/>
                <a:sym typeface="Calibri"/>
              </a:rPr>
              <a:t> activity during encoding in hot regions</a:t>
            </a:r>
          </a:p>
        </p:txBody>
      </p:sp>
      <p:sp>
        <p:nvSpPr>
          <p:cNvPr id="1310" name="Shape 1310"/>
          <p:cNvSpPr txBox="1"/>
          <p:nvPr/>
        </p:nvSpPr>
        <p:spPr>
          <a:xfrm>
            <a:off x="6664943" y="1603169"/>
            <a:ext cx="3967433" cy="338554"/>
          </a:xfrm>
          <a:prstGeom prst="rect">
            <a:avLst/>
          </a:prstGeom>
          <a:noFill/>
          <a:ln>
            <a:noFill/>
          </a:ln>
        </p:spPr>
        <p:txBody>
          <a:bodyPr wrap="square" lIns="91425" tIns="45700" rIns="91425" bIns="45700" anchor="t" anchorCtr="0">
            <a:noAutofit/>
          </a:bodyPr>
          <a:lstStyle/>
          <a:p>
            <a:r>
              <a:rPr lang="en-US" sz="1600">
                <a:solidFill>
                  <a:schemeClr val="dk1"/>
                </a:solidFill>
                <a:latin typeface="Calibri"/>
                <a:ea typeface="Calibri"/>
                <a:cs typeface="Calibri"/>
                <a:sym typeface="Calibri"/>
              </a:rPr>
              <a:t>Correlations between behavior &amp; BrainScores</a:t>
            </a:r>
          </a:p>
        </p:txBody>
      </p:sp>
      <p:sp>
        <p:nvSpPr>
          <p:cNvPr id="10" name="Shape 1256">
            <a:extLst>
              <a:ext uri="{FF2B5EF4-FFF2-40B4-BE49-F238E27FC236}">
                <a16:creationId xmlns:a16="http://schemas.microsoft.com/office/drawing/2014/main" id="{13D3ECD3-564D-4891-A3C5-5229B9C3F9E5}"/>
              </a:ext>
            </a:extLst>
          </p:cNvPr>
          <p:cNvSpPr txBox="1"/>
          <p:nvPr/>
        </p:nvSpPr>
        <p:spPr>
          <a:xfrm>
            <a:off x="190499" y="160877"/>
            <a:ext cx="10045701" cy="591203"/>
          </a:xfrm>
          <a:prstGeom prst="rect">
            <a:avLst/>
          </a:prstGeom>
          <a:noFill/>
          <a:ln>
            <a:noFill/>
          </a:ln>
        </p:spPr>
        <p:txBody>
          <a:bodyPr wrap="square" lIns="91425" tIns="45700" rIns="91425" bIns="45700" anchor="t" anchorCtr="0">
            <a:noAutofit/>
          </a:bodyPr>
          <a:lstStyle/>
          <a:p>
            <a:pPr indent="-203200">
              <a:lnSpc>
                <a:spcPct val="90000"/>
              </a:lnSpc>
              <a:buClr>
                <a:schemeClr val="dk1"/>
              </a:buClr>
              <a:buSzPts val="3200"/>
            </a:pPr>
            <a:r>
              <a:rPr lang="en-US" sz="3200" dirty="0">
                <a:solidFill>
                  <a:srgbClr val="002060"/>
                </a:solidFill>
                <a:latin typeface="Calibri"/>
                <a:ea typeface="Calibri"/>
                <a:cs typeface="Calibri"/>
                <a:sym typeface="Calibri"/>
              </a:rPr>
              <a:t>Interpreting Brain-Behavior correlations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0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314"/>
        <p:cNvGrpSpPr/>
        <p:nvPr/>
      </p:nvGrpSpPr>
      <p:grpSpPr>
        <a:xfrm>
          <a:off x="0" y="0"/>
          <a:ext cx="0" cy="0"/>
          <a:chOff x="0" y="0"/>
          <a:chExt cx="0" cy="0"/>
        </a:xfrm>
      </p:grpSpPr>
      <p:pic>
        <p:nvPicPr>
          <p:cNvPr id="1315" name="Shape 1315"/>
          <p:cNvPicPr preferRelativeResize="0"/>
          <p:nvPr/>
        </p:nvPicPr>
        <p:blipFill rotWithShape="1">
          <a:blip r:embed="rId3">
            <a:alphaModFix/>
          </a:blip>
          <a:srcRect/>
          <a:stretch/>
        </p:blipFill>
        <p:spPr>
          <a:xfrm>
            <a:off x="1524000" y="977195"/>
            <a:ext cx="9144000" cy="4903611"/>
          </a:xfrm>
          <a:prstGeom prst="rect">
            <a:avLst/>
          </a:prstGeom>
          <a:noFill/>
          <a:ln>
            <a:noFill/>
          </a:ln>
        </p:spPr>
      </p:pic>
      <p:sp>
        <p:nvSpPr>
          <p:cNvPr id="1316" name="Shape 1316"/>
          <p:cNvSpPr txBox="1"/>
          <p:nvPr/>
        </p:nvSpPr>
        <p:spPr>
          <a:xfrm>
            <a:off x="1524000" y="35626"/>
            <a:ext cx="7886700" cy="859483"/>
          </a:xfrm>
          <a:prstGeom prst="rect">
            <a:avLst/>
          </a:prstGeom>
          <a:noFill/>
          <a:ln>
            <a:noFill/>
          </a:ln>
        </p:spPr>
        <p:txBody>
          <a:bodyPr wrap="square" lIns="91425" tIns="45700" rIns="91425" bIns="45700" anchor="t" anchorCtr="0">
            <a:noAutofit/>
          </a:bodyPr>
          <a:lstStyle/>
          <a:p>
            <a:pPr indent="-187960">
              <a:lnSpc>
                <a:spcPct val="80000"/>
              </a:lnSpc>
              <a:buClr>
                <a:schemeClr val="dk1"/>
              </a:buClr>
              <a:buSzPts val="2960"/>
            </a:pPr>
            <a:r>
              <a:rPr lang="en-US" sz="2960" dirty="0">
                <a:solidFill>
                  <a:srgbClr val="002060"/>
                </a:solidFill>
                <a:latin typeface="Calibri"/>
                <a:ea typeface="Calibri"/>
                <a:cs typeface="Calibri"/>
                <a:sym typeface="Calibri"/>
              </a:rPr>
              <a:t>Examining the Time Course of the brain-behavior relationships</a:t>
            </a:r>
          </a:p>
        </p:txBody>
      </p:sp>
      <p:sp>
        <p:nvSpPr>
          <p:cNvPr id="1317" name="Shape 1317"/>
          <p:cNvSpPr txBox="1"/>
          <p:nvPr/>
        </p:nvSpPr>
        <p:spPr>
          <a:xfrm>
            <a:off x="1524001" y="1243940"/>
            <a:ext cx="2285999" cy="762660"/>
          </a:xfrm>
          <a:prstGeom prst="rect">
            <a:avLst/>
          </a:prstGeom>
          <a:solidFill>
            <a:srgbClr val="E1EFD8"/>
          </a:solidFill>
          <a:ln w="9525" cap="flat" cmpd="sng">
            <a:solidFill>
              <a:schemeClr val="accent6"/>
            </a:solidFill>
            <a:prstDash val="solid"/>
            <a:round/>
            <a:headEnd type="none" w="med" len="med"/>
            <a:tailEnd type="none" w="med" len="med"/>
          </a:ln>
        </p:spPr>
        <p:txBody>
          <a:bodyPr wrap="square" lIns="91425" tIns="45700" rIns="91425" bIns="45700" anchor="t" anchorCtr="0">
            <a:noAutofit/>
          </a:bodyPr>
          <a:lstStyle/>
          <a:p>
            <a:r>
              <a:rPr lang="en-US" sz="2000">
                <a:solidFill>
                  <a:schemeClr val="dk1"/>
                </a:solidFill>
                <a:latin typeface="Calibri"/>
                <a:ea typeface="Calibri"/>
                <a:cs typeface="Calibri"/>
                <a:sym typeface="Calibri"/>
              </a:rPr>
              <a:t>Temporal Brain Correlation Plot</a:t>
            </a:r>
          </a:p>
        </p:txBody>
      </p:sp>
      <p:pic>
        <p:nvPicPr>
          <p:cNvPr id="1318" name="Shape 1318"/>
          <p:cNvPicPr preferRelativeResize="0"/>
          <p:nvPr/>
        </p:nvPicPr>
        <p:blipFill rotWithShape="1">
          <a:blip r:embed="rId4">
            <a:alphaModFix/>
          </a:blip>
          <a:srcRect l="31710" t="13531" r="34264" b="6065"/>
          <a:stretch/>
        </p:blipFill>
        <p:spPr>
          <a:xfrm>
            <a:off x="7271657" y="1579418"/>
            <a:ext cx="3111336" cy="3942608"/>
          </a:xfrm>
          <a:prstGeom prst="rect">
            <a:avLst/>
          </a:prstGeom>
          <a:noFill/>
          <a:ln>
            <a:noFill/>
          </a:ln>
        </p:spPr>
      </p:pic>
      <p:sp>
        <p:nvSpPr>
          <p:cNvPr id="1319" name="Shape 1319"/>
          <p:cNvSpPr txBox="1"/>
          <p:nvPr/>
        </p:nvSpPr>
        <p:spPr>
          <a:xfrm>
            <a:off x="5383481" y="1424048"/>
            <a:ext cx="1403333" cy="369332"/>
          </a:xfrm>
          <a:prstGeom prst="rect">
            <a:avLst/>
          </a:prstGeom>
          <a:noFill/>
          <a:ln>
            <a:noFill/>
          </a:ln>
        </p:spPr>
        <p:txBody>
          <a:bodyPr wrap="square" lIns="91425" tIns="45700" rIns="91425" bIns="45700" anchor="t" anchorCtr="0">
            <a:noAutofit/>
          </a:bodyPr>
          <a:lstStyle/>
          <a:p>
            <a:r>
              <a:rPr lang="en-US">
                <a:solidFill>
                  <a:schemeClr val="dk1"/>
                </a:solidFill>
                <a:latin typeface="Calibri"/>
                <a:ea typeface="Calibri"/>
                <a:cs typeface="Calibri"/>
                <a:sym typeface="Calibri"/>
              </a:rPr>
              <a:t>Young Adults</a:t>
            </a:r>
          </a:p>
        </p:txBody>
      </p:sp>
      <p:sp>
        <p:nvSpPr>
          <p:cNvPr id="1320" name="Shape 1320"/>
          <p:cNvSpPr txBox="1"/>
          <p:nvPr/>
        </p:nvSpPr>
        <p:spPr>
          <a:xfrm>
            <a:off x="8136553" y="1424048"/>
            <a:ext cx="1356462" cy="369332"/>
          </a:xfrm>
          <a:prstGeom prst="rect">
            <a:avLst/>
          </a:prstGeom>
          <a:noFill/>
          <a:ln>
            <a:noFill/>
          </a:ln>
        </p:spPr>
        <p:txBody>
          <a:bodyPr wrap="square" lIns="91425" tIns="45700" rIns="91425" bIns="45700" anchor="t" anchorCtr="0">
            <a:noAutofit/>
          </a:bodyPr>
          <a:lstStyle/>
          <a:p>
            <a:r>
              <a:rPr lang="en-US">
                <a:solidFill>
                  <a:schemeClr val="dk1"/>
                </a:solidFill>
                <a:latin typeface="Calibri"/>
                <a:ea typeface="Calibri"/>
                <a:cs typeface="Calibri"/>
                <a:sym typeface="Calibri"/>
              </a:rPr>
              <a:t>Older Adults</a:t>
            </a:r>
          </a:p>
        </p:txBody>
      </p:sp>
      <p:sp>
        <p:nvSpPr>
          <p:cNvPr id="1321" name="Shape 1321"/>
          <p:cNvSpPr txBox="1"/>
          <p:nvPr/>
        </p:nvSpPr>
        <p:spPr>
          <a:xfrm>
            <a:off x="5262748" y="5257799"/>
            <a:ext cx="1428981" cy="369332"/>
          </a:xfrm>
          <a:prstGeom prst="rect">
            <a:avLst/>
          </a:prstGeom>
          <a:noFill/>
          <a:ln>
            <a:noFill/>
          </a:ln>
        </p:spPr>
        <p:txBody>
          <a:bodyPr wrap="square" lIns="91425" tIns="45700" rIns="91425" bIns="45700" anchor="t" anchorCtr="0">
            <a:noAutofit/>
          </a:bodyPr>
          <a:lstStyle/>
          <a:p>
            <a:r>
              <a:rPr lang="en-US">
                <a:solidFill>
                  <a:schemeClr val="dk1"/>
                </a:solidFill>
                <a:latin typeface="Calibri"/>
                <a:ea typeface="Calibri"/>
                <a:cs typeface="Calibri"/>
                <a:sym typeface="Calibri"/>
              </a:rPr>
              <a:t>Temporal Lag</a:t>
            </a:r>
          </a:p>
        </p:txBody>
      </p:sp>
      <p:sp>
        <p:nvSpPr>
          <p:cNvPr id="1322" name="Shape 1322"/>
          <p:cNvSpPr txBox="1"/>
          <p:nvPr/>
        </p:nvSpPr>
        <p:spPr>
          <a:xfrm>
            <a:off x="8217724" y="5257799"/>
            <a:ext cx="1428981" cy="369332"/>
          </a:xfrm>
          <a:prstGeom prst="rect">
            <a:avLst/>
          </a:prstGeom>
          <a:noFill/>
          <a:ln>
            <a:noFill/>
          </a:ln>
        </p:spPr>
        <p:txBody>
          <a:bodyPr wrap="square" lIns="91425" tIns="45700" rIns="91425" bIns="45700" anchor="t" anchorCtr="0">
            <a:noAutofit/>
          </a:bodyPr>
          <a:lstStyle/>
          <a:p>
            <a:r>
              <a:rPr lang="en-US">
                <a:solidFill>
                  <a:schemeClr val="dk1"/>
                </a:solidFill>
                <a:latin typeface="Calibri"/>
                <a:ea typeface="Calibri"/>
                <a:cs typeface="Calibri"/>
                <a:sym typeface="Calibri"/>
              </a:rPr>
              <a:t>Temporal Lag</a:t>
            </a:r>
          </a:p>
        </p:txBody>
      </p:sp>
      <p:cxnSp>
        <p:nvCxnSpPr>
          <p:cNvPr id="1323" name="Shape 1323"/>
          <p:cNvCxnSpPr/>
          <p:nvPr/>
        </p:nvCxnSpPr>
        <p:spPr>
          <a:xfrm>
            <a:off x="4932219" y="2303813"/>
            <a:ext cx="2090057" cy="0"/>
          </a:xfrm>
          <a:prstGeom prst="straightConnector1">
            <a:avLst/>
          </a:prstGeom>
          <a:noFill/>
          <a:ln w="9525" cap="flat" cmpd="sng">
            <a:solidFill>
              <a:srgbClr val="A5A5A5"/>
            </a:solidFill>
            <a:prstDash val="solid"/>
            <a:miter lim="800000"/>
            <a:headEnd type="none" w="med" len="med"/>
            <a:tailEnd type="none" w="med" len="med"/>
          </a:ln>
        </p:spPr>
      </p:cxnSp>
      <p:cxnSp>
        <p:nvCxnSpPr>
          <p:cNvPr id="1324" name="Shape 1324"/>
          <p:cNvCxnSpPr/>
          <p:nvPr/>
        </p:nvCxnSpPr>
        <p:spPr>
          <a:xfrm>
            <a:off x="4918364" y="3964379"/>
            <a:ext cx="2090057" cy="0"/>
          </a:xfrm>
          <a:prstGeom prst="straightConnector1">
            <a:avLst/>
          </a:prstGeom>
          <a:noFill/>
          <a:ln w="9525" cap="flat" cmpd="sng">
            <a:solidFill>
              <a:srgbClr val="A5A5A5"/>
            </a:solidFill>
            <a:prstDash val="solid"/>
            <a:miter lim="800000"/>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2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7B93BB1B-1A4C-48F3-8691-8E97607182D8}"/>
              </a:ext>
            </a:extLst>
          </p:cNvPr>
          <p:cNvPicPr>
            <a:picLocks noChangeAspect="1"/>
          </p:cNvPicPr>
          <p:nvPr/>
        </p:nvPicPr>
        <p:blipFill>
          <a:blip r:embed="rId2"/>
          <a:stretch>
            <a:fillRect/>
          </a:stretch>
        </p:blipFill>
        <p:spPr>
          <a:xfrm>
            <a:off x="391882" y="1622445"/>
            <a:ext cx="8686545" cy="4659500"/>
          </a:xfrm>
          <a:prstGeom prst="rect">
            <a:avLst/>
          </a:prstGeom>
        </p:spPr>
      </p:pic>
      <p:sp>
        <p:nvSpPr>
          <p:cNvPr id="2" name="Title 1">
            <a:extLst>
              <a:ext uri="{FF2B5EF4-FFF2-40B4-BE49-F238E27FC236}">
                <a16:creationId xmlns:a16="http://schemas.microsoft.com/office/drawing/2014/main" id="{30EB3F35-66FA-4595-BB3A-3CEACF150ECB}"/>
              </a:ext>
            </a:extLst>
          </p:cNvPr>
          <p:cNvSpPr>
            <a:spLocks noGrp="1"/>
          </p:cNvSpPr>
          <p:nvPr>
            <p:ph type="title"/>
          </p:nvPr>
        </p:nvSpPr>
        <p:spPr/>
        <p:txBody>
          <a:bodyPr>
            <a:normAutofit/>
          </a:bodyPr>
          <a:lstStyle/>
          <a:p>
            <a:r>
              <a:rPr lang="en-US" sz="3600" dirty="0">
                <a:solidFill>
                  <a:srgbClr val="002060"/>
                </a:solidFill>
              </a:rPr>
              <a:t>PLS Toolbox in </a:t>
            </a:r>
            <a:r>
              <a:rPr lang="en-US" sz="3600" dirty="0" err="1">
                <a:solidFill>
                  <a:srgbClr val="002060"/>
                </a:solidFill>
              </a:rPr>
              <a:t>MatLab</a:t>
            </a:r>
            <a:r>
              <a:rPr lang="en-US" sz="3600" dirty="0">
                <a:solidFill>
                  <a:srgbClr val="002060"/>
                </a:solidFill>
              </a:rPr>
              <a:t> (McIntosh &amp; </a:t>
            </a:r>
            <a:r>
              <a:rPr lang="en-US" sz="3600" dirty="0" err="1">
                <a:solidFill>
                  <a:srgbClr val="002060"/>
                </a:solidFill>
              </a:rPr>
              <a:t>Lobaugh</a:t>
            </a:r>
            <a:r>
              <a:rPr lang="en-US" sz="3600" dirty="0">
                <a:solidFill>
                  <a:srgbClr val="002060"/>
                </a:solidFill>
              </a:rPr>
              <a:t>, 2004)</a:t>
            </a:r>
          </a:p>
        </p:txBody>
      </p:sp>
      <p:sp>
        <p:nvSpPr>
          <p:cNvPr id="9" name="TextBox 8">
            <a:extLst>
              <a:ext uri="{FF2B5EF4-FFF2-40B4-BE49-F238E27FC236}">
                <a16:creationId xmlns:a16="http://schemas.microsoft.com/office/drawing/2014/main" id="{2285869B-6A45-43D6-91C2-D1237A705812}"/>
              </a:ext>
            </a:extLst>
          </p:cNvPr>
          <p:cNvSpPr txBox="1"/>
          <p:nvPr/>
        </p:nvSpPr>
        <p:spPr>
          <a:xfrm>
            <a:off x="9549508" y="2935661"/>
            <a:ext cx="2505331" cy="369332"/>
          </a:xfrm>
          <a:prstGeom prst="rect">
            <a:avLst/>
          </a:prstGeom>
          <a:noFill/>
          <a:ln w="38100">
            <a:solidFill>
              <a:srgbClr val="FF0000"/>
            </a:solidFill>
          </a:ln>
        </p:spPr>
        <p:txBody>
          <a:bodyPr wrap="square" rtlCol="0">
            <a:spAutoFit/>
          </a:bodyPr>
          <a:lstStyle/>
          <a:p>
            <a:r>
              <a:rPr lang="en-US" dirty="0"/>
              <a:t>0. Prepare your data </a:t>
            </a:r>
          </a:p>
        </p:txBody>
      </p:sp>
      <p:sp>
        <p:nvSpPr>
          <p:cNvPr id="10" name="TextBox 9">
            <a:extLst>
              <a:ext uri="{FF2B5EF4-FFF2-40B4-BE49-F238E27FC236}">
                <a16:creationId xmlns:a16="http://schemas.microsoft.com/office/drawing/2014/main" id="{90EB9A51-930D-495A-9F0A-3409F2F6D962}"/>
              </a:ext>
            </a:extLst>
          </p:cNvPr>
          <p:cNvSpPr txBox="1"/>
          <p:nvPr/>
        </p:nvSpPr>
        <p:spPr>
          <a:xfrm>
            <a:off x="9549508" y="3582863"/>
            <a:ext cx="2505331" cy="369332"/>
          </a:xfrm>
          <a:prstGeom prst="rect">
            <a:avLst/>
          </a:prstGeom>
          <a:noFill/>
          <a:ln w="38100">
            <a:solidFill>
              <a:srgbClr val="FFC000"/>
            </a:solidFill>
          </a:ln>
        </p:spPr>
        <p:txBody>
          <a:bodyPr wrap="square" rtlCol="0">
            <a:spAutoFit/>
          </a:bodyPr>
          <a:lstStyle/>
          <a:p>
            <a:r>
              <a:rPr lang="en-US" dirty="0"/>
              <a:t>1. Make “brain” matrix</a:t>
            </a:r>
          </a:p>
        </p:txBody>
      </p:sp>
      <p:sp>
        <p:nvSpPr>
          <p:cNvPr id="11" name="TextBox 10">
            <a:extLst>
              <a:ext uri="{FF2B5EF4-FFF2-40B4-BE49-F238E27FC236}">
                <a16:creationId xmlns:a16="http://schemas.microsoft.com/office/drawing/2014/main" id="{6747D0DC-9C72-48A7-8175-E4CD68D9CC0F}"/>
              </a:ext>
            </a:extLst>
          </p:cNvPr>
          <p:cNvSpPr txBox="1"/>
          <p:nvPr/>
        </p:nvSpPr>
        <p:spPr>
          <a:xfrm>
            <a:off x="9549508" y="4175472"/>
            <a:ext cx="2505331" cy="369332"/>
          </a:xfrm>
          <a:prstGeom prst="rect">
            <a:avLst/>
          </a:prstGeom>
          <a:noFill/>
          <a:ln w="38100">
            <a:solidFill>
              <a:schemeClr val="accent6"/>
            </a:solidFill>
          </a:ln>
        </p:spPr>
        <p:txBody>
          <a:bodyPr wrap="square" rtlCol="0">
            <a:spAutoFit/>
          </a:bodyPr>
          <a:lstStyle/>
          <a:p>
            <a:r>
              <a:rPr lang="en-US" dirty="0"/>
              <a:t>2. Run PLS</a:t>
            </a:r>
          </a:p>
        </p:txBody>
      </p:sp>
      <p:cxnSp>
        <p:nvCxnSpPr>
          <p:cNvPr id="13" name="Straight Arrow Connector 12">
            <a:extLst>
              <a:ext uri="{FF2B5EF4-FFF2-40B4-BE49-F238E27FC236}">
                <a16:creationId xmlns:a16="http://schemas.microsoft.com/office/drawing/2014/main" id="{98925AB0-3347-4741-AF20-627D91EB2A85}"/>
              </a:ext>
            </a:extLst>
          </p:cNvPr>
          <p:cNvCxnSpPr>
            <a:cxnSpLocks/>
          </p:cNvCxnSpPr>
          <p:nvPr/>
        </p:nvCxnSpPr>
        <p:spPr>
          <a:xfrm>
            <a:off x="7800995" y="3767529"/>
            <a:ext cx="1645920" cy="0"/>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16CAD69-3099-4B3A-A7C2-73EED073FF00}"/>
              </a:ext>
            </a:extLst>
          </p:cNvPr>
          <p:cNvCxnSpPr>
            <a:cxnSpLocks/>
          </p:cNvCxnSpPr>
          <p:nvPr/>
        </p:nvCxnSpPr>
        <p:spPr>
          <a:xfrm>
            <a:off x="7800995" y="4360138"/>
            <a:ext cx="1645920" cy="0"/>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204D89C5-A2CA-4CDA-BE6B-1297994A038C}"/>
              </a:ext>
            </a:extLst>
          </p:cNvPr>
          <p:cNvSpPr/>
          <p:nvPr/>
        </p:nvSpPr>
        <p:spPr>
          <a:xfrm>
            <a:off x="1686332" y="3522601"/>
            <a:ext cx="6091941" cy="489857"/>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A951ED63-2B71-41AC-A524-43EE39AFBB1E}"/>
              </a:ext>
            </a:extLst>
          </p:cNvPr>
          <p:cNvSpPr/>
          <p:nvPr/>
        </p:nvSpPr>
        <p:spPr>
          <a:xfrm>
            <a:off x="1686332" y="4115210"/>
            <a:ext cx="6091941" cy="489857"/>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1B6E4980-483D-4BDF-A292-457C09A9036F}"/>
              </a:ext>
            </a:extLst>
          </p:cNvPr>
          <p:cNvSpPr txBox="1"/>
          <p:nvPr/>
        </p:nvSpPr>
        <p:spPr>
          <a:xfrm>
            <a:off x="1743075" y="3602768"/>
            <a:ext cx="359394" cy="369332"/>
          </a:xfrm>
          <a:prstGeom prst="rect">
            <a:avLst/>
          </a:prstGeom>
          <a:noFill/>
        </p:spPr>
        <p:txBody>
          <a:bodyPr wrap="none" rtlCol="0">
            <a:spAutoFit/>
          </a:bodyPr>
          <a:lstStyle/>
          <a:p>
            <a:r>
              <a:rPr lang="en-US" dirty="0"/>
              <a:t>1.</a:t>
            </a:r>
          </a:p>
        </p:txBody>
      </p:sp>
      <p:sp>
        <p:nvSpPr>
          <p:cNvPr id="35" name="TextBox 34">
            <a:extLst>
              <a:ext uri="{FF2B5EF4-FFF2-40B4-BE49-F238E27FC236}">
                <a16:creationId xmlns:a16="http://schemas.microsoft.com/office/drawing/2014/main" id="{11B030F5-1DF9-4193-BD42-F5C27EB06667}"/>
              </a:ext>
            </a:extLst>
          </p:cNvPr>
          <p:cNvSpPr txBox="1"/>
          <p:nvPr/>
        </p:nvSpPr>
        <p:spPr>
          <a:xfrm>
            <a:off x="1743075" y="4174268"/>
            <a:ext cx="359394" cy="369332"/>
          </a:xfrm>
          <a:prstGeom prst="rect">
            <a:avLst/>
          </a:prstGeom>
          <a:noFill/>
        </p:spPr>
        <p:txBody>
          <a:bodyPr wrap="none" rtlCol="0">
            <a:spAutoFit/>
          </a:bodyPr>
          <a:lstStyle/>
          <a:p>
            <a:r>
              <a:rPr lang="en-US" dirty="0"/>
              <a:t>2.</a:t>
            </a:r>
          </a:p>
        </p:txBody>
      </p:sp>
    </p:spTree>
    <p:extLst>
      <p:ext uri="{BB962C8B-B14F-4D97-AF65-F5344CB8AC3E}">
        <p14:creationId xmlns:p14="http://schemas.microsoft.com/office/powerpoint/2010/main" val="4135464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30" grpId="0" animBg="1"/>
      <p:bldP spid="31" grpId="0" animBg="1"/>
      <p:bldP spid="34" grpId="0"/>
      <p:bldP spid="35"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328"/>
        <p:cNvGrpSpPr/>
        <p:nvPr/>
      </p:nvGrpSpPr>
      <p:grpSpPr>
        <a:xfrm>
          <a:off x="0" y="0"/>
          <a:ext cx="0" cy="0"/>
          <a:chOff x="0" y="0"/>
          <a:chExt cx="0" cy="0"/>
        </a:xfrm>
      </p:grpSpPr>
      <p:sp>
        <p:nvSpPr>
          <p:cNvPr id="1329" name="Shape 1329"/>
          <p:cNvSpPr txBox="1">
            <a:spLocks noGrp="1"/>
          </p:cNvSpPr>
          <p:nvPr>
            <p:ph type="title"/>
          </p:nvPr>
        </p:nvSpPr>
        <p:spPr>
          <a:prstGeom prst="rect">
            <a:avLst/>
          </a:prstGeom>
          <a:noFill/>
          <a:ln>
            <a:noFill/>
          </a:ln>
        </p:spPr>
        <p:txBody>
          <a:bodyPr vert="horz" wrap="square" lIns="91425" tIns="45700" rIns="91425" bIns="45700" rtlCol="0" anchor="ctr" anchorCtr="0">
            <a:noAutofit/>
          </a:bodyPr>
          <a:lstStyle/>
          <a:p>
            <a:pPr indent="-228600">
              <a:spcBef>
                <a:spcPts val="0"/>
              </a:spcBef>
              <a:buClr>
                <a:schemeClr val="dk1"/>
              </a:buClr>
              <a:buSzPts val="3600"/>
            </a:pPr>
            <a:r>
              <a:rPr lang="en-US" sz="3600" dirty="0">
                <a:solidFill>
                  <a:srgbClr val="002060"/>
                </a:solidFill>
                <a:latin typeface="Calibri"/>
                <a:ea typeface="Calibri"/>
                <a:cs typeface="Calibri"/>
                <a:sym typeface="Calibri"/>
              </a:rPr>
              <a:t>Event-Related Behavioral PLS Summary</a:t>
            </a:r>
          </a:p>
        </p:txBody>
      </p:sp>
      <p:sp>
        <p:nvSpPr>
          <p:cNvPr id="1330" name="Shape 1330"/>
          <p:cNvSpPr txBox="1">
            <a:spLocks noGrp="1"/>
          </p:cNvSpPr>
          <p:nvPr>
            <p:ph idx="1"/>
          </p:nvPr>
        </p:nvSpPr>
        <p:spPr>
          <a:prstGeom prst="rect">
            <a:avLst/>
          </a:prstGeom>
          <a:noFill/>
          <a:ln>
            <a:noFill/>
          </a:ln>
        </p:spPr>
        <p:txBody>
          <a:bodyPr vert="horz" wrap="square" lIns="91425" tIns="45700" rIns="91425" bIns="45700" rtlCol="0" anchor="t" anchorCtr="0">
            <a:noAutofit/>
          </a:bodyPr>
          <a:lstStyle/>
          <a:p>
            <a:pPr>
              <a:spcBef>
                <a:spcPts val="0"/>
              </a:spcBef>
              <a:buClr>
                <a:schemeClr val="dk1"/>
              </a:buClr>
              <a:buSzPts val="2800"/>
              <a:buFont typeface="Arial"/>
              <a:buChar char="•"/>
            </a:pPr>
            <a:r>
              <a:rPr lang="en-US" dirty="0">
                <a:solidFill>
                  <a:schemeClr val="dk1"/>
                </a:solidFill>
                <a:latin typeface="Calibri"/>
                <a:ea typeface="Calibri"/>
                <a:cs typeface="Calibri"/>
                <a:sym typeface="Calibri"/>
              </a:rPr>
              <a:t>Way to examine behavioral (or other) correlates of activity patterns in relation to task design/participant groups</a:t>
            </a:r>
          </a:p>
          <a:p>
            <a:pPr marL="0" indent="-177800">
              <a:buClr>
                <a:schemeClr val="dk1"/>
              </a:buClr>
              <a:buSzPts val="2800"/>
              <a:buNone/>
            </a:pPr>
            <a:endParaRPr dirty="0">
              <a:solidFill>
                <a:schemeClr val="dk1"/>
              </a:solidFill>
              <a:latin typeface="Calibri"/>
              <a:ea typeface="Calibri"/>
              <a:cs typeface="Calibri"/>
              <a:sym typeface="Calibri"/>
            </a:endParaRPr>
          </a:p>
          <a:p>
            <a:pPr>
              <a:buClr>
                <a:schemeClr val="dk1"/>
              </a:buClr>
              <a:buSzPts val="2800"/>
              <a:buFont typeface="Arial"/>
              <a:buChar char="•"/>
            </a:pPr>
            <a:r>
              <a:rPr lang="en-US" dirty="0">
                <a:solidFill>
                  <a:schemeClr val="dk1"/>
                </a:solidFill>
                <a:latin typeface="Calibri"/>
                <a:ea typeface="Calibri"/>
                <a:cs typeface="Calibri"/>
                <a:sym typeface="Calibri"/>
              </a:rPr>
              <a:t>More to interpret with event-related designs</a:t>
            </a:r>
          </a:p>
          <a:p>
            <a:pPr lvl="1">
              <a:buClr>
                <a:schemeClr val="dk1"/>
              </a:buClr>
              <a:buSzPts val="2400"/>
              <a:buFont typeface="Arial"/>
              <a:buChar char="•"/>
            </a:pPr>
            <a:r>
              <a:rPr lang="en-US" dirty="0">
                <a:solidFill>
                  <a:schemeClr val="dk1"/>
                </a:solidFill>
                <a:latin typeface="Calibri"/>
                <a:ea typeface="Calibri"/>
                <a:cs typeface="Calibri"/>
                <a:sym typeface="Calibri"/>
              </a:rPr>
              <a:t>BUT can examine how brain-behavior relationships change over time (i.e., hemodynamic response)</a:t>
            </a:r>
          </a:p>
          <a:p>
            <a:pPr>
              <a:buClr>
                <a:schemeClr val="dk1"/>
              </a:buClr>
              <a:buSzPts val="2800"/>
              <a:buNone/>
            </a:pPr>
            <a:endParaRPr dirty="0">
              <a:solidFill>
                <a:schemeClr val="dk1"/>
              </a:solidFill>
              <a:latin typeface="Calibri"/>
              <a:ea typeface="Calibri"/>
              <a:cs typeface="Calibri"/>
              <a:sym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A0D1B90-C080-47B5-9030-7422B2ED9EB7}"/>
              </a:ext>
            </a:extLst>
          </p:cNvPr>
          <p:cNvPicPr>
            <a:picLocks noChangeAspect="1"/>
          </p:cNvPicPr>
          <p:nvPr/>
        </p:nvPicPr>
        <p:blipFill>
          <a:blip r:embed="rId2"/>
          <a:stretch>
            <a:fillRect/>
          </a:stretch>
        </p:blipFill>
        <p:spPr>
          <a:xfrm>
            <a:off x="873760" y="2821903"/>
            <a:ext cx="3223260" cy="3223260"/>
          </a:xfrm>
          <a:prstGeom prst="rect">
            <a:avLst/>
          </a:prstGeom>
          <a:ln w="19050">
            <a:solidFill>
              <a:schemeClr val="tx1"/>
            </a:solidFill>
          </a:ln>
        </p:spPr>
      </p:pic>
      <p:pic>
        <p:nvPicPr>
          <p:cNvPr id="10" name="Picture 9">
            <a:extLst>
              <a:ext uri="{FF2B5EF4-FFF2-40B4-BE49-F238E27FC236}">
                <a16:creationId xmlns:a16="http://schemas.microsoft.com/office/drawing/2014/main" id="{6CD2BD05-F864-4318-9575-6FE719E75D8D}"/>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890429" y="2781899"/>
            <a:ext cx="3221831" cy="3221831"/>
          </a:xfrm>
          <a:prstGeom prst="rect">
            <a:avLst/>
          </a:prstGeom>
          <a:ln w="19050">
            <a:noFill/>
          </a:ln>
        </p:spPr>
      </p:pic>
      <p:sp>
        <p:nvSpPr>
          <p:cNvPr id="14" name="TextBox 13">
            <a:extLst>
              <a:ext uri="{FF2B5EF4-FFF2-40B4-BE49-F238E27FC236}">
                <a16:creationId xmlns:a16="http://schemas.microsoft.com/office/drawing/2014/main" id="{598DF40E-CFC9-4597-A79D-DB729DF2AD82}"/>
              </a:ext>
            </a:extLst>
          </p:cNvPr>
          <p:cNvSpPr txBox="1"/>
          <p:nvPr/>
        </p:nvSpPr>
        <p:spPr>
          <a:xfrm>
            <a:off x="764837" y="1541638"/>
            <a:ext cx="3457228" cy="400110"/>
          </a:xfrm>
          <a:prstGeom prst="rect">
            <a:avLst/>
          </a:prstGeom>
          <a:noFill/>
        </p:spPr>
        <p:txBody>
          <a:bodyPr wrap="none" rtlCol="0">
            <a:spAutoFit/>
          </a:bodyPr>
          <a:lstStyle/>
          <a:p>
            <a:r>
              <a:rPr lang="en-US" sz="2000" b="1" dirty="0"/>
              <a:t>Functional Connectivity Matrix</a:t>
            </a:r>
          </a:p>
        </p:txBody>
      </p:sp>
      <p:pic>
        <p:nvPicPr>
          <p:cNvPr id="19" name="Picture 18">
            <a:extLst>
              <a:ext uri="{FF2B5EF4-FFF2-40B4-BE49-F238E27FC236}">
                <a16:creationId xmlns:a16="http://schemas.microsoft.com/office/drawing/2014/main" id="{177144F0-B139-4807-BADB-9BD1D14E0E17}"/>
              </a:ext>
            </a:extLst>
          </p:cNvPr>
          <p:cNvPicPr>
            <a:picLocks noChangeAspect="1"/>
          </p:cNvPicPr>
          <p:nvPr/>
        </p:nvPicPr>
        <p:blipFill rotWithShape="1">
          <a:blip r:embed="rId2"/>
          <a:srcRect l="14106" b="85451"/>
          <a:stretch/>
        </p:blipFill>
        <p:spPr>
          <a:xfrm>
            <a:off x="4550543" y="2825091"/>
            <a:ext cx="2030298" cy="343899"/>
          </a:xfrm>
          <a:prstGeom prst="rect">
            <a:avLst/>
          </a:prstGeom>
          <a:ln w="19050">
            <a:noFill/>
          </a:ln>
        </p:spPr>
      </p:pic>
      <p:pic>
        <p:nvPicPr>
          <p:cNvPr id="20" name="Picture 19">
            <a:extLst>
              <a:ext uri="{FF2B5EF4-FFF2-40B4-BE49-F238E27FC236}">
                <a16:creationId xmlns:a16="http://schemas.microsoft.com/office/drawing/2014/main" id="{6D71A5B3-7593-4773-80AF-BA88F7931E4F}"/>
              </a:ext>
            </a:extLst>
          </p:cNvPr>
          <p:cNvPicPr>
            <a:picLocks noChangeAspect="1"/>
          </p:cNvPicPr>
          <p:nvPr/>
        </p:nvPicPr>
        <p:blipFill rotWithShape="1">
          <a:blip r:embed="rId2"/>
          <a:srcRect l="28330" t="14263" b="71188"/>
          <a:stretch/>
        </p:blipFill>
        <p:spPr>
          <a:xfrm>
            <a:off x="6578299" y="2825091"/>
            <a:ext cx="1694081" cy="343899"/>
          </a:xfrm>
          <a:prstGeom prst="rect">
            <a:avLst/>
          </a:prstGeom>
          <a:ln w="19050">
            <a:noFill/>
          </a:ln>
        </p:spPr>
      </p:pic>
      <p:pic>
        <p:nvPicPr>
          <p:cNvPr id="22" name="Picture 21">
            <a:extLst>
              <a:ext uri="{FF2B5EF4-FFF2-40B4-BE49-F238E27FC236}">
                <a16:creationId xmlns:a16="http://schemas.microsoft.com/office/drawing/2014/main" id="{90EAE3A8-3F47-4F0C-9E8C-9042CDD84378}"/>
              </a:ext>
            </a:extLst>
          </p:cNvPr>
          <p:cNvPicPr>
            <a:picLocks noChangeAspect="1"/>
          </p:cNvPicPr>
          <p:nvPr/>
        </p:nvPicPr>
        <p:blipFill rotWithShape="1">
          <a:blip r:embed="rId2"/>
          <a:srcRect l="42177" t="28470" b="56981"/>
          <a:stretch/>
        </p:blipFill>
        <p:spPr>
          <a:xfrm>
            <a:off x="8249392" y="2825091"/>
            <a:ext cx="1366776" cy="343899"/>
          </a:xfrm>
          <a:prstGeom prst="rect">
            <a:avLst/>
          </a:prstGeom>
          <a:ln w="19050">
            <a:noFill/>
          </a:ln>
        </p:spPr>
      </p:pic>
      <p:pic>
        <p:nvPicPr>
          <p:cNvPr id="24" name="Picture 23">
            <a:extLst>
              <a:ext uri="{FF2B5EF4-FFF2-40B4-BE49-F238E27FC236}">
                <a16:creationId xmlns:a16="http://schemas.microsoft.com/office/drawing/2014/main" id="{A0A53228-838F-4E9D-AD61-EDCC4C7F6FEF}"/>
              </a:ext>
            </a:extLst>
          </p:cNvPr>
          <p:cNvPicPr>
            <a:picLocks noChangeAspect="1"/>
          </p:cNvPicPr>
          <p:nvPr/>
        </p:nvPicPr>
        <p:blipFill rotWithShape="1">
          <a:blip r:embed="rId2"/>
          <a:srcRect l="56950" t="42289" b="43162"/>
          <a:stretch/>
        </p:blipFill>
        <p:spPr>
          <a:xfrm>
            <a:off x="9612047" y="2825091"/>
            <a:ext cx="1017584" cy="343899"/>
          </a:xfrm>
          <a:prstGeom prst="rect">
            <a:avLst/>
          </a:prstGeom>
          <a:ln w="19050">
            <a:noFill/>
          </a:ln>
        </p:spPr>
      </p:pic>
      <p:pic>
        <p:nvPicPr>
          <p:cNvPr id="25" name="Picture 24">
            <a:extLst>
              <a:ext uri="{FF2B5EF4-FFF2-40B4-BE49-F238E27FC236}">
                <a16:creationId xmlns:a16="http://schemas.microsoft.com/office/drawing/2014/main" id="{F885A164-9441-4FCB-9D4B-DC4774E5D4E6}"/>
              </a:ext>
            </a:extLst>
          </p:cNvPr>
          <p:cNvPicPr>
            <a:picLocks noChangeAspect="1"/>
          </p:cNvPicPr>
          <p:nvPr/>
        </p:nvPicPr>
        <p:blipFill rotWithShape="1">
          <a:blip r:embed="rId2"/>
          <a:srcRect l="70605" t="56780" b="28671"/>
          <a:stretch/>
        </p:blipFill>
        <p:spPr>
          <a:xfrm>
            <a:off x="10623752" y="2825091"/>
            <a:ext cx="694817" cy="343899"/>
          </a:xfrm>
          <a:prstGeom prst="rect">
            <a:avLst/>
          </a:prstGeom>
          <a:ln w="19050">
            <a:noFill/>
          </a:ln>
        </p:spPr>
      </p:pic>
      <p:pic>
        <p:nvPicPr>
          <p:cNvPr id="26" name="Picture 25">
            <a:extLst>
              <a:ext uri="{FF2B5EF4-FFF2-40B4-BE49-F238E27FC236}">
                <a16:creationId xmlns:a16="http://schemas.microsoft.com/office/drawing/2014/main" id="{0D4B655E-8D26-4039-92DD-7EC9A3C61D58}"/>
              </a:ext>
            </a:extLst>
          </p:cNvPr>
          <p:cNvPicPr>
            <a:picLocks noChangeAspect="1"/>
          </p:cNvPicPr>
          <p:nvPr/>
        </p:nvPicPr>
        <p:blipFill rotWithShape="1">
          <a:blip r:embed="rId2"/>
          <a:srcRect l="85380" t="71260" b="14191"/>
          <a:stretch/>
        </p:blipFill>
        <p:spPr>
          <a:xfrm>
            <a:off x="11315804" y="2825091"/>
            <a:ext cx="345576" cy="343899"/>
          </a:xfrm>
          <a:prstGeom prst="rect">
            <a:avLst/>
          </a:prstGeom>
          <a:ln w="19050">
            <a:noFill/>
          </a:ln>
        </p:spPr>
      </p:pic>
      <p:sp>
        <p:nvSpPr>
          <p:cNvPr id="2" name="TextBox 1">
            <a:extLst>
              <a:ext uri="{FF2B5EF4-FFF2-40B4-BE49-F238E27FC236}">
                <a16:creationId xmlns:a16="http://schemas.microsoft.com/office/drawing/2014/main" id="{18A3D7CF-E958-49EA-81A7-50B32111B5D9}"/>
              </a:ext>
            </a:extLst>
          </p:cNvPr>
          <p:cNvSpPr txBox="1"/>
          <p:nvPr/>
        </p:nvSpPr>
        <p:spPr>
          <a:xfrm>
            <a:off x="-41989" y="4250729"/>
            <a:ext cx="846065" cy="369332"/>
          </a:xfrm>
          <a:prstGeom prst="rect">
            <a:avLst/>
          </a:prstGeom>
          <a:noFill/>
        </p:spPr>
        <p:txBody>
          <a:bodyPr wrap="square" rtlCol="0">
            <a:spAutoFit/>
          </a:bodyPr>
          <a:lstStyle/>
          <a:p>
            <a:pPr algn="r"/>
            <a:r>
              <a:rPr lang="en-US" dirty="0"/>
              <a:t>Frontal</a:t>
            </a:r>
          </a:p>
        </p:txBody>
      </p:sp>
      <p:sp>
        <p:nvSpPr>
          <p:cNvPr id="16" name="TextBox 15">
            <a:extLst>
              <a:ext uri="{FF2B5EF4-FFF2-40B4-BE49-F238E27FC236}">
                <a16:creationId xmlns:a16="http://schemas.microsoft.com/office/drawing/2014/main" id="{39976A74-1219-41D5-B423-4D0848F479D2}"/>
              </a:ext>
            </a:extLst>
          </p:cNvPr>
          <p:cNvSpPr txBox="1"/>
          <p:nvPr/>
        </p:nvSpPr>
        <p:spPr>
          <a:xfrm>
            <a:off x="130494" y="4702278"/>
            <a:ext cx="673582" cy="369332"/>
          </a:xfrm>
          <a:prstGeom prst="rect">
            <a:avLst/>
          </a:prstGeom>
          <a:noFill/>
        </p:spPr>
        <p:txBody>
          <a:bodyPr wrap="square" rtlCol="0">
            <a:spAutoFit/>
          </a:bodyPr>
          <a:lstStyle/>
          <a:p>
            <a:pPr algn="r"/>
            <a:r>
              <a:rPr lang="en-US" dirty="0"/>
              <a:t>DMN</a:t>
            </a:r>
          </a:p>
        </p:txBody>
      </p:sp>
      <p:sp>
        <p:nvSpPr>
          <p:cNvPr id="18" name="TextBox 17">
            <a:extLst>
              <a:ext uri="{FF2B5EF4-FFF2-40B4-BE49-F238E27FC236}">
                <a16:creationId xmlns:a16="http://schemas.microsoft.com/office/drawing/2014/main" id="{42C9DDB6-BAFA-4CD0-A236-5F7D2B4532A9}"/>
              </a:ext>
            </a:extLst>
          </p:cNvPr>
          <p:cNvSpPr txBox="1"/>
          <p:nvPr/>
        </p:nvSpPr>
        <p:spPr>
          <a:xfrm>
            <a:off x="59962" y="2896082"/>
            <a:ext cx="744114" cy="369332"/>
          </a:xfrm>
          <a:prstGeom prst="rect">
            <a:avLst/>
          </a:prstGeom>
          <a:noFill/>
        </p:spPr>
        <p:txBody>
          <a:bodyPr wrap="none" rtlCol="0">
            <a:spAutoFit/>
          </a:bodyPr>
          <a:lstStyle/>
          <a:p>
            <a:pPr algn="r"/>
            <a:r>
              <a:rPr lang="en-US" dirty="0"/>
              <a:t>Visual</a:t>
            </a:r>
          </a:p>
        </p:txBody>
      </p:sp>
      <p:sp>
        <p:nvSpPr>
          <p:cNvPr id="21" name="TextBox 20">
            <a:extLst>
              <a:ext uri="{FF2B5EF4-FFF2-40B4-BE49-F238E27FC236}">
                <a16:creationId xmlns:a16="http://schemas.microsoft.com/office/drawing/2014/main" id="{9643BC75-8F68-4261-9C91-266EEA49A867}"/>
              </a:ext>
            </a:extLst>
          </p:cNvPr>
          <p:cNvSpPr txBox="1"/>
          <p:nvPr/>
        </p:nvSpPr>
        <p:spPr>
          <a:xfrm>
            <a:off x="23734" y="3347631"/>
            <a:ext cx="780342" cy="369332"/>
          </a:xfrm>
          <a:prstGeom prst="rect">
            <a:avLst/>
          </a:prstGeom>
          <a:noFill/>
        </p:spPr>
        <p:txBody>
          <a:bodyPr wrap="none" rtlCol="0">
            <a:spAutoFit/>
          </a:bodyPr>
          <a:lstStyle/>
          <a:p>
            <a:pPr algn="r"/>
            <a:r>
              <a:rPr lang="en-US" dirty="0"/>
              <a:t>Motor</a:t>
            </a:r>
          </a:p>
        </p:txBody>
      </p:sp>
      <p:sp>
        <p:nvSpPr>
          <p:cNvPr id="23" name="TextBox 22">
            <a:extLst>
              <a:ext uri="{FF2B5EF4-FFF2-40B4-BE49-F238E27FC236}">
                <a16:creationId xmlns:a16="http://schemas.microsoft.com/office/drawing/2014/main" id="{40BD8105-7BFB-44E1-878E-9EF2C2C2D8E2}"/>
              </a:ext>
            </a:extLst>
          </p:cNvPr>
          <p:cNvSpPr txBox="1"/>
          <p:nvPr/>
        </p:nvSpPr>
        <p:spPr>
          <a:xfrm>
            <a:off x="198013" y="3799180"/>
            <a:ext cx="606063" cy="369332"/>
          </a:xfrm>
          <a:prstGeom prst="rect">
            <a:avLst/>
          </a:prstGeom>
          <a:noFill/>
        </p:spPr>
        <p:txBody>
          <a:bodyPr wrap="none" rtlCol="0">
            <a:spAutoFit/>
          </a:bodyPr>
          <a:lstStyle/>
          <a:p>
            <a:pPr algn="r"/>
            <a:r>
              <a:rPr lang="en-US" dirty="0"/>
              <a:t>DAN</a:t>
            </a:r>
          </a:p>
        </p:txBody>
      </p:sp>
      <p:sp>
        <p:nvSpPr>
          <p:cNvPr id="27" name="TextBox 26">
            <a:extLst>
              <a:ext uri="{FF2B5EF4-FFF2-40B4-BE49-F238E27FC236}">
                <a16:creationId xmlns:a16="http://schemas.microsoft.com/office/drawing/2014/main" id="{D1A79E92-A4BD-4006-9D69-3AD702EF5ED7}"/>
              </a:ext>
            </a:extLst>
          </p:cNvPr>
          <p:cNvSpPr txBox="1"/>
          <p:nvPr/>
        </p:nvSpPr>
        <p:spPr>
          <a:xfrm>
            <a:off x="216671" y="5153827"/>
            <a:ext cx="587405" cy="369332"/>
          </a:xfrm>
          <a:prstGeom prst="rect">
            <a:avLst/>
          </a:prstGeom>
          <a:noFill/>
        </p:spPr>
        <p:txBody>
          <a:bodyPr wrap="none" rtlCol="0">
            <a:spAutoFit/>
          </a:bodyPr>
          <a:lstStyle/>
          <a:p>
            <a:pPr algn="r"/>
            <a:r>
              <a:rPr lang="en-US" dirty="0"/>
              <a:t>VAN</a:t>
            </a:r>
          </a:p>
        </p:txBody>
      </p:sp>
      <p:sp>
        <p:nvSpPr>
          <p:cNvPr id="28" name="TextBox 27">
            <a:extLst>
              <a:ext uri="{FF2B5EF4-FFF2-40B4-BE49-F238E27FC236}">
                <a16:creationId xmlns:a16="http://schemas.microsoft.com/office/drawing/2014/main" id="{3B7841A5-85D9-42B4-AC6D-C10A1A3BA15B}"/>
              </a:ext>
            </a:extLst>
          </p:cNvPr>
          <p:cNvSpPr txBox="1"/>
          <p:nvPr/>
        </p:nvSpPr>
        <p:spPr>
          <a:xfrm>
            <a:off x="241101" y="5605376"/>
            <a:ext cx="562975" cy="369332"/>
          </a:xfrm>
          <a:prstGeom prst="rect">
            <a:avLst/>
          </a:prstGeom>
          <a:noFill/>
        </p:spPr>
        <p:txBody>
          <a:bodyPr wrap="none" rtlCol="0">
            <a:spAutoFit/>
          </a:bodyPr>
          <a:lstStyle/>
          <a:p>
            <a:pPr algn="r"/>
            <a:r>
              <a:rPr lang="en-US" dirty="0"/>
              <a:t>SUB</a:t>
            </a:r>
          </a:p>
        </p:txBody>
      </p:sp>
      <p:sp>
        <p:nvSpPr>
          <p:cNvPr id="29" name="TextBox 28">
            <a:extLst>
              <a:ext uri="{FF2B5EF4-FFF2-40B4-BE49-F238E27FC236}">
                <a16:creationId xmlns:a16="http://schemas.microsoft.com/office/drawing/2014/main" id="{65F279C2-BEF9-4AB4-BB57-22048A5AFE67}"/>
              </a:ext>
            </a:extLst>
          </p:cNvPr>
          <p:cNvSpPr txBox="1"/>
          <p:nvPr/>
        </p:nvSpPr>
        <p:spPr>
          <a:xfrm rot="16200000">
            <a:off x="2038885" y="2237455"/>
            <a:ext cx="846065" cy="369332"/>
          </a:xfrm>
          <a:prstGeom prst="rect">
            <a:avLst/>
          </a:prstGeom>
          <a:noFill/>
        </p:spPr>
        <p:txBody>
          <a:bodyPr wrap="square" rtlCol="0">
            <a:spAutoFit/>
          </a:bodyPr>
          <a:lstStyle/>
          <a:p>
            <a:pPr algn="r"/>
            <a:r>
              <a:rPr lang="en-US" dirty="0"/>
              <a:t>Frontal</a:t>
            </a:r>
          </a:p>
        </p:txBody>
      </p:sp>
      <p:sp>
        <p:nvSpPr>
          <p:cNvPr id="30" name="TextBox 29">
            <a:extLst>
              <a:ext uri="{FF2B5EF4-FFF2-40B4-BE49-F238E27FC236}">
                <a16:creationId xmlns:a16="http://schemas.microsoft.com/office/drawing/2014/main" id="{080D09AE-F35A-4165-8811-CABAB878FE4A}"/>
              </a:ext>
            </a:extLst>
          </p:cNvPr>
          <p:cNvSpPr txBox="1"/>
          <p:nvPr/>
        </p:nvSpPr>
        <p:spPr>
          <a:xfrm rot="16200000">
            <a:off x="2587355" y="2323697"/>
            <a:ext cx="673582" cy="369332"/>
          </a:xfrm>
          <a:prstGeom prst="rect">
            <a:avLst/>
          </a:prstGeom>
          <a:noFill/>
        </p:spPr>
        <p:txBody>
          <a:bodyPr wrap="square" rtlCol="0">
            <a:spAutoFit/>
          </a:bodyPr>
          <a:lstStyle/>
          <a:p>
            <a:pPr algn="r"/>
            <a:r>
              <a:rPr lang="en-US" dirty="0"/>
              <a:t>DMN</a:t>
            </a:r>
          </a:p>
        </p:txBody>
      </p:sp>
      <p:sp>
        <p:nvSpPr>
          <p:cNvPr id="31" name="TextBox 30">
            <a:extLst>
              <a:ext uri="{FF2B5EF4-FFF2-40B4-BE49-F238E27FC236}">
                <a16:creationId xmlns:a16="http://schemas.microsoft.com/office/drawing/2014/main" id="{0DA358A6-8245-4D08-8D58-355146E35263}"/>
              </a:ext>
            </a:extLst>
          </p:cNvPr>
          <p:cNvSpPr txBox="1"/>
          <p:nvPr/>
        </p:nvSpPr>
        <p:spPr>
          <a:xfrm rot="16200000">
            <a:off x="703177" y="2288431"/>
            <a:ext cx="744114" cy="369332"/>
          </a:xfrm>
          <a:prstGeom prst="rect">
            <a:avLst/>
          </a:prstGeom>
          <a:noFill/>
        </p:spPr>
        <p:txBody>
          <a:bodyPr wrap="none" rtlCol="0">
            <a:spAutoFit/>
          </a:bodyPr>
          <a:lstStyle/>
          <a:p>
            <a:pPr algn="r"/>
            <a:r>
              <a:rPr lang="en-US" dirty="0"/>
              <a:t>Visual</a:t>
            </a:r>
          </a:p>
        </p:txBody>
      </p:sp>
      <p:sp>
        <p:nvSpPr>
          <p:cNvPr id="32" name="TextBox 31">
            <a:extLst>
              <a:ext uri="{FF2B5EF4-FFF2-40B4-BE49-F238E27FC236}">
                <a16:creationId xmlns:a16="http://schemas.microsoft.com/office/drawing/2014/main" id="{61A5745C-ACA2-42D3-B4AB-A5608721932A}"/>
              </a:ext>
            </a:extLst>
          </p:cNvPr>
          <p:cNvSpPr txBox="1"/>
          <p:nvPr/>
        </p:nvSpPr>
        <p:spPr>
          <a:xfrm rot="16200000">
            <a:off x="1147291" y="2270317"/>
            <a:ext cx="780342" cy="369332"/>
          </a:xfrm>
          <a:prstGeom prst="rect">
            <a:avLst/>
          </a:prstGeom>
          <a:noFill/>
        </p:spPr>
        <p:txBody>
          <a:bodyPr wrap="none" rtlCol="0">
            <a:spAutoFit/>
          </a:bodyPr>
          <a:lstStyle/>
          <a:p>
            <a:pPr algn="r"/>
            <a:r>
              <a:rPr lang="en-US" dirty="0"/>
              <a:t>Motor</a:t>
            </a:r>
          </a:p>
        </p:txBody>
      </p:sp>
      <p:sp>
        <p:nvSpPr>
          <p:cNvPr id="33" name="TextBox 32">
            <a:extLst>
              <a:ext uri="{FF2B5EF4-FFF2-40B4-BE49-F238E27FC236}">
                <a16:creationId xmlns:a16="http://schemas.microsoft.com/office/drawing/2014/main" id="{6384ACC1-B6A1-4A20-AA89-1813B4EB6459}"/>
              </a:ext>
            </a:extLst>
          </p:cNvPr>
          <p:cNvSpPr txBox="1"/>
          <p:nvPr/>
        </p:nvSpPr>
        <p:spPr>
          <a:xfrm rot="16200000">
            <a:off x="1696658" y="2357456"/>
            <a:ext cx="606063" cy="369332"/>
          </a:xfrm>
          <a:prstGeom prst="rect">
            <a:avLst/>
          </a:prstGeom>
          <a:noFill/>
        </p:spPr>
        <p:txBody>
          <a:bodyPr wrap="none" rtlCol="0">
            <a:spAutoFit/>
          </a:bodyPr>
          <a:lstStyle/>
          <a:p>
            <a:pPr algn="r"/>
            <a:r>
              <a:rPr lang="en-US" dirty="0"/>
              <a:t>DAN</a:t>
            </a:r>
          </a:p>
        </p:txBody>
      </p:sp>
      <p:sp>
        <p:nvSpPr>
          <p:cNvPr id="34" name="TextBox 33">
            <a:extLst>
              <a:ext uri="{FF2B5EF4-FFF2-40B4-BE49-F238E27FC236}">
                <a16:creationId xmlns:a16="http://schemas.microsoft.com/office/drawing/2014/main" id="{A92C64FE-E099-43A8-8108-03A365CDC171}"/>
              </a:ext>
            </a:extLst>
          </p:cNvPr>
          <p:cNvSpPr txBox="1"/>
          <p:nvPr/>
        </p:nvSpPr>
        <p:spPr>
          <a:xfrm rot="16200000">
            <a:off x="3092671" y="2366785"/>
            <a:ext cx="587405" cy="369332"/>
          </a:xfrm>
          <a:prstGeom prst="rect">
            <a:avLst/>
          </a:prstGeom>
          <a:noFill/>
        </p:spPr>
        <p:txBody>
          <a:bodyPr wrap="none" rtlCol="0">
            <a:spAutoFit/>
          </a:bodyPr>
          <a:lstStyle/>
          <a:p>
            <a:pPr algn="r"/>
            <a:r>
              <a:rPr lang="en-US" dirty="0"/>
              <a:t>VAN</a:t>
            </a:r>
          </a:p>
        </p:txBody>
      </p:sp>
      <p:sp>
        <p:nvSpPr>
          <p:cNvPr id="35" name="TextBox 34">
            <a:extLst>
              <a:ext uri="{FF2B5EF4-FFF2-40B4-BE49-F238E27FC236}">
                <a16:creationId xmlns:a16="http://schemas.microsoft.com/office/drawing/2014/main" id="{80106BF3-C88F-4FFC-805D-1ABE97C01990}"/>
              </a:ext>
            </a:extLst>
          </p:cNvPr>
          <p:cNvSpPr txBox="1"/>
          <p:nvPr/>
        </p:nvSpPr>
        <p:spPr>
          <a:xfrm rot="16200000">
            <a:off x="3567113" y="2379000"/>
            <a:ext cx="562975" cy="369332"/>
          </a:xfrm>
          <a:prstGeom prst="rect">
            <a:avLst/>
          </a:prstGeom>
          <a:noFill/>
        </p:spPr>
        <p:txBody>
          <a:bodyPr wrap="none" rtlCol="0">
            <a:spAutoFit/>
          </a:bodyPr>
          <a:lstStyle/>
          <a:p>
            <a:pPr algn="r"/>
            <a:r>
              <a:rPr lang="en-US" dirty="0"/>
              <a:t>SUB</a:t>
            </a:r>
          </a:p>
        </p:txBody>
      </p:sp>
      <p:sp>
        <p:nvSpPr>
          <p:cNvPr id="37" name="TextBox 36">
            <a:extLst>
              <a:ext uri="{FF2B5EF4-FFF2-40B4-BE49-F238E27FC236}">
                <a16:creationId xmlns:a16="http://schemas.microsoft.com/office/drawing/2014/main" id="{3CE0120D-CD41-46EB-A70D-E0DCA5098D4F}"/>
              </a:ext>
            </a:extLst>
          </p:cNvPr>
          <p:cNvSpPr txBox="1"/>
          <p:nvPr/>
        </p:nvSpPr>
        <p:spPr>
          <a:xfrm rot="18216337">
            <a:off x="4243311" y="1863603"/>
            <a:ext cx="1828800" cy="369332"/>
          </a:xfrm>
          <a:prstGeom prst="rect">
            <a:avLst/>
          </a:prstGeom>
          <a:noFill/>
        </p:spPr>
        <p:txBody>
          <a:bodyPr wrap="square" rtlCol="0">
            <a:spAutoFit/>
          </a:bodyPr>
          <a:lstStyle/>
          <a:p>
            <a:r>
              <a:rPr lang="en-US" dirty="0"/>
              <a:t>Visual-Motor</a:t>
            </a:r>
          </a:p>
        </p:txBody>
      </p:sp>
      <p:sp>
        <p:nvSpPr>
          <p:cNvPr id="38" name="TextBox 37">
            <a:extLst>
              <a:ext uri="{FF2B5EF4-FFF2-40B4-BE49-F238E27FC236}">
                <a16:creationId xmlns:a16="http://schemas.microsoft.com/office/drawing/2014/main" id="{74EDAB37-6AD8-4BA1-B29E-E07F5E0B5891}"/>
              </a:ext>
            </a:extLst>
          </p:cNvPr>
          <p:cNvSpPr txBox="1"/>
          <p:nvPr/>
        </p:nvSpPr>
        <p:spPr>
          <a:xfrm rot="18216337">
            <a:off x="4578342" y="1863603"/>
            <a:ext cx="1828800" cy="369332"/>
          </a:xfrm>
          <a:prstGeom prst="rect">
            <a:avLst/>
          </a:prstGeom>
          <a:noFill/>
        </p:spPr>
        <p:txBody>
          <a:bodyPr wrap="none" rtlCol="0">
            <a:spAutoFit/>
          </a:bodyPr>
          <a:lstStyle/>
          <a:p>
            <a:r>
              <a:rPr lang="en-US" dirty="0"/>
              <a:t>Visual-DAN</a:t>
            </a:r>
          </a:p>
        </p:txBody>
      </p:sp>
      <p:sp>
        <p:nvSpPr>
          <p:cNvPr id="40" name="TextBox 39">
            <a:extLst>
              <a:ext uri="{FF2B5EF4-FFF2-40B4-BE49-F238E27FC236}">
                <a16:creationId xmlns:a16="http://schemas.microsoft.com/office/drawing/2014/main" id="{C9F132D3-94DA-4D40-AFED-7865272F5071}"/>
              </a:ext>
            </a:extLst>
          </p:cNvPr>
          <p:cNvSpPr txBox="1"/>
          <p:nvPr/>
        </p:nvSpPr>
        <p:spPr>
          <a:xfrm rot="18216337">
            <a:off x="6320903" y="1854230"/>
            <a:ext cx="1828800" cy="369332"/>
          </a:xfrm>
          <a:prstGeom prst="rect">
            <a:avLst/>
          </a:prstGeom>
          <a:noFill/>
        </p:spPr>
        <p:txBody>
          <a:bodyPr wrap="none" rtlCol="0">
            <a:spAutoFit/>
          </a:bodyPr>
          <a:lstStyle/>
          <a:p>
            <a:r>
              <a:rPr lang="en-US" dirty="0"/>
              <a:t>Motor-DAN</a:t>
            </a:r>
          </a:p>
        </p:txBody>
      </p:sp>
      <p:sp>
        <p:nvSpPr>
          <p:cNvPr id="42" name="TextBox 41">
            <a:extLst>
              <a:ext uri="{FF2B5EF4-FFF2-40B4-BE49-F238E27FC236}">
                <a16:creationId xmlns:a16="http://schemas.microsoft.com/office/drawing/2014/main" id="{8C06A138-0E80-4CF8-868D-80151676B7DE}"/>
              </a:ext>
            </a:extLst>
          </p:cNvPr>
          <p:cNvSpPr txBox="1"/>
          <p:nvPr/>
        </p:nvSpPr>
        <p:spPr>
          <a:xfrm rot="18216337">
            <a:off x="4913373" y="1863603"/>
            <a:ext cx="1828800" cy="369332"/>
          </a:xfrm>
          <a:prstGeom prst="rect">
            <a:avLst/>
          </a:prstGeom>
          <a:noFill/>
        </p:spPr>
        <p:txBody>
          <a:bodyPr wrap="none" rtlCol="0">
            <a:spAutoFit/>
          </a:bodyPr>
          <a:lstStyle/>
          <a:p>
            <a:r>
              <a:rPr lang="en-US" dirty="0"/>
              <a:t>Visual-Frontal</a:t>
            </a:r>
          </a:p>
        </p:txBody>
      </p:sp>
      <p:sp>
        <p:nvSpPr>
          <p:cNvPr id="43" name="TextBox 42">
            <a:extLst>
              <a:ext uri="{FF2B5EF4-FFF2-40B4-BE49-F238E27FC236}">
                <a16:creationId xmlns:a16="http://schemas.microsoft.com/office/drawing/2014/main" id="{43034791-3295-4343-9C4E-804FF4178372}"/>
              </a:ext>
            </a:extLst>
          </p:cNvPr>
          <p:cNvSpPr txBox="1"/>
          <p:nvPr/>
        </p:nvSpPr>
        <p:spPr>
          <a:xfrm rot="18216337">
            <a:off x="5248404" y="1863603"/>
            <a:ext cx="1828800" cy="369332"/>
          </a:xfrm>
          <a:prstGeom prst="rect">
            <a:avLst/>
          </a:prstGeom>
          <a:noFill/>
        </p:spPr>
        <p:txBody>
          <a:bodyPr wrap="none" rtlCol="0">
            <a:spAutoFit/>
          </a:bodyPr>
          <a:lstStyle/>
          <a:p>
            <a:r>
              <a:rPr lang="en-US" dirty="0"/>
              <a:t>Visual-DMN</a:t>
            </a:r>
          </a:p>
        </p:txBody>
      </p:sp>
      <p:sp>
        <p:nvSpPr>
          <p:cNvPr id="44" name="TextBox 43">
            <a:extLst>
              <a:ext uri="{FF2B5EF4-FFF2-40B4-BE49-F238E27FC236}">
                <a16:creationId xmlns:a16="http://schemas.microsoft.com/office/drawing/2014/main" id="{80393326-BB59-4EDE-B5C9-9692AD6594B5}"/>
              </a:ext>
            </a:extLst>
          </p:cNvPr>
          <p:cNvSpPr txBox="1"/>
          <p:nvPr/>
        </p:nvSpPr>
        <p:spPr>
          <a:xfrm rot="18216337">
            <a:off x="5583435" y="1863603"/>
            <a:ext cx="1828800" cy="369332"/>
          </a:xfrm>
          <a:prstGeom prst="rect">
            <a:avLst/>
          </a:prstGeom>
          <a:noFill/>
        </p:spPr>
        <p:txBody>
          <a:bodyPr wrap="none" rtlCol="0">
            <a:spAutoFit/>
          </a:bodyPr>
          <a:lstStyle/>
          <a:p>
            <a:r>
              <a:rPr lang="en-US" dirty="0"/>
              <a:t>Visual-VAN</a:t>
            </a:r>
          </a:p>
        </p:txBody>
      </p:sp>
      <p:sp>
        <p:nvSpPr>
          <p:cNvPr id="45" name="TextBox 44">
            <a:extLst>
              <a:ext uri="{FF2B5EF4-FFF2-40B4-BE49-F238E27FC236}">
                <a16:creationId xmlns:a16="http://schemas.microsoft.com/office/drawing/2014/main" id="{89CF3D5D-74A9-4C9B-BED4-147C7CA65F8D}"/>
              </a:ext>
            </a:extLst>
          </p:cNvPr>
          <p:cNvSpPr txBox="1"/>
          <p:nvPr/>
        </p:nvSpPr>
        <p:spPr>
          <a:xfrm rot="18216337">
            <a:off x="5918466" y="1863603"/>
            <a:ext cx="1828800" cy="369332"/>
          </a:xfrm>
          <a:prstGeom prst="rect">
            <a:avLst/>
          </a:prstGeom>
          <a:noFill/>
        </p:spPr>
        <p:txBody>
          <a:bodyPr wrap="none" rtlCol="0">
            <a:spAutoFit/>
          </a:bodyPr>
          <a:lstStyle/>
          <a:p>
            <a:r>
              <a:rPr lang="en-US" dirty="0"/>
              <a:t>Visual-SUB</a:t>
            </a:r>
          </a:p>
        </p:txBody>
      </p:sp>
      <p:sp>
        <p:nvSpPr>
          <p:cNvPr id="46" name="TextBox 45">
            <a:extLst>
              <a:ext uri="{FF2B5EF4-FFF2-40B4-BE49-F238E27FC236}">
                <a16:creationId xmlns:a16="http://schemas.microsoft.com/office/drawing/2014/main" id="{DD0321D2-C402-40E3-B3F4-21F9C3B750F2}"/>
              </a:ext>
            </a:extLst>
          </p:cNvPr>
          <p:cNvSpPr txBox="1"/>
          <p:nvPr/>
        </p:nvSpPr>
        <p:spPr>
          <a:xfrm rot="18216337">
            <a:off x="6637013" y="1854230"/>
            <a:ext cx="1828800" cy="369332"/>
          </a:xfrm>
          <a:prstGeom prst="rect">
            <a:avLst/>
          </a:prstGeom>
          <a:noFill/>
        </p:spPr>
        <p:txBody>
          <a:bodyPr wrap="none" rtlCol="0">
            <a:spAutoFit/>
          </a:bodyPr>
          <a:lstStyle/>
          <a:p>
            <a:r>
              <a:rPr lang="en-US" dirty="0"/>
              <a:t>Motor-Frontal</a:t>
            </a:r>
          </a:p>
        </p:txBody>
      </p:sp>
      <p:sp>
        <p:nvSpPr>
          <p:cNvPr id="15" name="Rectangle 14">
            <a:extLst>
              <a:ext uri="{FF2B5EF4-FFF2-40B4-BE49-F238E27FC236}">
                <a16:creationId xmlns:a16="http://schemas.microsoft.com/office/drawing/2014/main" id="{8D6F5932-8A19-48B7-A276-520E3ABD0793}"/>
              </a:ext>
            </a:extLst>
          </p:cNvPr>
          <p:cNvSpPr/>
          <p:nvPr/>
        </p:nvSpPr>
        <p:spPr>
          <a:xfrm>
            <a:off x="1375860" y="2826105"/>
            <a:ext cx="2668767" cy="420260"/>
          </a:xfrm>
          <a:prstGeom prst="rect">
            <a:avLst/>
          </a:prstGeom>
          <a:noFill/>
          <a:ln w="38100">
            <a:solidFill>
              <a:srgbClr val="6B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0E8E853A-C93E-40AC-813E-772E59273A62}"/>
              </a:ext>
            </a:extLst>
          </p:cNvPr>
          <p:cNvSpPr/>
          <p:nvPr/>
        </p:nvSpPr>
        <p:spPr>
          <a:xfrm>
            <a:off x="4574954" y="2817395"/>
            <a:ext cx="1999570" cy="343899"/>
          </a:xfrm>
          <a:prstGeom prst="rect">
            <a:avLst/>
          </a:prstGeom>
          <a:noFill/>
          <a:ln w="38100">
            <a:solidFill>
              <a:srgbClr val="6B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867140CF-3779-4307-94DA-3AC0A63A3B48}"/>
              </a:ext>
            </a:extLst>
          </p:cNvPr>
          <p:cNvSpPr/>
          <p:nvPr/>
        </p:nvSpPr>
        <p:spPr>
          <a:xfrm>
            <a:off x="1774429" y="3286369"/>
            <a:ext cx="2322592" cy="420260"/>
          </a:xfrm>
          <a:prstGeom prst="rect">
            <a:avLst/>
          </a:prstGeom>
          <a:noFill/>
          <a:ln w="38100">
            <a:solidFill>
              <a:srgbClr val="6B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E376354C-315A-435C-A78B-03D718CFF625}"/>
              </a:ext>
            </a:extLst>
          </p:cNvPr>
          <p:cNvSpPr/>
          <p:nvPr/>
        </p:nvSpPr>
        <p:spPr>
          <a:xfrm>
            <a:off x="6581042" y="2835629"/>
            <a:ext cx="1691338" cy="343899"/>
          </a:xfrm>
          <a:prstGeom prst="rect">
            <a:avLst/>
          </a:prstGeom>
          <a:noFill/>
          <a:ln w="38100">
            <a:solidFill>
              <a:srgbClr val="6B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4FD58F77-E756-41FD-B862-F962BB6BD4AB}"/>
              </a:ext>
            </a:extLst>
          </p:cNvPr>
          <p:cNvSpPr txBox="1"/>
          <p:nvPr/>
        </p:nvSpPr>
        <p:spPr>
          <a:xfrm rot="18216337">
            <a:off x="6953123" y="1854230"/>
            <a:ext cx="1828800" cy="369332"/>
          </a:xfrm>
          <a:prstGeom prst="rect">
            <a:avLst/>
          </a:prstGeom>
          <a:noFill/>
        </p:spPr>
        <p:txBody>
          <a:bodyPr wrap="none" rtlCol="0">
            <a:spAutoFit/>
          </a:bodyPr>
          <a:lstStyle/>
          <a:p>
            <a:r>
              <a:rPr lang="en-US" dirty="0"/>
              <a:t>Motor-DMN</a:t>
            </a:r>
          </a:p>
        </p:txBody>
      </p:sp>
      <p:sp>
        <p:nvSpPr>
          <p:cNvPr id="51" name="TextBox 50">
            <a:extLst>
              <a:ext uri="{FF2B5EF4-FFF2-40B4-BE49-F238E27FC236}">
                <a16:creationId xmlns:a16="http://schemas.microsoft.com/office/drawing/2014/main" id="{9109CFC0-FFFB-46CC-95EB-E0E4F6BCAB65}"/>
              </a:ext>
            </a:extLst>
          </p:cNvPr>
          <p:cNvSpPr txBox="1"/>
          <p:nvPr/>
        </p:nvSpPr>
        <p:spPr>
          <a:xfrm rot="18216337">
            <a:off x="7269233" y="1854230"/>
            <a:ext cx="1828800" cy="369332"/>
          </a:xfrm>
          <a:prstGeom prst="rect">
            <a:avLst/>
          </a:prstGeom>
          <a:noFill/>
        </p:spPr>
        <p:txBody>
          <a:bodyPr wrap="none" rtlCol="0">
            <a:spAutoFit/>
          </a:bodyPr>
          <a:lstStyle/>
          <a:p>
            <a:r>
              <a:rPr lang="en-US" dirty="0"/>
              <a:t>Motor-VAN</a:t>
            </a:r>
          </a:p>
        </p:txBody>
      </p:sp>
      <p:sp>
        <p:nvSpPr>
          <p:cNvPr id="52" name="TextBox 51">
            <a:extLst>
              <a:ext uri="{FF2B5EF4-FFF2-40B4-BE49-F238E27FC236}">
                <a16:creationId xmlns:a16="http://schemas.microsoft.com/office/drawing/2014/main" id="{30A39D2B-6E3E-4AC2-B4B0-C7142FE0FD92}"/>
              </a:ext>
            </a:extLst>
          </p:cNvPr>
          <p:cNvSpPr txBox="1"/>
          <p:nvPr/>
        </p:nvSpPr>
        <p:spPr>
          <a:xfrm rot="18216337">
            <a:off x="7585343" y="1854230"/>
            <a:ext cx="1828800" cy="369332"/>
          </a:xfrm>
          <a:prstGeom prst="rect">
            <a:avLst/>
          </a:prstGeom>
          <a:noFill/>
        </p:spPr>
        <p:txBody>
          <a:bodyPr wrap="none" rtlCol="0">
            <a:spAutoFit/>
          </a:bodyPr>
          <a:lstStyle/>
          <a:p>
            <a:r>
              <a:rPr lang="en-US" dirty="0"/>
              <a:t>Motor-SUB</a:t>
            </a:r>
          </a:p>
        </p:txBody>
      </p:sp>
      <p:sp>
        <p:nvSpPr>
          <p:cNvPr id="53" name="Rectangle 52">
            <a:extLst>
              <a:ext uri="{FF2B5EF4-FFF2-40B4-BE49-F238E27FC236}">
                <a16:creationId xmlns:a16="http://schemas.microsoft.com/office/drawing/2014/main" id="{269D1C2F-85AD-41B0-B734-694945D40596}"/>
              </a:ext>
            </a:extLst>
          </p:cNvPr>
          <p:cNvSpPr/>
          <p:nvPr/>
        </p:nvSpPr>
        <p:spPr>
          <a:xfrm>
            <a:off x="2263802" y="3753323"/>
            <a:ext cx="1840838" cy="420260"/>
          </a:xfrm>
          <a:prstGeom prst="rect">
            <a:avLst/>
          </a:prstGeom>
          <a:noFill/>
          <a:ln w="38100">
            <a:solidFill>
              <a:srgbClr val="6B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BED292EF-08CD-4138-8B39-D3AEF427E007}"/>
              </a:ext>
            </a:extLst>
          </p:cNvPr>
          <p:cNvSpPr/>
          <p:nvPr/>
        </p:nvSpPr>
        <p:spPr>
          <a:xfrm>
            <a:off x="8258202" y="2835629"/>
            <a:ext cx="1305349" cy="343899"/>
          </a:xfrm>
          <a:prstGeom prst="rect">
            <a:avLst/>
          </a:prstGeom>
          <a:noFill/>
          <a:ln w="38100">
            <a:solidFill>
              <a:srgbClr val="6B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B49C307F-CEA2-42C4-BAF4-8807F682A4B1}"/>
              </a:ext>
            </a:extLst>
          </p:cNvPr>
          <p:cNvSpPr txBox="1"/>
          <p:nvPr/>
        </p:nvSpPr>
        <p:spPr>
          <a:xfrm rot="18216337">
            <a:off x="7909113" y="1867124"/>
            <a:ext cx="1828800" cy="369332"/>
          </a:xfrm>
          <a:prstGeom prst="rect">
            <a:avLst/>
          </a:prstGeom>
          <a:noFill/>
        </p:spPr>
        <p:txBody>
          <a:bodyPr wrap="none" rtlCol="0">
            <a:spAutoFit/>
          </a:bodyPr>
          <a:lstStyle/>
          <a:p>
            <a:r>
              <a:rPr lang="en-US" dirty="0"/>
              <a:t>DAN-Frontal</a:t>
            </a:r>
          </a:p>
        </p:txBody>
      </p:sp>
      <p:sp>
        <p:nvSpPr>
          <p:cNvPr id="56" name="TextBox 55">
            <a:extLst>
              <a:ext uri="{FF2B5EF4-FFF2-40B4-BE49-F238E27FC236}">
                <a16:creationId xmlns:a16="http://schemas.microsoft.com/office/drawing/2014/main" id="{90D19402-F663-487C-8DB0-F7E84DF9A16A}"/>
              </a:ext>
            </a:extLst>
          </p:cNvPr>
          <p:cNvSpPr txBox="1"/>
          <p:nvPr/>
        </p:nvSpPr>
        <p:spPr>
          <a:xfrm rot="18216337">
            <a:off x="8287595" y="1867124"/>
            <a:ext cx="1828800" cy="369332"/>
          </a:xfrm>
          <a:prstGeom prst="rect">
            <a:avLst/>
          </a:prstGeom>
          <a:noFill/>
        </p:spPr>
        <p:txBody>
          <a:bodyPr wrap="none" rtlCol="0">
            <a:spAutoFit/>
          </a:bodyPr>
          <a:lstStyle/>
          <a:p>
            <a:r>
              <a:rPr lang="en-US" dirty="0"/>
              <a:t>DAN-DMN</a:t>
            </a:r>
          </a:p>
        </p:txBody>
      </p:sp>
      <p:sp>
        <p:nvSpPr>
          <p:cNvPr id="57" name="TextBox 56">
            <a:extLst>
              <a:ext uri="{FF2B5EF4-FFF2-40B4-BE49-F238E27FC236}">
                <a16:creationId xmlns:a16="http://schemas.microsoft.com/office/drawing/2014/main" id="{D2CA3199-CAA6-4425-9A44-0035D0349C6D}"/>
              </a:ext>
            </a:extLst>
          </p:cNvPr>
          <p:cNvSpPr txBox="1"/>
          <p:nvPr/>
        </p:nvSpPr>
        <p:spPr>
          <a:xfrm rot="18216337">
            <a:off x="8627555" y="1867124"/>
            <a:ext cx="1828800" cy="369332"/>
          </a:xfrm>
          <a:prstGeom prst="rect">
            <a:avLst/>
          </a:prstGeom>
          <a:noFill/>
        </p:spPr>
        <p:txBody>
          <a:bodyPr wrap="none" rtlCol="0">
            <a:spAutoFit/>
          </a:bodyPr>
          <a:lstStyle/>
          <a:p>
            <a:r>
              <a:rPr lang="en-US" dirty="0"/>
              <a:t>DAN-VAN</a:t>
            </a:r>
          </a:p>
        </p:txBody>
      </p:sp>
      <p:sp>
        <p:nvSpPr>
          <p:cNvPr id="58" name="TextBox 57">
            <a:extLst>
              <a:ext uri="{FF2B5EF4-FFF2-40B4-BE49-F238E27FC236}">
                <a16:creationId xmlns:a16="http://schemas.microsoft.com/office/drawing/2014/main" id="{BE5623B7-DA1E-4B8F-A4FA-CCC4CDAE07EB}"/>
              </a:ext>
            </a:extLst>
          </p:cNvPr>
          <p:cNvSpPr txBox="1"/>
          <p:nvPr/>
        </p:nvSpPr>
        <p:spPr>
          <a:xfrm rot="18216337">
            <a:off x="8950424" y="1867124"/>
            <a:ext cx="1828800" cy="369332"/>
          </a:xfrm>
          <a:prstGeom prst="rect">
            <a:avLst/>
          </a:prstGeom>
          <a:noFill/>
        </p:spPr>
        <p:txBody>
          <a:bodyPr wrap="none" rtlCol="0">
            <a:spAutoFit/>
          </a:bodyPr>
          <a:lstStyle/>
          <a:p>
            <a:r>
              <a:rPr lang="en-US" dirty="0"/>
              <a:t>DAN-SUB</a:t>
            </a:r>
          </a:p>
        </p:txBody>
      </p:sp>
      <p:pic>
        <p:nvPicPr>
          <p:cNvPr id="59" name="Picture 58">
            <a:extLst>
              <a:ext uri="{FF2B5EF4-FFF2-40B4-BE49-F238E27FC236}">
                <a16:creationId xmlns:a16="http://schemas.microsoft.com/office/drawing/2014/main" id="{03EDB302-20EF-4791-862D-E9E89A309B72}"/>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906877" y="2801786"/>
            <a:ext cx="3221831" cy="3221831"/>
          </a:xfrm>
          <a:prstGeom prst="rect">
            <a:avLst/>
          </a:prstGeom>
          <a:ln w="19050">
            <a:noFill/>
          </a:ln>
        </p:spPr>
      </p:pic>
      <p:sp>
        <p:nvSpPr>
          <p:cNvPr id="61" name="Rectangle 60">
            <a:extLst>
              <a:ext uri="{FF2B5EF4-FFF2-40B4-BE49-F238E27FC236}">
                <a16:creationId xmlns:a16="http://schemas.microsoft.com/office/drawing/2014/main" id="{7BD737B6-EC52-4110-BC13-6426EE5F7ECF}"/>
              </a:ext>
            </a:extLst>
          </p:cNvPr>
          <p:cNvSpPr/>
          <p:nvPr/>
        </p:nvSpPr>
        <p:spPr>
          <a:xfrm>
            <a:off x="4574954" y="2823382"/>
            <a:ext cx="7086426" cy="368207"/>
          </a:xfrm>
          <a:prstGeom prst="rect">
            <a:avLst/>
          </a:prstGeom>
          <a:noFill/>
          <a:ln w="38100">
            <a:solidFill>
              <a:srgbClr val="6B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462BA40C-EE18-4572-B560-372DE0AD0FD6}"/>
              </a:ext>
            </a:extLst>
          </p:cNvPr>
          <p:cNvSpPr>
            <a:spLocks noGrp="1"/>
          </p:cNvSpPr>
          <p:nvPr>
            <p:ph type="title"/>
          </p:nvPr>
        </p:nvSpPr>
        <p:spPr/>
        <p:txBody>
          <a:bodyPr/>
          <a:lstStyle/>
          <a:p>
            <a:r>
              <a:rPr lang="en-US" sz="4400" dirty="0">
                <a:solidFill>
                  <a:srgbClr val="002060"/>
                </a:solidFill>
                <a:latin typeface="Calibri"/>
                <a:ea typeface="Calibri"/>
                <a:cs typeface="Calibri"/>
                <a:sym typeface="Calibri"/>
              </a:rPr>
              <a:t>Not-quite-brain-volumes</a:t>
            </a:r>
            <a:endParaRPr lang="en-US" dirty="0"/>
          </a:p>
        </p:txBody>
      </p:sp>
    </p:spTree>
    <p:extLst>
      <p:ext uri="{BB962C8B-B14F-4D97-AF65-F5344CB8AC3E}">
        <p14:creationId xmlns:p14="http://schemas.microsoft.com/office/powerpoint/2010/main" val="3770722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7"/>
                                        </p:tgtEl>
                                        <p:attrNameLst>
                                          <p:attrName>style.visibility</p:attrName>
                                        </p:attrNameLst>
                                      </p:cBhvr>
                                      <p:to>
                                        <p:strVal val="visible"/>
                                      </p:to>
                                    </p:set>
                                  </p:childTnLst>
                                  <p:subTnLst>
                                    <p:set>
                                      <p:cBhvr override="childStyle">
                                        <p:cTn dur="1" fill="hold" display="0" masterRel="nextClick" afterEffect="1"/>
                                        <p:tgtEl>
                                          <p:spTgt spid="47"/>
                                        </p:tgtEl>
                                        <p:attrNameLst>
                                          <p:attrName>style.visibility</p:attrName>
                                        </p:attrNameLst>
                                      </p:cBhvr>
                                      <p:to>
                                        <p:strVal val="hidden"/>
                                      </p:to>
                                    </p:set>
                                  </p:subTnLst>
                                </p:cTn>
                              </p:par>
                              <p:par>
                                <p:cTn id="45" presetID="1" presetClass="entr" presetSubtype="0" fill="hold" nodeType="with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7"/>
                                        </p:tgtEl>
                                        <p:attrNameLst>
                                          <p:attrName>style.visibility</p:attrName>
                                        </p:attrNameLst>
                                      </p:cBhvr>
                                      <p:to>
                                        <p:strVal val="visible"/>
                                      </p:to>
                                    </p:set>
                                  </p:childTnLst>
                                  <p:subTnLst>
                                    <p:set>
                                      <p:cBhvr override="childStyle">
                                        <p:cTn dur="1" fill="hold" display="0" masterRel="nextClick" afterEffect="1"/>
                                        <p:tgtEl>
                                          <p:spTgt spid="37"/>
                                        </p:tgtEl>
                                        <p:attrNameLst>
                                          <p:attrName>style.visibility</p:attrName>
                                        </p:attrNameLst>
                                      </p:cBhvr>
                                      <p:to>
                                        <p:strVal val="hidden"/>
                                      </p:to>
                                    </p:set>
                                  </p:subTnLst>
                                </p:cTn>
                              </p:par>
                              <p:par>
                                <p:cTn id="49" presetID="1" presetClass="entr" presetSubtype="0" fill="hold" grpId="0" nodeType="withEffect">
                                  <p:stCondLst>
                                    <p:cond delay="0"/>
                                  </p:stCondLst>
                                  <p:childTnLst>
                                    <p:set>
                                      <p:cBhvr>
                                        <p:cTn id="50" dur="1" fill="hold">
                                          <p:stCondLst>
                                            <p:cond delay="0"/>
                                          </p:stCondLst>
                                        </p:cTn>
                                        <p:tgtEl>
                                          <p:spTgt spid="38"/>
                                        </p:tgtEl>
                                        <p:attrNameLst>
                                          <p:attrName>style.visibility</p:attrName>
                                        </p:attrNameLst>
                                      </p:cBhvr>
                                      <p:to>
                                        <p:strVal val="visible"/>
                                      </p:to>
                                    </p:set>
                                  </p:childTnLst>
                                  <p:subTnLst>
                                    <p:set>
                                      <p:cBhvr override="childStyle">
                                        <p:cTn dur="1" fill="hold" display="0" masterRel="nextClick" afterEffect="1"/>
                                        <p:tgtEl>
                                          <p:spTgt spid="38"/>
                                        </p:tgtEl>
                                        <p:attrNameLst>
                                          <p:attrName>style.visibility</p:attrName>
                                        </p:attrNameLst>
                                      </p:cBhvr>
                                      <p:to>
                                        <p:strVal val="hidden"/>
                                      </p:to>
                                    </p:set>
                                  </p:subTnLst>
                                </p:cTn>
                              </p:par>
                              <p:par>
                                <p:cTn id="51" presetID="1" presetClass="entr" presetSubtype="0" fill="hold" grpId="0" nodeType="withEffect">
                                  <p:stCondLst>
                                    <p:cond delay="0"/>
                                  </p:stCondLst>
                                  <p:childTnLst>
                                    <p:set>
                                      <p:cBhvr>
                                        <p:cTn id="52" dur="1" fill="hold">
                                          <p:stCondLst>
                                            <p:cond delay="0"/>
                                          </p:stCondLst>
                                        </p:cTn>
                                        <p:tgtEl>
                                          <p:spTgt spid="42"/>
                                        </p:tgtEl>
                                        <p:attrNameLst>
                                          <p:attrName>style.visibility</p:attrName>
                                        </p:attrNameLst>
                                      </p:cBhvr>
                                      <p:to>
                                        <p:strVal val="visible"/>
                                      </p:to>
                                    </p:set>
                                  </p:childTnLst>
                                  <p:subTnLst>
                                    <p:set>
                                      <p:cBhvr override="childStyle">
                                        <p:cTn dur="1" fill="hold" display="0" masterRel="nextClick" afterEffect="1"/>
                                        <p:tgtEl>
                                          <p:spTgt spid="42"/>
                                        </p:tgtEl>
                                        <p:attrNameLst>
                                          <p:attrName>style.visibility</p:attrName>
                                        </p:attrNameLst>
                                      </p:cBhvr>
                                      <p:to>
                                        <p:strVal val="hidden"/>
                                      </p:to>
                                    </p:set>
                                  </p:subTnLst>
                                </p:cTn>
                              </p:par>
                              <p:par>
                                <p:cTn id="53" presetID="1" presetClass="entr" presetSubtype="0" fill="hold" grpId="0" nodeType="withEffect">
                                  <p:stCondLst>
                                    <p:cond delay="0"/>
                                  </p:stCondLst>
                                  <p:childTnLst>
                                    <p:set>
                                      <p:cBhvr>
                                        <p:cTn id="54" dur="1" fill="hold">
                                          <p:stCondLst>
                                            <p:cond delay="0"/>
                                          </p:stCondLst>
                                        </p:cTn>
                                        <p:tgtEl>
                                          <p:spTgt spid="43"/>
                                        </p:tgtEl>
                                        <p:attrNameLst>
                                          <p:attrName>style.visibility</p:attrName>
                                        </p:attrNameLst>
                                      </p:cBhvr>
                                      <p:to>
                                        <p:strVal val="visible"/>
                                      </p:to>
                                    </p:set>
                                  </p:childTnLst>
                                  <p:subTnLst>
                                    <p:set>
                                      <p:cBhvr override="childStyle">
                                        <p:cTn dur="1" fill="hold" display="0" masterRel="nextClick" afterEffect="1"/>
                                        <p:tgtEl>
                                          <p:spTgt spid="43"/>
                                        </p:tgtEl>
                                        <p:attrNameLst>
                                          <p:attrName>style.visibility</p:attrName>
                                        </p:attrNameLst>
                                      </p:cBhvr>
                                      <p:to>
                                        <p:strVal val="hidden"/>
                                      </p:to>
                                    </p:set>
                                  </p:subTnLst>
                                </p:cTn>
                              </p:par>
                              <p:par>
                                <p:cTn id="55" presetID="1" presetClass="entr" presetSubtype="0" fill="hold" grpId="0" nodeType="withEffect">
                                  <p:stCondLst>
                                    <p:cond delay="0"/>
                                  </p:stCondLst>
                                  <p:childTnLst>
                                    <p:set>
                                      <p:cBhvr>
                                        <p:cTn id="56" dur="1" fill="hold">
                                          <p:stCondLst>
                                            <p:cond delay="0"/>
                                          </p:stCondLst>
                                        </p:cTn>
                                        <p:tgtEl>
                                          <p:spTgt spid="44"/>
                                        </p:tgtEl>
                                        <p:attrNameLst>
                                          <p:attrName>style.visibility</p:attrName>
                                        </p:attrNameLst>
                                      </p:cBhvr>
                                      <p:to>
                                        <p:strVal val="visible"/>
                                      </p:to>
                                    </p:set>
                                  </p:childTnLst>
                                  <p:subTnLst>
                                    <p:set>
                                      <p:cBhvr override="childStyle">
                                        <p:cTn dur="1" fill="hold" display="0" masterRel="nextClick" afterEffect="1"/>
                                        <p:tgtEl>
                                          <p:spTgt spid="44"/>
                                        </p:tgtEl>
                                        <p:attrNameLst>
                                          <p:attrName>style.visibility</p:attrName>
                                        </p:attrNameLst>
                                      </p:cBhvr>
                                      <p:to>
                                        <p:strVal val="hidden"/>
                                      </p:to>
                                    </p:set>
                                  </p:subTnLst>
                                </p:cTn>
                              </p:par>
                              <p:par>
                                <p:cTn id="57" presetID="1" presetClass="entr" presetSubtype="0" fill="hold" grpId="0" nodeType="withEffect">
                                  <p:stCondLst>
                                    <p:cond delay="0"/>
                                  </p:stCondLst>
                                  <p:childTnLst>
                                    <p:set>
                                      <p:cBhvr>
                                        <p:cTn id="58" dur="1" fill="hold">
                                          <p:stCondLst>
                                            <p:cond delay="0"/>
                                          </p:stCondLst>
                                        </p:cTn>
                                        <p:tgtEl>
                                          <p:spTgt spid="45"/>
                                        </p:tgtEl>
                                        <p:attrNameLst>
                                          <p:attrName>style.visibility</p:attrName>
                                        </p:attrNameLst>
                                      </p:cBhvr>
                                      <p:to>
                                        <p:strVal val="visible"/>
                                      </p:to>
                                    </p:set>
                                  </p:childTnLst>
                                  <p:subTnLst>
                                    <p:set>
                                      <p:cBhvr override="childStyle">
                                        <p:cTn dur="1" fill="hold" display="0" masterRel="nextClick" afterEffect="1"/>
                                        <p:tgtEl>
                                          <p:spTgt spid="45"/>
                                        </p:tgtEl>
                                        <p:attrNameLst>
                                          <p:attrName>style.visibility</p:attrName>
                                        </p:attrNameLst>
                                      </p:cBhvr>
                                      <p:to>
                                        <p:strVal val="hidden"/>
                                      </p:to>
                                    </p:set>
                                  </p:subTnLst>
                                </p:cTn>
                              </p:par>
                              <p:par>
                                <p:cTn id="59" presetID="1" presetClass="entr" presetSubtype="0" fill="hold" grpId="0" nodeType="withEffect">
                                  <p:stCondLst>
                                    <p:cond delay="0"/>
                                  </p:stCondLst>
                                  <p:childTnLst>
                                    <p:set>
                                      <p:cBhvr>
                                        <p:cTn id="60" dur="1" fill="hold">
                                          <p:stCondLst>
                                            <p:cond delay="0"/>
                                          </p:stCondLst>
                                        </p:cTn>
                                        <p:tgtEl>
                                          <p:spTgt spid="15"/>
                                        </p:tgtEl>
                                        <p:attrNameLst>
                                          <p:attrName>style.visibility</p:attrName>
                                        </p:attrNameLst>
                                      </p:cBhvr>
                                      <p:to>
                                        <p:strVal val="visible"/>
                                      </p:to>
                                    </p:se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8"/>
                                        </p:tgtEl>
                                        <p:attrNameLst>
                                          <p:attrName>style.visibility</p:attrName>
                                        </p:attrNameLst>
                                      </p:cBhvr>
                                      <p:to>
                                        <p:strVal val="visible"/>
                                      </p:to>
                                    </p:set>
                                  </p:childTnLst>
                                  <p:subTnLst>
                                    <p:set>
                                      <p:cBhvr override="childStyle">
                                        <p:cTn dur="1" fill="hold" display="0" masterRel="nextClick" afterEffect="1"/>
                                        <p:tgtEl>
                                          <p:spTgt spid="48"/>
                                        </p:tgtEl>
                                        <p:attrNameLst>
                                          <p:attrName>style.visibility</p:attrName>
                                        </p:attrNameLst>
                                      </p:cBhvr>
                                      <p:to>
                                        <p:strVal val="hidden"/>
                                      </p:to>
                                    </p:set>
                                  </p:subTnLst>
                                </p:cTn>
                              </p:par>
                              <p:par>
                                <p:cTn id="65" presetID="1" presetClass="entr" presetSubtype="0" fill="hold" grpId="0" nodeType="withEffect">
                                  <p:stCondLst>
                                    <p:cond delay="0"/>
                                  </p:stCondLst>
                                  <p:childTnLst>
                                    <p:set>
                                      <p:cBhvr>
                                        <p:cTn id="66" dur="1" fill="hold">
                                          <p:stCondLst>
                                            <p:cond delay="0"/>
                                          </p:stCondLst>
                                        </p:cTn>
                                        <p:tgtEl>
                                          <p:spTgt spid="49"/>
                                        </p:tgtEl>
                                        <p:attrNameLst>
                                          <p:attrName>style.visibility</p:attrName>
                                        </p:attrNameLst>
                                      </p:cBhvr>
                                      <p:to>
                                        <p:strVal val="visible"/>
                                      </p:to>
                                    </p:set>
                                  </p:childTnLst>
                                  <p:subTnLst>
                                    <p:set>
                                      <p:cBhvr override="childStyle">
                                        <p:cTn dur="1" fill="hold" display="0" masterRel="nextClick" afterEffect="1"/>
                                        <p:tgtEl>
                                          <p:spTgt spid="49"/>
                                        </p:tgtEl>
                                        <p:attrNameLst>
                                          <p:attrName>style.visibility</p:attrName>
                                        </p:attrNameLst>
                                      </p:cBhvr>
                                      <p:to>
                                        <p:strVal val="hidden"/>
                                      </p:to>
                                    </p:set>
                                  </p:subTnLst>
                                </p:cTn>
                              </p:par>
                              <p:par>
                                <p:cTn id="67" presetID="1" presetClass="entr" presetSubtype="0" fill="hold" grpId="0" nodeType="withEffect">
                                  <p:stCondLst>
                                    <p:cond delay="0"/>
                                  </p:stCondLst>
                                  <p:childTnLst>
                                    <p:set>
                                      <p:cBhvr>
                                        <p:cTn id="68" dur="1" fill="hold">
                                          <p:stCondLst>
                                            <p:cond delay="0"/>
                                          </p:stCondLst>
                                        </p:cTn>
                                        <p:tgtEl>
                                          <p:spTgt spid="40"/>
                                        </p:tgtEl>
                                        <p:attrNameLst>
                                          <p:attrName>style.visibility</p:attrName>
                                        </p:attrNameLst>
                                      </p:cBhvr>
                                      <p:to>
                                        <p:strVal val="visible"/>
                                      </p:to>
                                    </p:set>
                                  </p:childTnLst>
                                  <p:subTnLst>
                                    <p:set>
                                      <p:cBhvr override="childStyle">
                                        <p:cTn dur="1" fill="hold" display="0" masterRel="nextClick" afterEffect="1"/>
                                        <p:tgtEl>
                                          <p:spTgt spid="40"/>
                                        </p:tgtEl>
                                        <p:attrNameLst>
                                          <p:attrName>style.visibility</p:attrName>
                                        </p:attrNameLst>
                                      </p:cBhvr>
                                      <p:to>
                                        <p:strVal val="hidden"/>
                                      </p:to>
                                    </p:set>
                                  </p:subTnLst>
                                </p:cTn>
                              </p:par>
                              <p:par>
                                <p:cTn id="69" presetID="1" presetClass="entr" presetSubtype="0" fill="hold" grpId="0" nodeType="withEffect">
                                  <p:stCondLst>
                                    <p:cond delay="0"/>
                                  </p:stCondLst>
                                  <p:childTnLst>
                                    <p:set>
                                      <p:cBhvr>
                                        <p:cTn id="70" dur="1" fill="hold">
                                          <p:stCondLst>
                                            <p:cond delay="0"/>
                                          </p:stCondLst>
                                        </p:cTn>
                                        <p:tgtEl>
                                          <p:spTgt spid="46"/>
                                        </p:tgtEl>
                                        <p:attrNameLst>
                                          <p:attrName>style.visibility</p:attrName>
                                        </p:attrNameLst>
                                      </p:cBhvr>
                                      <p:to>
                                        <p:strVal val="visible"/>
                                      </p:to>
                                    </p:set>
                                  </p:childTnLst>
                                  <p:subTnLst>
                                    <p:set>
                                      <p:cBhvr override="childStyle">
                                        <p:cTn dur="1" fill="hold" display="0" masterRel="nextClick" afterEffect="1"/>
                                        <p:tgtEl>
                                          <p:spTgt spid="46"/>
                                        </p:tgtEl>
                                        <p:attrNameLst>
                                          <p:attrName>style.visibility</p:attrName>
                                        </p:attrNameLst>
                                      </p:cBhvr>
                                      <p:to>
                                        <p:strVal val="hidden"/>
                                      </p:to>
                                    </p:set>
                                  </p:subTnLst>
                                </p:cTn>
                              </p:par>
                              <p:par>
                                <p:cTn id="71" presetID="1" presetClass="entr" presetSubtype="0" fill="hold" grpId="0" nodeType="withEffect">
                                  <p:stCondLst>
                                    <p:cond delay="0"/>
                                  </p:stCondLst>
                                  <p:childTnLst>
                                    <p:set>
                                      <p:cBhvr>
                                        <p:cTn id="72" dur="1" fill="hold">
                                          <p:stCondLst>
                                            <p:cond delay="0"/>
                                          </p:stCondLst>
                                        </p:cTn>
                                        <p:tgtEl>
                                          <p:spTgt spid="50"/>
                                        </p:tgtEl>
                                        <p:attrNameLst>
                                          <p:attrName>style.visibility</p:attrName>
                                        </p:attrNameLst>
                                      </p:cBhvr>
                                      <p:to>
                                        <p:strVal val="visible"/>
                                      </p:to>
                                    </p:set>
                                  </p:childTnLst>
                                  <p:subTnLst>
                                    <p:set>
                                      <p:cBhvr override="childStyle">
                                        <p:cTn dur="1" fill="hold" display="0" masterRel="nextClick" afterEffect="1"/>
                                        <p:tgtEl>
                                          <p:spTgt spid="50"/>
                                        </p:tgtEl>
                                        <p:attrNameLst>
                                          <p:attrName>style.visibility</p:attrName>
                                        </p:attrNameLst>
                                      </p:cBhvr>
                                      <p:to>
                                        <p:strVal val="hidden"/>
                                      </p:to>
                                    </p:set>
                                  </p:subTnLst>
                                </p:cTn>
                              </p:par>
                              <p:par>
                                <p:cTn id="73" presetID="1" presetClass="entr" presetSubtype="0" fill="hold" grpId="0" nodeType="withEffect">
                                  <p:stCondLst>
                                    <p:cond delay="0"/>
                                  </p:stCondLst>
                                  <p:childTnLst>
                                    <p:set>
                                      <p:cBhvr>
                                        <p:cTn id="74" dur="1" fill="hold">
                                          <p:stCondLst>
                                            <p:cond delay="0"/>
                                          </p:stCondLst>
                                        </p:cTn>
                                        <p:tgtEl>
                                          <p:spTgt spid="51"/>
                                        </p:tgtEl>
                                        <p:attrNameLst>
                                          <p:attrName>style.visibility</p:attrName>
                                        </p:attrNameLst>
                                      </p:cBhvr>
                                      <p:to>
                                        <p:strVal val="visible"/>
                                      </p:to>
                                    </p:set>
                                  </p:childTnLst>
                                  <p:subTnLst>
                                    <p:set>
                                      <p:cBhvr override="childStyle">
                                        <p:cTn dur="1" fill="hold" display="0" masterRel="nextClick" afterEffect="1"/>
                                        <p:tgtEl>
                                          <p:spTgt spid="51"/>
                                        </p:tgtEl>
                                        <p:attrNameLst>
                                          <p:attrName>style.visibility</p:attrName>
                                        </p:attrNameLst>
                                      </p:cBhvr>
                                      <p:to>
                                        <p:strVal val="hidden"/>
                                      </p:to>
                                    </p:set>
                                  </p:subTnLst>
                                </p:cTn>
                              </p:par>
                              <p:par>
                                <p:cTn id="75" presetID="1" presetClass="entr" presetSubtype="0" fill="hold" grpId="0" nodeType="withEffect">
                                  <p:stCondLst>
                                    <p:cond delay="0"/>
                                  </p:stCondLst>
                                  <p:childTnLst>
                                    <p:set>
                                      <p:cBhvr>
                                        <p:cTn id="76" dur="1" fill="hold">
                                          <p:stCondLst>
                                            <p:cond delay="0"/>
                                          </p:stCondLst>
                                        </p:cTn>
                                        <p:tgtEl>
                                          <p:spTgt spid="52"/>
                                        </p:tgtEl>
                                        <p:attrNameLst>
                                          <p:attrName>style.visibility</p:attrName>
                                        </p:attrNameLst>
                                      </p:cBhvr>
                                      <p:to>
                                        <p:strVal val="visible"/>
                                      </p:to>
                                    </p:set>
                                  </p:childTnLst>
                                  <p:subTnLst>
                                    <p:set>
                                      <p:cBhvr override="childStyle">
                                        <p:cTn dur="1" fill="hold" display="0" masterRel="nextClick" afterEffect="1"/>
                                        <p:tgtEl>
                                          <p:spTgt spid="52"/>
                                        </p:tgtEl>
                                        <p:attrNameLst>
                                          <p:attrName>style.visibility</p:attrName>
                                        </p:attrNameLst>
                                      </p:cBhvr>
                                      <p:to>
                                        <p:strVal val="hidden"/>
                                      </p:to>
                                    </p:set>
                                  </p:subTnLst>
                                </p:cTn>
                              </p:par>
                              <p:par>
                                <p:cTn id="77" presetID="1" presetClass="entr" presetSubtype="0" fill="hold" nodeType="withEffect">
                                  <p:stCondLst>
                                    <p:cond delay="0"/>
                                  </p:stCondLst>
                                  <p:childTnLst>
                                    <p:set>
                                      <p:cBhvr>
                                        <p:cTn id="78" dur="1" fill="hold">
                                          <p:stCondLst>
                                            <p:cond delay="0"/>
                                          </p:stCondLst>
                                        </p:cTn>
                                        <p:tgtEl>
                                          <p:spTgt spid="20"/>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53"/>
                                        </p:tgtEl>
                                        <p:attrNameLst>
                                          <p:attrName>style.visibility</p:attrName>
                                        </p:attrNameLst>
                                      </p:cBhvr>
                                      <p:to>
                                        <p:strVal val="visible"/>
                                      </p:to>
                                    </p:set>
                                  </p:childTnLst>
                                  <p:subTnLst>
                                    <p:set>
                                      <p:cBhvr override="childStyle">
                                        <p:cTn dur="1" fill="hold" display="0" masterRel="nextClick" afterEffect="1"/>
                                        <p:tgtEl>
                                          <p:spTgt spid="53"/>
                                        </p:tgtEl>
                                        <p:attrNameLst>
                                          <p:attrName>style.visibility</p:attrName>
                                        </p:attrNameLst>
                                      </p:cBhvr>
                                      <p:to>
                                        <p:strVal val="hidden"/>
                                      </p:to>
                                    </p:set>
                                  </p:subTnLst>
                                </p:cTn>
                              </p:par>
                              <p:par>
                                <p:cTn id="83" presetID="1" presetClass="entr" presetSubtype="0" fill="hold" grpId="0" nodeType="withEffect">
                                  <p:stCondLst>
                                    <p:cond delay="0"/>
                                  </p:stCondLst>
                                  <p:childTnLst>
                                    <p:set>
                                      <p:cBhvr>
                                        <p:cTn id="84" dur="1" fill="hold">
                                          <p:stCondLst>
                                            <p:cond delay="0"/>
                                          </p:stCondLst>
                                        </p:cTn>
                                        <p:tgtEl>
                                          <p:spTgt spid="54"/>
                                        </p:tgtEl>
                                        <p:attrNameLst>
                                          <p:attrName>style.visibility</p:attrName>
                                        </p:attrNameLst>
                                      </p:cBhvr>
                                      <p:to>
                                        <p:strVal val="visible"/>
                                      </p:to>
                                    </p:set>
                                  </p:childTnLst>
                                  <p:subTnLst>
                                    <p:set>
                                      <p:cBhvr override="childStyle">
                                        <p:cTn dur="1" fill="hold" display="0" masterRel="nextClick" afterEffect="1"/>
                                        <p:tgtEl>
                                          <p:spTgt spid="54"/>
                                        </p:tgtEl>
                                        <p:attrNameLst>
                                          <p:attrName>style.visibility</p:attrName>
                                        </p:attrNameLst>
                                      </p:cBhvr>
                                      <p:to>
                                        <p:strVal val="hidden"/>
                                      </p:to>
                                    </p:set>
                                  </p:subTnLst>
                                </p:cTn>
                              </p:par>
                              <p:par>
                                <p:cTn id="85" presetID="1" presetClass="entr" presetSubtype="0" fill="hold" grpId="0" nodeType="withEffect">
                                  <p:stCondLst>
                                    <p:cond delay="0"/>
                                  </p:stCondLst>
                                  <p:childTnLst>
                                    <p:set>
                                      <p:cBhvr>
                                        <p:cTn id="86" dur="1" fill="hold">
                                          <p:stCondLst>
                                            <p:cond delay="0"/>
                                          </p:stCondLst>
                                        </p:cTn>
                                        <p:tgtEl>
                                          <p:spTgt spid="55"/>
                                        </p:tgtEl>
                                        <p:attrNameLst>
                                          <p:attrName>style.visibility</p:attrName>
                                        </p:attrNameLst>
                                      </p:cBhvr>
                                      <p:to>
                                        <p:strVal val="visible"/>
                                      </p:to>
                                    </p:set>
                                  </p:childTnLst>
                                  <p:subTnLst>
                                    <p:set>
                                      <p:cBhvr override="childStyle">
                                        <p:cTn dur="1" fill="hold" display="0" masterRel="nextClick" afterEffect="1"/>
                                        <p:tgtEl>
                                          <p:spTgt spid="55"/>
                                        </p:tgtEl>
                                        <p:attrNameLst>
                                          <p:attrName>style.visibility</p:attrName>
                                        </p:attrNameLst>
                                      </p:cBhvr>
                                      <p:to>
                                        <p:strVal val="hidden"/>
                                      </p:to>
                                    </p:set>
                                  </p:subTnLst>
                                </p:cTn>
                              </p:par>
                              <p:par>
                                <p:cTn id="87" presetID="1" presetClass="entr" presetSubtype="0" fill="hold" grpId="0" nodeType="withEffect">
                                  <p:stCondLst>
                                    <p:cond delay="0"/>
                                  </p:stCondLst>
                                  <p:childTnLst>
                                    <p:set>
                                      <p:cBhvr>
                                        <p:cTn id="88" dur="1" fill="hold">
                                          <p:stCondLst>
                                            <p:cond delay="0"/>
                                          </p:stCondLst>
                                        </p:cTn>
                                        <p:tgtEl>
                                          <p:spTgt spid="56"/>
                                        </p:tgtEl>
                                        <p:attrNameLst>
                                          <p:attrName>style.visibility</p:attrName>
                                        </p:attrNameLst>
                                      </p:cBhvr>
                                      <p:to>
                                        <p:strVal val="visible"/>
                                      </p:to>
                                    </p:set>
                                  </p:childTnLst>
                                  <p:subTnLst>
                                    <p:set>
                                      <p:cBhvr override="childStyle">
                                        <p:cTn dur="1" fill="hold" display="0" masterRel="nextClick" afterEffect="1"/>
                                        <p:tgtEl>
                                          <p:spTgt spid="56"/>
                                        </p:tgtEl>
                                        <p:attrNameLst>
                                          <p:attrName>style.visibility</p:attrName>
                                        </p:attrNameLst>
                                      </p:cBhvr>
                                      <p:to>
                                        <p:strVal val="hidden"/>
                                      </p:to>
                                    </p:set>
                                  </p:subTnLst>
                                </p:cTn>
                              </p:par>
                              <p:par>
                                <p:cTn id="89" presetID="1" presetClass="entr" presetSubtype="0" fill="hold" grpId="0" nodeType="withEffect">
                                  <p:stCondLst>
                                    <p:cond delay="0"/>
                                  </p:stCondLst>
                                  <p:childTnLst>
                                    <p:set>
                                      <p:cBhvr>
                                        <p:cTn id="90" dur="1" fill="hold">
                                          <p:stCondLst>
                                            <p:cond delay="0"/>
                                          </p:stCondLst>
                                        </p:cTn>
                                        <p:tgtEl>
                                          <p:spTgt spid="57"/>
                                        </p:tgtEl>
                                        <p:attrNameLst>
                                          <p:attrName>style.visibility</p:attrName>
                                        </p:attrNameLst>
                                      </p:cBhvr>
                                      <p:to>
                                        <p:strVal val="visible"/>
                                      </p:to>
                                    </p:set>
                                  </p:childTnLst>
                                  <p:subTnLst>
                                    <p:set>
                                      <p:cBhvr override="childStyle">
                                        <p:cTn dur="1" fill="hold" display="0" masterRel="nextClick" afterEffect="1"/>
                                        <p:tgtEl>
                                          <p:spTgt spid="57"/>
                                        </p:tgtEl>
                                        <p:attrNameLst>
                                          <p:attrName>style.visibility</p:attrName>
                                        </p:attrNameLst>
                                      </p:cBhvr>
                                      <p:to>
                                        <p:strVal val="hidden"/>
                                      </p:to>
                                    </p:set>
                                  </p:subTnLst>
                                </p:cTn>
                              </p:par>
                              <p:par>
                                <p:cTn id="91" presetID="1" presetClass="entr" presetSubtype="0" fill="hold" grpId="0" nodeType="withEffect">
                                  <p:stCondLst>
                                    <p:cond delay="0"/>
                                  </p:stCondLst>
                                  <p:childTnLst>
                                    <p:set>
                                      <p:cBhvr>
                                        <p:cTn id="92" dur="1" fill="hold">
                                          <p:stCondLst>
                                            <p:cond delay="0"/>
                                          </p:stCondLst>
                                        </p:cTn>
                                        <p:tgtEl>
                                          <p:spTgt spid="58"/>
                                        </p:tgtEl>
                                        <p:attrNameLst>
                                          <p:attrName>style.visibility</p:attrName>
                                        </p:attrNameLst>
                                      </p:cBhvr>
                                      <p:to>
                                        <p:strVal val="visible"/>
                                      </p:to>
                                    </p:set>
                                  </p:childTnLst>
                                  <p:subTnLst>
                                    <p:set>
                                      <p:cBhvr override="childStyle">
                                        <p:cTn dur="1" fill="hold" display="0" masterRel="nextClick" afterEffect="1"/>
                                        <p:tgtEl>
                                          <p:spTgt spid="58"/>
                                        </p:tgtEl>
                                        <p:attrNameLst>
                                          <p:attrName>style.visibility</p:attrName>
                                        </p:attrNameLst>
                                      </p:cBhvr>
                                      <p:to>
                                        <p:strVal val="hidden"/>
                                      </p:to>
                                    </p:set>
                                  </p:subTnLst>
                                </p:cTn>
                              </p:par>
                              <p:par>
                                <p:cTn id="93" presetID="1" presetClass="entr" presetSubtype="0" fill="hold" nodeType="withEffect">
                                  <p:stCondLst>
                                    <p:cond delay="0"/>
                                  </p:stCondLst>
                                  <p:childTnLst>
                                    <p:set>
                                      <p:cBhvr>
                                        <p:cTn id="94" dur="1" fill="hold">
                                          <p:stCondLst>
                                            <p:cond delay="0"/>
                                          </p:stCondLst>
                                        </p:cTn>
                                        <p:tgtEl>
                                          <p:spTgt spid="22"/>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24"/>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25"/>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26"/>
                                        </p:tgtEl>
                                        <p:attrNameLst>
                                          <p:attrName>style.visibility</p:attrName>
                                        </p:attrNameLst>
                                      </p:cBhvr>
                                      <p:to>
                                        <p:strVal val="visible"/>
                                      </p:to>
                                    </p:set>
                                  </p:childTnLst>
                                </p:cTn>
                              </p:par>
                            </p:childTnLst>
                          </p:cTn>
                        </p:par>
                        <p:par>
                          <p:cTn id="103" fill="hold">
                            <p:stCondLst>
                              <p:cond delay="0"/>
                            </p:stCondLst>
                            <p:childTnLst>
                              <p:par>
                                <p:cTn id="104" presetID="1" presetClass="entr" presetSubtype="0" fill="hold" nodeType="afterEffect">
                                  <p:stCondLst>
                                    <p:cond delay="0"/>
                                  </p:stCondLst>
                                  <p:childTnLst>
                                    <p:set>
                                      <p:cBhvr>
                                        <p:cTn id="105" dur="1" fill="hold">
                                          <p:stCondLst>
                                            <p:cond delay="0"/>
                                          </p:stCondLst>
                                        </p:cTn>
                                        <p:tgtEl>
                                          <p:spTgt spid="59"/>
                                        </p:tgtEl>
                                        <p:attrNameLst>
                                          <p:attrName>style.visibility</p:attrName>
                                        </p:attrNameLst>
                                      </p:cBhvr>
                                      <p:to>
                                        <p:strVal val="visible"/>
                                      </p:to>
                                    </p:set>
                                  </p:childTnLst>
                                  <p:subTnLst>
                                    <p:set>
                                      <p:cBhvr override="childStyle">
                                        <p:cTn dur="1" fill="hold" display="0" masterRel="nextClick" afterEffect="1"/>
                                        <p:tgtEl>
                                          <p:spTgt spid="59"/>
                                        </p:tgtEl>
                                        <p:attrNameLst>
                                          <p:attrName>style.visibility</p:attrName>
                                        </p:attrNameLst>
                                      </p:cBhvr>
                                      <p:to>
                                        <p:strVal val="hidden"/>
                                      </p:to>
                                    </p:set>
                                  </p:subTnLst>
                                </p:cTn>
                              </p:par>
                              <p:par>
                                <p:cTn id="106" presetID="1" presetClass="entr" presetSubtype="0" fill="hold" grpId="0" nodeType="withEffect">
                                  <p:stCondLst>
                                    <p:cond delay="0"/>
                                  </p:stCondLst>
                                  <p:childTnLst>
                                    <p:set>
                                      <p:cBhvr>
                                        <p:cTn id="107" dur="1" fill="hold">
                                          <p:stCondLst>
                                            <p:cond delay="0"/>
                                          </p:stCondLst>
                                        </p:cTn>
                                        <p:tgtEl>
                                          <p:spTgt spid="61"/>
                                        </p:tgtEl>
                                        <p:attrNameLst>
                                          <p:attrName>style.visibility</p:attrName>
                                        </p:attrNameLst>
                                      </p:cBhvr>
                                      <p:to>
                                        <p:strVal val="visible"/>
                                      </p:to>
                                    </p:set>
                                  </p:childTnLst>
                                  <p:subTnLst>
                                    <p:set>
                                      <p:cBhvr override="childStyle">
                                        <p:cTn dur="1" fill="hold" display="0" masterRel="nextClick" afterEffect="1"/>
                                        <p:tgtEl>
                                          <p:spTgt spid="6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 grpId="0"/>
      <p:bldP spid="16" grpId="0"/>
      <p:bldP spid="18" grpId="0"/>
      <p:bldP spid="21" grpId="0"/>
      <p:bldP spid="23" grpId="0"/>
      <p:bldP spid="27" grpId="0"/>
      <p:bldP spid="28" grpId="0"/>
      <p:bldP spid="29" grpId="0"/>
      <p:bldP spid="30" grpId="0"/>
      <p:bldP spid="31" grpId="0"/>
      <p:bldP spid="32" grpId="0"/>
      <p:bldP spid="33" grpId="0"/>
      <p:bldP spid="34" grpId="0"/>
      <p:bldP spid="35" grpId="0"/>
      <p:bldP spid="37" grpId="0"/>
      <p:bldP spid="38" grpId="0"/>
      <p:bldP spid="40" grpId="0"/>
      <p:bldP spid="42" grpId="0"/>
      <p:bldP spid="43" grpId="0"/>
      <p:bldP spid="44" grpId="0"/>
      <p:bldP spid="45" grpId="0"/>
      <p:bldP spid="46" grpId="0"/>
      <p:bldP spid="15" grpId="0" animBg="1"/>
      <p:bldP spid="47" grpId="0" animBg="1"/>
      <p:bldP spid="48" grpId="0" animBg="1"/>
      <p:bldP spid="49" grpId="0" animBg="1"/>
      <p:bldP spid="50" grpId="0"/>
      <p:bldP spid="51" grpId="0"/>
      <p:bldP spid="52" grpId="0"/>
      <p:bldP spid="53" grpId="0" animBg="1"/>
      <p:bldP spid="54" grpId="0" animBg="1"/>
      <p:bldP spid="55" grpId="0"/>
      <p:bldP spid="56" grpId="0"/>
      <p:bldP spid="57" grpId="0"/>
      <p:bldP spid="58" grpId="0"/>
      <p:bldP spid="61"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F4C5F3DF-90D0-44A2-A6E4-73C2557A3D68}"/>
              </a:ext>
            </a:extLst>
          </p:cNvPr>
          <p:cNvPicPr>
            <a:picLocks noChangeAspect="1"/>
          </p:cNvPicPr>
          <p:nvPr/>
        </p:nvPicPr>
        <p:blipFill>
          <a:blip r:embed="rId2"/>
          <a:stretch>
            <a:fillRect/>
          </a:stretch>
        </p:blipFill>
        <p:spPr>
          <a:xfrm>
            <a:off x="2852979" y="1230154"/>
            <a:ext cx="3223260" cy="3223260"/>
          </a:xfrm>
          <a:prstGeom prst="rect">
            <a:avLst/>
          </a:prstGeom>
          <a:ln w="19050">
            <a:solidFill>
              <a:schemeClr val="tx1"/>
            </a:solidFill>
          </a:ln>
        </p:spPr>
      </p:pic>
      <p:pic>
        <p:nvPicPr>
          <p:cNvPr id="36" name="Picture 35">
            <a:extLst>
              <a:ext uri="{FF2B5EF4-FFF2-40B4-BE49-F238E27FC236}">
                <a16:creationId xmlns:a16="http://schemas.microsoft.com/office/drawing/2014/main" id="{6A8F9C2B-1AED-4449-9004-8937A17BE8DC}"/>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2852979" y="1218302"/>
            <a:ext cx="3221831" cy="3221831"/>
          </a:xfrm>
          <a:prstGeom prst="rect">
            <a:avLst/>
          </a:prstGeom>
        </p:spPr>
      </p:pic>
      <p:pic>
        <p:nvPicPr>
          <p:cNvPr id="12" name="Picture 11">
            <a:extLst>
              <a:ext uri="{FF2B5EF4-FFF2-40B4-BE49-F238E27FC236}">
                <a16:creationId xmlns:a16="http://schemas.microsoft.com/office/drawing/2014/main" id="{31C1B6DA-B18A-4C77-9D47-EE900C51207E}"/>
              </a:ext>
            </a:extLst>
          </p:cNvPr>
          <p:cNvPicPr>
            <a:picLocks noChangeAspect="1"/>
          </p:cNvPicPr>
          <p:nvPr/>
        </p:nvPicPr>
        <p:blipFill>
          <a:blip r:embed="rId4"/>
          <a:stretch>
            <a:fillRect/>
          </a:stretch>
        </p:blipFill>
        <p:spPr>
          <a:xfrm>
            <a:off x="2100106" y="1912303"/>
            <a:ext cx="3223260" cy="3223260"/>
          </a:xfrm>
          <a:prstGeom prst="rect">
            <a:avLst/>
          </a:prstGeom>
          <a:ln w="19050">
            <a:solidFill>
              <a:schemeClr val="tx1"/>
            </a:solidFill>
          </a:ln>
        </p:spPr>
      </p:pic>
      <p:pic>
        <p:nvPicPr>
          <p:cNvPr id="32" name="Picture 31">
            <a:extLst>
              <a:ext uri="{FF2B5EF4-FFF2-40B4-BE49-F238E27FC236}">
                <a16:creationId xmlns:a16="http://schemas.microsoft.com/office/drawing/2014/main" id="{DD32C448-2A85-4FC9-A087-39D48C3F75E2}"/>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2130477" y="1901880"/>
            <a:ext cx="3221831" cy="3221831"/>
          </a:xfrm>
          <a:prstGeom prst="rect">
            <a:avLst/>
          </a:prstGeom>
        </p:spPr>
      </p:pic>
      <p:pic>
        <p:nvPicPr>
          <p:cNvPr id="11" name="Picture 10">
            <a:extLst>
              <a:ext uri="{FF2B5EF4-FFF2-40B4-BE49-F238E27FC236}">
                <a16:creationId xmlns:a16="http://schemas.microsoft.com/office/drawing/2014/main" id="{7EE46D9F-AF01-4120-B1E6-48BE5FE204CE}"/>
              </a:ext>
            </a:extLst>
          </p:cNvPr>
          <p:cNvPicPr>
            <a:picLocks noChangeAspect="1"/>
          </p:cNvPicPr>
          <p:nvPr/>
        </p:nvPicPr>
        <p:blipFill>
          <a:blip r:embed="rId6"/>
          <a:stretch>
            <a:fillRect/>
          </a:stretch>
        </p:blipFill>
        <p:spPr>
          <a:xfrm>
            <a:off x="1347233" y="2594452"/>
            <a:ext cx="3223260" cy="3223260"/>
          </a:xfrm>
          <a:prstGeom prst="rect">
            <a:avLst/>
          </a:prstGeom>
          <a:ln w="19050">
            <a:solidFill>
              <a:schemeClr val="tx1"/>
            </a:solidFill>
          </a:ln>
        </p:spPr>
      </p:pic>
      <p:pic>
        <p:nvPicPr>
          <p:cNvPr id="34" name="Picture 33">
            <a:extLst>
              <a:ext uri="{FF2B5EF4-FFF2-40B4-BE49-F238E27FC236}">
                <a16:creationId xmlns:a16="http://schemas.microsoft.com/office/drawing/2014/main" id="{EB137969-85E9-4468-944F-D263FC9B4E2B}"/>
              </a:ext>
            </a:extLst>
          </p:cNvPr>
          <p:cNvPicPr>
            <a:picLocks noChangeAspect="1"/>
          </p:cNvPicPr>
          <p:nvPr/>
        </p:nvPicPr>
        <p:blipFill>
          <a:blip r:embed="rId7">
            <a:clrChange>
              <a:clrFrom>
                <a:srgbClr val="FFFFFF"/>
              </a:clrFrom>
              <a:clrTo>
                <a:srgbClr val="FFFFFF">
                  <a:alpha val="0"/>
                </a:srgbClr>
              </a:clrTo>
            </a:clrChange>
          </a:blip>
          <a:stretch>
            <a:fillRect/>
          </a:stretch>
        </p:blipFill>
        <p:spPr>
          <a:xfrm>
            <a:off x="1331993" y="2573606"/>
            <a:ext cx="3221831" cy="3221831"/>
          </a:xfrm>
          <a:prstGeom prst="rect">
            <a:avLst/>
          </a:prstGeom>
        </p:spPr>
      </p:pic>
      <p:pic>
        <p:nvPicPr>
          <p:cNvPr id="3" name="Picture 2">
            <a:extLst>
              <a:ext uri="{FF2B5EF4-FFF2-40B4-BE49-F238E27FC236}">
                <a16:creationId xmlns:a16="http://schemas.microsoft.com/office/drawing/2014/main" id="{CA0D1B90-C080-47B5-9030-7422B2ED9EB7}"/>
              </a:ext>
            </a:extLst>
          </p:cNvPr>
          <p:cNvPicPr>
            <a:picLocks noChangeAspect="1"/>
          </p:cNvPicPr>
          <p:nvPr/>
        </p:nvPicPr>
        <p:blipFill>
          <a:blip r:embed="rId8"/>
          <a:stretch>
            <a:fillRect/>
          </a:stretch>
        </p:blipFill>
        <p:spPr>
          <a:xfrm>
            <a:off x="594360" y="3276600"/>
            <a:ext cx="3223260" cy="3223260"/>
          </a:xfrm>
          <a:prstGeom prst="rect">
            <a:avLst/>
          </a:prstGeom>
          <a:ln w="19050">
            <a:solidFill>
              <a:schemeClr val="tx1"/>
            </a:solidFill>
          </a:ln>
        </p:spPr>
      </p:pic>
      <p:pic>
        <p:nvPicPr>
          <p:cNvPr id="10" name="Picture 9">
            <a:extLst>
              <a:ext uri="{FF2B5EF4-FFF2-40B4-BE49-F238E27FC236}">
                <a16:creationId xmlns:a16="http://schemas.microsoft.com/office/drawing/2014/main" id="{6CD2BD05-F864-4318-9575-6FE719E75D8D}"/>
              </a:ext>
            </a:extLst>
          </p:cNvPr>
          <p:cNvPicPr>
            <a:picLocks noChangeAspect="1"/>
          </p:cNvPicPr>
          <p:nvPr/>
        </p:nvPicPr>
        <p:blipFill>
          <a:blip r:embed="rId9">
            <a:clrChange>
              <a:clrFrom>
                <a:srgbClr val="FFFFFF"/>
              </a:clrFrom>
              <a:clrTo>
                <a:srgbClr val="FFFFFF">
                  <a:alpha val="0"/>
                </a:srgbClr>
              </a:clrTo>
            </a:clrChange>
          </a:blip>
          <a:stretch>
            <a:fillRect/>
          </a:stretch>
        </p:blipFill>
        <p:spPr>
          <a:xfrm>
            <a:off x="611029" y="3236596"/>
            <a:ext cx="3221831" cy="3221831"/>
          </a:xfrm>
          <a:prstGeom prst="rect">
            <a:avLst/>
          </a:prstGeom>
          <a:ln w="19050">
            <a:noFill/>
          </a:ln>
        </p:spPr>
      </p:pic>
      <p:sp>
        <p:nvSpPr>
          <p:cNvPr id="14" name="TextBox 13">
            <a:extLst>
              <a:ext uri="{FF2B5EF4-FFF2-40B4-BE49-F238E27FC236}">
                <a16:creationId xmlns:a16="http://schemas.microsoft.com/office/drawing/2014/main" id="{598DF40E-CFC9-4597-A79D-DB729DF2AD82}"/>
              </a:ext>
            </a:extLst>
          </p:cNvPr>
          <p:cNvSpPr txBox="1"/>
          <p:nvPr/>
        </p:nvSpPr>
        <p:spPr>
          <a:xfrm>
            <a:off x="868261" y="687930"/>
            <a:ext cx="4641848" cy="400110"/>
          </a:xfrm>
          <a:prstGeom prst="rect">
            <a:avLst/>
          </a:prstGeom>
          <a:noFill/>
        </p:spPr>
        <p:txBody>
          <a:bodyPr wrap="none" rtlCol="0">
            <a:spAutoFit/>
          </a:bodyPr>
          <a:lstStyle/>
          <a:p>
            <a:r>
              <a:rPr lang="en-US" sz="2000" b="1" dirty="0"/>
              <a:t>Multiple Functional Connectivity Matrices</a:t>
            </a:r>
          </a:p>
        </p:txBody>
      </p:sp>
      <p:sp>
        <p:nvSpPr>
          <p:cNvPr id="17" name="Shape 1256">
            <a:extLst>
              <a:ext uri="{FF2B5EF4-FFF2-40B4-BE49-F238E27FC236}">
                <a16:creationId xmlns:a16="http://schemas.microsoft.com/office/drawing/2014/main" id="{35C46BBC-8E81-4A84-AA39-6762E4940370}"/>
              </a:ext>
            </a:extLst>
          </p:cNvPr>
          <p:cNvSpPr txBox="1"/>
          <p:nvPr/>
        </p:nvSpPr>
        <p:spPr>
          <a:xfrm>
            <a:off x="190499" y="160877"/>
            <a:ext cx="10045701" cy="591203"/>
          </a:xfrm>
          <a:prstGeom prst="rect">
            <a:avLst/>
          </a:prstGeom>
          <a:noFill/>
          <a:ln>
            <a:noFill/>
          </a:ln>
        </p:spPr>
        <p:txBody>
          <a:bodyPr wrap="square" lIns="91425" tIns="45700" rIns="91425" bIns="45700" anchor="t" anchorCtr="0">
            <a:noAutofit/>
          </a:bodyPr>
          <a:lstStyle/>
          <a:p>
            <a:pPr indent="-203200">
              <a:lnSpc>
                <a:spcPct val="90000"/>
              </a:lnSpc>
              <a:buClr>
                <a:schemeClr val="dk1"/>
              </a:buClr>
              <a:buSzPts val="3200"/>
            </a:pPr>
            <a:r>
              <a:rPr lang="en-US" sz="3200" dirty="0">
                <a:solidFill>
                  <a:schemeClr val="dk1"/>
                </a:solidFill>
                <a:latin typeface="Calibri"/>
                <a:ea typeface="Calibri"/>
                <a:cs typeface="Calibri"/>
                <a:sym typeface="Calibri"/>
              </a:rPr>
              <a:t>Handling not-quite-brain-volumes</a:t>
            </a:r>
          </a:p>
        </p:txBody>
      </p:sp>
      <p:pic>
        <p:nvPicPr>
          <p:cNvPr id="19" name="Picture 18">
            <a:extLst>
              <a:ext uri="{FF2B5EF4-FFF2-40B4-BE49-F238E27FC236}">
                <a16:creationId xmlns:a16="http://schemas.microsoft.com/office/drawing/2014/main" id="{177144F0-B139-4807-BADB-9BD1D14E0E17}"/>
              </a:ext>
            </a:extLst>
          </p:cNvPr>
          <p:cNvPicPr>
            <a:picLocks noChangeAspect="1"/>
          </p:cNvPicPr>
          <p:nvPr/>
        </p:nvPicPr>
        <p:blipFill rotWithShape="1">
          <a:blip r:embed="rId8"/>
          <a:srcRect l="14106" b="85451"/>
          <a:stretch/>
        </p:blipFill>
        <p:spPr>
          <a:xfrm>
            <a:off x="6418021" y="1897655"/>
            <a:ext cx="2768600" cy="468947"/>
          </a:xfrm>
          <a:prstGeom prst="rect">
            <a:avLst/>
          </a:prstGeom>
          <a:ln w="19050">
            <a:noFill/>
          </a:ln>
        </p:spPr>
      </p:pic>
      <p:pic>
        <p:nvPicPr>
          <p:cNvPr id="20" name="Picture 19">
            <a:extLst>
              <a:ext uri="{FF2B5EF4-FFF2-40B4-BE49-F238E27FC236}">
                <a16:creationId xmlns:a16="http://schemas.microsoft.com/office/drawing/2014/main" id="{6D71A5B3-7593-4773-80AF-BA88F7931E4F}"/>
              </a:ext>
            </a:extLst>
          </p:cNvPr>
          <p:cNvPicPr>
            <a:picLocks noChangeAspect="1"/>
          </p:cNvPicPr>
          <p:nvPr/>
        </p:nvPicPr>
        <p:blipFill rotWithShape="1">
          <a:blip r:embed="rId8"/>
          <a:srcRect l="28330" t="14263" b="71188"/>
          <a:stretch/>
        </p:blipFill>
        <p:spPr>
          <a:xfrm>
            <a:off x="9179399" y="1897655"/>
            <a:ext cx="2310132" cy="468947"/>
          </a:xfrm>
          <a:prstGeom prst="rect">
            <a:avLst/>
          </a:prstGeom>
          <a:ln w="19050">
            <a:noFill/>
          </a:ln>
        </p:spPr>
      </p:pic>
      <p:sp>
        <p:nvSpPr>
          <p:cNvPr id="37" name="TextBox 36">
            <a:extLst>
              <a:ext uri="{FF2B5EF4-FFF2-40B4-BE49-F238E27FC236}">
                <a16:creationId xmlns:a16="http://schemas.microsoft.com/office/drawing/2014/main" id="{448B63A3-95FB-446C-9CC4-54191D471D46}"/>
              </a:ext>
            </a:extLst>
          </p:cNvPr>
          <p:cNvSpPr txBox="1"/>
          <p:nvPr/>
        </p:nvSpPr>
        <p:spPr>
          <a:xfrm>
            <a:off x="11487331" y="1781827"/>
            <a:ext cx="468398" cy="584775"/>
          </a:xfrm>
          <a:prstGeom prst="rect">
            <a:avLst/>
          </a:prstGeom>
          <a:noFill/>
        </p:spPr>
        <p:txBody>
          <a:bodyPr wrap="none" rtlCol="0">
            <a:spAutoFit/>
          </a:bodyPr>
          <a:lstStyle/>
          <a:p>
            <a:r>
              <a:rPr lang="en-US" sz="3200" dirty="0"/>
              <a:t>…</a:t>
            </a:r>
          </a:p>
        </p:txBody>
      </p:sp>
      <p:sp>
        <p:nvSpPr>
          <p:cNvPr id="39" name="Rectangle 38">
            <a:extLst>
              <a:ext uri="{FF2B5EF4-FFF2-40B4-BE49-F238E27FC236}">
                <a16:creationId xmlns:a16="http://schemas.microsoft.com/office/drawing/2014/main" id="{52DAA7C6-8076-4A67-85FE-6C2E19FAAF21}"/>
              </a:ext>
            </a:extLst>
          </p:cNvPr>
          <p:cNvSpPr/>
          <p:nvPr/>
        </p:nvSpPr>
        <p:spPr>
          <a:xfrm>
            <a:off x="6418021" y="1902264"/>
            <a:ext cx="5065754" cy="464338"/>
          </a:xfrm>
          <a:prstGeom prst="rect">
            <a:avLst/>
          </a:prstGeom>
          <a:noFill/>
          <a:ln w="57150">
            <a:solidFill>
              <a:srgbClr val="6B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40">
            <a:extLst>
              <a:ext uri="{FF2B5EF4-FFF2-40B4-BE49-F238E27FC236}">
                <a16:creationId xmlns:a16="http://schemas.microsoft.com/office/drawing/2014/main" id="{C431273B-BC93-4920-83FA-A1BF1C3103BC}"/>
              </a:ext>
            </a:extLst>
          </p:cNvPr>
          <p:cNvPicPr>
            <a:picLocks noChangeAspect="1"/>
          </p:cNvPicPr>
          <p:nvPr/>
        </p:nvPicPr>
        <p:blipFill rotWithShape="1">
          <a:blip r:embed="rId6"/>
          <a:srcRect l="28709" t="14203" b="71391"/>
          <a:stretch/>
        </p:blipFill>
        <p:spPr>
          <a:xfrm>
            <a:off x="9191621" y="2511005"/>
            <a:ext cx="2297910" cy="464338"/>
          </a:xfrm>
          <a:prstGeom prst="rect">
            <a:avLst/>
          </a:prstGeom>
          <a:ln w="19050">
            <a:noFill/>
          </a:ln>
        </p:spPr>
      </p:pic>
      <p:pic>
        <p:nvPicPr>
          <p:cNvPr id="42" name="Picture 41">
            <a:extLst>
              <a:ext uri="{FF2B5EF4-FFF2-40B4-BE49-F238E27FC236}">
                <a16:creationId xmlns:a16="http://schemas.microsoft.com/office/drawing/2014/main" id="{C8366A16-B5C2-4DC8-B788-6E130C4354C2}"/>
              </a:ext>
            </a:extLst>
          </p:cNvPr>
          <p:cNvPicPr>
            <a:picLocks noChangeAspect="1"/>
          </p:cNvPicPr>
          <p:nvPr/>
        </p:nvPicPr>
        <p:blipFill rotWithShape="1">
          <a:blip r:embed="rId6"/>
          <a:srcRect l="13999" b="85594"/>
          <a:stretch/>
        </p:blipFill>
        <p:spPr>
          <a:xfrm>
            <a:off x="6418021" y="2511005"/>
            <a:ext cx="2772044" cy="464338"/>
          </a:xfrm>
          <a:prstGeom prst="rect">
            <a:avLst/>
          </a:prstGeom>
          <a:ln w="19050">
            <a:noFill/>
          </a:ln>
        </p:spPr>
      </p:pic>
      <p:sp>
        <p:nvSpPr>
          <p:cNvPr id="45" name="TextBox 44">
            <a:extLst>
              <a:ext uri="{FF2B5EF4-FFF2-40B4-BE49-F238E27FC236}">
                <a16:creationId xmlns:a16="http://schemas.microsoft.com/office/drawing/2014/main" id="{7CC11D90-0F50-47F5-8406-977F7AE45FF9}"/>
              </a:ext>
            </a:extLst>
          </p:cNvPr>
          <p:cNvSpPr txBox="1"/>
          <p:nvPr/>
        </p:nvSpPr>
        <p:spPr>
          <a:xfrm>
            <a:off x="11487331" y="2329611"/>
            <a:ext cx="468398" cy="584775"/>
          </a:xfrm>
          <a:prstGeom prst="rect">
            <a:avLst/>
          </a:prstGeom>
          <a:noFill/>
        </p:spPr>
        <p:txBody>
          <a:bodyPr wrap="none" rtlCol="0">
            <a:spAutoFit/>
          </a:bodyPr>
          <a:lstStyle/>
          <a:p>
            <a:r>
              <a:rPr lang="en-US" sz="3200" dirty="0"/>
              <a:t>…</a:t>
            </a:r>
          </a:p>
        </p:txBody>
      </p:sp>
      <p:sp>
        <p:nvSpPr>
          <p:cNvPr id="46" name="Rectangle 45">
            <a:extLst>
              <a:ext uri="{FF2B5EF4-FFF2-40B4-BE49-F238E27FC236}">
                <a16:creationId xmlns:a16="http://schemas.microsoft.com/office/drawing/2014/main" id="{686EF8D5-D016-4167-BE44-C42C0237EC01}"/>
              </a:ext>
            </a:extLst>
          </p:cNvPr>
          <p:cNvSpPr/>
          <p:nvPr/>
        </p:nvSpPr>
        <p:spPr>
          <a:xfrm>
            <a:off x="6418021" y="2507758"/>
            <a:ext cx="5065754" cy="464338"/>
          </a:xfrm>
          <a:prstGeom prst="rect">
            <a:avLst/>
          </a:prstGeom>
          <a:noFill/>
          <a:ln w="57150">
            <a:solidFill>
              <a:srgbClr val="ED1C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Picture 46">
            <a:extLst>
              <a:ext uri="{FF2B5EF4-FFF2-40B4-BE49-F238E27FC236}">
                <a16:creationId xmlns:a16="http://schemas.microsoft.com/office/drawing/2014/main" id="{CEBBB272-D245-41AF-9EB4-7BB3123FDE56}"/>
              </a:ext>
            </a:extLst>
          </p:cNvPr>
          <p:cNvPicPr>
            <a:picLocks noChangeAspect="1"/>
          </p:cNvPicPr>
          <p:nvPr/>
        </p:nvPicPr>
        <p:blipFill rotWithShape="1">
          <a:blip r:embed="rId4"/>
          <a:srcRect l="28462" t="14503" b="71069"/>
          <a:stretch/>
        </p:blipFill>
        <p:spPr>
          <a:xfrm>
            <a:off x="9183685" y="3106896"/>
            <a:ext cx="2305846" cy="465027"/>
          </a:xfrm>
          <a:prstGeom prst="rect">
            <a:avLst/>
          </a:prstGeom>
          <a:ln w="19050">
            <a:noFill/>
          </a:ln>
        </p:spPr>
      </p:pic>
      <p:pic>
        <p:nvPicPr>
          <p:cNvPr id="48" name="Picture 47">
            <a:extLst>
              <a:ext uri="{FF2B5EF4-FFF2-40B4-BE49-F238E27FC236}">
                <a16:creationId xmlns:a16="http://schemas.microsoft.com/office/drawing/2014/main" id="{5801820B-F033-46A6-9B05-60CD4C3004AD}"/>
              </a:ext>
            </a:extLst>
          </p:cNvPr>
          <p:cNvPicPr>
            <a:picLocks noChangeAspect="1"/>
          </p:cNvPicPr>
          <p:nvPr/>
        </p:nvPicPr>
        <p:blipFill rotWithShape="1">
          <a:blip r:embed="rId4"/>
          <a:srcRect l="13771" b="84806"/>
          <a:stretch/>
        </p:blipFill>
        <p:spPr>
          <a:xfrm>
            <a:off x="6418021" y="3110143"/>
            <a:ext cx="2779387" cy="489744"/>
          </a:xfrm>
          <a:prstGeom prst="rect">
            <a:avLst/>
          </a:prstGeom>
          <a:ln w="19050">
            <a:noFill/>
          </a:ln>
        </p:spPr>
      </p:pic>
      <p:sp>
        <p:nvSpPr>
          <p:cNvPr id="43" name="Rectangle 42">
            <a:extLst>
              <a:ext uri="{FF2B5EF4-FFF2-40B4-BE49-F238E27FC236}">
                <a16:creationId xmlns:a16="http://schemas.microsoft.com/office/drawing/2014/main" id="{CD4E73E7-1E3C-4145-8D93-8B12ED02C192}"/>
              </a:ext>
            </a:extLst>
          </p:cNvPr>
          <p:cNvSpPr/>
          <p:nvPr/>
        </p:nvSpPr>
        <p:spPr>
          <a:xfrm>
            <a:off x="6418021" y="3101792"/>
            <a:ext cx="5065754" cy="464338"/>
          </a:xfrm>
          <a:prstGeom prst="rect">
            <a:avLst/>
          </a:prstGeom>
          <a:noFill/>
          <a:ln w="57150">
            <a:solidFill>
              <a:srgbClr val="24BB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Picture 48">
            <a:extLst>
              <a:ext uri="{FF2B5EF4-FFF2-40B4-BE49-F238E27FC236}">
                <a16:creationId xmlns:a16="http://schemas.microsoft.com/office/drawing/2014/main" id="{97ED116C-07E3-42F4-9AA1-5EAFBA81930C}"/>
              </a:ext>
            </a:extLst>
          </p:cNvPr>
          <p:cNvPicPr>
            <a:picLocks noChangeAspect="1"/>
          </p:cNvPicPr>
          <p:nvPr/>
        </p:nvPicPr>
        <p:blipFill rotWithShape="1">
          <a:blip r:embed="rId2"/>
          <a:srcRect l="28330" t="14279" b="71315"/>
          <a:stretch/>
        </p:blipFill>
        <p:spPr>
          <a:xfrm>
            <a:off x="9179399" y="3678710"/>
            <a:ext cx="2310132" cy="464338"/>
          </a:xfrm>
          <a:prstGeom prst="rect">
            <a:avLst/>
          </a:prstGeom>
          <a:ln w="19050">
            <a:noFill/>
          </a:ln>
        </p:spPr>
      </p:pic>
      <p:pic>
        <p:nvPicPr>
          <p:cNvPr id="50" name="Picture 49">
            <a:extLst>
              <a:ext uri="{FF2B5EF4-FFF2-40B4-BE49-F238E27FC236}">
                <a16:creationId xmlns:a16="http://schemas.microsoft.com/office/drawing/2014/main" id="{4212BEBC-726C-4FBB-BF78-3390C99B2AB1}"/>
              </a:ext>
            </a:extLst>
          </p:cNvPr>
          <p:cNvPicPr>
            <a:picLocks noChangeAspect="1"/>
          </p:cNvPicPr>
          <p:nvPr/>
        </p:nvPicPr>
        <p:blipFill rotWithShape="1">
          <a:blip r:embed="rId2"/>
          <a:srcRect l="14106" b="85594"/>
          <a:stretch/>
        </p:blipFill>
        <p:spPr>
          <a:xfrm>
            <a:off x="6418021" y="3678711"/>
            <a:ext cx="2768601" cy="464337"/>
          </a:xfrm>
          <a:prstGeom prst="rect">
            <a:avLst/>
          </a:prstGeom>
          <a:ln w="19050">
            <a:noFill/>
          </a:ln>
        </p:spPr>
      </p:pic>
      <p:sp>
        <p:nvSpPr>
          <p:cNvPr id="51" name="Rectangle 50">
            <a:extLst>
              <a:ext uri="{FF2B5EF4-FFF2-40B4-BE49-F238E27FC236}">
                <a16:creationId xmlns:a16="http://schemas.microsoft.com/office/drawing/2014/main" id="{06FFA1FD-DF90-4F51-BB06-469FFB695F58}"/>
              </a:ext>
            </a:extLst>
          </p:cNvPr>
          <p:cNvSpPr/>
          <p:nvPr/>
        </p:nvSpPr>
        <p:spPr>
          <a:xfrm>
            <a:off x="6418021" y="3706674"/>
            <a:ext cx="5065754" cy="464338"/>
          </a:xfrm>
          <a:prstGeom prst="rect">
            <a:avLst/>
          </a:prstGeom>
          <a:noFill/>
          <a:ln w="571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11D0E53B-1763-44F5-A8A6-836A1B4493F7}"/>
              </a:ext>
            </a:extLst>
          </p:cNvPr>
          <p:cNvSpPr txBox="1"/>
          <p:nvPr/>
        </p:nvSpPr>
        <p:spPr>
          <a:xfrm>
            <a:off x="11487331" y="2874062"/>
            <a:ext cx="468398" cy="584775"/>
          </a:xfrm>
          <a:prstGeom prst="rect">
            <a:avLst/>
          </a:prstGeom>
          <a:noFill/>
        </p:spPr>
        <p:txBody>
          <a:bodyPr wrap="none" rtlCol="0">
            <a:spAutoFit/>
          </a:bodyPr>
          <a:lstStyle/>
          <a:p>
            <a:r>
              <a:rPr lang="en-US" sz="3200" dirty="0"/>
              <a:t>…</a:t>
            </a:r>
          </a:p>
        </p:txBody>
      </p:sp>
      <p:sp>
        <p:nvSpPr>
          <p:cNvPr id="53" name="TextBox 52">
            <a:extLst>
              <a:ext uri="{FF2B5EF4-FFF2-40B4-BE49-F238E27FC236}">
                <a16:creationId xmlns:a16="http://schemas.microsoft.com/office/drawing/2014/main" id="{E375F11C-6614-4C8A-AD6D-F8DD31EDE1E3}"/>
              </a:ext>
            </a:extLst>
          </p:cNvPr>
          <p:cNvSpPr txBox="1"/>
          <p:nvPr/>
        </p:nvSpPr>
        <p:spPr>
          <a:xfrm>
            <a:off x="11487331" y="3558273"/>
            <a:ext cx="468398" cy="584775"/>
          </a:xfrm>
          <a:prstGeom prst="rect">
            <a:avLst/>
          </a:prstGeom>
          <a:noFill/>
        </p:spPr>
        <p:txBody>
          <a:bodyPr wrap="none" rtlCol="0">
            <a:spAutoFit/>
          </a:bodyPr>
          <a:lstStyle/>
          <a:p>
            <a:r>
              <a:rPr lang="en-US" sz="3200" dirty="0"/>
              <a:t>…</a:t>
            </a:r>
          </a:p>
        </p:txBody>
      </p:sp>
    </p:spTree>
    <p:extLst>
      <p:ext uri="{BB962C8B-B14F-4D97-AF65-F5344CB8AC3E}">
        <p14:creationId xmlns:p14="http://schemas.microsoft.com/office/powerpoint/2010/main" val="4109622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9" grpId="0" animBg="1"/>
      <p:bldP spid="45" grpId="0"/>
      <p:bldP spid="46" grpId="0" animBg="1"/>
      <p:bldP spid="43" grpId="0" animBg="1"/>
      <p:bldP spid="51" grpId="0" animBg="1"/>
      <p:bldP spid="52" grpId="0"/>
      <p:bldP spid="53"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D07C7-DA9D-4A83-AEF1-1BA74290C9C1}"/>
              </a:ext>
            </a:extLst>
          </p:cNvPr>
          <p:cNvSpPr>
            <a:spLocks noGrp="1"/>
          </p:cNvSpPr>
          <p:nvPr>
            <p:ph type="title"/>
          </p:nvPr>
        </p:nvSpPr>
        <p:spPr/>
        <p:txBody>
          <a:bodyPr/>
          <a:lstStyle/>
          <a:p>
            <a:r>
              <a:rPr lang="en-US" dirty="0">
                <a:solidFill>
                  <a:srgbClr val="002060"/>
                </a:solidFill>
              </a:rPr>
              <a:t>Using the command line functions</a:t>
            </a:r>
          </a:p>
        </p:txBody>
      </p:sp>
      <p:sp>
        <p:nvSpPr>
          <p:cNvPr id="5" name="Content Placeholder 4">
            <a:extLst>
              <a:ext uri="{FF2B5EF4-FFF2-40B4-BE49-F238E27FC236}">
                <a16:creationId xmlns:a16="http://schemas.microsoft.com/office/drawing/2014/main" id="{88C9DE02-BD0C-49E6-81B8-EA192F82C8F6}"/>
              </a:ext>
            </a:extLst>
          </p:cNvPr>
          <p:cNvSpPr>
            <a:spLocks noGrp="1"/>
          </p:cNvSpPr>
          <p:nvPr>
            <p:ph idx="1"/>
          </p:nvPr>
        </p:nvSpPr>
        <p:spPr>
          <a:xfrm>
            <a:off x="838200" y="1859038"/>
            <a:ext cx="10515600" cy="3992558"/>
          </a:xfrm>
        </p:spPr>
        <p:txBody>
          <a:bodyPr/>
          <a:lstStyle/>
          <a:p>
            <a:pPr marL="0" indent="0">
              <a:buNone/>
            </a:pPr>
            <a:endParaRPr lang="en-US" sz="1800" dirty="0"/>
          </a:p>
          <a:p>
            <a:pPr lvl="1">
              <a:spcAft>
                <a:spcPts val="600"/>
              </a:spcAft>
            </a:pPr>
            <a:r>
              <a:rPr lang="en-US" dirty="0" err="1"/>
              <a:t>pls_options</a:t>
            </a:r>
            <a:r>
              <a:rPr lang="en-US" dirty="0"/>
              <a:t> to specify type of PLS, “behavioral” data</a:t>
            </a:r>
          </a:p>
          <a:p>
            <a:pPr lvl="1">
              <a:spcAft>
                <a:spcPts val="600"/>
              </a:spcAft>
            </a:pPr>
            <a:r>
              <a:rPr lang="en-US" dirty="0"/>
              <a:t>Refer to User Guide for how PLS expects X to be setup</a:t>
            </a:r>
          </a:p>
          <a:p>
            <a:pPr>
              <a:spcAft>
                <a:spcPts val="600"/>
              </a:spcAft>
            </a:pPr>
            <a:r>
              <a:rPr lang="en-US" dirty="0"/>
              <a:t>Command line output:</a:t>
            </a:r>
          </a:p>
          <a:p>
            <a:pPr>
              <a:spcAft>
                <a:spcPts val="600"/>
              </a:spcAft>
            </a:pPr>
            <a:endParaRPr lang="en-US" sz="3200" dirty="0"/>
          </a:p>
          <a:p>
            <a:pPr>
              <a:spcAft>
                <a:spcPts val="600"/>
              </a:spcAft>
            </a:pPr>
            <a:endParaRPr lang="en-US" dirty="0"/>
          </a:p>
          <a:p>
            <a:pPr>
              <a:spcAft>
                <a:spcPts val="600"/>
              </a:spcAft>
            </a:pPr>
            <a:endParaRPr lang="en-US" dirty="0"/>
          </a:p>
          <a:p>
            <a:pPr>
              <a:spcAft>
                <a:spcPts val="600"/>
              </a:spcAft>
            </a:pPr>
            <a:endParaRPr lang="en-US" sz="1200" dirty="0"/>
          </a:p>
          <a:p>
            <a:pPr lvl="1">
              <a:spcAft>
                <a:spcPts val="600"/>
              </a:spcAft>
            </a:pPr>
            <a:r>
              <a:rPr lang="en-US" dirty="0"/>
              <a:t>Results in “vectorized” format so keep track of you generated your brain X</a:t>
            </a:r>
          </a:p>
        </p:txBody>
      </p:sp>
      <p:sp>
        <p:nvSpPr>
          <p:cNvPr id="6" name="Rectangle 5">
            <a:extLst>
              <a:ext uri="{FF2B5EF4-FFF2-40B4-BE49-F238E27FC236}">
                <a16:creationId xmlns:a16="http://schemas.microsoft.com/office/drawing/2014/main" id="{2F3E344C-1D49-4AA6-AF53-A5C83A80385E}"/>
              </a:ext>
            </a:extLst>
          </p:cNvPr>
          <p:cNvSpPr/>
          <p:nvPr/>
        </p:nvSpPr>
        <p:spPr>
          <a:xfrm>
            <a:off x="917448" y="1564361"/>
            <a:ext cx="9725891" cy="481163"/>
          </a:xfrm>
          <a:prstGeom prst="rect">
            <a:avLst/>
          </a:prstGeom>
          <a:solidFill>
            <a:schemeClr val="bg2">
              <a:alpha val="50196"/>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spcAft>
                <a:spcPts val="600"/>
              </a:spcAft>
              <a:buNone/>
            </a:pPr>
            <a:r>
              <a:rPr lang="en-US" sz="1800" dirty="0">
                <a:solidFill>
                  <a:srgbClr val="002060"/>
                </a:solidFill>
              </a:rPr>
              <a:t>&gt;</a:t>
            </a:r>
            <a:r>
              <a:rPr lang="en-US" sz="1800" b="0" i="0" dirty="0">
                <a:solidFill>
                  <a:srgbClr val="002060"/>
                </a:solidFill>
                <a:effectLst/>
                <a:latin typeface="Courier New" panose="02070309020205020404" pitchFamily="49" charset="0"/>
              </a:rPr>
              <a:t> </a:t>
            </a:r>
            <a:r>
              <a:rPr lang="en-US" sz="1800" b="0" i="0" dirty="0" err="1">
                <a:solidFill>
                  <a:srgbClr val="002060"/>
                </a:solidFill>
                <a:effectLst/>
                <a:latin typeface="Courier New" panose="02070309020205020404" pitchFamily="49" charset="0"/>
              </a:rPr>
              <a:t>pls_results</a:t>
            </a:r>
            <a:r>
              <a:rPr lang="en-US" sz="1800" b="0" i="0" dirty="0">
                <a:solidFill>
                  <a:srgbClr val="002060"/>
                </a:solidFill>
                <a:effectLst/>
                <a:latin typeface="Courier New" panose="02070309020205020404" pitchFamily="49" charset="0"/>
              </a:rPr>
              <a:t> = </a:t>
            </a:r>
            <a:r>
              <a:rPr lang="en-US" sz="1800" b="0" i="0" dirty="0" err="1">
                <a:solidFill>
                  <a:srgbClr val="002060"/>
                </a:solidFill>
                <a:effectLst/>
                <a:latin typeface="Courier New" panose="02070309020205020404" pitchFamily="49" charset="0"/>
              </a:rPr>
              <a:t>pls_analysis</a:t>
            </a:r>
            <a:r>
              <a:rPr lang="en-US" sz="1800" b="0" i="0" dirty="0">
                <a:solidFill>
                  <a:srgbClr val="002060"/>
                </a:solidFill>
                <a:effectLst/>
                <a:latin typeface="Courier New" panose="02070309020205020404" pitchFamily="49" charset="0"/>
              </a:rPr>
              <a:t>({X}, </a:t>
            </a:r>
            <a:r>
              <a:rPr lang="en-US" sz="1800" b="0" i="0" dirty="0" err="1">
                <a:solidFill>
                  <a:srgbClr val="002060"/>
                </a:solidFill>
                <a:effectLst/>
                <a:latin typeface="Courier New" panose="02070309020205020404" pitchFamily="49" charset="0"/>
              </a:rPr>
              <a:t>n_sub</a:t>
            </a:r>
            <a:r>
              <a:rPr lang="en-US" sz="1800" b="0" i="0" dirty="0">
                <a:solidFill>
                  <a:srgbClr val="002060"/>
                </a:solidFill>
                <a:effectLst/>
                <a:latin typeface="Courier New" panose="02070309020205020404" pitchFamily="49" charset="0"/>
              </a:rPr>
              <a:t>, </a:t>
            </a:r>
            <a:r>
              <a:rPr lang="en-US" sz="1800" b="0" i="0" dirty="0" err="1">
                <a:solidFill>
                  <a:srgbClr val="002060"/>
                </a:solidFill>
                <a:effectLst/>
                <a:latin typeface="Courier New" panose="02070309020205020404" pitchFamily="49" charset="0"/>
              </a:rPr>
              <a:t>n_cond</a:t>
            </a:r>
            <a:r>
              <a:rPr lang="en-US" sz="1800" b="0" i="0" dirty="0">
                <a:solidFill>
                  <a:srgbClr val="002060"/>
                </a:solidFill>
                <a:effectLst/>
                <a:latin typeface="Courier New" panose="02070309020205020404" pitchFamily="49" charset="0"/>
              </a:rPr>
              <a:t>, </a:t>
            </a:r>
            <a:r>
              <a:rPr lang="en-US" sz="1800" b="0" i="0" dirty="0" err="1">
                <a:solidFill>
                  <a:srgbClr val="002060"/>
                </a:solidFill>
                <a:effectLst/>
                <a:latin typeface="Courier New" panose="02070309020205020404" pitchFamily="49" charset="0"/>
              </a:rPr>
              <a:t>pls_options</a:t>
            </a:r>
            <a:r>
              <a:rPr lang="en-US" sz="1800" b="0" i="0" dirty="0">
                <a:solidFill>
                  <a:srgbClr val="002060"/>
                </a:solidFill>
                <a:effectLst/>
                <a:latin typeface="Courier New" panose="02070309020205020404" pitchFamily="49" charset="0"/>
              </a:rPr>
              <a:t>);</a:t>
            </a:r>
            <a:endParaRPr lang="en-US" sz="1800" dirty="0">
              <a:solidFill>
                <a:srgbClr val="002060"/>
              </a:solidFill>
            </a:endParaRPr>
          </a:p>
        </p:txBody>
      </p:sp>
      <p:sp>
        <p:nvSpPr>
          <p:cNvPr id="8" name="Rectangle 7">
            <a:extLst>
              <a:ext uri="{FF2B5EF4-FFF2-40B4-BE49-F238E27FC236}">
                <a16:creationId xmlns:a16="http://schemas.microsoft.com/office/drawing/2014/main" id="{E10C6829-A508-4B3F-84F6-8BD5B931840B}"/>
              </a:ext>
            </a:extLst>
          </p:cNvPr>
          <p:cNvSpPr/>
          <p:nvPr/>
        </p:nvSpPr>
        <p:spPr>
          <a:xfrm>
            <a:off x="917447" y="3635575"/>
            <a:ext cx="9725891" cy="2237790"/>
          </a:xfrm>
          <a:prstGeom prst="rect">
            <a:avLst/>
          </a:prstGeom>
          <a:solidFill>
            <a:schemeClr val="bg2">
              <a:alpha val="50196"/>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spcAft>
                <a:spcPts val="600"/>
              </a:spcAft>
              <a:buNone/>
            </a:pPr>
            <a:r>
              <a:rPr lang="en-US" sz="1800" dirty="0">
                <a:solidFill>
                  <a:srgbClr val="002060"/>
                </a:solidFill>
                <a:latin typeface="Courier New" panose="02070309020205020404" pitchFamily="49" charset="0"/>
                <a:cs typeface="Courier New" panose="02070309020205020404" pitchFamily="49" charset="0"/>
              </a:rPr>
              <a:t>&gt; </a:t>
            </a:r>
            <a:r>
              <a:rPr lang="en-US" sz="1800" dirty="0" err="1">
                <a:solidFill>
                  <a:srgbClr val="002060"/>
                </a:solidFill>
                <a:latin typeface="Courier New" panose="02070309020205020404" pitchFamily="49" charset="0"/>
                <a:cs typeface="Courier New" panose="02070309020205020404" pitchFamily="49" charset="0"/>
              </a:rPr>
              <a:t>pls_results.perm_result.sprob</a:t>
            </a:r>
            <a:r>
              <a:rPr lang="en-US" sz="1800" dirty="0">
                <a:solidFill>
                  <a:srgbClr val="002060"/>
                </a:solidFill>
                <a:latin typeface="Courier New" panose="02070309020205020404" pitchFamily="49" charset="0"/>
                <a:cs typeface="Courier New" panose="02070309020205020404" pitchFamily="49" charset="0"/>
              </a:rPr>
              <a:t>		% permutation p-</a:t>
            </a:r>
            <a:r>
              <a:rPr lang="en-US" sz="1800" dirty="0" err="1">
                <a:solidFill>
                  <a:srgbClr val="002060"/>
                </a:solidFill>
                <a:latin typeface="Courier New" panose="02070309020205020404" pitchFamily="49" charset="0"/>
                <a:cs typeface="Courier New" panose="02070309020205020404" pitchFamily="49" charset="0"/>
              </a:rPr>
              <a:t>vals</a:t>
            </a:r>
            <a:endParaRPr lang="en-US" sz="1800" dirty="0">
              <a:solidFill>
                <a:srgbClr val="002060"/>
              </a:solidFill>
              <a:latin typeface="Courier New" panose="02070309020205020404" pitchFamily="49" charset="0"/>
              <a:cs typeface="Courier New" panose="02070309020205020404" pitchFamily="49" charset="0"/>
            </a:endParaRPr>
          </a:p>
          <a:p>
            <a:pPr>
              <a:spcAft>
                <a:spcPts val="600"/>
              </a:spcAft>
            </a:pPr>
            <a:r>
              <a:rPr lang="en-US" sz="1800" dirty="0">
                <a:solidFill>
                  <a:srgbClr val="002060"/>
                </a:solidFill>
                <a:latin typeface="Courier New" panose="02070309020205020404" pitchFamily="49" charset="0"/>
                <a:cs typeface="Courier New" panose="02070309020205020404" pitchFamily="49" charset="0"/>
              </a:rPr>
              <a:t>&gt; </a:t>
            </a:r>
            <a:r>
              <a:rPr lang="en-US" sz="1800" dirty="0" err="1">
                <a:solidFill>
                  <a:srgbClr val="002060"/>
                </a:solidFill>
                <a:latin typeface="Courier New" panose="02070309020205020404" pitchFamily="49" charset="0"/>
                <a:cs typeface="Courier New" panose="02070309020205020404" pitchFamily="49" charset="0"/>
              </a:rPr>
              <a:t>pls_results.boot_result.compare_u</a:t>
            </a:r>
            <a:r>
              <a:rPr lang="en-US" sz="1800" dirty="0">
                <a:solidFill>
                  <a:srgbClr val="002060"/>
                </a:solidFill>
                <a:latin typeface="Courier New" panose="02070309020205020404" pitchFamily="49" charset="0"/>
                <a:cs typeface="Courier New" panose="02070309020205020404" pitchFamily="49" charset="0"/>
              </a:rPr>
              <a:t>	% BSR</a:t>
            </a:r>
          </a:p>
          <a:p>
            <a:pPr marL="0" indent="0">
              <a:spcAft>
                <a:spcPts val="600"/>
              </a:spcAft>
              <a:buNone/>
            </a:pPr>
            <a:r>
              <a:rPr lang="en-US" sz="1800" dirty="0">
                <a:solidFill>
                  <a:srgbClr val="002060"/>
                </a:solidFill>
                <a:latin typeface="Courier New" panose="02070309020205020404" pitchFamily="49" charset="0"/>
                <a:cs typeface="Courier New" panose="02070309020205020404" pitchFamily="49" charset="0"/>
              </a:rPr>
              <a:t>&gt; </a:t>
            </a:r>
            <a:r>
              <a:rPr lang="en-US" sz="1800" dirty="0" err="1">
                <a:solidFill>
                  <a:srgbClr val="002060"/>
                </a:solidFill>
                <a:latin typeface="Courier New" panose="02070309020205020404" pitchFamily="49" charset="0"/>
                <a:cs typeface="Courier New" panose="02070309020205020404" pitchFamily="49" charset="0"/>
              </a:rPr>
              <a:t>pls_results.boot_result.usc</a:t>
            </a:r>
            <a:r>
              <a:rPr lang="en-US" sz="1800" dirty="0">
                <a:solidFill>
                  <a:srgbClr val="002060"/>
                </a:solidFill>
                <a:latin typeface="Courier New" panose="02070309020205020404" pitchFamily="49" charset="0"/>
                <a:cs typeface="Courier New" panose="02070309020205020404" pitchFamily="49" charset="0"/>
              </a:rPr>
              <a:t> 		% brain scores</a:t>
            </a:r>
          </a:p>
          <a:p>
            <a:pPr>
              <a:spcAft>
                <a:spcPts val="600"/>
              </a:spcAft>
            </a:pPr>
            <a:r>
              <a:rPr lang="en-US" sz="1800" dirty="0">
                <a:solidFill>
                  <a:srgbClr val="002060"/>
                </a:solidFill>
                <a:latin typeface="Courier New" panose="02070309020205020404" pitchFamily="49" charset="0"/>
                <a:cs typeface="Courier New" panose="02070309020205020404" pitchFamily="49" charset="0"/>
              </a:rPr>
              <a:t>&gt; </a:t>
            </a:r>
            <a:r>
              <a:rPr lang="en-US" sz="1800" dirty="0" err="1">
                <a:solidFill>
                  <a:srgbClr val="002060"/>
                </a:solidFill>
                <a:latin typeface="Courier New" panose="02070309020205020404" pitchFamily="49" charset="0"/>
                <a:cs typeface="Courier New" panose="02070309020205020404" pitchFamily="49" charset="0"/>
              </a:rPr>
              <a:t>pls_results.boot_result.ulusc</a:t>
            </a:r>
            <a:r>
              <a:rPr lang="en-US" sz="1800" dirty="0">
                <a:solidFill>
                  <a:srgbClr val="002060"/>
                </a:solidFill>
                <a:latin typeface="Courier New" panose="02070309020205020404" pitchFamily="49" charset="0"/>
                <a:cs typeface="Courier New" panose="02070309020205020404" pitchFamily="49" charset="0"/>
              </a:rPr>
              <a:t>/</a:t>
            </a:r>
            <a:r>
              <a:rPr lang="en-US" sz="1800" dirty="0" err="1">
                <a:solidFill>
                  <a:srgbClr val="002060"/>
                </a:solidFill>
                <a:latin typeface="Courier New" panose="02070309020205020404" pitchFamily="49" charset="0"/>
                <a:cs typeface="Courier New" panose="02070309020205020404" pitchFamily="49" charset="0"/>
              </a:rPr>
              <a:t>llusc</a:t>
            </a:r>
            <a:r>
              <a:rPr lang="en-US" sz="1800" dirty="0">
                <a:solidFill>
                  <a:srgbClr val="002060"/>
                </a:solidFill>
                <a:latin typeface="Courier New" panose="02070309020205020404" pitchFamily="49" charset="0"/>
                <a:cs typeface="Courier New" panose="02070309020205020404" pitchFamily="49" charset="0"/>
              </a:rPr>
              <a:t> 	% CIs for mc PLS </a:t>
            </a:r>
          </a:p>
          <a:p>
            <a:pPr marL="0" indent="0">
              <a:spcAft>
                <a:spcPts val="600"/>
              </a:spcAft>
              <a:buNone/>
            </a:pPr>
            <a:r>
              <a:rPr lang="en-US" sz="1800" dirty="0">
                <a:solidFill>
                  <a:srgbClr val="002060"/>
                </a:solidFill>
                <a:latin typeface="Courier New" panose="02070309020205020404" pitchFamily="49" charset="0"/>
                <a:cs typeface="Courier New" panose="02070309020205020404" pitchFamily="49" charset="0"/>
              </a:rPr>
              <a:t>&gt; </a:t>
            </a:r>
            <a:r>
              <a:rPr lang="en-US" sz="1800" dirty="0" err="1">
                <a:solidFill>
                  <a:srgbClr val="002060"/>
                </a:solidFill>
                <a:latin typeface="Courier New" panose="02070309020205020404" pitchFamily="49" charset="0"/>
                <a:cs typeface="Courier New" panose="02070309020205020404" pitchFamily="49" charset="0"/>
              </a:rPr>
              <a:t>pls_results.boot_result.orig_corr</a:t>
            </a:r>
            <a:r>
              <a:rPr lang="en-US" sz="1800" dirty="0">
                <a:solidFill>
                  <a:srgbClr val="002060"/>
                </a:solidFill>
                <a:latin typeface="Courier New" panose="02070309020205020404" pitchFamily="49" charset="0"/>
                <a:cs typeface="Courier New" panose="02070309020205020404" pitchFamily="49" charset="0"/>
              </a:rPr>
              <a:t> 	% for </a:t>
            </a:r>
            <a:r>
              <a:rPr lang="en-US" sz="1800" dirty="0" err="1">
                <a:solidFill>
                  <a:srgbClr val="002060"/>
                </a:solidFill>
                <a:latin typeface="Courier New" panose="02070309020205020404" pitchFamily="49" charset="0"/>
                <a:cs typeface="Courier New" panose="02070309020205020404" pitchFamily="49" charset="0"/>
              </a:rPr>
              <a:t>beh</a:t>
            </a:r>
            <a:r>
              <a:rPr lang="en-US" sz="1800" dirty="0">
                <a:solidFill>
                  <a:srgbClr val="002060"/>
                </a:solidFill>
                <a:latin typeface="Courier New" panose="02070309020205020404" pitchFamily="49" charset="0"/>
                <a:cs typeface="Courier New" panose="02070309020205020404" pitchFamily="49" charset="0"/>
              </a:rPr>
              <a:t> PLS</a:t>
            </a:r>
          </a:p>
          <a:p>
            <a:pPr marL="0" indent="0">
              <a:spcAft>
                <a:spcPts val="600"/>
              </a:spcAft>
              <a:buNone/>
            </a:pPr>
            <a:r>
              <a:rPr lang="en-US" sz="1800" dirty="0">
                <a:solidFill>
                  <a:srgbClr val="002060"/>
                </a:solidFill>
                <a:latin typeface="Courier New" panose="02070309020205020404" pitchFamily="49" charset="0"/>
                <a:cs typeface="Courier New" panose="02070309020205020404" pitchFamily="49" charset="0"/>
              </a:rPr>
              <a:t>&gt; </a:t>
            </a:r>
            <a:r>
              <a:rPr lang="en-US" sz="1800" dirty="0" err="1">
                <a:solidFill>
                  <a:srgbClr val="002060"/>
                </a:solidFill>
                <a:latin typeface="Courier New" panose="02070309020205020404" pitchFamily="49" charset="0"/>
                <a:cs typeface="Courier New" panose="02070309020205020404" pitchFamily="49" charset="0"/>
              </a:rPr>
              <a:t>pls_results.boot_result.ulcorr</a:t>
            </a:r>
            <a:r>
              <a:rPr lang="en-US" sz="1800" dirty="0">
                <a:solidFill>
                  <a:srgbClr val="002060"/>
                </a:solidFill>
                <a:latin typeface="Courier New" panose="02070309020205020404" pitchFamily="49" charset="0"/>
                <a:cs typeface="Courier New" panose="02070309020205020404" pitchFamily="49" charset="0"/>
              </a:rPr>
              <a:t>/</a:t>
            </a:r>
            <a:r>
              <a:rPr lang="en-US" sz="1800" dirty="0" err="1">
                <a:solidFill>
                  <a:srgbClr val="002060"/>
                </a:solidFill>
                <a:latin typeface="Courier New" panose="02070309020205020404" pitchFamily="49" charset="0"/>
                <a:cs typeface="Courier New" panose="02070309020205020404" pitchFamily="49" charset="0"/>
              </a:rPr>
              <a:t>llcorr</a:t>
            </a:r>
            <a:r>
              <a:rPr lang="en-US" sz="1800" dirty="0">
                <a:solidFill>
                  <a:srgbClr val="002060"/>
                </a:solidFill>
                <a:latin typeface="Courier New" panose="02070309020205020404" pitchFamily="49" charset="0"/>
                <a:cs typeface="Courier New" panose="02070309020205020404" pitchFamily="49" charset="0"/>
              </a:rPr>
              <a:t> 	% CIs for </a:t>
            </a:r>
            <a:r>
              <a:rPr lang="en-US" sz="1800" dirty="0" err="1">
                <a:solidFill>
                  <a:srgbClr val="002060"/>
                </a:solidFill>
                <a:latin typeface="Courier New" panose="02070309020205020404" pitchFamily="49" charset="0"/>
                <a:cs typeface="Courier New" panose="02070309020205020404" pitchFamily="49" charset="0"/>
              </a:rPr>
              <a:t>beh</a:t>
            </a:r>
            <a:r>
              <a:rPr lang="en-US" sz="1800" dirty="0">
                <a:solidFill>
                  <a:srgbClr val="002060"/>
                </a:solidFill>
                <a:latin typeface="Courier New" panose="02070309020205020404" pitchFamily="49" charset="0"/>
                <a:cs typeface="Courier New" panose="02070309020205020404" pitchFamily="49" charset="0"/>
              </a:rPr>
              <a:t> PLS</a:t>
            </a:r>
          </a:p>
        </p:txBody>
      </p:sp>
    </p:spTree>
    <p:extLst>
      <p:ext uri="{BB962C8B-B14F-4D97-AF65-F5344CB8AC3E}">
        <p14:creationId xmlns:p14="http://schemas.microsoft.com/office/powerpoint/2010/main" val="3943792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8" end="8"/>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442A2-EE25-49DA-BD48-336CF367E66F}"/>
              </a:ext>
            </a:extLst>
          </p:cNvPr>
          <p:cNvSpPr>
            <a:spLocks noGrp="1"/>
          </p:cNvSpPr>
          <p:nvPr>
            <p:ph type="title"/>
          </p:nvPr>
        </p:nvSpPr>
        <p:spPr/>
        <p:txBody>
          <a:bodyPr/>
          <a:lstStyle/>
          <a:p>
            <a:r>
              <a:rPr lang="en-US" dirty="0"/>
              <a:t>Tools for conducing PLS outside of </a:t>
            </a:r>
            <a:r>
              <a:rPr lang="en-US" dirty="0" err="1"/>
              <a:t>MatLab</a:t>
            </a:r>
            <a:endParaRPr lang="en-US" dirty="0"/>
          </a:p>
        </p:txBody>
      </p:sp>
      <p:sp>
        <p:nvSpPr>
          <p:cNvPr id="3" name="Content Placeholder 2">
            <a:extLst>
              <a:ext uri="{FF2B5EF4-FFF2-40B4-BE49-F238E27FC236}">
                <a16:creationId xmlns:a16="http://schemas.microsoft.com/office/drawing/2014/main" id="{BEC7D05E-7A5B-4BFE-9BA0-1833756EE84C}"/>
              </a:ext>
            </a:extLst>
          </p:cNvPr>
          <p:cNvSpPr>
            <a:spLocks noGrp="1"/>
          </p:cNvSpPr>
          <p:nvPr>
            <p:ph idx="1"/>
          </p:nvPr>
        </p:nvSpPr>
        <p:spPr/>
        <p:txBody>
          <a:bodyPr/>
          <a:lstStyle/>
          <a:p>
            <a:r>
              <a:rPr lang="en-US" dirty="0"/>
              <a:t>R Packages</a:t>
            </a:r>
          </a:p>
          <a:p>
            <a:pPr lvl="1"/>
            <a:r>
              <a:rPr lang="en-US" dirty="0" err="1"/>
              <a:t>oro.nifti</a:t>
            </a:r>
            <a:endParaRPr lang="en-US" dirty="0"/>
          </a:p>
          <a:p>
            <a:pPr lvl="1"/>
            <a:r>
              <a:rPr lang="en-US" dirty="0" err="1"/>
              <a:t>neuroim</a:t>
            </a:r>
            <a:endParaRPr lang="en-US" dirty="0"/>
          </a:p>
          <a:p>
            <a:pPr lvl="1"/>
            <a:r>
              <a:rPr lang="en-US" dirty="0" err="1"/>
              <a:t>TExPosition</a:t>
            </a:r>
            <a:endParaRPr lang="en-US" dirty="0"/>
          </a:p>
          <a:p>
            <a:r>
              <a:rPr lang="en-US" dirty="0"/>
              <a:t>Python</a:t>
            </a:r>
          </a:p>
          <a:p>
            <a:pPr lvl="1"/>
            <a:r>
              <a:rPr lang="en-US" dirty="0" err="1"/>
              <a:t>nipy</a:t>
            </a:r>
            <a:endParaRPr lang="en-US" dirty="0"/>
          </a:p>
          <a:p>
            <a:pPr lvl="1"/>
            <a:r>
              <a:rPr lang="en-US" dirty="0" err="1"/>
              <a:t>nilearan</a:t>
            </a:r>
            <a:endParaRPr lang="en-US" dirty="0"/>
          </a:p>
          <a:p>
            <a:pPr lvl="1"/>
            <a:r>
              <a:rPr lang="en-US" dirty="0"/>
              <a:t>scikit-learn</a:t>
            </a:r>
          </a:p>
        </p:txBody>
      </p:sp>
    </p:spTree>
    <p:extLst>
      <p:ext uri="{BB962C8B-B14F-4D97-AF65-F5344CB8AC3E}">
        <p14:creationId xmlns:p14="http://schemas.microsoft.com/office/powerpoint/2010/main" val="4293137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A3099-EE23-490C-A4A0-C44286095525}"/>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B4F2BE63-5158-4BF3-A97A-06E2E7C68FA1}"/>
              </a:ext>
            </a:extLst>
          </p:cNvPr>
          <p:cNvSpPr>
            <a:spLocks noGrp="1"/>
          </p:cNvSpPr>
          <p:nvPr>
            <p:ph idx="1"/>
          </p:nvPr>
        </p:nvSpPr>
        <p:spPr/>
        <p:txBody>
          <a:bodyPr/>
          <a:lstStyle/>
          <a:p>
            <a:pPr marL="0" marR="0" lvl="0" indent="0" algn="l" rtl="0">
              <a:spcBef>
                <a:spcPts val="0"/>
              </a:spcBef>
              <a:spcAft>
                <a:spcPts val="0"/>
              </a:spcAft>
              <a:buClr>
                <a:schemeClr val="dk1"/>
              </a:buClr>
              <a:buSzPts val="3200"/>
              <a:buNone/>
            </a:pPr>
            <a:r>
              <a:rPr lang="en-US" sz="2800" i="0" u="none" strike="noStrike" cap="none" dirty="0">
                <a:solidFill>
                  <a:schemeClr val="dk1"/>
                </a:solidFill>
                <a:latin typeface="Calibri"/>
                <a:ea typeface="Calibri"/>
                <a:cs typeface="Calibri"/>
                <a:sym typeface="Calibri"/>
              </a:rPr>
              <a:t>PLS User Guide &amp; </a:t>
            </a:r>
            <a:r>
              <a:rPr lang="en-US" sz="2800" i="0" u="none" strike="noStrike" cap="none" dirty="0" err="1">
                <a:solidFill>
                  <a:schemeClr val="dk1"/>
                </a:solidFill>
                <a:latin typeface="Calibri"/>
                <a:ea typeface="Calibri"/>
                <a:cs typeface="Calibri"/>
                <a:sym typeface="Calibri"/>
              </a:rPr>
              <a:t>Fourm</a:t>
            </a:r>
            <a:endParaRPr lang="en-US" sz="2800" i="0" u="none" strike="noStrike" cap="none" dirty="0">
              <a:solidFill>
                <a:schemeClr val="dk1"/>
              </a:solidFill>
              <a:latin typeface="Calibri"/>
              <a:ea typeface="Calibri"/>
              <a:cs typeface="Calibri"/>
              <a:sym typeface="Calibri"/>
            </a:endParaRPr>
          </a:p>
          <a:p>
            <a:pPr>
              <a:spcBef>
                <a:spcPts val="0"/>
              </a:spcBef>
              <a:buClr>
                <a:schemeClr val="dk1"/>
              </a:buClr>
              <a:buSzPts val="3200"/>
            </a:pPr>
            <a:r>
              <a:rPr lang="en-US" sz="2400" i="0" u="none" strike="noStrike" cap="none" dirty="0">
                <a:solidFill>
                  <a:schemeClr val="dk1"/>
                </a:solidFill>
                <a:latin typeface="Calibri"/>
                <a:ea typeface="Calibri"/>
                <a:cs typeface="Calibri"/>
                <a:sym typeface="Calibri"/>
              </a:rPr>
              <a:t>http://pls.rotman-baycrest.on.ca/UserGuide.htm</a:t>
            </a:r>
          </a:p>
          <a:p>
            <a:pPr marL="0" marR="0" lvl="0" indent="0" algn="l" rtl="0">
              <a:spcBef>
                <a:spcPts val="0"/>
              </a:spcBef>
              <a:spcAft>
                <a:spcPts val="0"/>
              </a:spcAft>
              <a:buClr>
                <a:schemeClr val="dk1"/>
              </a:buClr>
              <a:buSzPts val="3200"/>
              <a:buNone/>
            </a:pPr>
            <a:endParaRPr lang="en-US" sz="1800"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3200"/>
              <a:buNone/>
            </a:pPr>
            <a:r>
              <a:rPr lang="en-US" sz="2800" i="0" u="none" strike="noStrike" cap="none" dirty="0">
                <a:solidFill>
                  <a:schemeClr val="dk1"/>
                </a:solidFill>
                <a:latin typeface="Calibri"/>
                <a:ea typeface="Calibri"/>
                <a:cs typeface="Calibri"/>
                <a:sym typeface="Calibri"/>
              </a:rPr>
              <a:t>See our previous RTC Workshop for more in-depth examples</a:t>
            </a:r>
            <a:r>
              <a:rPr lang="en-US" dirty="0">
                <a:solidFill>
                  <a:schemeClr val="dk1"/>
                </a:solidFill>
                <a:latin typeface="Calibri"/>
                <a:ea typeface="Calibri"/>
                <a:cs typeface="Calibri"/>
                <a:sym typeface="Calibri"/>
              </a:rPr>
              <a:t> &amp; code</a:t>
            </a:r>
            <a:endParaRPr lang="en-US" sz="2800" i="0" u="none" strike="noStrike" cap="none" dirty="0">
              <a:solidFill>
                <a:schemeClr val="dk1"/>
              </a:solidFill>
              <a:latin typeface="Calibri"/>
              <a:ea typeface="Calibri"/>
              <a:cs typeface="Calibri"/>
              <a:sym typeface="Calibri"/>
            </a:endParaRPr>
          </a:p>
          <a:p>
            <a:pPr>
              <a:spcBef>
                <a:spcPts val="0"/>
              </a:spcBef>
              <a:buClr>
                <a:schemeClr val="dk1"/>
              </a:buClr>
              <a:buSzPts val="3200"/>
            </a:pPr>
            <a:r>
              <a:rPr lang="en-US" sz="2400" dirty="0">
                <a:solidFill>
                  <a:schemeClr val="dk1"/>
                </a:solidFill>
                <a:latin typeface="Calibri"/>
                <a:ea typeface="Calibri"/>
                <a:cs typeface="Calibri"/>
                <a:sym typeface="Calibri"/>
              </a:rPr>
              <a:t>https://github.com/derekbeaton/workshops/</a:t>
            </a:r>
          </a:p>
          <a:p>
            <a:pPr marL="0" marR="0" lvl="0" indent="0" algn="l" rtl="0">
              <a:spcBef>
                <a:spcPts val="0"/>
              </a:spcBef>
              <a:spcAft>
                <a:spcPts val="0"/>
              </a:spcAft>
              <a:buClr>
                <a:schemeClr val="dk1"/>
              </a:buClr>
              <a:buSzPts val="3200"/>
              <a:buNone/>
            </a:pPr>
            <a:endParaRPr lang="en-US" sz="180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3200"/>
              <a:buNone/>
            </a:pPr>
            <a:r>
              <a:rPr lang="en-US" sz="2800" i="0" u="none" strike="noStrike" cap="none" dirty="0">
                <a:solidFill>
                  <a:schemeClr val="dk1"/>
                </a:solidFill>
                <a:latin typeface="Calibri"/>
                <a:ea typeface="Calibri"/>
                <a:cs typeface="Calibri"/>
                <a:sym typeface="Calibri"/>
              </a:rPr>
              <a:t>Suggested Readings:</a:t>
            </a:r>
          </a:p>
          <a:p>
            <a:pPr marL="342900" marR="0" lvl="0" indent="-342900" algn="l" rtl="0">
              <a:spcBef>
                <a:spcPts val="0"/>
              </a:spcBef>
              <a:spcAft>
                <a:spcPts val="0"/>
              </a:spcAft>
              <a:buClr>
                <a:schemeClr val="dk1"/>
              </a:buClr>
              <a:buSzPts val="3200"/>
              <a:buFont typeface="Arial"/>
              <a:buChar char="•"/>
            </a:pPr>
            <a:r>
              <a:rPr lang="en-US" sz="2400" b="1" i="0" u="none" strike="noStrike" cap="none" dirty="0">
                <a:solidFill>
                  <a:schemeClr val="dk1"/>
                </a:solidFill>
                <a:latin typeface="Calibri"/>
                <a:ea typeface="Calibri"/>
                <a:cs typeface="Calibri"/>
                <a:sym typeface="Calibri"/>
              </a:rPr>
              <a:t>Krishnan</a:t>
            </a:r>
            <a:r>
              <a:rPr lang="en-US" sz="2400" b="0" i="0" u="none" strike="noStrike" cap="none" dirty="0">
                <a:solidFill>
                  <a:schemeClr val="dk1"/>
                </a:solidFill>
                <a:latin typeface="Calibri"/>
                <a:ea typeface="Calibri"/>
                <a:cs typeface="Calibri"/>
                <a:sym typeface="Calibri"/>
              </a:rPr>
              <a:t> et al., (2011). Partial Least Squares (PLS) methods for neuroimaging: A tutorial and review. </a:t>
            </a:r>
            <a:r>
              <a:rPr lang="en-US" sz="2400" b="0" i="1" u="none" strike="noStrike" cap="none" dirty="0" err="1">
                <a:solidFill>
                  <a:schemeClr val="dk1"/>
                </a:solidFill>
                <a:latin typeface="Calibri"/>
                <a:ea typeface="Calibri"/>
                <a:cs typeface="Calibri"/>
                <a:sym typeface="Calibri"/>
              </a:rPr>
              <a:t>NeuroImage</a:t>
            </a:r>
            <a:endParaRPr lang="en-US" sz="2400" b="0" i="1" u="none" strike="noStrike" cap="none" dirty="0">
              <a:solidFill>
                <a:schemeClr val="dk1"/>
              </a:solidFill>
              <a:latin typeface="Calibri"/>
              <a:ea typeface="Calibri"/>
              <a:cs typeface="Calibri"/>
              <a:sym typeface="Calibri"/>
            </a:endParaRPr>
          </a:p>
          <a:p>
            <a:pPr marL="342900" marR="0" lvl="0" indent="-342900" algn="l" rtl="0">
              <a:spcBef>
                <a:spcPts val="640"/>
              </a:spcBef>
              <a:spcAft>
                <a:spcPts val="0"/>
              </a:spcAft>
              <a:buClr>
                <a:schemeClr val="dk1"/>
              </a:buClr>
              <a:buSzPts val="3200"/>
              <a:buFont typeface="Arial"/>
              <a:buChar char="•"/>
            </a:pPr>
            <a:r>
              <a:rPr lang="en-US" sz="2400" b="1" i="0" u="none" strike="noStrike" cap="none" dirty="0">
                <a:solidFill>
                  <a:schemeClr val="dk1"/>
                </a:solidFill>
                <a:latin typeface="Calibri"/>
                <a:ea typeface="Calibri"/>
                <a:cs typeface="Calibri"/>
                <a:sym typeface="Calibri"/>
              </a:rPr>
              <a:t>McIntosh</a:t>
            </a:r>
            <a:r>
              <a:rPr lang="en-US" sz="2400" b="0" i="0" u="none" strike="noStrike" cap="none" dirty="0">
                <a:solidFill>
                  <a:schemeClr val="dk1"/>
                </a:solidFill>
                <a:latin typeface="Calibri"/>
                <a:ea typeface="Calibri"/>
                <a:cs typeface="Calibri"/>
                <a:sym typeface="Calibri"/>
              </a:rPr>
              <a:t> </a:t>
            </a:r>
            <a:r>
              <a:rPr lang="en-US" sz="2400" b="1" i="0" u="none" strike="noStrike" cap="none" dirty="0">
                <a:solidFill>
                  <a:schemeClr val="dk1"/>
                </a:solidFill>
                <a:latin typeface="Calibri"/>
                <a:ea typeface="Calibri"/>
                <a:cs typeface="Calibri"/>
                <a:sym typeface="Calibri"/>
              </a:rPr>
              <a:t>&amp; </a:t>
            </a:r>
            <a:r>
              <a:rPr lang="en-US" sz="2400" b="1" i="0" u="none" strike="noStrike" cap="none" dirty="0" err="1">
                <a:solidFill>
                  <a:schemeClr val="dk1"/>
                </a:solidFill>
                <a:latin typeface="Calibri"/>
                <a:ea typeface="Calibri"/>
                <a:cs typeface="Calibri"/>
                <a:sym typeface="Calibri"/>
              </a:rPr>
              <a:t>Lobaugh</a:t>
            </a:r>
            <a:r>
              <a:rPr lang="en-US" sz="2400" b="1" i="0" u="none" strike="noStrike" cap="none" dirty="0">
                <a:solidFill>
                  <a:schemeClr val="dk1"/>
                </a:solidFill>
                <a:latin typeface="Calibri"/>
                <a:ea typeface="Calibri"/>
                <a:cs typeface="Calibri"/>
                <a:sym typeface="Calibri"/>
              </a:rPr>
              <a:t> </a:t>
            </a:r>
            <a:r>
              <a:rPr lang="en-US" sz="2400" b="0" i="0" u="none" strike="noStrike" cap="none" dirty="0">
                <a:solidFill>
                  <a:schemeClr val="dk1"/>
                </a:solidFill>
                <a:latin typeface="Calibri"/>
                <a:ea typeface="Calibri"/>
                <a:cs typeface="Calibri"/>
                <a:sym typeface="Calibri"/>
              </a:rPr>
              <a:t>(2004). Partial least squares analysis of neuroimaging data - applications and advances. </a:t>
            </a:r>
            <a:r>
              <a:rPr lang="en-US" sz="2400" b="0" i="1" u="none" strike="noStrike" cap="none" dirty="0" err="1">
                <a:solidFill>
                  <a:schemeClr val="dk1"/>
                </a:solidFill>
                <a:latin typeface="Calibri"/>
                <a:ea typeface="Calibri"/>
                <a:cs typeface="Calibri"/>
                <a:sym typeface="Calibri"/>
              </a:rPr>
              <a:t>NeuroImage</a:t>
            </a:r>
            <a:endParaRPr lang="en-US" sz="2400" b="0" i="1" u="none" strike="noStrike" cap="none" dirty="0">
              <a:solidFill>
                <a:schemeClr val="dk1"/>
              </a:solidFill>
              <a:latin typeface="Calibri"/>
              <a:ea typeface="Calibri"/>
              <a:cs typeface="Calibri"/>
              <a:sym typeface="Calibri"/>
            </a:endParaRPr>
          </a:p>
          <a:p>
            <a:pPr marL="342900" marR="0" lvl="0" indent="-342900" algn="l" rtl="0">
              <a:spcBef>
                <a:spcPts val="640"/>
              </a:spcBef>
              <a:spcAft>
                <a:spcPts val="0"/>
              </a:spcAft>
              <a:buClr>
                <a:schemeClr val="dk1"/>
              </a:buClr>
              <a:buSzPts val="3200"/>
              <a:buFont typeface="Arial"/>
              <a:buChar char="•"/>
            </a:pPr>
            <a:r>
              <a:rPr lang="en-US" sz="2400" b="1" i="0" u="none" strike="noStrike" cap="none" dirty="0">
                <a:solidFill>
                  <a:schemeClr val="dk1"/>
                </a:solidFill>
                <a:latin typeface="Calibri"/>
                <a:ea typeface="Calibri"/>
                <a:cs typeface="Calibri"/>
                <a:sym typeface="Calibri"/>
              </a:rPr>
              <a:t>McIntosh &amp; </a:t>
            </a:r>
            <a:r>
              <a:rPr lang="en-US" sz="2400" b="1" i="0" u="none" strike="noStrike" cap="none" dirty="0" err="1">
                <a:solidFill>
                  <a:schemeClr val="dk1"/>
                </a:solidFill>
                <a:latin typeface="Calibri"/>
                <a:ea typeface="Calibri"/>
                <a:cs typeface="Calibri"/>
                <a:sym typeface="Calibri"/>
              </a:rPr>
              <a:t>Misic</a:t>
            </a:r>
            <a:r>
              <a:rPr lang="en-US" sz="2400" b="1" i="0" u="none" strike="noStrike" cap="none" dirty="0">
                <a:solidFill>
                  <a:schemeClr val="dk1"/>
                </a:solidFill>
                <a:latin typeface="Calibri"/>
                <a:ea typeface="Calibri"/>
                <a:cs typeface="Calibri"/>
                <a:sym typeface="Calibri"/>
              </a:rPr>
              <a:t> </a:t>
            </a:r>
            <a:r>
              <a:rPr lang="en-US" sz="2400" b="0" i="0" u="none" strike="noStrike" cap="none" dirty="0">
                <a:solidFill>
                  <a:schemeClr val="dk1"/>
                </a:solidFill>
                <a:latin typeface="Calibri"/>
                <a:ea typeface="Calibri"/>
                <a:cs typeface="Calibri"/>
                <a:sym typeface="Calibri"/>
              </a:rPr>
              <a:t>(2013). Multivariate Statistical Analyses for Neuroimaging Data. </a:t>
            </a:r>
            <a:r>
              <a:rPr lang="en-US" sz="2400" b="0" i="1" u="none" strike="noStrike" cap="none" dirty="0">
                <a:solidFill>
                  <a:schemeClr val="dk1"/>
                </a:solidFill>
                <a:latin typeface="Calibri"/>
                <a:ea typeface="Calibri"/>
                <a:cs typeface="Calibri"/>
                <a:sym typeface="Calibri"/>
              </a:rPr>
              <a:t>Annual Review of Psychology</a:t>
            </a:r>
          </a:p>
          <a:p>
            <a:pPr marL="342900" marR="0" lvl="0" indent="-342900" algn="l" rtl="0">
              <a:spcBef>
                <a:spcPts val="640"/>
              </a:spcBef>
              <a:buClr>
                <a:schemeClr val="dk1"/>
              </a:buClr>
              <a:buSzPts val="3200"/>
              <a:buFont typeface="Arial"/>
              <a:buChar char="•"/>
            </a:pPr>
            <a:r>
              <a:rPr lang="en-US" sz="2400" b="1" i="0" u="none" strike="noStrike" cap="none" dirty="0">
                <a:solidFill>
                  <a:schemeClr val="dk1"/>
                </a:solidFill>
                <a:latin typeface="Calibri"/>
                <a:ea typeface="Calibri"/>
                <a:cs typeface="Calibri"/>
                <a:sym typeface="Calibri"/>
              </a:rPr>
              <a:t>Abdi &amp; Williams </a:t>
            </a:r>
            <a:r>
              <a:rPr lang="en-US" sz="2400" b="0" i="0" u="none" strike="noStrike" cap="none" dirty="0">
                <a:solidFill>
                  <a:schemeClr val="dk1"/>
                </a:solidFill>
                <a:latin typeface="Calibri"/>
                <a:ea typeface="Calibri"/>
                <a:cs typeface="Calibri"/>
                <a:sym typeface="Calibri"/>
              </a:rPr>
              <a:t>(2010). Principal component analysis</a:t>
            </a:r>
            <a:endParaRPr lang="en-US" sz="2400" dirty="0"/>
          </a:p>
        </p:txBody>
      </p:sp>
    </p:spTree>
    <p:extLst>
      <p:ext uri="{BB962C8B-B14F-4D97-AF65-F5344CB8AC3E}">
        <p14:creationId xmlns:p14="http://schemas.microsoft.com/office/powerpoint/2010/main" val="1938029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4675A-197E-4422-B281-4601B6DB379E}"/>
              </a:ext>
            </a:extLst>
          </p:cNvPr>
          <p:cNvSpPr>
            <a:spLocks noGrp="1"/>
          </p:cNvSpPr>
          <p:nvPr>
            <p:ph type="title"/>
          </p:nvPr>
        </p:nvSpPr>
        <p:spPr>
          <a:xfrm>
            <a:off x="0" y="0"/>
            <a:ext cx="10515600" cy="1325563"/>
          </a:xfrm>
        </p:spPr>
        <p:txBody>
          <a:bodyPr/>
          <a:lstStyle/>
          <a:p>
            <a:r>
              <a:rPr lang="en-US" dirty="0">
                <a:solidFill>
                  <a:srgbClr val="002060"/>
                </a:solidFill>
              </a:rPr>
              <a:t>PLS Analysis Options</a:t>
            </a:r>
          </a:p>
        </p:txBody>
      </p:sp>
      <p:pic>
        <p:nvPicPr>
          <p:cNvPr id="4" name="Picture 3">
            <a:extLst>
              <a:ext uri="{FF2B5EF4-FFF2-40B4-BE49-F238E27FC236}">
                <a16:creationId xmlns:a16="http://schemas.microsoft.com/office/drawing/2014/main" id="{E17B75AD-99FF-4C95-9D4B-4E9AF870403C}"/>
              </a:ext>
            </a:extLst>
          </p:cNvPr>
          <p:cNvPicPr>
            <a:picLocks noChangeAspect="1"/>
          </p:cNvPicPr>
          <p:nvPr/>
        </p:nvPicPr>
        <p:blipFill>
          <a:blip r:embed="rId2"/>
          <a:stretch>
            <a:fillRect/>
          </a:stretch>
        </p:blipFill>
        <p:spPr>
          <a:xfrm>
            <a:off x="876300" y="936220"/>
            <a:ext cx="7088131" cy="5760260"/>
          </a:xfrm>
          <a:prstGeom prst="rect">
            <a:avLst/>
          </a:prstGeom>
        </p:spPr>
      </p:pic>
      <p:sp>
        <p:nvSpPr>
          <p:cNvPr id="5" name="Rectangle 4">
            <a:extLst>
              <a:ext uri="{FF2B5EF4-FFF2-40B4-BE49-F238E27FC236}">
                <a16:creationId xmlns:a16="http://schemas.microsoft.com/office/drawing/2014/main" id="{744FDA94-AA5F-4FA5-A191-169881068F39}"/>
              </a:ext>
            </a:extLst>
          </p:cNvPr>
          <p:cNvSpPr/>
          <p:nvPr/>
        </p:nvSpPr>
        <p:spPr>
          <a:xfrm>
            <a:off x="1143001" y="3187700"/>
            <a:ext cx="6489700" cy="1625600"/>
          </a:xfrm>
          <a:prstGeom prst="rect">
            <a:avLst/>
          </a:prstGeom>
          <a:noFill/>
          <a:ln w="5715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2C3756A-AECE-41BF-BE87-E8347135917B}"/>
              </a:ext>
            </a:extLst>
          </p:cNvPr>
          <p:cNvSpPr txBox="1"/>
          <p:nvPr/>
        </p:nvSpPr>
        <p:spPr>
          <a:xfrm>
            <a:off x="8231132" y="1859340"/>
            <a:ext cx="3474862" cy="1569660"/>
          </a:xfrm>
          <a:prstGeom prst="rect">
            <a:avLst/>
          </a:prstGeom>
          <a:noFill/>
        </p:spPr>
        <p:txBody>
          <a:bodyPr wrap="none" rtlCol="0">
            <a:spAutoFit/>
          </a:bodyPr>
          <a:lstStyle/>
          <a:p>
            <a:pPr algn="ctr"/>
            <a:r>
              <a:rPr lang="en-US" sz="3200" b="1" dirty="0"/>
              <a:t>For today:</a:t>
            </a:r>
          </a:p>
          <a:p>
            <a:pPr algn="ctr"/>
            <a:r>
              <a:rPr lang="en-US" sz="3200" dirty="0"/>
              <a:t>Mean-Centered PLS</a:t>
            </a:r>
          </a:p>
          <a:p>
            <a:pPr algn="ctr"/>
            <a:r>
              <a:rPr lang="en-US" sz="3200" dirty="0"/>
              <a:t>Behavioral PLS</a:t>
            </a:r>
          </a:p>
        </p:txBody>
      </p:sp>
    </p:spTree>
    <p:extLst>
      <p:ext uri="{BB962C8B-B14F-4D97-AF65-F5344CB8AC3E}">
        <p14:creationId xmlns:p14="http://schemas.microsoft.com/office/powerpoint/2010/main" val="2591420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7B93BB1B-1A4C-48F3-8691-8E97607182D8}"/>
              </a:ext>
            </a:extLst>
          </p:cNvPr>
          <p:cNvPicPr>
            <a:picLocks noChangeAspect="1"/>
          </p:cNvPicPr>
          <p:nvPr/>
        </p:nvPicPr>
        <p:blipFill>
          <a:blip r:embed="rId2"/>
          <a:stretch>
            <a:fillRect/>
          </a:stretch>
        </p:blipFill>
        <p:spPr>
          <a:xfrm>
            <a:off x="391882" y="1575248"/>
            <a:ext cx="8686545" cy="4659500"/>
          </a:xfrm>
          <a:prstGeom prst="rect">
            <a:avLst/>
          </a:prstGeom>
        </p:spPr>
      </p:pic>
      <p:sp>
        <p:nvSpPr>
          <p:cNvPr id="2" name="Title 1">
            <a:extLst>
              <a:ext uri="{FF2B5EF4-FFF2-40B4-BE49-F238E27FC236}">
                <a16:creationId xmlns:a16="http://schemas.microsoft.com/office/drawing/2014/main" id="{30EB3F35-66FA-4595-BB3A-3CEACF150ECB}"/>
              </a:ext>
            </a:extLst>
          </p:cNvPr>
          <p:cNvSpPr>
            <a:spLocks noGrp="1"/>
          </p:cNvSpPr>
          <p:nvPr>
            <p:ph type="title"/>
          </p:nvPr>
        </p:nvSpPr>
        <p:spPr/>
        <p:txBody>
          <a:bodyPr>
            <a:normAutofit/>
          </a:bodyPr>
          <a:lstStyle/>
          <a:p>
            <a:r>
              <a:rPr lang="en-US" sz="3600" dirty="0">
                <a:solidFill>
                  <a:srgbClr val="002060"/>
                </a:solidFill>
                <a:latin typeface="+mn-lt"/>
              </a:rPr>
              <a:t>PLS Toolbox in </a:t>
            </a:r>
            <a:r>
              <a:rPr lang="en-US" sz="3600" dirty="0" err="1">
                <a:solidFill>
                  <a:srgbClr val="002060"/>
                </a:solidFill>
                <a:latin typeface="+mn-lt"/>
              </a:rPr>
              <a:t>MatLab</a:t>
            </a:r>
            <a:r>
              <a:rPr lang="en-US" sz="3600" dirty="0">
                <a:solidFill>
                  <a:srgbClr val="002060"/>
                </a:solidFill>
                <a:latin typeface="+mn-lt"/>
              </a:rPr>
              <a:t> (McIntosh &amp; </a:t>
            </a:r>
            <a:r>
              <a:rPr lang="en-US" sz="3600" dirty="0" err="1">
                <a:solidFill>
                  <a:srgbClr val="002060"/>
                </a:solidFill>
                <a:latin typeface="+mn-lt"/>
              </a:rPr>
              <a:t>Lobaugh</a:t>
            </a:r>
            <a:r>
              <a:rPr lang="en-US" sz="3600" dirty="0">
                <a:solidFill>
                  <a:srgbClr val="002060"/>
                </a:solidFill>
                <a:latin typeface="+mn-lt"/>
              </a:rPr>
              <a:t>, 2004)</a:t>
            </a:r>
          </a:p>
        </p:txBody>
      </p:sp>
      <p:sp>
        <p:nvSpPr>
          <p:cNvPr id="9" name="TextBox 8">
            <a:extLst>
              <a:ext uri="{FF2B5EF4-FFF2-40B4-BE49-F238E27FC236}">
                <a16:creationId xmlns:a16="http://schemas.microsoft.com/office/drawing/2014/main" id="{2285869B-6A45-43D6-91C2-D1237A705812}"/>
              </a:ext>
            </a:extLst>
          </p:cNvPr>
          <p:cNvSpPr txBox="1"/>
          <p:nvPr/>
        </p:nvSpPr>
        <p:spPr>
          <a:xfrm>
            <a:off x="9549508" y="2935661"/>
            <a:ext cx="2505331" cy="369332"/>
          </a:xfrm>
          <a:prstGeom prst="rect">
            <a:avLst/>
          </a:prstGeom>
          <a:noFill/>
          <a:ln w="38100">
            <a:solidFill>
              <a:srgbClr val="FF0000"/>
            </a:solidFill>
          </a:ln>
        </p:spPr>
        <p:txBody>
          <a:bodyPr wrap="square" rtlCol="0">
            <a:spAutoFit/>
          </a:bodyPr>
          <a:lstStyle/>
          <a:p>
            <a:r>
              <a:rPr lang="en-US" dirty="0"/>
              <a:t>0. Prepare your data </a:t>
            </a:r>
          </a:p>
        </p:txBody>
      </p:sp>
      <p:sp>
        <p:nvSpPr>
          <p:cNvPr id="10" name="TextBox 9">
            <a:extLst>
              <a:ext uri="{FF2B5EF4-FFF2-40B4-BE49-F238E27FC236}">
                <a16:creationId xmlns:a16="http://schemas.microsoft.com/office/drawing/2014/main" id="{90EB9A51-930D-495A-9F0A-3409F2F6D962}"/>
              </a:ext>
            </a:extLst>
          </p:cNvPr>
          <p:cNvSpPr txBox="1"/>
          <p:nvPr/>
        </p:nvSpPr>
        <p:spPr>
          <a:xfrm>
            <a:off x="9549508" y="3582863"/>
            <a:ext cx="2505331" cy="369332"/>
          </a:xfrm>
          <a:prstGeom prst="rect">
            <a:avLst/>
          </a:prstGeom>
          <a:noFill/>
          <a:ln w="38100">
            <a:solidFill>
              <a:srgbClr val="FFC000"/>
            </a:solidFill>
          </a:ln>
        </p:spPr>
        <p:txBody>
          <a:bodyPr wrap="square" rtlCol="0">
            <a:spAutoFit/>
          </a:bodyPr>
          <a:lstStyle/>
          <a:p>
            <a:r>
              <a:rPr lang="en-US" dirty="0"/>
              <a:t>1. Make “brain” matrix</a:t>
            </a:r>
          </a:p>
        </p:txBody>
      </p:sp>
      <p:sp>
        <p:nvSpPr>
          <p:cNvPr id="11" name="TextBox 10">
            <a:extLst>
              <a:ext uri="{FF2B5EF4-FFF2-40B4-BE49-F238E27FC236}">
                <a16:creationId xmlns:a16="http://schemas.microsoft.com/office/drawing/2014/main" id="{6747D0DC-9C72-48A7-8175-E4CD68D9CC0F}"/>
              </a:ext>
            </a:extLst>
          </p:cNvPr>
          <p:cNvSpPr txBox="1"/>
          <p:nvPr/>
        </p:nvSpPr>
        <p:spPr>
          <a:xfrm>
            <a:off x="9549508" y="4175472"/>
            <a:ext cx="2505331" cy="369332"/>
          </a:xfrm>
          <a:prstGeom prst="rect">
            <a:avLst/>
          </a:prstGeom>
          <a:noFill/>
          <a:ln w="38100">
            <a:solidFill>
              <a:schemeClr val="accent6"/>
            </a:solidFill>
          </a:ln>
        </p:spPr>
        <p:txBody>
          <a:bodyPr wrap="square" rtlCol="0">
            <a:spAutoFit/>
          </a:bodyPr>
          <a:lstStyle/>
          <a:p>
            <a:r>
              <a:rPr lang="en-US" dirty="0"/>
              <a:t>2. Run PLS</a:t>
            </a:r>
          </a:p>
        </p:txBody>
      </p:sp>
      <p:cxnSp>
        <p:nvCxnSpPr>
          <p:cNvPr id="13" name="Straight Arrow Connector 12">
            <a:extLst>
              <a:ext uri="{FF2B5EF4-FFF2-40B4-BE49-F238E27FC236}">
                <a16:creationId xmlns:a16="http://schemas.microsoft.com/office/drawing/2014/main" id="{98925AB0-3347-4741-AF20-627D91EB2A85}"/>
              </a:ext>
            </a:extLst>
          </p:cNvPr>
          <p:cNvCxnSpPr>
            <a:cxnSpLocks/>
          </p:cNvCxnSpPr>
          <p:nvPr/>
        </p:nvCxnSpPr>
        <p:spPr>
          <a:xfrm>
            <a:off x="7800995" y="3767529"/>
            <a:ext cx="1645920" cy="0"/>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DC602E30-010C-4210-AFB0-C80AB08038DF}"/>
              </a:ext>
            </a:extLst>
          </p:cNvPr>
          <p:cNvSpPr txBox="1"/>
          <p:nvPr/>
        </p:nvSpPr>
        <p:spPr>
          <a:xfrm>
            <a:off x="9549508" y="4764434"/>
            <a:ext cx="2505331" cy="369332"/>
          </a:xfrm>
          <a:prstGeom prst="rect">
            <a:avLst/>
          </a:prstGeom>
          <a:noFill/>
          <a:ln w="38100">
            <a:solidFill>
              <a:srgbClr val="00B0F0"/>
            </a:solidFill>
          </a:ln>
        </p:spPr>
        <p:txBody>
          <a:bodyPr wrap="square" rtlCol="0">
            <a:spAutoFit/>
          </a:bodyPr>
          <a:lstStyle/>
          <a:p>
            <a:r>
              <a:rPr lang="en-US" dirty="0"/>
              <a:t>3. Visualize and interpret</a:t>
            </a:r>
          </a:p>
        </p:txBody>
      </p:sp>
      <p:cxnSp>
        <p:nvCxnSpPr>
          <p:cNvPr id="27" name="Straight Arrow Connector 26">
            <a:extLst>
              <a:ext uri="{FF2B5EF4-FFF2-40B4-BE49-F238E27FC236}">
                <a16:creationId xmlns:a16="http://schemas.microsoft.com/office/drawing/2014/main" id="{716CAD69-3099-4B3A-A7C2-73EED073FF00}"/>
              </a:ext>
            </a:extLst>
          </p:cNvPr>
          <p:cNvCxnSpPr>
            <a:cxnSpLocks/>
          </p:cNvCxnSpPr>
          <p:nvPr/>
        </p:nvCxnSpPr>
        <p:spPr>
          <a:xfrm>
            <a:off x="7800995" y="4360138"/>
            <a:ext cx="1645920" cy="0"/>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0879FDA-AC75-4D94-A32D-F81E3D56C5EB}"/>
              </a:ext>
            </a:extLst>
          </p:cNvPr>
          <p:cNvCxnSpPr>
            <a:cxnSpLocks/>
          </p:cNvCxnSpPr>
          <p:nvPr/>
        </p:nvCxnSpPr>
        <p:spPr>
          <a:xfrm>
            <a:off x="7800995" y="4949100"/>
            <a:ext cx="1645920" cy="0"/>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204D89C5-A2CA-4CDA-BE6B-1297994A038C}"/>
              </a:ext>
            </a:extLst>
          </p:cNvPr>
          <p:cNvSpPr/>
          <p:nvPr/>
        </p:nvSpPr>
        <p:spPr>
          <a:xfrm>
            <a:off x="1686332" y="3522601"/>
            <a:ext cx="6091941" cy="489857"/>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A951ED63-2B71-41AC-A524-43EE39AFBB1E}"/>
              </a:ext>
            </a:extLst>
          </p:cNvPr>
          <p:cNvSpPr/>
          <p:nvPr/>
        </p:nvSpPr>
        <p:spPr>
          <a:xfrm>
            <a:off x="1686332" y="4115210"/>
            <a:ext cx="6091941" cy="489857"/>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38AA9DEE-DC2E-41BF-AD4F-EF44D65DF0A6}"/>
              </a:ext>
            </a:extLst>
          </p:cNvPr>
          <p:cNvSpPr/>
          <p:nvPr/>
        </p:nvSpPr>
        <p:spPr>
          <a:xfrm>
            <a:off x="1686332" y="4704172"/>
            <a:ext cx="6091941" cy="489857"/>
          </a:xfrm>
          <a:prstGeom prst="rect">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17306E2-E806-442F-BC8F-4F9F3F9774C1}"/>
              </a:ext>
            </a:extLst>
          </p:cNvPr>
          <p:cNvSpPr/>
          <p:nvPr/>
        </p:nvSpPr>
        <p:spPr>
          <a:xfrm>
            <a:off x="4038593" y="2939143"/>
            <a:ext cx="2906489" cy="489857"/>
          </a:xfrm>
          <a:prstGeom prst="rect">
            <a:avLst/>
          </a:prstGeom>
          <a:noFill/>
          <a:ln w="5715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81F8DBEE-526B-4AD4-ABCB-5752A72CE2FE}"/>
              </a:ext>
            </a:extLst>
          </p:cNvPr>
          <p:cNvSpPr txBox="1"/>
          <p:nvPr/>
        </p:nvSpPr>
        <p:spPr>
          <a:xfrm>
            <a:off x="2454819" y="6308209"/>
            <a:ext cx="6571030" cy="369332"/>
          </a:xfrm>
          <a:prstGeom prst="rect">
            <a:avLst/>
          </a:prstGeom>
          <a:noFill/>
        </p:spPr>
        <p:txBody>
          <a:bodyPr wrap="none" rtlCol="0">
            <a:spAutoFit/>
          </a:bodyPr>
          <a:lstStyle/>
          <a:p>
            <a:r>
              <a:rPr lang="en-US" dirty="0"/>
              <a:t>Steps 1-3 can be done via </a:t>
            </a:r>
            <a:r>
              <a:rPr lang="en-US" dirty="0" err="1"/>
              <a:t>PLSgui</a:t>
            </a:r>
            <a:r>
              <a:rPr lang="en-US" dirty="0"/>
              <a:t> or </a:t>
            </a:r>
            <a:r>
              <a:rPr lang="en-US" dirty="0" err="1"/>
              <a:t>MatLab</a:t>
            </a:r>
            <a:r>
              <a:rPr lang="en-US" dirty="0"/>
              <a:t> command line functions</a:t>
            </a:r>
          </a:p>
        </p:txBody>
      </p:sp>
      <p:sp>
        <p:nvSpPr>
          <p:cNvPr id="34" name="TextBox 33">
            <a:extLst>
              <a:ext uri="{FF2B5EF4-FFF2-40B4-BE49-F238E27FC236}">
                <a16:creationId xmlns:a16="http://schemas.microsoft.com/office/drawing/2014/main" id="{1B6E4980-483D-4BDF-A292-457C09A9036F}"/>
              </a:ext>
            </a:extLst>
          </p:cNvPr>
          <p:cNvSpPr txBox="1"/>
          <p:nvPr/>
        </p:nvSpPr>
        <p:spPr>
          <a:xfrm>
            <a:off x="1743075" y="3602768"/>
            <a:ext cx="359394" cy="369332"/>
          </a:xfrm>
          <a:prstGeom prst="rect">
            <a:avLst/>
          </a:prstGeom>
          <a:noFill/>
        </p:spPr>
        <p:txBody>
          <a:bodyPr wrap="none" rtlCol="0">
            <a:spAutoFit/>
          </a:bodyPr>
          <a:lstStyle/>
          <a:p>
            <a:r>
              <a:rPr lang="en-US" dirty="0"/>
              <a:t>1.</a:t>
            </a:r>
          </a:p>
        </p:txBody>
      </p:sp>
      <p:sp>
        <p:nvSpPr>
          <p:cNvPr id="35" name="TextBox 34">
            <a:extLst>
              <a:ext uri="{FF2B5EF4-FFF2-40B4-BE49-F238E27FC236}">
                <a16:creationId xmlns:a16="http://schemas.microsoft.com/office/drawing/2014/main" id="{11B030F5-1DF9-4193-BD42-F5C27EB06667}"/>
              </a:ext>
            </a:extLst>
          </p:cNvPr>
          <p:cNvSpPr txBox="1"/>
          <p:nvPr/>
        </p:nvSpPr>
        <p:spPr>
          <a:xfrm>
            <a:off x="1743075" y="4174268"/>
            <a:ext cx="359394" cy="369332"/>
          </a:xfrm>
          <a:prstGeom prst="rect">
            <a:avLst/>
          </a:prstGeom>
          <a:noFill/>
        </p:spPr>
        <p:txBody>
          <a:bodyPr wrap="none" rtlCol="0">
            <a:spAutoFit/>
          </a:bodyPr>
          <a:lstStyle/>
          <a:p>
            <a:r>
              <a:rPr lang="en-US" dirty="0"/>
              <a:t>2.</a:t>
            </a:r>
          </a:p>
        </p:txBody>
      </p:sp>
      <p:sp>
        <p:nvSpPr>
          <p:cNvPr id="36" name="TextBox 35">
            <a:extLst>
              <a:ext uri="{FF2B5EF4-FFF2-40B4-BE49-F238E27FC236}">
                <a16:creationId xmlns:a16="http://schemas.microsoft.com/office/drawing/2014/main" id="{B9B3EDB8-ABDD-4A1F-82B8-18E861315F12}"/>
              </a:ext>
            </a:extLst>
          </p:cNvPr>
          <p:cNvSpPr txBox="1"/>
          <p:nvPr/>
        </p:nvSpPr>
        <p:spPr>
          <a:xfrm>
            <a:off x="1743075" y="4750538"/>
            <a:ext cx="359394" cy="369332"/>
          </a:xfrm>
          <a:prstGeom prst="rect">
            <a:avLst/>
          </a:prstGeom>
          <a:noFill/>
        </p:spPr>
        <p:txBody>
          <a:bodyPr wrap="none" rtlCol="0">
            <a:spAutoFit/>
          </a:bodyPr>
          <a:lstStyle/>
          <a:p>
            <a:r>
              <a:rPr lang="en-US" dirty="0"/>
              <a:t>3.</a:t>
            </a:r>
          </a:p>
        </p:txBody>
      </p:sp>
    </p:spTree>
    <p:extLst>
      <p:ext uri="{BB962C8B-B14F-4D97-AF65-F5344CB8AC3E}">
        <p14:creationId xmlns:p14="http://schemas.microsoft.com/office/powerpoint/2010/main" val="237293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32" grpId="0" animBg="1"/>
      <p:bldP spid="33" grpId="0" animBg="1"/>
      <p:bldP spid="25" grpId="0"/>
      <p:bldP spid="3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title"/>
          </p:nvPr>
        </p:nvSpPr>
        <p:spPr>
          <a:prstGeom prst="rect">
            <a:avLst/>
          </a:prstGeom>
          <a:noFill/>
          <a:ln>
            <a:noFill/>
          </a:ln>
        </p:spPr>
        <p:txBody>
          <a:bodyPr vert="horz" wrap="square" lIns="91425" tIns="45700" rIns="91425" bIns="45700" rtlCol="0" anchor="ctr" anchorCtr="0">
            <a:noAutofit/>
          </a:bodyPr>
          <a:lstStyle/>
          <a:p>
            <a:pPr indent="-279400">
              <a:spcBef>
                <a:spcPts val="0"/>
              </a:spcBef>
              <a:buClr>
                <a:schemeClr val="dk1"/>
              </a:buClr>
              <a:buSzPts val="4400"/>
            </a:pPr>
            <a:r>
              <a:rPr lang="en-US" dirty="0">
                <a:solidFill>
                  <a:srgbClr val="002060"/>
                </a:solidFill>
                <a:latin typeface="Calibri"/>
                <a:ea typeface="Calibri"/>
                <a:cs typeface="Calibri"/>
                <a:sym typeface="Calibri"/>
              </a:rPr>
              <a:t>Pre-PLS data prep</a:t>
            </a:r>
          </a:p>
        </p:txBody>
      </p:sp>
      <p:sp>
        <p:nvSpPr>
          <p:cNvPr id="140" name="Shape 140"/>
          <p:cNvSpPr txBox="1">
            <a:spLocks noGrp="1"/>
          </p:cNvSpPr>
          <p:nvPr>
            <p:ph idx="1"/>
          </p:nvPr>
        </p:nvSpPr>
        <p:spPr>
          <a:prstGeom prst="rect">
            <a:avLst/>
          </a:prstGeom>
          <a:noFill/>
          <a:ln>
            <a:noFill/>
          </a:ln>
        </p:spPr>
        <p:txBody>
          <a:bodyPr vert="horz" wrap="square" lIns="91425" tIns="45700" rIns="91425" bIns="45700" rtlCol="0" anchor="t" anchorCtr="0">
            <a:noAutofit/>
          </a:bodyPr>
          <a:lstStyle/>
          <a:p>
            <a:pPr>
              <a:spcBef>
                <a:spcPts val="0"/>
              </a:spcBef>
              <a:spcAft>
                <a:spcPts val="1200"/>
              </a:spcAft>
              <a:buClr>
                <a:schemeClr val="dk1"/>
              </a:buClr>
              <a:buSzPts val="2400"/>
              <a:buFont typeface="Arial"/>
              <a:buChar char="•"/>
            </a:pPr>
            <a:r>
              <a:rPr lang="en-US" dirty="0">
                <a:sym typeface="Calibri"/>
              </a:rPr>
              <a:t>Conduct the “standard” preprocessing pipeline for your data</a:t>
            </a:r>
          </a:p>
          <a:p>
            <a:pPr lvl="1">
              <a:spcBef>
                <a:spcPts val="0"/>
              </a:spcBef>
              <a:spcAft>
                <a:spcPts val="1200"/>
              </a:spcAft>
              <a:buClr>
                <a:schemeClr val="dk1"/>
              </a:buClr>
              <a:buSzPts val="2400"/>
              <a:buFont typeface="Arial"/>
              <a:buChar char="•"/>
            </a:pPr>
            <a:r>
              <a:rPr lang="en-US" dirty="0">
                <a:sym typeface="Calibri"/>
              </a:rPr>
              <a:t>E.g., for fMRI: co-registration, slice timing correction, detrending, denoising, smoothing, </a:t>
            </a:r>
            <a:r>
              <a:rPr lang="en-US" b="1" u="sng" dirty="0">
                <a:sym typeface="Calibri"/>
              </a:rPr>
              <a:t>warping to a common space</a:t>
            </a:r>
          </a:p>
          <a:p>
            <a:pPr lvl="1">
              <a:spcBef>
                <a:spcPts val="0"/>
              </a:spcBef>
              <a:spcAft>
                <a:spcPts val="1200"/>
              </a:spcAft>
              <a:buClr>
                <a:schemeClr val="dk1"/>
              </a:buClr>
              <a:buSzPts val="2400"/>
              <a:buFont typeface="Arial"/>
              <a:buChar char="•"/>
            </a:pPr>
            <a:endParaRPr lang="en-US" b="1" u="sng" dirty="0">
              <a:sym typeface="Calibri"/>
            </a:endParaRPr>
          </a:p>
          <a:p>
            <a:pPr>
              <a:spcBef>
                <a:spcPts val="0"/>
              </a:spcBef>
              <a:spcAft>
                <a:spcPts val="1200"/>
              </a:spcAft>
              <a:buClr>
                <a:schemeClr val="dk1"/>
              </a:buClr>
              <a:buSzPts val="2400"/>
              <a:buFont typeface="Arial"/>
              <a:buChar char="•"/>
            </a:pPr>
            <a:r>
              <a:rPr lang="en-US" dirty="0">
                <a:sym typeface="Calibri"/>
              </a:rPr>
              <a:t>Create a brain mask </a:t>
            </a:r>
          </a:p>
          <a:p>
            <a:pPr>
              <a:spcBef>
                <a:spcPts val="0"/>
              </a:spcBef>
              <a:spcAft>
                <a:spcPts val="1200"/>
              </a:spcAft>
              <a:buClr>
                <a:schemeClr val="dk1"/>
              </a:buClr>
              <a:buSzPts val="2400"/>
              <a:buFont typeface="Arial"/>
              <a:buChar char="•"/>
            </a:pPr>
            <a:endParaRPr lang="en-US" dirty="0">
              <a:sym typeface="Calibri"/>
            </a:endParaRPr>
          </a:p>
          <a:p>
            <a:pPr lvl="2">
              <a:spcBef>
                <a:spcPts val="0"/>
              </a:spcBef>
              <a:spcAft>
                <a:spcPts val="1200"/>
              </a:spcAft>
              <a:buClr>
                <a:schemeClr val="dk1"/>
              </a:buClr>
              <a:buSzPts val="2400"/>
              <a:buFont typeface="Arial"/>
              <a:buChar char="•"/>
            </a:pPr>
            <a:endParaRPr lang="en-US" dirty="0">
              <a:sym typeface="Calibri"/>
            </a:endParaRPr>
          </a:p>
          <a:p>
            <a:pPr lvl="2">
              <a:spcBef>
                <a:spcPts val="0"/>
              </a:spcBef>
              <a:spcAft>
                <a:spcPts val="1200"/>
              </a:spcAft>
              <a:buClr>
                <a:schemeClr val="dk1"/>
              </a:buClr>
              <a:buSzPts val="2400"/>
              <a:buFont typeface="Arial"/>
              <a:buChar char="•"/>
            </a:pPr>
            <a:endParaRPr lang="en-US" dirty="0">
              <a:sym typeface="Calibri"/>
            </a:endParaRPr>
          </a:p>
          <a:p>
            <a:pPr lvl="1">
              <a:spcBef>
                <a:spcPts val="0"/>
              </a:spcBef>
              <a:spcAft>
                <a:spcPts val="1200"/>
              </a:spcAft>
              <a:buClr>
                <a:schemeClr val="dk1"/>
              </a:buClr>
              <a:buSzPts val="2400"/>
              <a:buFont typeface="Arial"/>
              <a:buChar char="•"/>
            </a:pPr>
            <a:endParaRPr lang="en-US" dirty="0">
              <a:sym typeface="Calibri"/>
            </a:endParaRPr>
          </a:p>
        </p:txBody>
      </p:sp>
      <p:grpSp>
        <p:nvGrpSpPr>
          <p:cNvPr id="10" name="Group 9">
            <a:extLst>
              <a:ext uri="{FF2B5EF4-FFF2-40B4-BE49-F238E27FC236}">
                <a16:creationId xmlns:a16="http://schemas.microsoft.com/office/drawing/2014/main" id="{14DA8A98-0FD5-403D-BE10-45F35D88DFF0}"/>
              </a:ext>
            </a:extLst>
          </p:cNvPr>
          <p:cNvGrpSpPr/>
          <p:nvPr/>
        </p:nvGrpSpPr>
        <p:grpSpPr>
          <a:xfrm>
            <a:off x="2133600" y="4016830"/>
            <a:ext cx="7794171" cy="2373086"/>
            <a:chOff x="2133600" y="3951515"/>
            <a:chExt cx="7794171" cy="2373086"/>
          </a:xfrm>
        </p:grpSpPr>
        <p:sp>
          <p:nvSpPr>
            <p:cNvPr id="9" name="Rectangle 8">
              <a:extLst>
                <a:ext uri="{FF2B5EF4-FFF2-40B4-BE49-F238E27FC236}">
                  <a16:creationId xmlns:a16="http://schemas.microsoft.com/office/drawing/2014/main" id="{BCA7319A-D294-4BDB-AB24-90951D8C1E28}"/>
                </a:ext>
              </a:extLst>
            </p:cNvPr>
            <p:cNvSpPr/>
            <p:nvPr/>
          </p:nvSpPr>
          <p:spPr>
            <a:xfrm>
              <a:off x="2133600" y="3951515"/>
              <a:ext cx="7794171" cy="237308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6372CABC-95CE-4656-85C2-FC36ABAAEE98}"/>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2631283" y="4041452"/>
              <a:ext cx="1393508" cy="1826895"/>
            </a:xfrm>
            <a:prstGeom prst="rect">
              <a:avLst/>
            </a:prstGeom>
          </p:spPr>
        </p:pic>
        <p:pic>
          <p:nvPicPr>
            <p:cNvPr id="5" name="Picture 4">
              <a:extLst>
                <a:ext uri="{FF2B5EF4-FFF2-40B4-BE49-F238E27FC236}">
                  <a16:creationId xmlns:a16="http://schemas.microsoft.com/office/drawing/2014/main" id="{62E241E5-1CDC-4EF5-A015-012AC907371F}"/>
                </a:ext>
              </a:extLst>
            </p:cNvPr>
            <p:cNvPicPr>
              <a:picLocks noChangeAspect="1"/>
            </p:cNvPicPr>
            <p:nvPr/>
          </p:nvPicPr>
          <p:blipFill>
            <a:blip r:embed="rId4">
              <a:clrChange>
                <a:clrFrom>
                  <a:srgbClr val="000000"/>
                </a:clrFrom>
                <a:clrTo>
                  <a:srgbClr val="000000">
                    <a:alpha val="0"/>
                  </a:srgbClr>
                </a:clrTo>
              </a:clrChange>
            </a:blip>
            <a:stretch>
              <a:fillRect/>
            </a:stretch>
          </p:blipFill>
          <p:spPr>
            <a:xfrm>
              <a:off x="5250270" y="4041452"/>
              <a:ext cx="1573530" cy="1906905"/>
            </a:xfrm>
            <a:prstGeom prst="rect">
              <a:avLst/>
            </a:prstGeom>
          </p:spPr>
        </p:pic>
        <p:pic>
          <p:nvPicPr>
            <p:cNvPr id="7" name="Picture 6">
              <a:extLst>
                <a:ext uri="{FF2B5EF4-FFF2-40B4-BE49-F238E27FC236}">
                  <a16:creationId xmlns:a16="http://schemas.microsoft.com/office/drawing/2014/main" id="{BA8542C4-0DF4-4A5A-B925-D73452457E9F}"/>
                </a:ext>
              </a:extLst>
            </p:cNvPr>
            <p:cNvPicPr>
              <a:picLocks noChangeAspect="1"/>
            </p:cNvPicPr>
            <p:nvPr/>
          </p:nvPicPr>
          <p:blipFill>
            <a:blip r:embed="rId5">
              <a:clrChange>
                <a:clrFrom>
                  <a:srgbClr val="000000"/>
                </a:clrFrom>
                <a:clrTo>
                  <a:srgbClr val="000000">
                    <a:alpha val="0"/>
                  </a:srgbClr>
                </a:clrTo>
              </a:clrChange>
            </a:blip>
            <a:stretch>
              <a:fillRect/>
            </a:stretch>
          </p:blipFill>
          <p:spPr>
            <a:xfrm>
              <a:off x="7783273" y="4050568"/>
              <a:ext cx="1540193" cy="1806893"/>
            </a:xfrm>
            <a:prstGeom prst="rect">
              <a:avLst/>
            </a:prstGeom>
          </p:spPr>
        </p:pic>
        <p:sp>
          <p:nvSpPr>
            <p:cNvPr id="8" name="TextBox 7">
              <a:extLst>
                <a:ext uri="{FF2B5EF4-FFF2-40B4-BE49-F238E27FC236}">
                  <a16:creationId xmlns:a16="http://schemas.microsoft.com/office/drawing/2014/main" id="{D40EA040-278D-4213-919F-B7F519AB0183}"/>
                </a:ext>
              </a:extLst>
            </p:cNvPr>
            <p:cNvSpPr txBox="1"/>
            <p:nvPr/>
          </p:nvSpPr>
          <p:spPr>
            <a:xfrm>
              <a:off x="2679430" y="5843202"/>
              <a:ext cx="1297215" cy="369332"/>
            </a:xfrm>
            <a:prstGeom prst="rect">
              <a:avLst/>
            </a:prstGeom>
            <a:noFill/>
          </p:spPr>
          <p:txBody>
            <a:bodyPr wrap="none" rtlCol="0">
              <a:spAutoFit/>
            </a:bodyPr>
            <a:lstStyle/>
            <a:p>
              <a:r>
                <a:rPr lang="en-US" dirty="0">
                  <a:solidFill>
                    <a:schemeClr val="bg1"/>
                  </a:solidFill>
                </a:rPr>
                <a:t>whole brain</a:t>
              </a:r>
            </a:p>
          </p:txBody>
        </p:sp>
        <p:sp>
          <p:nvSpPr>
            <p:cNvPr id="11" name="TextBox 10">
              <a:extLst>
                <a:ext uri="{FF2B5EF4-FFF2-40B4-BE49-F238E27FC236}">
                  <a16:creationId xmlns:a16="http://schemas.microsoft.com/office/drawing/2014/main" id="{DEAEC5C1-5D8F-4853-926B-3125ECF27847}"/>
                </a:ext>
              </a:extLst>
            </p:cNvPr>
            <p:cNvSpPr txBox="1"/>
            <p:nvPr/>
          </p:nvSpPr>
          <p:spPr>
            <a:xfrm>
              <a:off x="4950744" y="5843202"/>
              <a:ext cx="2172582" cy="369332"/>
            </a:xfrm>
            <a:prstGeom prst="rect">
              <a:avLst/>
            </a:prstGeom>
            <a:noFill/>
          </p:spPr>
          <p:txBody>
            <a:bodyPr wrap="none" rtlCol="0">
              <a:spAutoFit/>
            </a:bodyPr>
            <a:lstStyle/>
            <a:p>
              <a:r>
                <a:rPr lang="en-US" dirty="0">
                  <a:solidFill>
                    <a:schemeClr val="bg1"/>
                  </a:solidFill>
                </a:rPr>
                <a:t>exclude white matter</a:t>
              </a:r>
            </a:p>
          </p:txBody>
        </p:sp>
        <p:sp>
          <p:nvSpPr>
            <p:cNvPr id="12" name="TextBox 11">
              <a:extLst>
                <a:ext uri="{FF2B5EF4-FFF2-40B4-BE49-F238E27FC236}">
                  <a16:creationId xmlns:a16="http://schemas.microsoft.com/office/drawing/2014/main" id="{3F426FE7-212F-439D-BC16-0C7C051834C6}"/>
                </a:ext>
              </a:extLst>
            </p:cNvPr>
            <p:cNvSpPr txBox="1"/>
            <p:nvPr/>
          </p:nvSpPr>
          <p:spPr>
            <a:xfrm>
              <a:off x="7786076" y="5843202"/>
              <a:ext cx="1534587" cy="369332"/>
            </a:xfrm>
            <a:prstGeom prst="rect">
              <a:avLst/>
            </a:prstGeom>
            <a:noFill/>
          </p:spPr>
          <p:txBody>
            <a:bodyPr wrap="none" rtlCol="0">
              <a:spAutoFit/>
            </a:bodyPr>
            <a:lstStyle/>
            <a:p>
              <a:r>
                <a:rPr lang="en-US" dirty="0">
                  <a:solidFill>
                    <a:schemeClr val="bg1"/>
                  </a:solidFill>
                </a:rPr>
                <a:t>region specific</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0">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56E71-2D8C-4F52-9DC9-4B5D49C49311}"/>
              </a:ext>
            </a:extLst>
          </p:cNvPr>
          <p:cNvSpPr>
            <a:spLocks noGrp="1"/>
          </p:cNvSpPr>
          <p:nvPr>
            <p:ph type="title"/>
          </p:nvPr>
        </p:nvSpPr>
        <p:spPr/>
        <p:txBody>
          <a:bodyPr/>
          <a:lstStyle/>
          <a:p>
            <a:r>
              <a:rPr lang="en-US" dirty="0">
                <a:solidFill>
                  <a:srgbClr val="002060"/>
                </a:solidFill>
                <a:latin typeface="Calibri"/>
                <a:ea typeface="Calibri"/>
                <a:cs typeface="Calibri"/>
                <a:sym typeface="Calibri"/>
              </a:rPr>
              <a:t>Pre-PLS data prep</a:t>
            </a:r>
            <a:endParaRPr lang="en-US" dirty="0">
              <a:solidFill>
                <a:srgbClr val="002060"/>
              </a:solidFill>
            </a:endParaRPr>
          </a:p>
        </p:txBody>
      </p:sp>
      <p:sp>
        <p:nvSpPr>
          <p:cNvPr id="3" name="Content Placeholder 2">
            <a:extLst>
              <a:ext uri="{FF2B5EF4-FFF2-40B4-BE49-F238E27FC236}">
                <a16:creationId xmlns:a16="http://schemas.microsoft.com/office/drawing/2014/main" id="{48FA2193-0BE8-4676-89B7-A80D2989BE26}"/>
              </a:ext>
            </a:extLst>
          </p:cNvPr>
          <p:cNvSpPr>
            <a:spLocks noGrp="1"/>
          </p:cNvSpPr>
          <p:nvPr>
            <p:ph idx="1"/>
          </p:nvPr>
        </p:nvSpPr>
        <p:spPr/>
        <p:txBody>
          <a:bodyPr/>
          <a:lstStyle/>
          <a:p>
            <a:pPr>
              <a:spcBef>
                <a:spcPts val="0"/>
              </a:spcBef>
              <a:spcAft>
                <a:spcPts val="1200"/>
              </a:spcAft>
              <a:buClr>
                <a:schemeClr val="dk1"/>
              </a:buClr>
              <a:buSzPts val="2400"/>
              <a:buFont typeface="Arial"/>
              <a:buChar char="•"/>
            </a:pPr>
            <a:r>
              <a:rPr lang="en-US" dirty="0">
                <a:sym typeface="Calibri"/>
              </a:rPr>
              <a:t>For task-based fMRI, you’ll need experiment/task information</a:t>
            </a:r>
          </a:p>
          <a:p>
            <a:pPr lvl="1">
              <a:spcBef>
                <a:spcPts val="0"/>
              </a:spcBef>
              <a:spcAft>
                <a:spcPts val="1200"/>
              </a:spcAft>
              <a:buClr>
                <a:schemeClr val="dk1"/>
              </a:buClr>
              <a:buSzPts val="2400"/>
              <a:buFont typeface="Arial"/>
              <a:buChar char="•"/>
            </a:pPr>
            <a:r>
              <a:rPr lang="en-US" dirty="0">
                <a:sym typeface="Calibri"/>
              </a:rPr>
              <a:t>Onsets and durations for each trial/condition</a:t>
            </a:r>
          </a:p>
          <a:p>
            <a:pPr lvl="1">
              <a:spcBef>
                <a:spcPts val="0"/>
              </a:spcBef>
              <a:spcAft>
                <a:spcPts val="1200"/>
              </a:spcAft>
              <a:buClr>
                <a:schemeClr val="dk1"/>
              </a:buClr>
              <a:buSzPts val="2400"/>
              <a:buFont typeface="Arial"/>
              <a:buChar char="•"/>
            </a:pPr>
            <a:r>
              <a:rPr lang="en-US" dirty="0">
                <a:sym typeface="Calibri"/>
              </a:rPr>
              <a:t>TR length (how long to acquire each volume)</a:t>
            </a:r>
          </a:p>
          <a:p>
            <a:pPr lvl="1">
              <a:spcBef>
                <a:spcPts val="0"/>
              </a:spcBef>
              <a:spcAft>
                <a:spcPts val="1200"/>
              </a:spcAft>
              <a:buClr>
                <a:schemeClr val="dk1"/>
              </a:buClr>
              <a:buSzPts val="2400"/>
              <a:buFont typeface="Arial"/>
              <a:buChar char="•"/>
            </a:pPr>
            <a:r>
              <a:rPr lang="en-US" dirty="0">
                <a:sym typeface="Calibri"/>
              </a:rPr>
              <a:t>Optional: participant’s response/performance</a:t>
            </a:r>
          </a:p>
          <a:p>
            <a:endParaRPr lang="en-US" dirty="0"/>
          </a:p>
        </p:txBody>
      </p:sp>
    </p:spTree>
    <p:extLst>
      <p:ext uri="{BB962C8B-B14F-4D97-AF65-F5344CB8AC3E}">
        <p14:creationId xmlns:p14="http://schemas.microsoft.com/office/powerpoint/2010/main" val="22165415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11079</TotalTime>
  <Words>2350</Words>
  <Application>Microsoft Office PowerPoint</Application>
  <PresentationFormat>Widescreen</PresentationFormat>
  <Paragraphs>535</Paragraphs>
  <Slides>55</Slides>
  <Notes>34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55</vt:i4>
      </vt:variant>
    </vt:vector>
  </HeadingPairs>
  <TitlesOfParts>
    <vt:vector size="59" baseType="lpstr">
      <vt:lpstr>Arial</vt:lpstr>
      <vt:lpstr>Calibri</vt:lpstr>
      <vt:lpstr>Courier New</vt:lpstr>
      <vt:lpstr>Office Theme</vt:lpstr>
      <vt:lpstr>Almost everything you need to know about PLS</vt:lpstr>
      <vt:lpstr>Intro to PLS in Functional NeuroImaging</vt:lpstr>
      <vt:lpstr>Why use PLS for fMRI data?</vt:lpstr>
      <vt:lpstr>PLS Toolbox in MatLab (McIntosh &amp; Lobaugh, 2004)</vt:lpstr>
      <vt:lpstr>PLS Toolbox in MatLab (McIntosh &amp; Lobaugh, 2004)</vt:lpstr>
      <vt:lpstr>PLS Analysis Options</vt:lpstr>
      <vt:lpstr>PLS Toolbox in MatLab (McIntosh &amp; Lobaugh, 2004)</vt:lpstr>
      <vt:lpstr>Pre-PLS data prep</vt:lpstr>
      <vt:lpstr>Pre-PLS data prep</vt:lpstr>
      <vt:lpstr>Block-design fMRI face match task</vt:lpstr>
      <vt:lpstr>Face-matching task questions</vt:lpstr>
      <vt:lpstr>PowerPoint Presentation</vt:lpstr>
      <vt:lpstr>PowerPoint Presentation</vt:lpstr>
      <vt:lpstr>PowerPoint Presentation</vt:lpstr>
      <vt:lpstr>PowerPoint Presentation</vt:lpstr>
      <vt:lpstr>How to get a brain matrix</vt:lpstr>
      <vt:lpstr>PowerPoint Presentation</vt:lpstr>
      <vt:lpstr>For one participant</vt:lpstr>
      <vt:lpstr>PowerPoint Presentation</vt:lpstr>
      <vt:lpstr>PowerPoint Presentation</vt:lpstr>
      <vt:lpstr>PowerPoint Presentation</vt:lpstr>
      <vt:lpstr>PowerPoint Presentation</vt:lpstr>
      <vt:lpstr>Mean-Centered PLS</vt:lpstr>
      <vt:lpstr>PowerPoint Presentation</vt:lpstr>
      <vt:lpstr>Mean-Center by group (type 0) Significant voxels contributing to LV 1</vt:lpstr>
      <vt:lpstr>PowerPoint Presentation</vt:lpstr>
      <vt:lpstr>PowerPoint Presentation</vt:lpstr>
      <vt:lpstr>PowerPoint Presentation</vt:lpstr>
      <vt:lpstr>PowerPoint Presentation</vt:lpstr>
      <vt:lpstr>PowerPoint Presentation</vt:lpstr>
      <vt:lpstr>Block Design Mean-Centered PLS Summary</vt:lpstr>
      <vt:lpstr>Event-Related Behavioral PLS</vt:lpstr>
      <vt:lpstr>Subsequent Memory Task Questions</vt:lpstr>
      <vt:lpstr>PowerPoint Presentation</vt:lpstr>
      <vt:lpstr>PowerPoint Presentation</vt:lpstr>
      <vt:lpstr>PowerPoint Presentation</vt:lpstr>
      <vt:lpstr>PowerPoint Presentation</vt:lpstr>
      <vt:lpstr>PowerPoint Presentation</vt:lpstr>
      <vt:lpstr>PowerPoint Presentation</vt:lpstr>
      <vt:lpstr>Event-related brain X (single subject)</vt:lpstr>
      <vt:lpstr>Event-related brain X (single subject)</vt:lpstr>
      <vt:lpstr>Final X (brain) and Y (behavior)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Event-Related Behavioral PLS Summary</vt:lpstr>
      <vt:lpstr>Not-quite-brain-volumes</vt:lpstr>
      <vt:lpstr>PowerPoint Presentation</vt:lpstr>
      <vt:lpstr>Using the command line functions</vt:lpstr>
      <vt:lpstr>Tools for conducing PLS outside of MatLab</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Almost everything you need to know about PLS</dc:title>
  <dc:creator>Jenny Rieck</dc:creator>
  <cp:lastModifiedBy>Jenny Rieck</cp:lastModifiedBy>
  <cp:revision>181</cp:revision>
  <dcterms:created xsi:type="dcterms:W3CDTF">2021-04-12T15:30:33Z</dcterms:created>
  <dcterms:modified xsi:type="dcterms:W3CDTF">2021-04-23T17:10:27Z</dcterms:modified>
</cp:coreProperties>
</file>