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12192000"/>
  <p:notesSz cx="6858000" cy="9144000"/>
  <p:embeddedFontLst>
    <p:embeddedFont>
      <p:font typeface="Tahoma"/>
      <p:regular r:id="rId56"/>
      <p:bold r:id="rId57"/>
    </p:embeddedFont>
    <p:embeddedFont>
      <p:font typeface="Roboto Mon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Tahoma-bold.fntdata"/><Relationship Id="rId12" Type="http://schemas.openxmlformats.org/officeDocument/2006/relationships/slide" Target="slides/slide7.xml"/><Relationship Id="rId56" Type="http://schemas.openxmlformats.org/officeDocument/2006/relationships/font" Target="fonts/Tahoma-regular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.fntdata"/><Relationship Id="rId14" Type="http://schemas.openxmlformats.org/officeDocument/2006/relationships/slide" Target="slides/slide9.xml"/><Relationship Id="rId58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2723051ea_0_2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2723051e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62723051ea_0_2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7b83997a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7b83997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627b83997a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2723051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62723051ea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723051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62723051ea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2723051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62723051ea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2723051e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62723051ea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723051e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62723051ea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2723051e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62723051ea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2723051e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62723051ea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723051e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62723051ea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272305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g62723051e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2723051e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62723051ea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2723051e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62723051ea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27b8399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627b83997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27b83997a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27b83997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627b83997a_0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27b83997a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27b83997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627b83997a_0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27b83997a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27b83997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627b83997a_0_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3520e978f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3520e97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63520e978f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292953a1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6292953a11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292953a1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6292953a11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292953a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6292953a11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627b83997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627b83997a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292953a1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6292953a11_0_2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292953a1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6292953a11_0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292953a1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6292953a11_0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292953a1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6292953a11_0_2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292953a1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6292953a11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292953a11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6292953a11_0_3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292953a11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6292953a11_0_3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292953a1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6292953a11_0_4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292953a1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6292953a11_0_4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292953a1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6292953a11_0_4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27b83997a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627b83997a_0_6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292953a1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6292953a11_0_3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6292953a1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6292953a11_1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292953a1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6292953a11_1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292953a11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6292953a11_1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292953a11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6292953a11_1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292953a11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6292953a11_4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6292953a11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CA" sz="1000">
                <a:latin typeface="Arial"/>
                <a:ea typeface="Arial"/>
                <a:cs typeface="Arial"/>
                <a:sym typeface="Arial"/>
              </a:rPr>
              <a:t>“An exotic technique only used by the French” - Reviewer 2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en-CA" sz="1000">
                <a:latin typeface="Arial"/>
                <a:ea typeface="Arial"/>
                <a:cs typeface="Arial"/>
                <a:sym typeface="Arial"/>
              </a:rPr>
              <a:t>In response to a French person (seriously)</a:t>
            </a:r>
            <a:endParaRPr sz="1000"/>
          </a:p>
        </p:txBody>
      </p:sp>
      <p:sp>
        <p:nvSpPr>
          <p:cNvPr id="621" name="Google Shape;621;g6292953a11_1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6292953a11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g6292953a11_1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292953a11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6292953a11_1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6292953a1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6292953a11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92953a11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6292953a11_1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92953a1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6292953a11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723051ea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723051e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62723051ea_0_1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723051ea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723051e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2723051ea_0_1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723051ea_0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2723051e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62723051ea_0_2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914400" y="1600203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828800" y="32004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47C2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241" y="6116334"/>
            <a:ext cx="1962216" cy="673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sign with white text&#10;&#10;Description automatically generated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98543" y="6182402"/>
            <a:ext cx="2276190" cy="5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241" y="6116334"/>
            <a:ext cx="1962216" cy="6733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Relationship Id="rId5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Relationship Id="rId5" Type="http://schemas.openxmlformats.org/officeDocument/2006/relationships/image" Target="../media/image31.png"/><Relationship Id="rId6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Relationship Id="rId5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Relationship Id="rId5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Relationship Id="rId5" Type="http://schemas.openxmlformats.org/officeDocument/2006/relationships/image" Target="../media/image30.png"/><Relationship Id="rId6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Relationship Id="rId4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Relationship Id="rId4" Type="http://schemas.openxmlformats.org/officeDocument/2006/relationships/image" Target="../media/image4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Relationship Id="rId4" Type="http://schemas.openxmlformats.org/officeDocument/2006/relationships/image" Target="../media/image44.png"/><Relationship Id="rId5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Relationship Id="rId4" Type="http://schemas.openxmlformats.org/officeDocument/2006/relationships/image" Target="../media/image42.png"/><Relationship Id="rId5" Type="http://schemas.openxmlformats.org/officeDocument/2006/relationships/image" Target="../media/image36.png"/><Relationship Id="rId6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11.png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4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1" Type="http://schemas.openxmlformats.org/officeDocument/2006/relationships/image" Target="../media/image7.png"/><Relationship Id="rId10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47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1" Type="http://schemas.openxmlformats.org/officeDocument/2006/relationships/image" Target="../media/image7.png"/><Relationship Id="rId10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47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9561" y="-13794"/>
            <a:ext cx="6551929" cy="3956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6967491" y="-4119914"/>
            <a:ext cx="3696855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2066925" y="3416300"/>
            <a:ext cx="8077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47C2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1684716" y="5907578"/>
            <a:ext cx="1983971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8046723" y="5860473"/>
            <a:ext cx="2518757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696000" y="3251200"/>
            <a:ext cx="10800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Survey of Data Methods Useful in the ONDRI Environment: </a:t>
            </a:r>
            <a:r>
              <a:rPr lang="en-CA" sz="28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Part III</a:t>
            </a:r>
            <a:endParaRPr>
              <a:solidFill>
                <a:srgbClr val="CC0000"/>
              </a:solidFill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Kelly Sunderland, Malcolm Binns, </a:t>
            </a:r>
            <a:r>
              <a:rPr lang="en-CA" sz="24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Derek Beaton</a:t>
            </a:r>
            <a:r>
              <a:rPr lang="en-CA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Pradeep Raamana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2019-Sep-10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Eigenvalue Decomposition (EVD)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Singular value decomposition (SVD)</a:t>
            </a:r>
            <a:endParaRPr/>
          </a:p>
        </p:txBody>
      </p:sp>
      <p:pic>
        <p:nvPicPr>
          <p:cNvPr id="203" name="Google Shape;2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988" y="2828925"/>
            <a:ext cx="95250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9338" y="2828475"/>
            <a:ext cx="952500" cy="33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4238" y="2781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6938" y="27813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3"/>
          <p:cNvSpPr txBox="1"/>
          <p:nvPr/>
        </p:nvSpPr>
        <p:spPr>
          <a:xfrm rot="-5400000">
            <a:off x="2264963" y="4149300"/>
            <a:ext cx="9525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b="1" sz="2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Roboto Mono"/>
                <a:ea typeface="Roboto Mono"/>
                <a:cs typeface="Roboto Mono"/>
                <a:sym typeface="Roboto Mono"/>
              </a:rPr>
              <a:t>(SCALED)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8" name="Google Shape;20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4775" y="4057912"/>
            <a:ext cx="1473051" cy="875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3"/>
          <p:cNvSpPr txBox="1"/>
          <p:nvPr/>
        </p:nvSpPr>
        <p:spPr>
          <a:xfrm>
            <a:off x="4133300" y="4835100"/>
            <a:ext cx="21360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Roboto Mono"/>
                <a:ea typeface="Roboto Mono"/>
                <a:cs typeface="Roboto Mono"/>
                <a:sym typeface="Roboto Mono"/>
              </a:rPr>
              <a:t>Magic SVD box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0" name="Google Shape;210;p13"/>
          <p:cNvCxnSpPr>
            <a:stCxn id="203" idx="3"/>
            <a:endCxn id="208" idx="1"/>
          </p:cNvCxnSpPr>
          <p:nvPr/>
        </p:nvCxnSpPr>
        <p:spPr>
          <a:xfrm>
            <a:off x="4099488" y="4495800"/>
            <a:ext cx="36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3"/>
          <p:cNvCxnSpPr>
            <a:stCxn id="208" idx="3"/>
            <a:endCxn id="212" idx="1"/>
          </p:cNvCxnSpPr>
          <p:nvPr/>
        </p:nvCxnSpPr>
        <p:spPr>
          <a:xfrm flipH="1" rot="10800000">
            <a:off x="5937825" y="4490100"/>
            <a:ext cx="4008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3"/>
          <p:cNvCxnSpPr>
            <a:stCxn id="204" idx="0"/>
            <a:endCxn id="205" idx="0"/>
          </p:cNvCxnSpPr>
          <p:nvPr/>
        </p:nvCxnSpPr>
        <p:spPr>
          <a:xfrm rot="-5400000">
            <a:off x="7444488" y="2252475"/>
            <a:ext cx="47100" cy="1104900"/>
          </a:xfrm>
          <a:prstGeom prst="curvedConnector3">
            <a:avLst>
              <a:gd fmla="val 186045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13"/>
          <p:cNvSpPr txBox="1"/>
          <p:nvPr/>
        </p:nvSpPr>
        <p:spPr>
          <a:xfrm>
            <a:off x="6214050" y="1509350"/>
            <a:ext cx="2508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Component (factor) scores</a:t>
            </a:r>
            <a:endParaRPr b="1"/>
          </a:p>
        </p:txBody>
      </p:sp>
      <p:cxnSp>
        <p:nvCxnSpPr>
          <p:cNvPr id="215" name="Google Shape;215;p13"/>
          <p:cNvCxnSpPr>
            <a:stCxn id="206" idx="3"/>
            <a:endCxn id="216" idx="1"/>
          </p:cNvCxnSpPr>
          <p:nvPr/>
        </p:nvCxnSpPr>
        <p:spPr>
          <a:xfrm>
            <a:off x="9619438" y="3257550"/>
            <a:ext cx="717300" cy="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13"/>
          <p:cNvSpPr txBox="1"/>
          <p:nvPr/>
        </p:nvSpPr>
        <p:spPr>
          <a:xfrm>
            <a:off x="10336875" y="3038400"/>
            <a:ext cx="1581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Loadings</a:t>
            </a:r>
            <a:endParaRPr b="1"/>
          </a:p>
        </p:txBody>
      </p:sp>
      <p:cxnSp>
        <p:nvCxnSpPr>
          <p:cNvPr id="217" name="Google Shape;217;p13"/>
          <p:cNvCxnSpPr>
            <a:stCxn id="205" idx="2"/>
            <a:endCxn id="218" idx="0"/>
          </p:cNvCxnSpPr>
          <p:nvPr/>
        </p:nvCxnSpPr>
        <p:spPr>
          <a:xfrm>
            <a:off x="8020488" y="3733800"/>
            <a:ext cx="1823100" cy="97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13"/>
          <p:cNvSpPr txBox="1"/>
          <p:nvPr/>
        </p:nvSpPr>
        <p:spPr>
          <a:xfrm>
            <a:off x="7544250" y="4706775"/>
            <a:ext cx="45984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FF0000"/>
                </a:solidFill>
              </a:rPr>
              <a:t>Singular values = square root of the variance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FF0000"/>
                </a:solidFill>
              </a:rPr>
              <a:t>Squared singular values = Eigenvalues = variance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Tiny example</a:t>
            </a:r>
            <a:endParaRPr/>
          </a:p>
        </p:txBody>
      </p:sp>
      <p:pic>
        <p:nvPicPr>
          <p:cNvPr id="225" name="Google Shape;2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050" y="1219200"/>
            <a:ext cx="152400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550" y="2693912"/>
            <a:ext cx="1473051" cy="8757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/>
          <p:nvPr/>
        </p:nvSpPr>
        <p:spPr>
          <a:xfrm>
            <a:off x="4589075" y="3471100"/>
            <a:ext cx="21360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Roboto Mono"/>
                <a:ea typeface="Roboto Mono"/>
                <a:cs typeface="Roboto Mono"/>
                <a:sym typeface="Roboto Mono"/>
              </a:rPr>
              <a:t>Magic SVD box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8" name="Google Shape;228;p14"/>
          <p:cNvCxnSpPr>
            <a:endCxn id="226" idx="1"/>
          </p:cNvCxnSpPr>
          <p:nvPr/>
        </p:nvCxnSpPr>
        <p:spPr>
          <a:xfrm>
            <a:off x="4555150" y="3131800"/>
            <a:ext cx="36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14"/>
          <p:cNvCxnSpPr>
            <a:stCxn id="226" idx="3"/>
          </p:cNvCxnSpPr>
          <p:nvPr/>
        </p:nvCxnSpPr>
        <p:spPr>
          <a:xfrm flipH="1" rot="10800000">
            <a:off x="6393600" y="3126100"/>
            <a:ext cx="4008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52400"/>
            <a:ext cx="655320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52400"/>
            <a:ext cx="655320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52400"/>
            <a:ext cx="655320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52400"/>
            <a:ext cx="655320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52400"/>
            <a:ext cx="655320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52400"/>
            <a:ext cx="655320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52400"/>
            <a:ext cx="655320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52400"/>
            <a:ext cx="655320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CA"/>
              <a:t>Dimensionality reduction/projection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CA"/>
              <a:t>Subspace/manifold method (learning)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CA"/>
              <a:t>Orthogonal transformation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CA"/>
              <a:t>Diagonalization or matrix factorization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CA"/>
              <a:t>Matrix approximations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CA"/>
              <a:t>Matrix decomposition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CA"/>
              <a:t>Linear </a:t>
            </a:r>
            <a:r>
              <a:rPr lang="en-CA"/>
              <a:t>autoencoder (</a:t>
            </a:r>
            <a:r>
              <a:rPr lang="en-CA"/>
              <a:t>single layer a.k.a. stupid neural network)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CA"/>
              <a:t>Sometimes correctly, sometimes incorrectly: factor analyses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CA"/>
              <a:t>Spectral decomposition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CA"/>
              <a:t>(Specific types of) “MVPA” and “RSA” in neuroimaging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CA"/>
              <a:t>Multivariate statistics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CA"/>
              <a:t>SURPRISE: It’s all just sort of Principal Components Analysis (PCA)</a:t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2800"/>
              <a:buFont typeface="Arial"/>
              <a:buNone/>
            </a:pPr>
            <a:r>
              <a:rPr lang="en-CA"/>
              <a:t>Ordination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52400"/>
            <a:ext cx="655320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52400"/>
            <a:ext cx="655320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Scaling up</a:t>
            </a:r>
            <a:endParaRPr/>
          </a:p>
        </p:txBody>
      </p:sp>
      <p:pic>
        <p:nvPicPr>
          <p:cNvPr id="291" name="Google Shape;2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900" y="171450"/>
            <a:ext cx="1905000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550" y="2693912"/>
            <a:ext cx="1473051" cy="87577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6"/>
          <p:cNvSpPr txBox="1"/>
          <p:nvPr/>
        </p:nvSpPr>
        <p:spPr>
          <a:xfrm>
            <a:off x="4589075" y="3471100"/>
            <a:ext cx="21360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Roboto Mono"/>
                <a:ea typeface="Roboto Mono"/>
                <a:cs typeface="Roboto Mono"/>
                <a:sym typeface="Roboto Mono"/>
              </a:rPr>
              <a:t>Magic SVD box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4" name="Google Shape;294;p26"/>
          <p:cNvCxnSpPr>
            <a:endCxn id="292" idx="1"/>
          </p:cNvCxnSpPr>
          <p:nvPr/>
        </p:nvCxnSpPr>
        <p:spPr>
          <a:xfrm>
            <a:off x="4555150" y="3131800"/>
            <a:ext cx="36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6"/>
          <p:cNvCxnSpPr>
            <a:stCxn id="292" idx="3"/>
          </p:cNvCxnSpPr>
          <p:nvPr/>
        </p:nvCxnSpPr>
        <p:spPr>
          <a:xfrm flipH="1" rot="10800000">
            <a:off x="6393600" y="3126100"/>
            <a:ext cx="4008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Scaling up</a:t>
            </a:r>
            <a:endParaRPr/>
          </a:p>
        </p:txBody>
      </p:sp>
      <p:pic>
        <p:nvPicPr>
          <p:cNvPr id="302" name="Google Shape;3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0" y="1320025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Scaling up</a:t>
            </a:r>
            <a:endParaRPr/>
          </a:p>
        </p:txBody>
      </p:sp>
      <p:pic>
        <p:nvPicPr>
          <p:cNvPr id="309" name="Google Shape;3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2825"/>
            <a:ext cx="4464844" cy="446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050" y="2285600"/>
            <a:ext cx="7560000" cy="284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9500" y="2288700"/>
            <a:ext cx="7560000" cy="283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Scaling up</a:t>
            </a:r>
            <a:endParaRPr/>
          </a:p>
        </p:txBody>
      </p:sp>
      <p:pic>
        <p:nvPicPr>
          <p:cNvPr id="318" name="Google Shape;3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4625"/>
            <a:ext cx="5400000" cy="359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325" y="1544625"/>
            <a:ext cx="5400000" cy="3598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CA" sz="3000"/>
              <a:t>PCA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CA" sz="3000"/>
              <a:t>Something like 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en-CA" sz="3000"/>
              <a:t>a PCA but with multiple tables, or structure for the columns?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a correlation or regression between tables?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a PCA but for all those weird types of data?</a:t>
            </a:r>
            <a:endParaRPr sz="3000"/>
          </a:p>
        </p:txBody>
      </p:sp>
      <p:sp>
        <p:nvSpPr>
          <p:cNvPr id="325" name="Google Shape;325;p30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if things are more complex?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CA" sz="3000"/>
              <a:t>PCA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CA" sz="3000"/>
              <a:t>Something like 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3000"/>
              <a:buFont typeface="Arial"/>
              <a:buChar char="–"/>
            </a:pPr>
            <a:r>
              <a:rPr lang="en-CA" sz="3000">
                <a:solidFill>
                  <a:srgbClr val="A72A1E"/>
                </a:solidFill>
              </a:rPr>
              <a:t>a PCA but with multiple tables, or structure for the columns?</a:t>
            </a:r>
            <a:endParaRPr sz="3000">
              <a:solidFill>
                <a:srgbClr val="A72A1E"/>
              </a:solidFill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a correlation or regression between tables?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a PCA but for all those weird types of data?</a:t>
            </a:r>
            <a:endParaRPr sz="3000"/>
          </a:p>
        </p:txBody>
      </p:sp>
      <p:sp>
        <p:nvSpPr>
          <p:cNvPr id="331" name="Google Shape;331;p31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if things are more complex?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/>
        </p:nvSpPr>
        <p:spPr>
          <a:xfrm>
            <a:off x="8533550" y="2443650"/>
            <a:ext cx="3462900" cy="28851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PLS</a:t>
            </a:r>
            <a:endParaRPr b="1" sz="18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4533600" y="2452800"/>
            <a:ext cx="3124800" cy="14952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MCA</a:t>
            </a:r>
            <a:endParaRPr b="1" sz="18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5937625" y="2891300"/>
            <a:ext cx="1545900" cy="9021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PCA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6677850" y="3199725"/>
            <a:ext cx="754200" cy="5124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MMDS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5111125" y="2891300"/>
            <a:ext cx="619800" cy="9021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CA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9281300" y="4248625"/>
            <a:ext cx="720000" cy="720000"/>
          </a:xfrm>
          <a:prstGeom prst="ellipse">
            <a:avLst/>
          </a:prstGeom>
          <a:solidFill>
            <a:srgbClr val="C2C2C2">
              <a:alpha val="46630"/>
            </a:srgbClr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Roboto Mono"/>
                <a:ea typeface="Roboto Mono"/>
                <a:cs typeface="Roboto Mono"/>
                <a:sym typeface="Roboto Mono"/>
              </a:rPr>
              <a:t>DA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9779125" y="3591225"/>
            <a:ext cx="2149200" cy="16122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PLS-R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8678500" y="4684400"/>
            <a:ext cx="725400" cy="5124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RRR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9837925" y="4684400"/>
            <a:ext cx="720000" cy="3600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PLSC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9837925" y="4227200"/>
            <a:ext cx="720000" cy="3600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PLSCAN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11132563" y="4248625"/>
            <a:ext cx="720000" cy="3600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PLSPM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>
            <a:off x="8678500" y="4076400"/>
            <a:ext cx="725400" cy="5124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CCA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5143200" y="4913125"/>
            <a:ext cx="3124800" cy="14952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FA</a:t>
            </a:r>
            <a:endParaRPr b="1" sz="18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5236000" y="5361950"/>
            <a:ext cx="1898100" cy="9021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Rotations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6328350" y="5853900"/>
            <a:ext cx="754200" cy="3288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ICA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7442950" y="5361950"/>
            <a:ext cx="619800" cy="9021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CFA &amp; SEM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5449475" y="5853900"/>
            <a:ext cx="754200" cy="3288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EFA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3" name="Google Shape;353;p32"/>
          <p:cNvSpPr txBox="1"/>
          <p:nvPr/>
        </p:nvSpPr>
        <p:spPr>
          <a:xfrm>
            <a:off x="213625" y="1778540"/>
            <a:ext cx="3462900" cy="41436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STATIS</a:t>
            </a:r>
            <a:endParaRPr b="1" sz="18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4" name="Google Shape;354;p32"/>
          <p:cNvSpPr txBox="1"/>
          <p:nvPr/>
        </p:nvSpPr>
        <p:spPr>
          <a:xfrm>
            <a:off x="2110813" y="4557225"/>
            <a:ext cx="1484100" cy="12747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MBPLS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345575" y="3431850"/>
            <a:ext cx="1696800" cy="2390400"/>
          </a:xfrm>
          <a:prstGeom prst="rect">
            <a:avLst/>
          </a:prstGeom>
          <a:noFill/>
          <a:ln cap="flat" cmpd="sng" w="7620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4800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rPr>
              <a:t>MFA</a:t>
            </a:r>
            <a:endParaRPr b="1" sz="4800">
              <a:solidFill>
                <a:srgbClr val="A72A1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2777538" y="5252550"/>
            <a:ext cx="714300" cy="4719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gCCA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57" name="Google Shape;357;p32"/>
          <p:cNvCxnSpPr>
            <a:stCxn id="336" idx="1"/>
            <a:endCxn id="337" idx="3"/>
          </p:cNvCxnSpPr>
          <p:nvPr/>
        </p:nvCxnSpPr>
        <p:spPr>
          <a:xfrm rot="10800000">
            <a:off x="7658450" y="3200400"/>
            <a:ext cx="875100" cy="685800"/>
          </a:xfrm>
          <a:prstGeom prst="bentConnector3">
            <a:avLst>
              <a:gd fmla="val 50003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358" name="Google Shape;358;p32"/>
          <p:cNvCxnSpPr>
            <a:stCxn id="348" idx="0"/>
            <a:endCxn id="337" idx="2"/>
          </p:cNvCxnSpPr>
          <p:nvPr/>
        </p:nvCxnSpPr>
        <p:spPr>
          <a:xfrm flipH="1" rot="5400000">
            <a:off x="5918250" y="4125775"/>
            <a:ext cx="965100" cy="6096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359" name="Google Shape;359;p32"/>
          <p:cNvCxnSpPr>
            <a:stCxn id="353" idx="3"/>
            <a:endCxn id="337" idx="1"/>
          </p:cNvCxnSpPr>
          <p:nvPr/>
        </p:nvCxnSpPr>
        <p:spPr>
          <a:xfrm flipH="1" rot="10800000">
            <a:off x="3676525" y="3200540"/>
            <a:ext cx="857100" cy="6498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360" name="Google Shape;360;p32"/>
          <p:cNvCxnSpPr>
            <a:stCxn id="336" idx="0"/>
            <a:endCxn id="337" idx="0"/>
          </p:cNvCxnSpPr>
          <p:nvPr/>
        </p:nvCxnSpPr>
        <p:spPr>
          <a:xfrm rot="5400000">
            <a:off x="8175800" y="363750"/>
            <a:ext cx="9300" cy="4169100"/>
          </a:xfrm>
          <a:prstGeom prst="curvedConnector3">
            <a:avLst>
              <a:gd fmla="val -10168548" name="adj1"/>
            </a:avLst>
          </a:prstGeom>
          <a:noFill/>
          <a:ln cap="flat" cmpd="sng" w="28575">
            <a:solidFill>
              <a:srgbClr val="C2C2C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2"/>
          <p:cNvCxnSpPr>
            <a:stCxn id="353" idx="0"/>
            <a:endCxn id="337" idx="0"/>
          </p:cNvCxnSpPr>
          <p:nvPr/>
        </p:nvCxnSpPr>
        <p:spPr>
          <a:xfrm flipH="1" rot="-5400000">
            <a:off x="3683275" y="40340"/>
            <a:ext cx="674400" cy="4150800"/>
          </a:xfrm>
          <a:prstGeom prst="curvedConnector3">
            <a:avLst>
              <a:gd fmla="val -35309" name="adj1"/>
            </a:avLst>
          </a:prstGeom>
          <a:noFill/>
          <a:ln cap="flat" cmpd="sng" w="28575">
            <a:solidFill>
              <a:srgbClr val="C2C2C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2"/>
          <p:cNvCxnSpPr>
            <a:stCxn id="337" idx="0"/>
            <a:endCxn id="355" idx="0"/>
          </p:cNvCxnSpPr>
          <p:nvPr/>
        </p:nvCxnSpPr>
        <p:spPr>
          <a:xfrm rot="5400000">
            <a:off x="3155400" y="491400"/>
            <a:ext cx="979200" cy="4902000"/>
          </a:xfrm>
          <a:prstGeom prst="curvedConnector3">
            <a:avLst>
              <a:gd fmla="val -3157" name="adj1"/>
            </a:avLst>
          </a:prstGeom>
          <a:noFill/>
          <a:ln cap="flat" cmpd="sng" w="2857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2"/>
          <p:cNvCxnSpPr>
            <a:stCxn id="336" idx="2"/>
            <a:endCxn id="354" idx="3"/>
          </p:cNvCxnSpPr>
          <p:nvPr/>
        </p:nvCxnSpPr>
        <p:spPr>
          <a:xfrm flipH="1" rot="5400000">
            <a:off x="6862850" y="1926600"/>
            <a:ext cx="134100" cy="6670200"/>
          </a:xfrm>
          <a:prstGeom prst="curvedConnector4">
            <a:avLst>
              <a:gd fmla="val -1021532" name="adj1"/>
              <a:gd fmla="val 94755" name="adj2"/>
            </a:avLst>
          </a:prstGeom>
          <a:noFill/>
          <a:ln cap="flat" cmpd="sng" w="2857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2"/>
          <p:cNvCxnSpPr>
            <a:stCxn id="346" idx="2"/>
            <a:endCxn id="351" idx="3"/>
          </p:cNvCxnSpPr>
          <p:nvPr/>
        </p:nvCxnSpPr>
        <p:spPr>
          <a:xfrm rot="5400000">
            <a:off x="9175363" y="3495925"/>
            <a:ext cx="1204500" cy="3429900"/>
          </a:xfrm>
          <a:prstGeom prst="curvedConnector2">
            <a:avLst/>
          </a:prstGeom>
          <a:noFill/>
          <a:ln cap="flat" cmpd="sng" w="2857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2"/>
          <p:cNvCxnSpPr>
            <a:stCxn id="340" idx="3"/>
            <a:endCxn id="336" idx="1"/>
          </p:cNvCxnSpPr>
          <p:nvPr/>
        </p:nvCxnSpPr>
        <p:spPr>
          <a:xfrm>
            <a:off x="5730925" y="3342350"/>
            <a:ext cx="2802600" cy="54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2C2C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32"/>
          <p:cNvCxnSpPr>
            <a:stCxn id="337" idx="1"/>
            <a:endCxn id="355" idx="3"/>
          </p:cNvCxnSpPr>
          <p:nvPr/>
        </p:nvCxnSpPr>
        <p:spPr>
          <a:xfrm flipH="1">
            <a:off x="2042400" y="3200400"/>
            <a:ext cx="2491200" cy="14268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C2C2C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2"/>
          <p:cNvCxnSpPr>
            <a:stCxn id="340" idx="3"/>
            <a:endCxn id="347" idx="1"/>
          </p:cNvCxnSpPr>
          <p:nvPr/>
        </p:nvCxnSpPr>
        <p:spPr>
          <a:xfrm>
            <a:off x="5730925" y="3342350"/>
            <a:ext cx="2947500" cy="9903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C2C2C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68" name="Google Shape;368;p32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2800"/>
              <a:buFont typeface="Arial"/>
              <a:buNone/>
            </a:pPr>
            <a:r>
              <a:rPr lang="en-CA" sz="4800"/>
              <a:t>Chaos!</a:t>
            </a:r>
            <a:endParaRPr sz="4800"/>
          </a:p>
        </p:txBody>
      </p:sp>
      <p:sp>
        <p:nvSpPr>
          <p:cNvPr id="369" name="Google Shape;369;p32"/>
          <p:cNvSpPr txBox="1"/>
          <p:nvPr/>
        </p:nvSpPr>
        <p:spPr>
          <a:xfrm>
            <a:off x="9829325" y="3793400"/>
            <a:ext cx="720000" cy="3600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PC-R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/>
        </p:nvSpPr>
        <p:spPr>
          <a:xfrm>
            <a:off x="4533600" y="3138600"/>
            <a:ext cx="3124800" cy="14952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rPr>
              <a:t>GENERALIZATION</a:t>
            </a:r>
            <a:endParaRPr b="1" sz="1800">
              <a:solidFill>
                <a:srgbClr val="A72A1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5937625" y="3577100"/>
            <a:ext cx="1545900" cy="9021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rPr>
              <a:t>METHOD</a:t>
            </a:r>
            <a:endParaRPr b="1">
              <a:solidFill>
                <a:srgbClr val="A72A1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" name="Google Shape;43;p6"/>
          <p:cNvCxnSpPr>
            <a:endCxn id="41" idx="1"/>
          </p:cNvCxnSpPr>
          <p:nvPr/>
        </p:nvCxnSpPr>
        <p:spPr>
          <a:xfrm flipH="1" rot="10800000">
            <a:off x="3213900" y="3886200"/>
            <a:ext cx="1319700" cy="878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44" name="Google Shape;44;p6"/>
          <p:cNvCxnSpPr>
            <a:endCxn id="41" idx="0"/>
          </p:cNvCxnSpPr>
          <p:nvPr/>
        </p:nvCxnSpPr>
        <p:spPr>
          <a:xfrm>
            <a:off x="1945200" y="1778400"/>
            <a:ext cx="4150800" cy="13602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" name="Google Shape;45;p6"/>
          <p:cNvCxnSpPr>
            <a:endCxn id="41" idx="2"/>
          </p:cNvCxnSpPr>
          <p:nvPr/>
        </p:nvCxnSpPr>
        <p:spPr>
          <a:xfrm rot="10800000">
            <a:off x="6096000" y="4633800"/>
            <a:ext cx="4080900" cy="1140900"/>
          </a:xfrm>
          <a:prstGeom prst="curvedConnector2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6"/>
          <p:cNvSpPr txBox="1"/>
          <p:nvPr/>
        </p:nvSpPr>
        <p:spPr>
          <a:xfrm>
            <a:off x="3071175" y="4898700"/>
            <a:ext cx="1319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Basis of</a:t>
            </a:r>
            <a:endParaRPr b="1">
              <a:solidFill>
                <a:srgbClr val="88888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1851975" y="1138200"/>
            <a:ext cx="2333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888888"/>
                </a:solidFill>
                <a:latin typeface="Roboto Mono"/>
                <a:ea typeface="Roboto Mono"/>
                <a:cs typeface="Roboto Mono"/>
                <a:sym typeface="Roboto Mono"/>
              </a:rPr>
              <a:t>Generalization of</a:t>
            </a:r>
            <a:endParaRPr b="1">
              <a:solidFill>
                <a:srgbClr val="88888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8842500" y="5253000"/>
            <a:ext cx="3124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Some sort of relationship</a:t>
            </a:r>
            <a:endParaRPr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Multiple Factor Analysis</a:t>
            </a:r>
            <a:endParaRPr/>
          </a:p>
        </p:txBody>
      </p:sp>
      <p:pic>
        <p:nvPicPr>
          <p:cNvPr id="375" name="Google Shape;3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174" y="1016350"/>
            <a:ext cx="838677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187" y="1016350"/>
            <a:ext cx="22392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3724" y="1016350"/>
            <a:ext cx="281102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3"/>
          <p:cNvSpPr txBox="1"/>
          <p:nvPr/>
        </p:nvSpPr>
        <p:spPr>
          <a:xfrm>
            <a:off x="1567550" y="2327575"/>
            <a:ext cx="10449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3D85C6"/>
                </a:solidFill>
              </a:rPr>
              <a:t>NPSY</a:t>
            </a:r>
            <a:endParaRPr sz="2400">
              <a:solidFill>
                <a:srgbClr val="3D85C6"/>
              </a:solidFill>
            </a:endParaRPr>
          </a:p>
        </p:txBody>
      </p:sp>
      <p:cxnSp>
        <p:nvCxnSpPr>
          <p:cNvPr id="379" name="Google Shape;379;p33"/>
          <p:cNvCxnSpPr>
            <a:stCxn id="378" idx="2"/>
            <a:endCxn id="375" idx="1"/>
          </p:cNvCxnSpPr>
          <p:nvPr/>
        </p:nvCxnSpPr>
        <p:spPr>
          <a:xfrm flipH="1" rot="-5400000">
            <a:off x="2359700" y="2548675"/>
            <a:ext cx="717900" cy="1257300"/>
          </a:xfrm>
          <a:prstGeom prst="curvedConnector2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33"/>
          <p:cNvSpPr txBox="1"/>
          <p:nvPr/>
        </p:nvSpPr>
        <p:spPr>
          <a:xfrm>
            <a:off x="5985275" y="6167225"/>
            <a:ext cx="10449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A64D79"/>
                </a:solidFill>
              </a:rPr>
              <a:t>NIMG</a:t>
            </a:r>
            <a:endParaRPr sz="2400">
              <a:solidFill>
                <a:srgbClr val="A64D79"/>
              </a:solidFill>
            </a:endParaRPr>
          </a:p>
        </p:txBody>
      </p:sp>
      <p:cxnSp>
        <p:nvCxnSpPr>
          <p:cNvPr id="381" name="Google Shape;381;p33"/>
          <p:cNvCxnSpPr>
            <a:stCxn id="380" idx="1"/>
            <a:endCxn id="376" idx="1"/>
          </p:cNvCxnSpPr>
          <p:nvPr/>
        </p:nvCxnSpPr>
        <p:spPr>
          <a:xfrm rot="10800000">
            <a:off x="5255075" y="3536225"/>
            <a:ext cx="730200" cy="2876400"/>
          </a:xfrm>
          <a:prstGeom prst="curvedConnector3">
            <a:avLst>
              <a:gd fmla="val 184330" name="adj1"/>
            </a:avLst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3"/>
          <p:cNvSpPr txBox="1"/>
          <p:nvPr/>
        </p:nvSpPr>
        <p:spPr>
          <a:xfrm>
            <a:off x="9802650" y="2572975"/>
            <a:ext cx="12573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E69138"/>
                </a:solidFill>
              </a:rPr>
              <a:t>GNMC</a:t>
            </a:r>
            <a:endParaRPr sz="2400">
              <a:solidFill>
                <a:srgbClr val="E69138"/>
              </a:solidFill>
            </a:endParaRPr>
          </a:p>
        </p:txBody>
      </p:sp>
      <p:cxnSp>
        <p:nvCxnSpPr>
          <p:cNvPr id="383" name="Google Shape;383;p33"/>
          <p:cNvCxnSpPr>
            <a:stCxn id="382" idx="2"/>
            <a:endCxn id="377" idx="3"/>
          </p:cNvCxnSpPr>
          <p:nvPr/>
        </p:nvCxnSpPr>
        <p:spPr>
          <a:xfrm rot="5400000">
            <a:off x="9401850" y="2506825"/>
            <a:ext cx="472500" cy="1586400"/>
          </a:xfrm>
          <a:prstGeom prst="curvedConnector2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Multiple Factor Analysis</a:t>
            </a:r>
            <a:endParaRPr/>
          </a:p>
        </p:txBody>
      </p:sp>
      <p:pic>
        <p:nvPicPr>
          <p:cNvPr id="389" name="Google Shape;3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174" y="1016350"/>
            <a:ext cx="838677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387" y="1016350"/>
            <a:ext cx="22392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0124" y="1016350"/>
            <a:ext cx="281102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5150" y="2693912"/>
            <a:ext cx="1473051" cy="87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4"/>
          <p:cNvSpPr txBox="1"/>
          <p:nvPr/>
        </p:nvSpPr>
        <p:spPr>
          <a:xfrm>
            <a:off x="7103675" y="3471100"/>
            <a:ext cx="21360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Roboto Mono"/>
                <a:ea typeface="Roboto Mono"/>
                <a:cs typeface="Roboto Mono"/>
                <a:sym typeface="Roboto Mono"/>
              </a:rPr>
              <a:t>Magic SVD box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94" name="Google Shape;394;p34"/>
          <p:cNvCxnSpPr>
            <a:endCxn id="392" idx="1"/>
          </p:cNvCxnSpPr>
          <p:nvPr/>
        </p:nvCxnSpPr>
        <p:spPr>
          <a:xfrm>
            <a:off x="7069750" y="3131800"/>
            <a:ext cx="36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4"/>
          <p:cNvCxnSpPr>
            <a:stCxn id="392" idx="3"/>
          </p:cNvCxnSpPr>
          <p:nvPr/>
        </p:nvCxnSpPr>
        <p:spPr>
          <a:xfrm flipH="1" rot="10800000">
            <a:off x="8908200" y="3126100"/>
            <a:ext cx="4008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34"/>
          <p:cNvSpPr/>
          <p:nvPr/>
        </p:nvSpPr>
        <p:spPr>
          <a:xfrm>
            <a:off x="3347175" y="6158275"/>
            <a:ext cx="3350400" cy="5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123 total variables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Each variable is normed</a:t>
            </a:r>
            <a:endParaRPr b="1"/>
          </a:p>
        </p:txBody>
      </p:sp>
      <p:sp>
        <p:nvSpPr>
          <p:cNvPr id="397" name="Google Shape;397;p34"/>
          <p:cNvSpPr txBox="1"/>
          <p:nvPr/>
        </p:nvSpPr>
        <p:spPr>
          <a:xfrm>
            <a:off x="9502925" y="2862700"/>
            <a:ext cx="1937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BAD IDEA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Multiple Factor Analysis</a:t>
            </a:r>
            <a:endParaRPr/>
          </a:p>
        </p:txBody>
      </p:sp>
      <p:grpSp>
        <p:nvGrpSpPr>
          <p:cNvPr id="403" name="Google Shape;403;p35"/>
          <p:cNvGrpSpPr/>
          <p:nvPr/>
        </p:nvGrpSpPr>
        <p:grpSpPr>
          <a:xfrm>
            <a:off x="3347174" y="1016350"/>
            <a:ext cx="5497652" cy="5040000"/>
            <a:chOff x="3026900" y="1244950"/>
            <a:chExt cx="5497652" cy="5040000"/>
          </a:xfrm>
        </p:grpSpPr>
        <p:pic>
          <p:nvPicPr>
            <p:cNvPr id="404" name="Google Shape;404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26900" y="1244950"/>
              <a:ext cx="838677" cy="50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34913" y="1244950"/>
              <a:ext cx="2239200" cy="50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43450" y="1244950"/>
              <a:ext cx="281102" cy="504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7" name="Google Shape;407;p35"/>
          <p:cNvSpPr txBox="1"/>
          <p:nvPr/>
        </p:nvSpPr>
        <p:spPr>
          <a:xfrm>
            <a:off x="775850" y="2327575"/>
            <a:ext cx="25713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3D85C6"/>
                </a:solidFill>
              </a:rPr>
              <a:t>30 / 123 = ~24 %</a:t>
            </a:r>
            <a:endParaRPr sz="2400">
              <a:solidFill>
                <a:srgbClr val="3D85C6"/>
              </a:solidFill>
            </a:endParaRPr>
          </a:p>
        </p:txBody>
      </p:sp>
      <p:cxnSp>
        <p:nvCxnSpPr>
          <p:cNvPr id="408" name="Google Shape;408;p35"/>
          <p:cNvCxnSpPr>
            <a:stCxn id="407" idx="2"/>
            <a:endCxn id="404" idx="1"/>
          </p:cNvCxnSpPr>
          <p:nvPr/>
        </p:nvCxnSpPr>
        <p:spPr>
          <a:xfrm flipH="1" rot="-5400000">
            <a:off x="2345450" y="2534425"/>
            <a:ext cx="717900" cy="1285800"/>
          </a:xfrm>
          <a:prstGeom prst="curvedConnector2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5"/>
          <p:cNvSpPr txBox="1"/>
          <p:nvPr/>
        </p:nvSpPr>
        <p:spPr>
          <a:xfrm>
            <a:off x="5985275" y="6167225"/>
            <a:ext cx="2691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A64D79"/>
                </a:solidFill>
              </a:rPr>
              <a:t>84 / 123 = ~68%</a:t>
            </a:r>
            <a:endParaRPr sz="2400">
              <a:solidFill>
                <a:srgbClr val="A64D79"/>
              </a:solidFill>
            </a:endParaRPr>
          </a:p>
        </p:txBody>
      </p:sp>
      <p:cxnSp>
        <p:nvCxnSpPr>
          <p:cNvPr id="410" name="Google Shape;410;p35"/>
          <p:cNvCxnSpPr>
            <a:stCxn id="409" idx="1"/>
            <a:endCxn id="405" idx="1"/>
          </p:cNvCxnSpPr>
          <p:nvPr/>
        </p:nvCxnSpPr>
        <p:spPr>
          <a:xfrm rot="10800000">
            <a:off x="5255075" y="3536225"/>
            <a:ext cx="730200" cy="2876400"/>
          </a:xfrm>
          <a:prstGeom prst="curvedConnector3">
            <a:avLst>
              <a:gd fmla="val 175657" name="adj1"/>
            </a:avLst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35"/>
          <p:cNvSpPr txBox="1"/>
          <p:nvPr/>
        </p:nvSpPr>
        <p:spPr>
          <a:xfrm>
            <a:off x="9674425" y="2572975"/>
            <a:ext cx="2121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E69138"/>
                </a:solidFill>
              </a:rPr>
              <a:t>9 / 123 ~7%</a:t>
            </a:r>
            <a:endParaRPr sz="2400">
              <a:solidFill>
                <a:srgbClr val="E69138"/>
              </a:solidFill>
            </a:endParaRPr>
          </a:p>
        </p:txBody>
      </p:sp>
      <p:cxnSp>
        <p:nvCxnSpPr>
          <p:cNvPr id="412" name="Google Shape;412;p35"/>
          <p:cNvCxnSpPr>
            <a:stCxn id="411" idx="2"/>
            <a:endCxn id="406" idx="3"/>
          </p:cNvCxnSpPr>
          <p:nvPr/>
        </p:nvCxnSpPr>
        <p:spPr>
          <a:xfrm rot="5400000">
            <a:off x="9553825" y="2354875"/>
            <a:ext cx="472500" cy="1890300"/>
          </a:xfrm>
          <a:prstGeom prst="curvedConnector2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Multiple Factor Analysis</a:t>
            </a:r>
            <a:endParaRPr/>
          </a:p>
        </p:txBody>
      </p:sp>
      <p:sp>
        <p:nvSpPr>
          <p:cNvPr id="418" name="Google Shape;418;p36"/>
          <p:cNvSpPr txBox="1"/>
          <p:nvPr/>
        </p:nvSpPr>
        <p:spPr>
          <a:xfrm>
            <a:off x="997525" y="2010900"/>
            <a:ext cx="22485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3D85C6"/>
                </a:solidFill>
              </a:rPr>
              <a:t>30 variables</a:t>
            </a:r>
            <a:br>
              <a:rPr lang="en-CA" sz="2400">
                <a:solidFill>
                  <a:srgbClr val="3D85C6"/>
                </a:solidFill>
              </a:rPr>
            </a:br>
            <a:r>
              <a:rPr lang="en-CA" sz="2400">
                <a:solidFill>
                  <a:srgbClr val="3D85C6"/>
                </a:solidFill>
              </a:rPr>
              <a:t>1 / 3 = </a:t>
            </a:r>
            <a:r>
              <a:rPr lang="en-CA" sz="2400">
                <a:solidFill>
                  <a:srgbClr val="3D85C6"/>
                </a:solidFill>
              </a:rPr>
              <a:t>~33 %</a:t>
            </a:r>
            <a:endParaRPr sz="2400">
              <a:solidFill>
                <a:srgbClr val="3D85C6"/>
              </a:solidFill>
            </a:endParaRPr>
          </a:p>
        </p:txBody>
      </p:sp>
      <p:cxnSp>
        <p:nvCxnSpPr>
          <p:cNvPr id="419" name="Google Shape;419;p36"/>
          <p:cNvCxnSpPr>
            <a:stCxn id="418" idx="2"/>
            <a:endCxn id="420" idx="1"/>
          </p:cNvCxnSpPr>
          <p:nvPr/>
        </p:nvCxnSpPr>
        <p:spPr>
          <a:xfrm flipH="1" rot="-5400000">
            <a:off x="2367475" y="2572800"/>
            <a:ext cx="720600" cy="1212000"/>
          </a:xfrm>
          <a:prstGeom prst="curvedConnector2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36"/>
          <p:cNvSpPr txBox="1"/>
          <p:nvPr/>
        </p:nvSpPr>
        <p:spPr>
          <a:xfrm>
            <a:off x="5985275" y="5937425"/>
            <a:ext cx="2042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A64D79"/>
                </a:solidFill>
              </a:rPr>
              <a:t>84 variables</a:t>
            </a:r>
            <a:br>
              <a:rPr lang="en-CA" sz="2400">
                <a:solidFill>
                  <a:srgbClr val="A64D79"/>
                </a:solidFill>
              </a:rPr>
            </a:br>
            <a:r>
              <a:rPr lang="en-CA" sz="2400">
                <a:solidFill>
                  <a:srgbClr val="A64D79"/>
                </a:solidFill>
              </a:rPr>
              <a:t>1 / 3 = </a:t>
            </a:r>
            <a:r>
              <a:rPr lang="en-CA" sz="2400">
                <a:solidFill>
                  <a:srgbClr val="A64D79"/>
                </a:solidFill>
              </a:rPr>
              <a:t>~33%</a:t>
            </a:r>
            <a:endParaRPr sz="2400">
              <a:solidFill>
                <a:srgbClr val="A64D79"/>
              </a:solidFill>
            </a:endParaRPr>
          </a:p>
        </p:txBody>
      </p:sp>
      <p:cxnSp>
        <p:nvCxnSpPr>
          <p:cNvPr id="422" name="Google Shape;422;p36"/>
          <p:cNvCxnSpPr>
            <a:stCxn id="421" idx="1"/>
            <a:endCxn id="423" idx="1"/>
          </p:cNvCxnSpPr>
          <p:nvPr/>
        </p:nvCxnSpPr>
        <p:spPr>
          <a:xfrm rot="10800000">
            <a:off x="5607875" y="3539225"/>
            <a:ext cx="377400" cy="2802000"/>
          </a:xfrm>
          <a:prstGeom prst="curvedConnector3">
            <a:avLst>
              <a:gd fmla="val 163096" name="adj1"/>
            </a:avLst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36"/>
          <p:cNvSpPr txBox="1"/>
          <p:nvPr/>
        </p:nvSpPr>
        <p:spPr>
          <a:xfrm>
            <a:off x="9802650" y="2256175"/>
            <a:ext cx="2042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E69138"/>
                </a:solidFill>
              </a:rPr>
              <a:t>9 variables</a:t>
            </a:r>
            <a:br>
              <a:rPr lang="en-CA" sz="2400">
                <a:solidFill>
                  <a:srgbClr val="E69138"/>
                </a:solidFill>
              </a:rPr>
            </a:br>
            <a:r>
              <a:rPr lang="en-CA" sz="2400">
                <a:solidFill>
                  <a:srgbClr val="E69138"/>
                </a:solidFill>
              </a:rPr>
              <a:t>1 / 3 = </a:t>
            </a:r>
            <a:r>
              <a:rPr lang="en-CA" sz="2400">
                <a:solidFill>
                  <a:srgbClr val="E69138"/>
                </a:solidFill>
              </a:rPr>
              <a:t>~33%</a:t>
            </a:r>
            <a:endParaRPr sz="2400">
              <a:solidFill>
                <a:srgbClr val="E69138"/>
              </a:solidFill>
            </a:endParaRPr>
          </a:p>
        </p:txBody>
      </p:sp>
      <p:cxnSp>
        <p:nvCxnSpPr>
          <p:cNvPr id="425" name="Google Shape;425;p36"/>
          <p:cNvCxnSpPr>
            <a:stCxn id="424" idx="2"/>
            <a:endCxn id="426" idx="3"/>
          </p:cNvCxnSpPr>
          <p:nvPr/>
        </p:nvCxnSpPr>
        <p:spPr>
          <a:xfrm rot="5400000">
            <a:off x="9616650" y="2332075"/>
            <a:ext cx="475500" cy="1938900"/>
          </a:xfrm>
          <a:prstGeom prst="curvedConnector2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0" name="Google Shape;4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63" y="1019225"/>
            <a:ext cx="126000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875" y="1019225"/>
            <a:ext cx="1259339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5700" y="1019225"/>
            <a:ext cx="12593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63" y="1019225"/>
            <a:ext cx="1260000" cy="50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7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Making it </a:t>
            </a:r>
            <a:r>
              <a:rPr lang="en-CA"/>
              <a:t>Fair Analysis</a:t>
            </a:r>
            <a:endParaRPr/>
          </a:p>
        </p:txBody>
      </p:sp>
      <p:pic>
        <p:nvPicPr>
          <p:cNvPr id="433" name="Google Shape;4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875" y="1019225"/>
            <a:ext cx="1259339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4500" y="1019225"/>
            <a:ext cx="1259339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5150" y="2693912"/>
            <a:ext cx="1473051" cy="87577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7"/>
          <p:cNvSpPr txBox="1"/>
          <p:nvPr/>
        </p:nvSpPr>
        <p:spPr>
          <a:xfrm>
            <a:off x="7103675" y="3471100"/>
            <a:ext cx="21360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Roboto Mono"/>
                <a:ea typeface="Roboto Mono"/>
                <a:cs typeface="Roboto Mono"/>
                <a:sym typeface="Roboto Mono"/>
              </a:rPr>
              <a:t>Magic SVD box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7" name="Google Shape;437;p37"/>
          <p:cNvCxnSpPr>
            <a:endCxn id="435" idx="1"/>
          </p:cNvCxnSpPr>
          <p:nvPr/>
        </p:nvCxnSpPr>
        <p:spPr>
          <a:xfrm>
            <a:off x="7069750" y="3131800"/>
            <a:ext cx="36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7"/>
          <p:cNvCxnSpPr>
            <a:stCxn id="435" idx="3"/>
          </p:cNvCxnSpPr>
          <p:nvPr/>
        </p:nvCxnSpPr>
        <p:spPr>
          <a:xfrm flipH="1" rot="10800000">
            <a:off x="8908200" y="3126100"/>
            <a:ext cx="4008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37"/>
          <p:cNvSpPr/>
          <p:nvPr/>
        </p:nvSpPr>
        <p:spPr>
          <a:xfrm>
            <a:off x="3347175" y="6158275"/>
            <a:ext cx="3556800" cy="5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123 total variables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Each variable </a:t>
            </a:r>
            <a:r>
              <a:rPr b="1" lang="en-CA" u="sng"/>
              <a:t>and  table</a:t>
            </a:r>
            <a:r>
              <a:rPr b="1" lang="en-CA"/>
              <a:t> is normed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CA" sz="3000"/>
              <a:t>PCA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CA" sz="3000"/>
              <a:t>Something like 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CA" sz="3000">
                <a:solidFill>
                  <a:srgbClr val="000000"/>
                </a:solidFill>
              </a:rPr>
              <a:t>a PCA but with multiple tables, or structure for the columns?</a:t>
            </a:r>
            <a:endParaRPr sz="3000">
              <a:solidFill>
                <a:srgbClr val="000000"/>
              </a:solidFill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3000"/>
              <a:buChar char="–"/>
            </a:pPr>
            <a:r>
              <a:rPr lang="en-CA" sz="3000">
                <a:solidFill>
                  <a:srgbClr val="A72A1E"/>
                </a:solidFill>
              </a:rPr>
              <a:t>a correlation or regression between tables?</a:t>
            </a:r>
            <a:endParaRPr sz="3000">
              <a:solidFill>
                <a:srgbClr val="A72A1E"/>
              </a:solidFill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a PCA but for all those weird types of data?</a:t>
            </a:r>
            <a:endParaRPr sz="3000"/>
          </a:p>
        </p:txBody>
      </p:sp>
      <p:sp>
        <p:nvSpPr>
          <p:cNvPr id="445" name="Google Shape;445;p38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if things are more complex?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/>
          <p:nvPr/>
        </p:nvSpPr>
        <p:spPr>
          <a:xfrm>
            <a:off x="8533550" y="2443650"/>
            <a:ext cx="3462900" cy="28851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PLS</a:t>
            </a:r>
            <a:endParaRPr b="1" sz="18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>
            <a:off x="4533600" y="2452800"/>
            <a:ext cx="3124800" cy="14952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MCA</a:t>
            </a:r>
            <a:endParaRPr b="1" sz="18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2" name="Google Shape;452;p39"/>
          <p:cNvSpPr txBox="1"/>
          <p:nvPr/>
        </p:nvSpPr>
        <p:spPr>
          <a:xfrm>
            <a:off x="5937625" y="2891300"/>
            <a:ext cx="1545900" cy="9021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PCA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3" name="Google Shape;453;p39"/>
          <p:cNvSpPr txBox="1"/>
          <p:nvPr/>
        </p:nvSpPr>
        <p:spPr>
          <a:xfrm>
            <a:off x="6677850" y="3199725"/>
            <a:ext cx="754200" cy="5124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MMDS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4" name="Google Shape;454;p39"/>
          <p:cNvSpPr txBox="1"/>
          <p:nvPr/>
        </p:nvSpPr>
        <p:spPr>
          <a:xfrm>
            <a:off x="5111125" y="2891300"/>
            <a:ext cx="619800" cy="9021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CA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5" name="Google Shape;455;p39"/>
          <p:cNvSpPr/>
          <p:nvPr/>
        </p:nvSpPr>
        <p:spPr>
          <a:xfrm>
            <a:off x="9281300" y="4248625"/>
            <a:ext cx="720000" cy="720000"/>
          </a:xfrm>
          <a:prstGeom prst="ellipse">
            <a:avLst/>
          </a:prstGeom>
          <a:solidFill>
            <a:srgbClr val="C2C2C2">
              <a:alpha val="46630"/>
            </a:srgbClr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Roboto Mono"/>
                <a:ea typeface="Roboto Mono"/>
                <a:cs typeface="Roboto Mono"/>
                <a:sym typeface="Roboto Mono"/>
              </a:rPr>
              <a:t>DA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6" name="Google Shape;456;p39"/>
          <p:cNvSpPr txBox="1"/>
          <p:nvPr/>
        </p:nvSpPr>
        <p:spPr>
          <a:xfrm>
            <a:off x="9779125" y="3591225"/>
            <a:ext cx="2149200" cy="16122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PLS-R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7" name="Google Shape;457;p39"/>
          <p:cNvSpPr txBox="1"/>
          <p:nvPr/>
        </p:nvSpPr>
        <p:spPr>
          <a:xfrm>
            <a:off x="8678500" y="4684400"/>
            <a:ext cx="725400" cy="512400"/>
          </a:xfrm>
          <a:prstGeom prst="rect">
            <a:avLst/>
          </a:prstGeom>
          <a:noFill/>
          <a:ln cap="flat" cmpd="sng" w="7620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rPr>
              <a:t>RRR</a:t>
            </a:r>
            <a:endParaRPr b="1">
              <a:solidFill>
                <a:srgbClr val="A72A1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8" name="Google Shape;458;p39"/>
          <p:cNvSpPr txBox="1"/>
          <p:nvPr/>
        </p:nvSpPr>
        <p:spPr>
          <a:xfrm>
            <a:off x="9837925" y="4684400"/>
            <a:ext cx="720000" cy="360000"/>
          </a:xfrm>
          <a:prstGeom prst="rect">
            <a:avLst/>
          </a:prstGeom>
          <a:noFill/>
          <a:ln cap="flat" cmpd="sng" w="7620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rPr>
              <a:t>PLSC</a:t>
            </a:r>
            <a:endParaRPr b="1">
              <a:solidFill>
                <a:srgbClr val="A72A1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9" name="Google Shape;459;p39"/>
          <p:cNvSpPr txBox="1"/>
          <p:nvPr/>
        </p:nvSpPr>
        <p:spPr>
          <a:xfrm>
            <a:off x="9837925" y="4227200"/>
            <a:ext cx="720000" cy="3600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PLSCAN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0" name="Google Shape;460;p39"/>
          <p:cNvSpPr txBox="1"/>
          <p:nvPr/>
        </p:nvSpPr>
        <p:spPr>
          <a:xfrm>
            <a:off x="11132563" y="4248625"/>
            <a:ext cx="720000" cy="3600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PLSPM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39"/>
          <p:cNvSpPr txBox="1"/>
          <p:nvPr/>
        </p:nvSpPr>
        <p:spPr>
          <a:xfrm>
            <a:off x="8678500" y="4076400"/>
            <a:ext cx="725400" cy="512400"/>
          </a:xfrm>
          <a:prstGeom prst="rect">
            <a:avLst/>
          </a:prstGeom>
          <a:noFill/>
          <a:ln cap="flat" cmpd="sng" w="7620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rPr>
              <a:t>CCA</a:t>
            </a:r>
            <a:endParaRPr b="1">
              <a:solidFill>
                <a:srgbClr val="A72A1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2" name="Google Shape;462;p39"/>
          <p:cNvSpPr txBox="1"/>
          <p:nvPr/>
        </p:nvSpPr>
        <p:spPr>
          <a:xfrm>
            <a:off x="5143200" y="4913125"/>
            <a:ext cx="3124800" cy="14952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FA</a:t>
            </a:r>
            <a:endParaRPr b="1" sz="18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p39"/>
          <p:cNvSpPr txBox="1"/>
          <p:nvPr/>
        </p:nvSpPr>
        <p:spPr>
          <a:xfrm>
            <a:off x="5236000" y="5361950"/>
            <a:ext cx="1898100" cy="9021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Rotations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4" name="Google Shape;464;p39"/>
          <p:cNvSpPr txBox="1"/>
          <p:nvPr/>
        </p:nvSpPr>
        <p:spPr>
          <a:xfrm>
            <a:off x="6328350" y="5853900"/>
            <a:ext cx="754200" cy="3288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ICA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5" name="Google Shape;465;p39"/>
          <p:cNvSpPr txBox="1"/>
          <p:nvPr/>
        </p:nvSpPr>
        <p:spPr>
          <a:xfrm>
            <a:off x="7442950" y="5361950"/>
            <a:ext cx="619800" cy="9021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CFA &amp; SEM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6" name="Google Shape;466;p39"/>
          <p:cNvSpPr txBox="1"/>
          <p:nvPr/>
        </p:nvSpPr>
        <p:spPr>
          <a:xfrm>
            <a:off x="5449475" y="5853900"/>
            <a:ext cx="754200" cy="3288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EFA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p39"/>
          <p:cNvSpPr txBox="1"/>
          <p:nvPr/>
        </p:nvSpPr>
        <p:spPr>
          <a:xfrm>
            <a:off x="213625" y="1778540"/>
            <a:ext cx="3462900" cy="41436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STATIS</a:t>
            </a:r>
            <a:endParaRPr b="1" sz="18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8" name="Google Shape;468;p39"/>
          <p:cNvSpPr txBox="1"/>
          <p:nvPr/>
        </p:nvSpPr>
        <p:spPr>
          <a:xfrm>
            <a:off x="2110813" y="4557225"/>
            <a:ext cx="1484100" cy="12747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MBPLS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9" name="Google Shape;469;p39"/>
          <p:cNvSpPr txBox="1"/>
          <p:nvPr/>
        </p:nvSpPr>
        <p:spPr>
          <a:xfrm>
            <a:off x="345575" y="3431850"/>
            <a:ext cx="1696800" cy="23904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MFA</a:t>
            </a:r>
            <a:endParaRPr b="1" sz="18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0" name="Google Shape;470;p39"/>
          <p:cNvSpPr txBox="1"/>
          <p:nvPr/>
        </p:nvSpPr>
        <p:spPr>
          <a:xfrm>
            <a:off x="2777538" y="5252550"/>
            <a:ext cx="714300" cy="4719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gCCA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71" name="Google Shape;471;p39"/>
          <p:cNvCxnSpPr>
            <a:stCxn id="450" idx="1"/>
            <a:endCxn id="451" idx="3"/>
          </p:cNvCxnSpPr>
          <p:nvPr/>
        </p:nvCxnSpPr>
        <p:spPr>
          <a:xfrm rot="10800000">
            <a:off x="7658450" y="3200400"/>
            <a:ext cx="875100" cy="685800"/>
          </a:xfrm>
          <a:prstGeom prst="bentConnector3">
            <a:avLst>
              <a:gd fmla="val 50003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472" name="Google Shape;472;p39"/>
          <p:cNvCxnSpPr>
            <a:stCxn id="462" idx="0"/>
            <a:endCxn id="451" idx="2"/>
          </p:cNvCxnSpPr>
          <p:nvPr/>
        </p:nvCxnSpPr>
        <p:spPr>
          <a:xfrm flipH="1" rot="5400000">
            <a:off x="5918250" y="4125775"/>
            <a:ext cx="965100" cy="6096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473" name="Google Shape;473;p39"/>
          <p:cNvCxnSpPr>
            <a:stCxn id="467" idx="3"/>
            <a:endCxn id="451" idx="1"/>
          </p:cNvCxnSpPr>
          <p:nvPr/>
        </p:nvCxnSpPr>
        <p:spPr>
          <a:xfrm flipH="1" rot="10800000">
            <a:off x="3676525" y="3200540"/>
            <a:ext cx="857100" cy="6498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474" name="Google Shape;474;p39"/>
          <p:cNvCxnSpPr>
            <a:stCxn id="450" idx="0"/>
            <a:endCxn id="451" idx="0"/>
          </p:cNvCxnSpPr>
          <p:nvPr/>
        </p:nvCxnSpPr>
        <p:spPr>
          <a:xfrm rot="5400000">
            <a:off x="8175800" y="363750"/>
            <a:ext cx="9300" cy="4169100"/>
          </a:xfrm>
          <a:prstGeom prst="curvedConnector3">
            <a:avLst>
              <a:gd fmla="val -10168548" name="adj1"/>
            </a:avLst>
          </a:prstGeom>
          <a:noFill/>
          <a:ln cap="flat" cmpd="sng" w="28575">
            <a:solidFill>
              <a:srgbClr val="C2C2C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39"/>
          <p:cNvCxnSpPr>
            <a:stCxn id="467" idx="0"/>
            <a:endCxn id="451" idx="0"/>
          </p:cNvCxnSpPr>
          <p:nvPr/>
        </p:nvCxnSpPr>
        <p:spPr>
          <a:xfrm flipH="1" rot="-5400000">
            <a:off x="3683275" y="40340"/>
            <a:ext cx="674400" cy="4150800"/>
          </a:xfrm>
          <a:prstGeom prst="curvedConnector3">
            <a:avLst>
              <a:gd fmla="val -35309" name="adj1"/>
            </a:avLst>
          </a:prstGeom>
          <a:noFill/>
          <a:ln cap="flat" cmpd="sng" w="28575">
            <a:solidFill>
              <a:srgbClr val="C2C2C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39"/>
          <p:cNvCxnSpPr>
            <a:stCxn id="451" idx="0"/>
            <a:endCxn id="469" idx="0"/>
          </p:cNvCxnSpPr>
          <p:nvPr/>
        </p:nvCxnSpPr>
        <p:spPr>
          <a:xfrm rot="5400000">
            <a:off x="3155400" y="491400"/>
            <a:ext cx="979200" cy="4902000"/>
          </a:xfrm>
          <a:prstGeom prst="curvedConnector3">
            <a:avLst>
              <a:gd fmla="val -3157" name="adj1"/>
            </a:avLst>
          </a:prstGeom>
          <a:noFill/>
          <a:ln cap="flat" cmpd="sng" w="2857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9"/>
          <p:cNvCxnSpPr>
            <a:stCxn id="450" idx="2"/>
            <a:endCxn id="468" idx="3"/>
          </p:cNvCxnSpPr>
          <p:nvPr/>
        </p:nvCxnSpPr>
        <p:spPr>
          <a:xfrm flipH="1" rot="5400000">
            <a:off x="6862850" y="1926600"/>
            <a:ext cx="134100" cy="6670200"/>
          </a:xfrm>
          <a:prstGeom prst="curvedConnector4">
            <a:avLst>
              <a:gd fmla="val -1021532" name="adj1"/>
              <a:gd fmla="val 94755" name="adj2"/>
            </a:avLst>
          </a:prstGeom>
          <a:noFill/>
          <a:ln cap="flat" cmpd="sng" w="2857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9"/>
          <p:cNvCxnSpPr>
            <a:stCxn id="460" idx="2"/>
            <a:endCxn id="465" idx="3"/>
          </p:cNvCxnSpPr>
          <p:nvPr/>
        </p:nvCxnSpPr>
        <p:spPr>
          <a:xfrm rot="5400000">
            <a:off x="9175363" y="3495925"/>
            <a:ext cx="1204500" cy="3429900"/>
          </a:xfrm>
          <a:prstGeom prst="curvedConnector2">
            <a:avLst/>
          </a:prstGeom>
          <a:noFill/>
          <a:ln cap="flat" cmpd="sng" w="2857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9"/>
          <p:cNvCxnSpPr>
            <a:stCxn id="454" idx="3"/>
            <a:endCxn id="450" idx="1"/>
          </p:cNvCxnSpPr>
          <p:nvPr/>
        </p:nvCxnSpPr>
        <p:spPr>
          <a:xfrm>
            <a:off x="5730925" y="3342350"/>
            <a:ext cx="2802600" cy="54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2C2C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39"/>
          <p:cNvCxnSpPr>
            <a:stCxn id="451" idx="1"/>
            <a:endCxn id="469" idx="3"/>
          </p:cNvCxnSpPr>
          <p:nvPr/>
        </p:nvCxnSpPr>
        <p:spPr>
          <a:xfrm flipH="1">
            <a:off x="2042400" y="3200400"/>
            <a:ext cx="2491200" cy="14268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C2C2C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39"/>
          <p:cNvCxnSpPr>
            <a:stCxn id="454" idx="3"/>
            <a:endCxn id="461" idx="1"/>
          </p:cNvCxnSpPr>
          <p:nvPr/>
        </p:nvCxnSpPr>
        <p:spPr>
          <a:xfrm>
            <a:off x="5730925" y="3342350"/>
            <a:ext cx="2947500" cy="9903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C2C2C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82" name="Google Shape;482;p39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2800"/>
              <a:buFont typeface="Arial"/>
              <a:buNone/>
            </a:pPr>
            <a:r>
              <a:rPr lang="en-CA" sz="4800"/>
              <a:t>Chaos!</a:t>
            </a:r>
            <a:endParaRPr sz="4800"/>
          </a:p>
        </p:txBody>
      </p:sp>
      <p:sp>
        <p:nvSpPr>
          <p:cNvPr id="483" name="Google Shape;483;p39"/>
          <p:cNvSpPr txBox="1"/>
          <p:nvPr/>
        </p:nvSpPr>
        <p:spPr>
          <a:xfrm>
            <a:off x="9829325" y="3793400"/>
            <a:ext cx="720000" cy="3600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PC-R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Between Two Tables</a:t>
            </a:r>
            <a:endParaRPr/>
          </a:p>
        </p:txBody>
      </p:sp>
      <p:pic>
        <p:nvPicPr>
          <p:cNvPr id="489" name="Google Shape;4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788" y="1269000"/>
            <a:ext cx="1079433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0"/>
          <p:cNvSpPr txBox="1"/>
          <p:nvPr/>
        </p:nvSpPr>
        <p:spPr>
          <a:xfrm>
            <a:off x="2202188" y="5818800"/>
            <a:ext cx="5226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/>
              <a:t>X</a:t>
            </a:r>
            <a:endParaRPr b="1" sz="3000"/>
          </a:p>
        </p:txBody>
      </p:sp>
      <p:pic>
        <p:nvPicPr>
          <p:cNvPr id="491" name="Google Shape;4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858" y="1359000"/>
            <a:ext cx="1944293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0"/>
          <p:cNvSpPr txBox="1"/>
          <p:nvPr/>
        </p:nvSpPr>
        <p:spPr>
          <a:xfrm>
            <a:off x="5938688" y="5818800"/>
            <a:ext cx="5226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/>
              <a:t>Y</a:t>
            </a:r>
            <a:endParaRPr b="1" sz="3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1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Between Two Tables</a:t>
            </a:r>
            <a:endParaRPr/>
          </a:p>
        </p:txBody>
      </p:sp>
      <p:pic>
        <p:nvPicPr>
          <p:cNvPr id="498" name="Google Shape;4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923775" y="-241200"/>
            <a:ext cx="1079433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858" y="1359000"/>
            <a:ext cx="1944293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1"/>
          <p:cNvSpPr txBox="1"/>
          <p:nvPr/>
        </p:nvSpPr>
        <p:spPr>
          <a:xfrm>
            <a:off x="2202188" y="5818800"/>
            <a:ext cx="5226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/>
              <a:t>X</a:t>
            </a:r>
            <a:endParaRPr b="1" sz="3000"/>
          </a:p>
        </p:txBody>
      </p:sp>
      <p:sp>
        <p:nvSpPr>
          <p:cNvPr id="501" name="Google Shape;501;p41"/>
          <p:cNvSpPr txBox="1"/>
          <p:nvPr/>
        </p:nvSpPr>
        <p:spPr>
          <a:xfrm>
            <a:off x="5938688" y="5818800"/>
            <a:ext cx="5226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/>
              <a:t>Y</a:t>
            </a:r>
            <a:endParaRPr b="1"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Between Two Tables</a:t>
            </a:r>
            <a:endParaRPr/>
          </a:p>
        </p:txBody>
      </p:sp>
      <p:pic>
        <p:nvPicPr>
          <p:cNvPr id="507" name="Google Shape;5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923775" y="-241200"/>
            <a:ext cx="1079433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858" y="1359000"/>
            <a:ext cx="1944293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2"/>
          <p:cNvSpPr txBox="1"/>
          <p:nvPr/>
        </p:nvSpPr>
        <p:spPr>
          <a:xfrm>
            <a:off x="2202188" y="5818800"/>
            <a:ext cx="5226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/>
              <a:t>X</a:t>
            </a:r>
            <a:endParaRPr b="1" sz="3000"/>
          </a:p>
        </p:txBody>
      </p:sp>
      <p:sp>
        <p:nvSpPr>
          <p:cNvPr id="510" name="Google Shape;510;p42"/>
          <p:cNvSpPr txBox="1"/>
          <p:nvPr/>
        </p:nvSpPr>
        <p:spPr>
          <a:xfrm>
            <a:off x="5938688" y="5818800"/>
            <a:ext cx="5226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/>
              <a:t>Y</a:t>
            </a:r>
            <a:endParaRPr b="1" sz="3000"/>
          </a:p>
        </p:txBody>
      </p:sp>
      <p:pic>
        <p:nvPicPr>
          <p:cNvPr id="511" name="Google Shape;51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0675" y="1378363"/>
            <a:ext cx="1944000" cy="1080864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2"/>
          <p:cNvSpPr txBox="1"/>
          <p:nvPr/>
        </p:nvSpPr>
        <p:spPr>
          <a:xfrm>
            <a:off x="8761363" y="5818800"/>
            <a:ext cx="5226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/>
              <a:t>R</a:t>
            </a:r>
            <a:endParaRPr b="1" sz="3000"/>
          </a:p>
        </p:txBody>
      </p:sp>
      <p:sp>
        <p:nvSpPr>
          <p:cNvPr id="513" name="Google Shape;513;p42"/>
          <p:cNvSpPr txBox="1"/>
          <p:nvPr/>
        </p:nvSpPr>
        <p:spPr>
          <a:xfrm>
            <a:off x="4588179" y="1458575"/>
            <a:ext cx="6717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✖️</a:t>
            </a:r>
            <a:endParaRPr sz="3000"/>
          </a:p>
        </p:txBody>
      </p:sp>
      <p:sp>
        <p:nvSpPr>
          <p:cNvPr id="514" name="Google Shape;514;p42"/>
          <p:cNvSpPr txBox="1"/>
          <p:nvPr/>
        </p:nvSpPr>
        <p:spPr>
          <a:xfrm>
            <a:off x="7302779" y="1458575"/>
            <a:ext cx="6717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/>
              <a:t>〓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/>
        </p:nvSpPr>
        <p:spPr>
          <a:xfrm>
            <a:off x="4533600" y="2452800"/>
            <a:ext cx="3124800" cy="14952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rPr>
              <a:t>MCA</a:t>
            </a:r>
            <a:endParaRPr b="1" sz="1800">
              <a:solidFill>
                <a:srgbClr val="A72A1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5937625" y="2891300"/>
            <a:ext cx="1545900" cy="9021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rPr>
              <a:t>PCA</a:t>
            </a:r>
            <a:endParaRPr b="1">
              <a:solidFill>
                <a:srgbClr val="A72A1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6677850" y="3199725"/>
            <a:ext cx="754200" cy="512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rPr>
              <a:t>MMDS</a:t>
            </a:r>
            <a:endParaRPr b="1" sz="1000">
              <a:solidFill>
                <a:srgbClr val="A72A1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5111125" y="2891300"/>
            <a:ext cx="619800" cy="9021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rPr>
              <a:t>CA</a:t>
            </a:r>
            <a:endParaRPr b="1">
              <a:solidFill>
                <a:srgbClr val="A72A1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8533550" y="2443650"/>
            <a:ext cx="3462900" cy="2885100"/>
            <a:chOff x="7862800" y="1444025"/>
            <a:chExt cx="3462900" cy="2885100"/>
          </a:xfrm>
        </p:grpSpPr>
        <p:sp>
          <p:nvSpPr>
            <p:cNvPr id="58" name="Google Shape;58;p7"/>
            <p:cNvSpPr/>
            <p:nvPr/>
          </p:nvSpPr>
          <p:spPr>
            <a:xfrm>
              <a:off x="8610550" y="3249000"/>
              <a:ext cx="720000" cy="720000"/>
            </a:xfrm>
            <a:prstGeom prst="ellipse">
              <a:avLst/>
            </a:prstGeom>
            <a:solidFill>
              <a:srgbClr val="FF0000">
                <a:alpha val="43020"/>
              </a:srgbClr>
            </a:solidFill>
            <a:ln cap="flat" cmpd="sng" w="9525">
              <a:solidFill>
                <a:srgbClr val="DD7E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200">
                  <a:latin typeface="Roboto Mono"/>
                  <a:ea typeface="Roboto Mono"/>
                  <a:cs typeface="Roboto Mono"/>
                  <a:sym typeface="Roboto Mono"/>
                </a:rPr>
                <a:t>DA</a:t>
              </a:r>
              <a:endParaRPr b="1"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9" name="Google Shape;59;p7"/>
            <p:cNvSpPr txBox="1"/>
            <p:nvPr/>
          </p:nvSpPr>
          <p:spPr>
            <a:xfrm>
              <a:off x="7862800" y="1444025"/>
              <a:ext cx="3462900" cy="2885100"/>
            </a:xfrm>
            <a:prstGeom prst="rect">
              <a:avLst/>
            </a:prstGeom>
            <a:noFill/>
            <a:ln cap="flat" cmpd="sng" w="1905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solidFill>
                    <a:srgbClr val="A72A1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PLS</a:t>
              </a:r>
              <a:endParaRPr b="1" sz="1800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0" name="Google Shape;60;p7"/>
            <p:cNvSpPr txBox="1"/>
            <p:nvPr/>
          </p:nvSpPr>
          <p:spPr>
            <a:xfrm>
              <a:off x="9108375" y="2591600"/>
              <a:ext cx="2149200" cy="1612200"/>
            </a:xfrm>
            <a:prstGeom prst="rect">
              <a:avLst/>
            </a:prstGeom>
            <a:noFill/>
            <a:ln cap="flat" cmpd="sng" w="1905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>
                  <a:solidFill>
                    <a:srgbClr val="A72A1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PLS-R</a:t>
              </a:r>
              <a:endParaRPr b="1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1" name="Google Shape;61;p7"/>
            <p:cNvSpPr txBox="1"/>
            <p:nvPr/>
          </p:nvSpPr>
          <p:spPr>
            <a:xfrm>
              <a:off x="8007750" y="3684775"/>
              <a:ext cx="725400" cy="512400"/>
            </a:xfrm>
            <a:prstGeom prst="rect">
              <a:avLst/>
            </a:prstGeom>
            <a:noFill/>
            <a:ln cap="flat" cmpd="sng" w="1905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>
                  <a:solidFill>
                    <a:srgbClr val="A72A1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RRR</a:t>
              </a:r>
              <a:endParaRPr b="1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2" name="Google Shape;62;p7"/>
            <p:cNvSpPr txBox="1"/>
            <p:nvPr/>
          </p:nvSpPr>
          <p:spPr>
            <a:xfrm>
              <a:off x="9167175" y="3684775"/>
              <a:ext cx="720000" cy="360000"/>
            </a:xfrm>
            <a:prstGeom prst="rect">
              <a:avLst/>
            </a:prstGeom>
            <a:noFill/>
            <a:ln cap="flat" cmpd="sng" w="1905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000">
                  <a:solidFill>
                    <a:srgbClr val="A72A1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PLSC</a:t>
              </a:r>
              <a:endParaRPr b="1" sz="1000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3" name="Google Shape;63;p7"/>
            <p:cNvSpPr txBox="1"/>
            <p:nvPr/>
          </p:nvSpPr>
          <p:spPr>
            <a:xfrm>
              <a:off x="9167175" y="3227575"/>
              <a:ext cx="720000" cy="360000"/>
            </a:xfrm>
            <a:prstGeom prst="rect">
              <a:avLst/>
            </a:prstGeom>
            <a:noFill/>
            <a:ln cap="flat" cmpd="sng" w="1905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000">
                  <a:solidFill>
                    <a:srgbClr val="A72A1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PLSCAN</a:t>
              </a:r>
              <a:endParaRPr b="1" sz="1000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4" name="Google Shape;64;p7"/>
            <p:cNvSpPr txBox="1"/>
            <p:nvPr/>
          </p:nvSpPr>
          <p:spPr>
            <a:xfrm>
              <a:off x="10461813" y="3249000"/>
              <a:ext cx="720000" cy="360000"/>
            </a:xfrm>
            <a:prstGeom prst="rect">
              <a:avLst/>
            </a:prstGeom>
            <a:noFill/>
            <a:ln cap="flat" cmpd="sng" w="1905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000">
                  <a:solidFill>
                    <a:srgbClr val="A72A1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PLSPM</a:t>
              </a:r>
              <a:endParaRPr b="1" sz="1000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5" name="Google Shape;65;p7"/>
            <p:cNvSpPr txBox="1"/>
            <p:nvPr/>
          </p:nvSpPr>
          <p:spPr>
            <a:xfrm>
              <a:off x="8007750" y="3076775"/>
              <a:ext cx="725400" cy="512400"/>
            </a:xfrm>
            <a:prstGeom prst="rect">
              <a:avLst/>
            </a:prstGeom>
            <a:noFill/>
            <a:ln cap="flat" cmpd="sng" w="1905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>
                  <a:solidFill>
                    <a:srgbClr val="A72A1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CCA</a:t>
              </a:r>
              <a:endParaRPr b="1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66" name="Google Shape;66;p7"/>
          <p:cNvGrpSpPr/>
          <p:nvPr/>
        </p:nvGrpSpPr>
        <p:grpSpPr>
          <a:xfrm>
            <a:off x="5143200" y="4913125"/>
            <a:ext cx="3124800" cy="1495200"/>
            <a:chOff x="4655525" y="4455925"/>
            <a:chExt cx="3124800" cy="1495200"/>
          </a:xfrm>
        </p:grpSpPr>
        <p:sp>
          <p:nvSpPr>
            <p:cNvPr id="67" name="Google Shape;67;p7"/>
            <p:cNvSpPr txBox="1"/>
            <p:nvPr/>
          </p:nvSpPr>
          <p:spPr>
            <a:xfrm>
              <a:off x="4655525" y="4455925"/>
              <a:ext cx="3124800" cy="1495200"/>
            </a:xfrm>
            <a:prstGeom prst="rect">
              <a:avLst/>
            </a:prstGeom>
            <a:noFill/>
            <a:ln cap="flat" cmpd="sng" w="1905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solidFill>
                    <a:srgbClr val="A72A1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FA</a:t>
              </a:r>
              <a:endParaRPr b="1" sz="1800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8" name="Google Shape;68;p7"/>
            <p:cNvSpPr txBox="1"/>
            <p:nvPr/>
          </p:nvSpPr>
          <p:spPr>
            <a:xfrm>
              <a:off x="4748325" y="4904750"/>
              <a:ext cx="1898100" cy="902100"/>
            </a:xfrm>
            <a:prstGeom prst="rect">
              <a:avLst/>
            </a:prstGeom>
            <a:noFill/>
            <a:ln cap="flat" cmpd="sng" w="1905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>
                  <a:solidFill>
                    <a:srgbClr val="A72A1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Rotations</a:t>
              </a:r>
              <a:endParaRPr b="1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9" name="Google Shape;69;p7"/>
            <p:cNvSpPr txBox="1"/>
            <p:nvPr/>
          </p:nvSpPr>
          <p:spPr>
            <a:xfrm>
              <a:off x="5840675" y="5396700"/>
              <a:ext cx="754200" cy="328800"/>
            </a:xfrm>
            <a:prstGeom prst="rect">
              <a:avLst/>
            </a:prstGeom>
            <a:noFill/>
            <a:ln cap="flat" cmpd="sng" w="1905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000">
                  <a:solidFill>
                    <a:srgbClr val="A72A1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ICA</a:t>
              </a:r>
              <a:endParaRPr b="1" sz="1000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0" name="Google Shape;70;p7"/>
            <p:cNvSpPr txBox="1"/>
            <p:nvPr/>
          </p:nvSpPr>
          <p:spPr>
            <a:xfrm>
              <a:off x="6955275" y="4904750"/>
              <a:ext cx="619800" cy="902100"/>
            </a:xfrm>
            <a:prstGeom prst="rect">
              <a:avLst/>
            </a:prstGeom>
            <a:noFill/>
            <a:ln cap="flat" cmpd="sng" w="1905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>
                  <a:solidFill>
                    <a:srgbClr val="A72A1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CFA &amp; SEM</a:t>
              </a:r>
              <a:endParaRPr b="1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1" name="Google Shape;71;p7"/>
            <p:cNvSpPr txBox="1"/>
            <p:nvPr/>
          </p:nvSpPr>
          <p:spPr>
            <a:xfrm>
              <a:off x="4961800" y="5396700"/>
              <a:ext cx="754200" cy="328800"/>
            </a:xfrm>
            <a:prstGeom prst="rect">
              <a:avLst/>
            </a:prstGeom>
            <a:noFill/>
            <a:ln cap="flat" cmpd="sng" w="1905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000">
                  <a:solidFill>
                    <a:srgbClr val="A72A1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EFA</a:t>
              </a:r>
              <a:endParaRPr b="1" sz="1000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72" name="Google Shape;72;p7"/>
          <p:cNvGrpSpPr/>
          <p:nvPr/>
        </p:nvGrpSpPr>
        <p:grpSpPr>
          <a:xfrm>
            <a:off x="213625" y="1778540"/>
            <a:ext cx="3462900" cy="4143652"/>
            <a:chOff x="213625" y="1778540"/>
            <a:chExt cx="3462900" cy="4143652"/>
          </a:xfrm>
        </p:grpSpPr>
        <p:sp>
          <p:nvSpPr>
            <p:cNvPr id="73" name="Google Shape;73;p7"/>
            <p:cNvSpPr txBox="1"/>
            <p:nvPr/>
          </p:nvSpPr>
          <p:spPr>
            <a:xfrm>
              <a:off x="213625" y="1778540"/>
              <a:ext cx="3462900" cy="4143652"/>
            </a:xfrm>
            <a:prstGeom prst="rect">
              <a:avLst/>
            </a:prstGeom>
            <a:noFill/>
            <a:ln cap="flat" cmpd="sng" w="1905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solidFill>
                    <a:srgbClr val="A72A1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STATIS</a:t>
              </a:r>
              <a:endParaRPr b="1" sz="1800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4" name="Google Shape;74;p7"/>
            <p:cNvSpPr txBox="1"/>
            <p:nvPr/>
          </p:nvSpPr>
          <p:spPr>
            <a:xfrm>
              <a:off x="2110813" y="4557225"/>
              <a:ext cx="1484100" cy="1274700"/>
            </a:xfrm>
            <a:prstGeom prst="rect">
              <a:avLst/>
            </a:prstGeom>
            <a:noFill/>
            <a:ln cap="flat" cmpd="sng" w="1905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>
                  <a:solidFill>
                    <a:srgbClr val="A72A1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MBPLS</a:t>
              </a:r>
              <a:endParaRPr b="1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5" name="Google Shape;75;p7"/>
            <p:cNvSpPr txBox="1"/>
            <p:nvPr/>
          </p:nvSpPr>
          <p:spPr>
            <a:xfrm>
              <a:off x="345575" y="3431850"/>
              <a:ext cx="1696800" cy="2390335"/>
            </a:xfrm>
            <a:prstGeom prst="rect">
              <a:avLst/>
            </a:prstGeom>
            <a:noFill/>
            <a:ln cap="flat" cmpd="sng" w="1905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>
                  <a:solidFill>
                    <a:srgbClr val="A72A1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MFA</a:t>
              </a:r>
              <a:endParaRPr b="1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6" name="Google Shape;76;p7"/>
            <p:cNvSpPr txBox="1"/>
            <p:nvPr/>
          </p:nvSpPr>
          <p:spPr>
            <a:xfrm>
              <a:off x="2777538" y="5252550"/>
              <a:ext cx="714300" cy="471900"/>
            </a:xfrm>
            <a:prstGeom prst="rect">
              <a:avLst/>
            </a:prstGeom>
            <a:noFill/>
            <a:ln cap="flat" cmpd="sng" w="1905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>
                  <a:solidFill>
                    <a:srgbClr val="A72A1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gCCA</a:t>
              </a:r>
              <a:endParaRPr b="1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77" name="Google Shape;77;p7"/>
          <p:cNvCxnSpPr>
            <a:stCxn id="59" idx="1"/>
            <a:endCxn id="53" idx="3"/>
          </p:cNvCxnSpPr>
          <p:nvPr/>
        </p:nvCxnSpPr>
        <p:spPr>
          <a:xfrm rot="10800000">
            <a:off x="7658450" y="3200400"/>
            <a:ext cx="875100" cy="685800"/>
          </a:xfrm>
          <a:prstGeom prst="bentConnector3">
            <a:avLst>
              <a:gd fmla="val 50003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78" name="Google Shape;78;p7"/>
          <p:cNvCxnSpPr>
            <a:stCxn id="67" idx="0"/>
            <a:endCxn id="53" idx="2"/>
          </p:cNvCxnSpPr>
          <p:nvPr/>
        </p:nvCxnSpPr>
        <p:spPr>
          <a:xfrm flipH="1" rot="5400000">
            <a:off x="5918250" y="4125775"/>
            <a:ext cx="965100" cy="6096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79" name="Google Shape;79;p7"/>
          <p:cNvCxnSpPr>
            <a:stCxn id="73" idx="3"/>
            <a:endCxn id="53" idx="1"/>
          </p:cNvCxnSpPr>
          <p:nvPr/>
        </p:nvCxnSpPr>
        <p:spPr>
          <a:xfrm flipH="1" rot="10800000">
            <a:off x="3676525" y="3200266"/>
            <a:ext cx="857100" cy="6501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80" name="Google Shape;80;p7"/>
          <p:cNvCxnSpPr>
            <a:stCxn id="59" idx="0"/>
            <a:endCxn id="53" idx="0"/>
          </p:cNvCxnSpPr>
          <p:nvPr/>
        </p:nvCxnSpPr>
        <p:spPr>
          <a:xfrm rot="5400000">
            <a:off x="8175800" y="363750"/>
            <a:ext cx="9300" cy="4169100"/>
          </a:xfrm>
          <a:prstGeom prst="curvedConnector3">
            <a:avLst>
              <a:gd fmla="val -10168548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7"/>
          <p:cNvCxnSpPr>
            <a:stCxn id="73" idx="0"/>
            <a:endCxn id="53" idx="0"/>
          </p:cNvCxnSpPr>
          <p:nvPr/>
        </p:nvCxnSpPr>
        <p:spPr>
          <a:xfrm flipH="1" rot="-5400000">
            <a:off x="3683275" y="40340"/>
            <a:ext cx="674400" cy="4150800"/>
          </a:xfrm>
          <a:prstGeom prst="curvedConnector3">
            <a:avLst>
              <a:gd fmla="val -35309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7"/>
          <p:cNvCxnSpPr>
            <a:stCxn id="53" idx="0"/>
            <a:endCxn id="75" idx="0"/>
          </p:cNvCxnSpPr>
          <p:nvPr/>
        </p:nvCxnSpPr>
        <p:spPr>
          <a:xfrm rot="5400000">
            <a:off x="3155550" y="491250"/>
            <a:ext cx="978900" cy="4902000"/>
          </a:xfrm>
          <a:prstGeom prst="curvedConnector3">
            <a:avLst>
              <a:gd fmla="val -3157" name="adj1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7"/>
          <p:cNvCxnSpPr>
            <a:stCxn id="59" idx="2"/>
            <a:endCxn id="74" idx="3"/>
          </p:cNvCxnSpPr>
          <p:nvPr/>
        </p:nvCxnSpPr>
        <p:spPr>
          <a:xfrm flipH="1" rot="5400000">
            <a:off x="6862850" y="1926600"/>
            <a:ext cx="134100" cy="6670200"/>
          </a:xfrm>
          <a:prstGeom prst="curvedConnector4">
            <a:avLst>
              <a:gd fmla="val -1021532" name="adj1"/>
              <a:gd fmla="val 94755" name="adj2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7"/>
          <p:cNvCxnSpPr>
            <a:stCxn id="64" idx="2"/>
            <a:endCxn id="70" idx="3"/>
          </p:cNvCxnSpPr>
          <p:nvPr/>
        </p:nvCxnSpPr>
        <p:spPr>
          <a:xfrm rot="5400000">
            <a:off x="9175363" y="3495925"/>
            <a:ext cx="1204500" cy="3429900"/>
          </a:xfrm>
          <a:prstGeom prst="curvedConnector2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7"/>
          <p:cNvCxnSpPr>
            <a:stCxn id="56" idx="3"/>
            <a:endCxn id="59" idx="1"/>
          </p:cNvCxnSpPr>
          <p:nvPr/>
        </p:nvCxnSpPr>
        <p:spPr>
          <a:xfrm>
            <a:off x="5730925" y="3342350"/>
            <a:ext cx="2802600" cy="54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7"/>
          <p:cNvCxnSpPr>
            <a:stCxn id="53" idx="1"/>
            <a:endCxn id="75" idx="3"/>
          </p:cNvCxnSpPr>
          <p:nvPr/>
        </p:nvCxnSpPr>
        <p:spPr>
          <a:xfrm flipH="1">
            <a:off x="2042400" y="3200400"/>
            <a:ext cx="2491200" cy="14265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7"/>
          <p:cNvCxnSpPr>
            <a:stCxn id="56" idx="3"/>
            <a:endCxn id="65" idx="1"/>
          </p:cNvCxnSpPr>
          <p:nvPr/>
        </p:nvCxnSpPr>
        <p:spPr>
          <a:xfrm>
            <a:off x="5730925" y="3342350"/>
            <a:ext cx="2947500" cy="9903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8" name="Google Shape;88;p7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2800"/>
              <a:buFont typeface="Arial"/>
              <a:buNone/>
            </a:pPr>
            <a:r>
              <a:rPr lang="en-CA" sz="4800"/>
              <a:t>Chaos!</a:t>
            </a:r>
            <a:endParaRPr sz="4800"/>
          </a:p>
        </p:txBody>
      </p:sp>
      <p:sp>
        <p:nvSpPr>
          <p:cNvPr id="89" name="Google Shape;89;p7"/>
          <p:cNvSpPr txBox="1"/>
          <p:nvPr/>
        </p:nvSpPr>
        <p:spPr>
          <a:xfrm>
            <a:off x="9829325" y="3793400"/>
            <a:ext cx="720000" cy="3600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rPr>
              <a:t>PC-R</a:t>
            </a:r>
            <a:endParaRPr b="1" sz="1000">
              <a:solidFill>
                <a:srgbClr val="A72A1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3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Between Two Tables</a:t>
            </a:r>
            <a:endParaRPr/>
          </a:p>
        </p:txBody>
      </p:sp>
      <p:sp>
        <p:nvSpPr>
          <p:cNvPr id="520" name="Google Shape;520;p43"/>
          <p:cNvSpPr txBox="1"/>
          <p:nvPr>
            <p:ph idx="1" type="body"/>
          </p:nvPr>
        </p:nvSpPr>
        <p:spPr>
          <a:xfrm>
            <a:off x="609600" y="1295400"/>
            <a:ext cx="34281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Partial least squares (“correlation”)</a:t>
            </a:r>
            <a:endParaRPr sz="2400"/>
          </a:p>
        </p:txBody>
      </p:sp>
      <p:sp>
        <p:nvSpPr>
          <p:cNvPr id="521" name="Google Shape;521;p43"/>
          <p:cNvSpPr txBox="1"/>
          <p:nvPr>
            <p:ph idx="1" type="body"/>
          </p:nvPr>
        </p:nvSpPr>
        <p:spPr>
          <a:xfrm>
            <a:off x="4290950" y="1295400"/>
            <a:ext cx="3693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Reduced rank regression</a:t>
            </a:r>
            <a:endParaRPr sz="2400"/>
          </a:p>
        </p:txBody>
      </p:sp>
      <p:sp>
        <p:nvSpPr>
          <p:cNvPr id="522" name="Google Shape;522;p43"/>
          <p:cNvSpPr txBox="1"/>
          <p:nvPr>
            <p:ph idx="1" type="body"/>
          </p:nvPr>
        </p:nvSpPr>
        <p:spPr>
          <a:xfrm>
            <a:off x="8122725" y="1295400"/>
            <a:ext cx="3693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Canonical correlation analysis</a:t>
            </a:r>
            <a:endParaRPr sz="2400"/>
          </a:p>
        </p:txBody>
      </p:sp>
      <p:pic>
        <p:nvPicPr>
          <p:cNvPr id="523" name="Google Shape;5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50" y="2117563"/>
            <a:ext cx="1944000" cy="1080864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3"/>
          <p:cNvSpPr txBox="1"/>
          <p:nvPr/>
        </p:nvSpPr>
        <p:spPr>
          <a:xfrm>
            <a:off x="284825" y="5179625"/>
            <a:ext cx="19440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X</a:t>
            </a:r>
            <a:r>
              <a:rPr b="1" baseline="30000" lang="en-CA" sz="2400"/>
              <a:t>T</a:t>
            </a:r>
            <a:r>
              <a:rPr b="1" lang="en-CA" sz="2400"/>
              <a:t>Y</a:t>
            </a:r>
            <a:endParaRPr b="1" sz="2400"/>
          </a:p>
        </p:txBody>
      </p:sp>
      <p:pic>
        <p:nvPicPr>
          <p:cNvPr id="525" name="Google Shape;5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950" y="2134163"/>
            <a:ext cx="1944000" cy="1080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950" y="3477150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3"/>
          <p:cNvSpPr txBox="1"/>
          <p:nvPr/>
        </p:nvSpPr>
        <p:spPr>
          <a:xfrm>
            <a:off x="4347950" y="5179625"/>
            <a:ext cx="17346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X</a:t>
            </a:r>
            <a:r>
              <a:rPr b="1" baseline="30000" lang="en-CA" sz="2400"/>
              <a:t>T</a:t>
            </a:r>
            <a:r>
              <a:rPr b="1" lang="en-CA" sz="2400"/>
              <a:t>Y</a:t>
            </a:r>
            <a:endParaRPr b="1" sz="2400"/>
          </a:p>
        </p:txBody>
      </p:sp>
      <p:sp>
        <p:nvSpPr>
          <p:cNvPr id="528" name="Google Shape;528;p43"/>
          <p:cNvSpPr txBox="1"/>
          <p:nvPr/>
        </p:nvSpPr>
        <p:spPr>
          <a:xfrm>
            <a:off x="4644050" y="5812025"/>
            <a:ext cx="11022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</a:rPr>
              <a:t>X</a:t>
            </a:r>
            <a:r>
              <a:rPr b="1" baseline="30000" lang="en-CA" sz="2400">
                <a:solidFill>
                  <a:schemeClr val="dk1"/>
                </a:solidFill>
              </a:rPr>
              <a:t>T</a:t>
            </a:r>
            <a:r>
              <a:rPr b="1" lang="en-CA" sz="2400">
                <a:solidFill>
                  <a:schemeClr val="dk1"/>
                </a:solidFill>
              </a:rPr>
              <a:t>X</a:t>
            </a:r>
            <a:endParaRPr/>
          </a:p>
        </p:txBody>
      </p:sp>
      <p:cxnSp>
        <p:nvCxnSpPr>
          <p:cNvPr id="529" name="Google Shape;529;p43"/>
          <p:cNvCxnSpPr/>
          <p:nvPr/>
        </p:nvCxnSpPr>
        <p:spPr>
          <a:xfrm flipH="1" rot="10800000">
            <a:off x="4645375" y="5731925"/>
            <a:ext cx="1102200" cy="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43"/>
          <p:cNvCxnSpPr/>
          <p:nvPr/>
        </p:nvCxnSpPr>
        <p:spPr>
          <a:xfrm>
            <a:off x="4279850" y="3348038"/>
            <a:ext cx="1958700" cy="10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1" name="Google Shape;5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7225" y="2116988"/>
            <a:ext cx="1944000" cy="1080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125" y="3460550"/>
            <a:ext cx="1080000" cy="10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3" name="Google Shape;533;p43"/>
          <p:cNvCxnSpPr/>
          <p:nvPr/>
        </p:nvCxnSpPr>
        <p:spPr>
          <a:xfrm flipH="1" rot="10800000">
            <a:off x="8549025" y="3326938"/>
            <a:ext cx="3057000" cy="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4" name="Google Shape;53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28850" y="3475275"/>
            <a:ext cx="1944000" cy="19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3"/>
          <p:cNvSpPr txBox="1"/>
          <p:nvPr/>
        </p:nvSpPr>
        <p:spPr>
          <a:xfrm>
            <a:off x="8292550" y="5071175"/>
            <a:ext cx="17346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/>
              <a:t>X</a:t>
            </a:r>
            <a:r>
              <a:rPr b="1" baseline="30000" lang="en-CA" sz="2400"/>
              <a:t>T</a:t>
            </a:r>
            <a:r>
              <a:rPr b="1" lang="en-CA" sz="2400"/>
              <a:t>Y</a:t>
            </a:r>
            <a:endParaRPr b="1" sz="2400"/>
          </a:p>
        </p:txBody>
      </p:sp>
      <p:sp>
        <p:nvSpPr>
          <p:cNvPr id="536" name="Google Shape;536;p43"/>
          <p:cNvSpPr txBox="1"/>
          <p:nvPr/>
        </p:nvSpPr>
        <p:spPr>
          <a:xfrm>
            <a:off x="8275125" y="5703575"/>
            <a:ext cx="17346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dk1"/>
                </a:solidFill>
              </a:rPr>
              <a:t>(</a:t>
            </a:r>
            <a:r>
              <a:rPr b="1" lang="en-CA" sz="2400">
                <a:solidFill>
                  <a:schemeClr val="dk1"/>
                </a:solidFill>
              </a:rPr>
              <a:t>X</a:t>
            </a:r>
            <a:r>
              <a:rPr b="1" baseline="30000" lang="en-CA" sz="2400">
                <a:solidFill>
                  <a:schemeClr val="dk1"/>
                </a:solidFill>
              </a:rPr>
              <a:t>T</a:t>
            </a:r>
            <a:r>
              <a:rPr b="1" lang="en-CA" sz="2400">
                <a:solidFill>
                  <a:schemeClr val="dk1"/>
                </a:solidFill>
              </a:rPr>
              <a:t>X)</a:t>
            </a:r>
            <a:r>
              <a:rPr b="1" lang="en-CA" sz="2400">
                <a:solidFill>
                  <a:schemeClr val="dk1"/>
                </a:solidFill>
              </a:rPr>
              <a:t>(Y</a:t>
            </a:r>
            <a:r>
              <a:rPr b="1" baseline="30000" lang="en-CA" sz="2400">
                <a:solidFill>
                  <a:schemeClr val="dk1"/>
                </a:solidFill>
              </a:rPr>
              <a:t>T</a:t>
            </a:r>
            <a:r>
              <a:rPr b="1" lang="en-CA" sz="2400">
                <a:solidFill>
                  <a:schemeClr val="dk1"/>
                </a:solidFill>
              </a:rPr>
              <a:t>Y)</a:t>
            </a:r>
            <a:endParaRPr/>
          </a:p>
        </p:txBody>
      </p:sp>
      <p:cxnSp>
        <p:nvCxnSpPr>
          <p:cNvPr id="537" name="Google Shape;537;p43"/>
          <p:cNvCxnSpPr/>
          <p:nvPr/>
        </p:nvCxnSpPr>
        <p:spPr>
          <a:xfrm flipH="1" rot="10800000">
            <a:off x="8589975" y="5623475"/>
            <a:ext cx="1102200" cy="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Between Two Tables</a:t>
            </a:r>
            <a:endParaRPr/>
          </a:p>
        </p:txBody>
      </p:sp>
      <p:sp>
        <p:nvSpPr>
          <p:cNvPr id="543" name="Google Shape;543;p44"/>
          <p:cNvSpPr txBox="1"/>
          <p:nvPr>
            <p:ph idx="1" type="body"/>
          </p:nvPr>
        </p:nvSpPr>
        <p:spPr>
          <a:xfrm>
            <a:off x="609600" y="1295400"/>
            <a:ext cx="34281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Partial least squares (“correlation”)</a:t>
            </a:r>
            <a:endParaRPr sz="2400"/>
          </a:p>
        </p:txBody>
      </p:sp>
      <p:sp>
        <p:nvSpPr>
          <p:cNvPr id="544" name="Google Shape;544;p44"/>
          <p:cNvSpPr txBox="1"/>
          <p:nvPr>
            <p:ph idx="1" type="body"/>
          </p:nvPr>
        </p:nvSpPr>
        <p:spPr>
          <a:xfrm>
            <a:off x="4290950" y="1295400"/>
            <a:ext cx="3693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Reduced rank regression</a:t>
            </a:r>
            <a:endParaRPr sz="2400"/>
          </a:p>
        </p:txBody>
      </p:sp>
      <p:sp>
        <p:nvSpPr>
          <p:cNvPr id="545" name="Google Shape;545;p44"/>
          <p:cNvSpPr txBox="1"/>
          <p:nvPr>
            <p:ph idx="1" type="body"/>
          </p:nvPr>
        </p:nvSpPr>
        <p:spPr>
          <a:xfrm>
            <a:off x="8122725" y="1295400"/>
            <a:ext cx="3693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Canonical correlation analysis</a:t>
            </a:r>
            <a:endParaRPr sz="2400"/>
          </a:p>
        </p:txBody>
      </p:sp>
      <p:pic>
        <p:nvPicPr>
          <p:cNvPr id="546" name="Google Shape;5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50" y="2117563"/>
            <a:ext cx="1944000" cy="1080864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4"/>
          <p:cNvSpPr txBox="1"/>
          <p:nvPr/>
        </p:nvSpPr>
        <p:spPr>
          <a:xfrm>
            <a:off x="4644050" y="5812025"/>
            <a:ext cx="11022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8" name="Google Shape;54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950" y="2118188"/>
            <a:ext cx="1944000" cy="1079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7225" y="2117563"/>
            <a:ext cx="1944000" cy="10808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0" name="Google Shape;550;p44"/>
          <p:cNvGrpSpPr/>
          <p:nvPr/>
        </p:nvGrpSpPr>
        <p:grpSpPr>
          <a:xfrm>
            <a:off x="188850" y="3944787"/>
            <a:ext cx="2136000" cy="1470188"/>
            <a:chOff x="318775" y="3944787"/>
            <a:chExt cx="2136000" cy="1470188"/>
          </a:xfrm>
        </p:grpSpPr>
        <p:pic>
          <p:nvPicPr>
            <p:cNvPr id="551" name="Google Shape;551;p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0250" y="3944787"/>
              <a:ext cx="1473051" cy="875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2" name="Google Shape;552;p44"/>
            <p:cNvSpPr txBox="1"/>
            <p:nvPr/>
          </p:nvSpPr>
          <p:spPr>
            <a:xfrm>
              <a:off x="318775" y="4721975"/>
              <a:ext cx="21360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latin typeface="Roboto Mono"/>
                  <a:ea typeface="Roboto Mono"/>
                  <a:cs typeface="Roboto Mono"/>
                  <a:sym typeface="Roboto Mono"/>
                </a:rPr>
                <a:t>Magic SVD box</a:t>
              </a:r>
              <a:endParaRPr b="1" sz="1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553" name="Google Shape;553;p44"/>
          <p:cNvCxnSpPr>
            <a:stCxn id="546" idx="2"/>
            <a:endCxn id="551" idx="0"/>
          </p:cNvCxnSpPr>
          <p:nvPr/>
        </p:nvCxnSpPr>
        <p:spPr>
          <a:xfrm>
            <a:off x="1256850" y="3198426"/>
            <a:ext cx="0" cy="74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54" name="Google Shape;554;p44"/>
          <p:cNvGrpSpPr/>
          <p:nvPr/>
        </p:nvGrpSpPr>
        <p:grpSpPr>
          <a:xfrm>
            <a:off x="4194950" y="3944787"/>
            <a:ext cx="2136000" cy="1470188"/>
            <a:chOff x="318775" y="3944787"/>
            <a:chExt cx="2136000" cy="1470188"/>
          </a:xfrm>
        </p:grpSpPr>
        <p:pic>
          <p:nvPicPr>
            <p:cNvPr id="555" name="Google Shape;555;p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0250" y="3944787"/>
              <a:ext cx="1473051" cy="875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6" name="Google Shape;556;p44"/>
            <p:cNvSpPr txBox="1"/>
            <p:nvPr/>
          </p:nvSpPr>
          <p:spPr>
            <a:xfrm>
              <a:off x="318775" y="4721975"/>
              <a:ext cx="21360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latin typeface="Roboto Mono"/>
                  <a:ea typeface="Roboto Mono"/>
                  <a:cs typeface="Roboto Mono"/>
                  <a:sym typeface="Roboto Mono"/>
                </a:rPr>
                <a:t>Magic SVD box</a:t>
              </a:r>
              <a:endParaRPr b="1" sz="1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557" name="Google Shape;557;p44"/>
          <p:cNvCxnSpPr>
            <a:stCxn id="548" idx="2"/>
            <a:endCxn id="555" idx="0"/>
          </p:cNvCxnSpPr>
          <p:nvPr/>
        </p:nvCxnSpPr>
        <p:spPr>
          <a:xfrm>
            <a:off x="5262950" y="3197801"/>
            <a:ext cx="0" cy="74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58" name="Google Shape;558;p44"/>
          <p:cNvGrpSpPr/>
          <p:nvPr/>
        </p:nvGrpSpPr>
        <p:grpSpPr>
          <a:xfrm>
            <a:off x="8901225" y="3944787"/>
            <a:ext cx="2136000" cy="1470188"/>
            <a:chOff x="318775" y="3944787"/>
            <a:chExt cx="2136000" cy="1470188"/>
          </a:xfrm>
        </p:grpSpPr>
        <p:pic>
          <p:nvPicPr>
            <p:cNvPr id="559" name="Google Shape;559;p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0250" y="3944787"/>
              <a:ext cx="1473051" cy="875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0" name="Google Shape;560;p44"/>
            <p:cNvSpPr txBox="1"/>
            <p:nvPr/>
          </p:nvSpPr>
          <p:spPr>
            <a:xfrm>
              <a:off x="318775" y="4721975"/>
              <a:ext cx="21360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latin typeface="Roboto Mono"/>
                  <a:ea typeface="Roboto Mono"/>
                  <a:cs typeface="Roboto Mono"/>
                  <a:sym typeface="Roboto Mono"/>
                </a:rPr>
                <a:t>Magic SVD box</a:t>
              </a:r>
              <a:endParaRPr b="1" sz="1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561" name="Google Shape;561;p44"/>
          <p:cNvCxnSpPr>
            <a:stCxn id="549" idx="2"/>
            <a:endCxn id="559" idx="0"/>
          </p:cNvCxnSpPr>
          <p:nvPr/>
        </p:nvCxnSpPr>
        <p:spPr>
          <a:xfrm>
            <a:off x="9969225" y="3198426"/>
            <a:ext cx="0" cy="74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5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CA" sz="3000"/>
              <a:t>PCA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CA" sz="3000"/>
              <a:t>Something like 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CA" sz="3000">
                <a:solidFill>
                  <a:srgbClr val="000000"/>
                </a:solidFill>
              </a:rPr>
              <a:t>a PCA but with multiple tables, or structure for the columns?</a:t>
            </a:r>
            <a:endParaRPr sz="3000">
              <a:solidFill>
                <a:srgbClr val="000000"/>
              </a:solidFill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–"/>
            </a:pPr>
            <a:r>
              <a:rPr lang="en-CA" sz="3000">
                <a:solidFill>
                  <a:srgbClr val="000000"/>
                </a:solidFill>
              </a:rPr>
              <a:t>a correlation or regression between tables?</a:t>
            </a:r>
            <a:endParaRPr sz="3000">
              <a:solidFill>
                <a:srgbClr val="000000"/>
              </a:solidFill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3000"/>
              <a:buChar char="–"/>
            </a:pPr>
            <a:r>
              <a:rPr lang="en-CA" sz="3000">
                <a:solidFill>
                  <a:srgbClr val="A72A1E"/>
                </a:solidFill>
              </a:rPr>
              <a:t>a PCA but for all those weird types of data?</a:t>
            </a:r>
            <a:endParaRPr sz="3000">
              <a:solidFill>
                <a:srgbClr val="A72A1E"/>
              </a:solidFill>
            </a:endParaRPr>
          </a:p>
        </p:txBody>
      </p:sp>
      <p:sp>
        <p:nvSpPr>
          <p:cNvPr id="567" name="Google Shape;567;p45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if things are more complex?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6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CA" sz="3000"/>
              <a:t>Generally normal(-ish) variables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CA" sz="3000"/>
              <a:t>Assumed strictly continuous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CA" sz="3000"/>
              <a:t>What about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Non-normal?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Counts?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Ordinal or Likert?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Lots of zeros?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Categorical?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CA" sz="3000"/>
              <a:t>That you can compute a </a:t>
            </a:r>
            <a:r>
              <a:rPr b="1" i="1" lang="en-CA" sz="3000" u="sng">
                <a:solidFill>
                  <a:srgbClr val="A72A1E"/>
                </a:solidFill>
              </a:rPr>
              <a:t>meaningful</a:t>
            </a:r>
            <a:r>
              <a:rPr lang="en-CA" sz="3000"/>
              <a:t> correlation matrix</a:t>
            </a:r>
            <a:endParaRPr sz="3000"/>
          </a:p>
        </p:txBody>
      </p:sp>
      <p:sp>
        <p:nvSpPr>
          <p:cNvPr id="573" name="Google Shape;573;p46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Everything up until now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7"/>
          <p:cNvSpPr txBox="1"/>
          <p:nvPr/>
        </p:nvSpPr>
        <p:spPr>
          <a:xfrm>
            <a:off x="8533550" y="2443650"/>
            <a:ext cx="3462900" cy="28851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PLS</a:t>
            </a:r>
            <a:endParaRPr b="1" sz="18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9" name="Google Shape;579;p47"/>
          <p:cNvSpPr txBox="1"/>
          <p:nvPr/>
        </p:nvSpPr>
        <p:spPr>
          <a:xfrm>
            <a:off x="4533600" y="2452800"/>
            <a:ext cx="3124800" cy="1495200"/>
          </a:xfrm>
          <a:prstGeom prst="rect">
            <a:avLst/>
          </a:prstGeom>
          <a:noFill/>
          <a:ln cap="flat" cmpd="sng" w="7620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rPr>
              <a:t>MCA</a:t>
            </a:r>
            <a:endParaRPr b="1" sz="1800">
              <a:solidFill>
                <a:srgbClr val="A72A1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0" name="Google Shape;580;p47"/>
          <p:cNvSpPr txBox="1"/>
          <p:nvPr/>
        </p:nvSpPr>
        <p:spPr>
          <a:xfrm>
            <a:off x="5937625" y="2891300"/>
            <a:ext cx="1545900" cy="9021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PCA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1" name="Google Shape;581;p47"/>
          <p:cNvSpPr txBox="1"/>
          <p:nvPr/>
        </p:nvSpPr>
        <p:spPr>
          <a:xfrm>
            <a:off x="6677850" y="3199725"/>
            <a:ext cx="754200" cy="5124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MMDS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2" name="Google Shape;582;p47"/>
          <p:cNvSpPr txBox="1"/>
          <p:nvPr/>
        </p:nvSpPr>
        <p:spPr>
          <a:xfrm>
            <a:off x="5111125" y="2891300"/>
            <a:ext cx="619800" cy="902100"/>
          </a:xfrm>
          <a:prstGeom prst="rect">
            <a:avLst/>
          </a:prstGeom>
          <a:noFill/>
          <a:ln cap="flat" cmpd="sng" w="7620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A72A1E"/>
                </a:solidFill>
                <a:latin typeface="Roboto Mono"/>
                <a:ea typeface="Roboto Mono"/>
                <a:cs typeface="Roboto Mono"/>
                <a:sym typeface="Roboto Mono"/>
              </a:rPr>
              <a:t>CA</a:t>
            </a:r>
            <a:endParaRPr b="1">
              <a:solidFill>
                <a:srgbClr val="A72A1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3" name="Google Shape;583;p47"/>
          <p:cNvSpPr/>
          <p:nvPr/>
        </p:nvSpPr>
        <p:spPr>
          <a:xfrm>
            <a:off x="9281300" y="4248625"/>
            <a:ext cx="720000" cy="720000"/>
          </a:xfrm>
          <a:prstGeom prst="ellipse">
            <a:avLst/>
          </a:prstGeom>
          <a:solidFill>
            <a:srgbClr val="C2C2C2">
              <a:alpha val="46630"/>
            </a:srgbClr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Roboto Mono"/>
                <a:ea typeface="Roboto Mono"/>
                <a:cs typeface="Roboto Mono"/>
                <a:sym typeface="Roboto Mono"/>
              </a:rPr>
              <a:t>DA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4" name="Google Shape;584;p47"/>
          <p:cNvSpPr txBox="1"/>
          <p:nvPr/>
        </p:nvSpPr>
        <p:spPr>
          <a:xfrm>
            <a:off x="9779125" y="3591225"/>
            <a:ext cx="2149200" cy="16122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PLS-R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5" name="Google Shape;585;p47"/>
          <p:cNvSpPr txBox="1"/>
          <p:nvPr/>
        </p:nvSpPr>
        <p:spPr>
          <a:xfrm>
            <a:off x="8678500" y="4684400"/>
            <a:ext cx="725400" cy="5124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RRR</a:t>
            </a:r>
            <a:endParaRPr b="1" sz="12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6" name="Google Shape;586;p47"/>
          <p:cNvSpPr txBox="1"/>
          <p:nvPr/>
        </p:nvSpPr>
        <p:spPr>
          <a:xfrm>
            <a:off x="9837925" y="4684400"/>
            <a:ext cx="720000" cy="3600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PLSC</a:t>
            </a:r>
            <a:endParaRPr b="1" sz="12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7" name="Google Shape;587;p47"/>
          <p:cNvSpPr txBox="1"/>
          <p:nvPr/>
        </p:nvSpPr>
        <p:spPr>
          <a:xfrm>
            <a:off x="9837925" y="4227200"/>
            <a:ext cx="720000" cy="3600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PLSCAN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8" name="Google Shape;588;p47"/>
          <p:cNvSpPr txBox="1"/>
          <p:nvPr/>
        </p:nvSpPr>
        <p:spPr>
          <a:xfrm>
            <a:off x="11132563" y="4248625"/>
            <a:ext cx="720000" cy="3600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PLSPM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9" name="Google Shape;589;p47"/>
          <p:cNvSpPr txBox="1"/>
          <p:nvPr/>
        </p:nvSpPr>
        <p:spPr>
          <a:xfrm>
            <a:off x="8678500" y="4076400"/>
            <a:ext cx="725400" cy="5124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CCA</a:t>
            </a:r>
            <a:endParaRPr b="1" sz="12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0" name="Google Shape;590;p47"/>
          <p:cNvSpPr txBox="1"/>
          <p:nvPr/>
        </p:nvSpPr>
        <p:spPr>
          <a:xfrm>
            <a:off x="5143200" y="4913125"/>
            <a:ext cx="3124800" cy="14952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FA</a:t>
            </a:r>
            <a:endParaRPr b="1" sz="18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1" name="Google Shape;591;p47"/>
          <p:cNvSpPr txBox="1"/>
          <p:nvPr/>
        </p:nvSpPr>
        <p:spPr>
          <a:xfrm>
            <a:off x="5236000" y="5361950"/>
            <a:ext cx="1898100" cy="9021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Rotations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2" name="Google Shape;592;p47"/>
          <p:cNvSpPr txBox="1"/>
          <p:nvPr/>
        </p:nvSpPr>
        <p:spPr>
          <a:xfrm>
            <a:off x="6328350" y="5853900"/>
            <a:ext cx="754200" cy="3288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ICA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3" name="Google Shape;593;p47"/>
          <p:cNvSpPr txBox="1"/>
          <p:nvPr/>
        </p:nvSpPr>
        <p:spPr>
          <a:xfrm>
            <a:off x="7442950" y="5361950"/>
            <a:ext cx="619800" cy="9021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CFA &amp; SEM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4" name="Google Shape;594;p47"/>
          <p:cNvSpPr txBox="1"/>
          <p:nvPr/>
        </p:nvSpPr>
        <p:spPr>
          <a:xfrm>
            <a:off x="5449475" y="5853900"/>
            <a:ext cx="754200" cy="3288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EFA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5" name="Google Shape;595;p47"/>
          <p:cNvSpPr txBox="1"/>
          <p:nvPr/>
        </p:nvSpPr>
        <p:spPr>
          <a:xfrm>
            <a:off x="213625" y="1778540"/>
            <a:ext cx="3462900" cy="41436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STATIS</a:t>
            </a:r>
            <a:endParaRPr b="1" sz="18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6" name="Google Shape;596;p47"/>
          <p:cNvSpPr txBox="1"/>
          <p:nvPr/>
        </p:nvSpPr>
        <p:spPr>
          <a:xfrm>
            <a:off x="2110813" y="4557225"/>
            <a:ext cx="1484100" cy="12747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MBPLS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7" name="Google Shape;597;p47"/>
          <p:cNvSpPr txBox="1"/>
          <p:nvPr/>
        </p:nvSpPr>
        <p:spPr>
          <a:xfrm>
            <a:off x="345575" y="3431850"/>
            <a:ext cx="1696800" cy="23904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MFA</a:t>
            </a:r>
            <a:endParaRPr b="1" sz="18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8" name="Google Shape;598;p47"/>
          <p:cNvSpPr txBox="1"/>
          <p:nvPr/>
        </p:nvSpPr>
        <p:spPr>
          <a:xfrm>
            <a:off x="2777538" y="5252550"/>
            <a:ext cx="714300" cy="4719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gCCA</a:t>
            </a:r>
            <a:endParaRPr b="1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99" name="Google Shape;599;p47"/>
          <p:cNvCxnSpPr>
            <a:stCxn id="578" idx="1"/>
            <a:endCxn id="579" idx="3"/>
          </p:cNvCxnSpPr>
          <p:nvPr/>
        </p:nvCxnSpPr>
        <p:spPr>
          <a:xfrm rot="10800000">
            <a:off x="7658450" y="3200400"/>
            <a:ext cx="875100" cy="685800"/>
          </a:xfrm>
          <a:prstGeom prst="bentConnector3">
            <a:avLst>
              <a:gd fmla="val 50003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600" name="Google Shape;600;p47"/>
          <p:cNvCxnSpPr>
            <a:stCxn id="590" idx="0"/>
            <a:endCxn id="579" idx="2"/>
          </p:cNvCxnSpPr>
          <p:nvPr/>
        </p:nvCxnSpPr>
        <p:spPr>
          <a:xfrm flipH="1" rot="5400000">
            <a:off x="5918250" y="4125775"/>
            <a:ext cx="965100" cy="6096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601" name="Google Shape;601;p47"/>
          <p:cNvCxnSpPr>
            <a:stCxn id="595" idx="3"/>
            <a:endCxn id="579" idx="1"/>
          </p:cNvCxnSpPr>
          <p:nvPr/>
        </p:nvCxnSpPr>
        <p:spPr>
          <a:xfrm flipH="1" rot="10800000">
            <a:off x="3676525" y="3200540"/>
            <a:ext cx="857100" cy="6498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602" name="Google Shape;602;p47"/>
          <p:cNvCxnSpPr>
            <a:stCxn id="578" idx="0"/>
            <a:endCxn id="579" idx="0"/>
          </p:cNvCxnSpPr>
          <p:nvPr/>
        </p:nvCxnSpPr>
        <p:spPr>
          <a:xfrm rot="5400000">
            <a:off x="8175800" y="363750"/>
            <a:ext cx="9300" cy="4169100"/>
          </a:xfrm>
          <a:prstGeom prst="curvedConnector3">
            <a:avLst>
              <a:gd fmla="val -10168548" name="adj1"/>
            </a:avLst>
          </a:prstGeom>
          <a:noFill/>
          <a:ln cap="flat" cmpd="sng" w="28575">
            <a:solidFill>
              <a:srgbClr val="C2C2C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47"/>
          <p:cNvCxnSpPr>
            <a:stCxn id="595" idx="0"/>
            <a:endCxn id="579" idx="0"/>
          </p:cNvCxnSpPr>
          <p:nvPr/>
        </p:nvCxnSpPr>
        <p:spPr>
          <a:xfrm flipH="1" rot="-5400000">
            <a:off x="3683275" y="40340"/>
            <a:ext cx="674400" cy="4150800"/>
          </a:xfrm>
          <a:prstGeom prst="curvedConnector3">
            <a:avLst>
              <a:gd fmla="val -35309" name="adj1"/>
            </a:avLst>
          </a:prstGeom>
          <a:noFill/>
          <a:ln cap="flat" cmpd="sng" w="28575">
            <a:solidFill>
              <a:srgbClr val="C2C2C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7"/>
          <p:cNvCxnSpPr>
            <a:stCxn id="579" idx="0"/>
            <a:endCxn id="597" idx="0"/>
          </p:cNvCxnSpPr>
          <p:nvPr/>
        </p:nvCxnSpPr>
        <p:spPr>
          <a:xfrm rot="5400000">
            <a:off x="3155400" y="491400"/>
            <a:ext cx="979200" cy="4902000"/>
          </a:xfrm>
          <a:prstGeom prst="curvedConnector3">
            <a:avLst>
              <a:gd fmla="val -3157" name="adj1"/>
            </a:avLst>
          </a:prstGeom>
          <a:noFill/>
          <a:ln cap="flat" cmpd="sng" w="2857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47"/>
          <p:cNvCxnSpPr>
            <a:stCxn id="578" idx="2"/>
            <a:endCxn id="596" idx="3"/>
          </p:cNvCxnSpPr>
          <p:nvPr/>
        </p:nvCxnSpPr>
        <p:spPr>
          <a:xfrm flipH="1" rot="5400000">
            <a:off x="6862850" y="1926600"/>
            <a:ext cx="134100" cy="6670200"/>
          </a:xfrm>
          <a:prstGeom prst="curvedConnector4">
            <a:avLst>
              <a:gd fmla="val -1021532" name="adj1"/>
              <a:gd fmla="val 94755" name="adj2"/>
            </a:avLst>
          </a:prstGeom>
          <a:noFill/>
          <a:ln cap="flat" cmpd="sng" w="2857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47"/>
          <p:cNvCxnSpPr>
            <a:stCxn id="588" idx="2"/>
            <a:endCxn id="593" idx="3"/>
          </p:cNvCxnSpPr>
          <p:nvPr/>
        </p:nvCxnSpPr>
        <p:spPr>
          <a:xfrm rot="5400000">
            <a:off x="9175363" y="3495925"/>
            <a:ext cx="1204500" cy="3429900"/>
          </a:xfrm>
          <a:prstGeom prst="curvedConnector2">
            <a:avLst/>
          </a:prstGeom>
          <a:noFill/>
          <a:ln cap="flat" cmpd="sng" w="2857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47"/>
          <p:cNvCxnSpPr>
            <a:stCxn id="582" idx="3"/>
            <a:endCxn id="578" idx="1"/>
          </p:cNvCxnSpPr>
          <p:nvPr/>
        </p:nvCxnSpPr>
        <p:spPr>
          <a:xfrm>
            <a:off x="5730925" y="3342350"/>
            <a:ext cx="2802600" cy="54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C2C2C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47"/>
          <p:cNvCxnSpPr>
            <a:stCxn id="579" idx="1"/>
            <a:endCxn id="597" idx="3"/>
          </p:cNvCxnSpPr>
          <p:nvPr/>
        </p:nvCxnSpPr>
        <p:spPr>
          <a:xfrm flipH="1">
            <a:off x="2042400" y="3200400"/>
            <a:ext cx="2491200" cy="14268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C2C2C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47"/>
          <p:cNvCxnSpPr>
            <a:stCxn id="582" idx="3"/>
            <a:endCxn id="589" idx="1"/>
          </p:cNvCxnSpPr>
          <p:nvPr/>
        </p:nvCxnSpPr>
        <p:spPr>
          <a:xfrm>
            <a:off x="5730925" y="3342350"/>
            <a:ext cx="2947500" cy="9903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C2C2C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10" name="Google Shape;610;p47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2800"/>
              <a:buFont typeface="Arial"/>
              <a:buNone/>
            </a:pPr>
            <a:r>
              <a:rPr lang="en-CA" sz="4800"/>
              <a:t>Chaos!</a:t>
            </a:r>
            <a:endParaRPr sz="4800"/>
          </a:p>
        </p:txBody>
      </p:sp>
      <p:sp>
        <p:nvSpPr>
          <p:cNvPr id="611" name="Google Shape;611;p47"/>
          <p:cNvSpPr txBox="1"/>
          <p:nvPr/>
        </p:nvSpPr>
        <p:spPr>
          <a:xfrm>
            <a:off x="9829325" y="3793400"/>
            <a:ext cx="720000" cy="360000"/>
          </a:xfrm>
          <a:prstGeom prst="rect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rgbClr val="C2C2C2"/>
                </a:solidFill>
                <a:latin typeface="Roboto Mono"/>
                <a:ea typeface="Roboto Mono"/>
                <a:cs typeface="Roboto Mono"/>
                <a:sym typeface="Roboto Mono"/>
              </a:rPr>
              <a:t>PC-R</a:t>
            </a:r>
            <a:endParaRPr b="1" sz="1000">
              <a:solidFill>
                <a:srgbClr val="C2C2C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8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Correspondence Analysis</a:t>
            </a:r>
            <a:endParaRPr/>
          </a:p>
        </p:txBody>
      </p:sp>
      <p:pic>
        <p:nvPicPr>
          <p:cNvPr id="617" name="Google Shape;6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7" y="1814950"/>
            <a:ext cx="2550493" cy="35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950" y="1814950"/>
            <a:ext cx="9198774" cy="35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9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CA" sz="3000">
                <a:solidFill>
                  <a:srgbClr val="000000"/>
                </a:solidFill>
              </a:rPr>
              <a:t>"coding categorical variables with the indicator matrix of dummy variables and considering them as Gaussian, for instance, is almost a crime."</a:t>
            </a:r>
            <a:endParaRPr sz="3000">
              <a:solidFill>
                <a:srgbClr val="000000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–"/>
            </a:pPr>
            <a:r>
              <a:rPr lang="en-CA" sz="3000">
                <a:solidFill>
                  <a:srgbClr val="000000"/>
                </a:solidFill>
              </a:rPr>
              <a:t>"Jan de Leeuw and the French School of Data Analysis" (Husson, Josse, Saporta)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624" name="Google Shape;624;p49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Correspondence Analysis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50" y="0"/>
            <a:ext cx="1174865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50"/>
          <p:cNvSpPr/>
          <p:nvPr/>
        </p:nvSpPr>
        <p:spPr>
          <a:xfrm>
            <a:off x="142425" y="4180125"/>
            <a:ext cx="11748600" cy="258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1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3000"/>
              <a:buChar char="•"/>
            </a:pPr>
            <a:r>
              <a:rPr b="1" lang="en-CA" sz="3000">
                <a:solidFill>
                  <a:srgbClr val="A72A1E"/>
                </a:solidFill>
              </a:rPr>
              <a:t>Just like PCA but designed for</a:t>
            </a:r>
            <a:endParaRPr b="1" sz="3000">
              <a:solidFill>
                <a:srgbClr val="A72A1E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Non-normal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Counts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Ordinal &amp; Likert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Lots of zeros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Categorical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CA" sz="3000"/>
              <a:t>Generalizes PCA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Through the magic of Chi-squared preprocessing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CA" sz="3000"/>
              <a:t>It’s all you’ll ever need if you know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But you need to know that it exists</a:t>
            </a:r>
            <a:endParaRPr sz="3000"/>
          </a:p>
        </p:txBody>
      </p:sp>
      <p:sp>
        <p:nvSpPr>
          <p:cNvPr id="636" name="Google Shape;636;p51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Correspondence Analysis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2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CA" sz="3000">
                <a:solidFill>
                  <a:srgbClr val="000000"/>
                </a:solidFill>
              </a:rPr>
              <a:t>Maybe another time?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CA" sz="3000">
                <a:solidFill>
                  <a:srgbClr val="000000"/>
                </a:solidFill>
              </a:rPr>
              <a:t>100s, if not 1000s, of PCA-based or PCA-like methods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CA" sz="3000">
                <a:solidFill>
                  <a:srgbClr val="000000"/>
                </a:solidFill>
              </a:rPr>
              <a:t>Did not cover</a:t>
            </a:r>
            <a:endParaRPr sz="3000">
              <a:solidFill>
                <a:srgbClr val="000000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–"/>
            </a:pPr>
            <a:r>
              <a:rPr lang="en-CA" sz="3000">
                <a:solidFill>
                  <a:srgbClr val="000000"/>
                </a:solidFill>
              </a:rPr>
              <a:t>{Distances &amp; MDS &amp; Clustering} and </a:t>
            </a:r>
            <a:r>
              <a:rPr lang="en-CA" sz="3000"/>
              <a:t>Networks</a:t>
            </a:r>
            <a:endParaRPr sz="3000">
              <a:solidFill>
                <a:srgbClr val="000000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–"/>
            </a:pPr>
            <a:r>
              <a:rPr lang="en-CA" sz="3000">
                <a:solidFill>
                  <a:srgbClr val="000000"/>
                </a:solidFill>
              </a:rPr>
              <a:t>Discriminant/groups</a:t>
            </a:r>
            <a:endParaRPr sz="3000">
              <a:solidFill>
                <a:srgbClr val="000000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–"/>
            </a:pPr>
            <a:r>
              <a:rPr lang="en-CA" sz="3000">
                <a:solidFill>
                  <a:srgbClr val="000000"/>
                </a:solidFill>
              </a:rPr>
              <a:t>t-SNE/UMA, some types of neural networks &amp; some other types of other neural networks</a:t>
            </a:r>
            <a:endParaRPr sz="3000">
              <a:solidFill>
                <a:srgbClr val="000000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–"/>
            </a:pPr>
            <a:r>
              <a:rPr lang="en-CA" sz="3000">
                <a:solidFill>
                  <a:srgbClr val="000000"/>
                </a:solidFill>
              </a:rPr>
              <a:t>Anything regarding all of the particulars of how/what to interpret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CA" sz="3000">
                <a:solidFill>
                  <a:srgbClr val="000000"/>
                </a:solidFill>
              </a:rPr>
              <a:t>Significance, stability, selection, and inference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642" name="Google Shape;642;p52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about everything else?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CA" sz="3000"/>
              <a:t>PCA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CA" sz="3000"/>
              <a:t>Something like 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en-CA" sz="3000"/>
              <a:t>a PCA but with multiple tables, or structure for the columns?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a correlation or regression between tables?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a PCA but for all those weird types of data?</a:t>
            </a:r>
            <a:endParaRPr sz="3000"/>
          </a:p>
        </p:txBody>
      </p:sp>
      <p:sp>
        <p:nvSpPr>
          <p:cNvPr id="95" name="Google Shape;95;p8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Overview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3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48" name="Google Shape;648;p53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47C20"/>
              </a:buClr>
              <a:buSzPts val="2800"/>
              <a:buFont typeface="Arial"/>
              <a:buNone/>
            </a:pPr>
            <a:r>
              <a:rPr lang="en-CA"/>
              <a:t>Questions and Comments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CA" sz="3000"/>
              <a:t>A new variable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CA" sz="3000"/>
              <a:t>Bits &amp; pieces (weights, “loadings”) of </a:t>
            </a:r>
            <a:r>
              <a:rPr b="1" i="1" lang="en-CA" sz="3000" u="sng"/>
              <a:t>all </a:t>
            </a:r>
            <a:r>
              <a:rPr lang="en-CA" sz="3000"/>
              <a:t>original variables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CA" sz="3000"/>
              <a:t>Each explains a proportion of total variance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CA" sz="3000"/>
              <a:t>All observations exist along them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CA" sz="3000"/>
              <a:t>Is orthogonal subsequent to the previous components</a:t>
            </a:r>
            <a:endParaRPr sz="3000"/>
          </a:p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 component (sometimes a.k.a. factor)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Eigenvalue Decomposition (EVD)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Singular value decomposition (SVD)</a:t>
            </a:r>
            <a:endParaRPr/>
          </a:p>
        </p:txBody>
      </p:sp>
      <p:grpSp>
        <p:nvGrpSpPr>
          <p:cNvPr id="108" name="Google Shape;108;p10"/>
          <p:cNvGrpSpPr/>
          <p:nvPr/>
        </p:nvGrpSpPr>
        <p:grpSpPr>
          <a:xfrm>
            <a:off x="2394713" y="2828925"/>
            <a:ext cx="1704775" cy="3333750"/>
            <a:chOff x="2394713" y="2828925"/>
            <a:chExt cx="1704775" cy="3333750"/>
          </a:xfrm>
        </p:grpSpPr>
        <p:pic>
          <p:nvPicPr>
            <p:cNvPr id="109" name="Google Shape;109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6988" y="2828925"/>
              <a:ext cx="952500" cy="3333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0"/>
            <p:cNvSpPr txBox="1"/>
            <p:nvPr/>
          </p:nvSpPr>
          <p:spPr>
            <a:xfrm rot="-5400000">
              <a:off x="2264963" y="4149300"/>
              <a:ext cx="9525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2400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 b="1"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200">
                  <a:latin typeface="Roboto Mono"/>
                  <a:ea typeface="Roboto Mono"/>
                  <a:cs typeface="Roboto Mono"/>
                  <a:sym typeface="Roboto Mono"/>
                </a:rPr>
                <a:t>(SCALED)</a:t>
              </a:r>
              <a:endParaRPr b="1"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11" name="Google Shape;111;p10"/>
          <p:cNvGrpSpPr/>
          <p:nvPr/>
        </p:nvGrpSpPr>
        <p:grpSpPr>
          <a:xfrm>
            <a:off x="2394713" y="1219200"/>
            <a:ext cx="1704775" cy="952500"/>
            <a:chOff x="2394713" y="1219200"/>
            <a:chExt cx="1704775" cy="952500"/>
          </a:xfrm>
        </p:grpSpPr>
        <p:pic>
          <p:nvPicPr>
            <p:cNvPr id="112" name="Google Shape;112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46988" y="12192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0"/>
            <p:cNvSpPr txBox="1"/>
            <p:nvPr/>
          </p:nvSpPr>
          <p:spPr>
            <a:xfrm rot="-5400000">
              <a:off x="2363363" y="1348950"/>
              <a:ext cx="7557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2400">
                  <a:latin typeface="Roboto Mono"/>
                  <a:ea typeface="Roboto Mono"/>
                  <a:cs typeface="Roboto Mono"/>
                  <a:sym typeface="Roboto Mono"/>
                </a:rPr>
                <a:t>cor</a:t>
              </a:r>
              <a:endParaRPr b="1"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114" name="Google Shape;114;p10"/>
          <p:cNvCxnSpPr>
            <a:stCxn id="110" idx="3"/>
            <a:endCxn id="113" idx="1"/>
          </p:cNvCxnSpPr>
          <p:nvPr/>
        </p:nvCxnSpPr>
        <p:spPr>
          <a:xfrm rot="10800000">
            <a:off x="2741213" y="2073150"/>
            <a:ext cx="0" cy="194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0"/>
          <p:cNvCxnSpPr>
            <a:stCxn id="109" idx="0"/>
            <a:endCxn id="112" idx="2"/>
          </p:cNvCxnSpPr>
          <p:nvPr/>
        </p:nvCxnSpPr>
        <p:spPr>
          <a:xfrm rot="10800000">
            <a:off x="3623238" y="2171625"/>
            <a:ext cx="0" cy="65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6" name="Google Shape;116;p10"/>
          <p:cNvGrpSpPr/>
          <p:nvPr/>
        </p:nvGrpSpPr>
        <p:grpSpPr>
          <a:xfrm>
            <a:off x="4133300" y="1257563"/>
            <a:ext cx="2136000" cy="1501862"/>
            <a:chOff x="4133300" y="1257563"/>
            <a:chExt cx="2136000" cy="1501862"/>
          </a:xfrm>
        </p:grpSpPr>
        <p:pic>
          <p:nvPicPr>
            <p:cNvPr id="117" name="Google Shape;117;p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45775" y="1257563"/>
              <a:ext cx="911050" cy="875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0"/>
            <p:cNvSpPr txBox="1"/>
            <p:nvPr/>
          </p:nvSpPr>
          <p:spPr>
            <a:xfrm>
              <a:off x="4133300" y="2066425"/>
              <a:ext cx="21360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latin typeface="Roboto Mono"/>
                  <a:ea typeface="Roboto Mono"/>
                  <a:cs typeface="Roboto Mono"/>
                  <a:sym typeface="Roboto Mono"/>
                </a:rPr>
                <a:t>Magic EVD box</a:t>
              </a:r>
              <a:endParaRPr b="1" sz="1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19" name="Google Shape;119;p10"/>
          <p:cNvGrpSpPr/>
          <p:nvPr/>
        </p:nvGrpSpPr>
        <p:grpSpPr>
          <a:xfrm>
            <a:off x="4133300" y="4057912"/>
            <a:ext cx="2136000" cy="1470188"/>
            <a:chOff x="4133300" y="4057912"/>
            <a:chExt cx="2136000" cy="1470188"/>
          </a:xfrm>
        </p:grpSpPr>
        <p:pic>
          <p:nvPicPr>
            <p:cNvPr id="120" name="Google Shape;120;p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64775" y="4057912"/>
              <a:ext cx="1473051" cy="875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0"/>
            <p:cNvSpPr txBox="1"/>
            <p:nvPr/>
          </p:nvSpPr>
          <p:spPr>
            <a:xfrm>
              <a:off x="4133300" y="4835100"/>
              <a:ext cx="21360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latin typeface="Roboto Mono"/>
                  <a:ea typeface="Roboto Mono"/>
                  <a:cs typeface="Roboto Mono"/>
                  <a:sym typeface="Roboto Mono"/>
                </a:rPr>
                <a:t>Magic SVD box</a:t>
              </a:r>
              <a:endParaRPr b="1" sz="1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122" name="Google Shape;122;p10"/>
          <p:cNvCxnSpPr>
            <a:stCxn id="112" idx="3"/>
            <a:endCxn id="117" idx="1"/>
          </p:cNvCxnSpPr>
          <p:nvPr/>
        </p:nvCxnSpPr>
        <p:spPr>
          <a:xfrm>
            <a:off x="4099488" y="1695450"/>
            <a:ext cx="64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0"/>
          <p:cNvCxnSpPr>
            <a:stCxn id="109" idx="3"/>
            <a:endCxn id="120" idx="1"/>
          </p:cNvCxnSpPr>
          <p:nvPr/>
        </p:nvCxnSpPr>
        <p:spPr>
          <a:xfrm>
            <a:off x="4099488" y="4495800"/>
            <a:ext cx="36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0"/>
          <p:cNvCxnSpPr>
            <a:stCxn id="117" idx="3"/>
            <a:endCxn id="125" idx="1"/>
          </p:cNvCxnSpPr>
          <p:nvPr/>
        </p:nvCxnSpPr>
        <p:spPr>
          <a:xfrm flipH="1" rot="10800000">
            <a:off x="5656825" y="1691251"/>
            <a:ext cx="681900" cy="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6" name="Google Shape;126;p10"/>
          <p:cNvGrpSpPr/>
          <p:nvPr/>
        </p:nvGrpSpPr>
        <p:grpSpPr>
          <a:xfrm>
            <a:off x="6338588" y="1067150"/>
            <a:ext cx="3458700" cy="1248300"/>
            <a:chOff x="6338588" y="1067150"/>
            <a:chExt cx="3458700" cy="1248300"/>
          </a:xfrm>
        </p:grpSpPr>
        <p:pic>
          <p:nvPicPr>
            <p:cNvPr id="127" name="Google Shape;127;p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39338" y="12192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53138" y="12192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666938" y="12192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0"/>
            <p:cNvSpPr/>
            <p:nvPr/>
          </p:nvSpPr>
          <p:spPr>
            <a:xfrm>
              <a:off x="6338588" y="1067150"/>
              <a:ext cx="3458700" cy="12483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0"/>
          <p:cNvGrpSpPr/>
          <p:nvPr/>
        </p:nvGrpSpPr>
        <p:grpSpPr>
          <a:xfrm>
            <a:off x="6338588" y="2714900"/>
            <a:ext cx="3458700" cy="3550200"/>
            <a:chOff x="6338588" y="2714900"/>
            <a:chExt cx="3458700" cy="3550200"/>
          </a:xfrm>
        </p:grpSpPr>
        <p:pic>
          <p:nvPicPr>
            <p:cNvPr id="131" name="Google Shape;131;p1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439338" y="2828475"/>
              <a:ext cx="952500" cy="3334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544238" y="27813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666938" y="27813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0"/>
            <p:cNvSpPr/>
            <p:nvPr/>
          </p:nvSpPr>
          <p:spPr>
            <a:xfrm>
              <a:off x="6338588" y="2714900"/>
              <a:ext cx="3458700" cy="355020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" name="Google Shape;135;p10"/>
          <p:cNvCxnSpPr>
            <a:stCxn id="120" idx="3"/>
            <a:endCxn id="134" idx="1"/>
          </p:cNvCxnSpPr>
          <p:nvPr/>
        </p:nvCxnSpPr>
        <p:spPr>
          <a:xfrm flipH="1" rot="10800000">
            <a:off x="5937825" y="4490100"/>
            <a:ext cx="4008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Eigenvalue Decomposition (EVD)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Singular value decomposition (SVD)</a:t>
            </a:r>
            <a:endParaRPr/>
          </a:p>
        </p:txBody>
      </p:sp>
      <p:grpSp>
        <p:nvGrpSpPr>
          <p:cNvPr id="142" name="Google Shape;142;p11"/>
          <p:cNvGrpSpPr/>
          <p:nvPr/>
        </p:nvGrpSpPr>
        <p:grpSpPr>
          <a:xfrm>
            <a:off x="2394713" y="1067150"/>
            <a:ext cx="7402575" cy="5197950"/>
            <a:chOff x="2394713" y="1067150"/>
            <a:chExt cx="7402575" cy="5197950"/>
          </a:xfrm>
        </p:grpSpPr>
        <p:pic>
          <p:nvPicPr>
            <p:cNvPr id="143" name="Google Shape;143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6988" y="2828925"/>
              <a:ext cx="952500" cy="3333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46988" y="12192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39338" y="12192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53138" y="12192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666938" y="12192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439338" y="2828475"/>
              <a:ext cx="952500" cy="3334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544238" y="27813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666938" y="27813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1"/>
            <p:cNvSpPr txBox="1"/>
            <p:nvPr/>
          </p:nvSpPr>
          <p:spPr>
            <a:xfrm rot="-5400000">
              <a:off x="2264963" y="4149300"/>
              <a:ext cx="9525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2400">
                  <a:latin typeface="Roboto Mono"/>
                  <a:ea typeface="Roboto Mono"/>
                  <a:cs typeface="Roboto Mono"/>
                  <a:sym typeface="Roboto Mono"/>
                </a:rPr>
                <a:t>X</a:t>
              </a:r>
              <a:endParaRPr b="1"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52" name="Google Shape;152;p11"/>
            <p:cNvSpPr txBox="1"/>
            <p:nvPr/>
          </p:nvSpPr>
          <p:spPr>
            <a:xfrm rot="-5400000">
              <a:off x="2363363" y="1348950"/>
              <a:ext cx="7557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2400">
                  <a:latin typeface="Roboto Mono"/>
                  <a:ea typeface="Roboto Mono"/>
                  <a:cs typeface="Roboto Mono"/>
                  <a:sym typeface="Roboto Mono"/>
                </a:rPr>
                <a:t>X</a:t>
              </a:r>
              <a:r>
                <a:rPr b="1" baseline="30000" lang="en-CA" sz="2400">
                  <a:latin typeface="Roboto Mono"/>
                  <a:ea typeface="Roboto Mono"/>
                  <a:cs typeface="Roboto Mono"/>
                  <a:sym typeface="Roboto Mono"/>
                </a:rPr>
                <a:t>T</a:t>
              </a:r>
              <a:r>
                <a:rPr b="1" lang="en-CA" sz="2400">
                  <a:latin typeface="Roboto Mono"/>
                  <a:ea typeface="Roboto Mono"/>
                  <a:cs typeface="Roboto Mono"/>
                  <a:sym typeface="Roboto Mono"/>
                </a:rPr>
                <a:t>X</a:t>
              </a:r>
              <a:endParaRPr b="1"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53" name="Google Shape;153;p11"/>
            <p:cNvCxnSpPr>
              <a:stCxn id="151" idx="3"/>
              <a:endCxn id="152" idx="1"/>
            </p:cNvCxnSpPr>
            <p:nvPr/>
          </p:nvCxnSpPr>
          <p:spPr>
            <a:xfrm rot="10800000">
              <a:off x="2741213" y="2073150"/>
              <a:ext cx="0" cy="1946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" name="Google Shape;154;p11"/>
            <p:cNvCxnSpPr>
              <a:stCxn id="143" idx="0"/>
              <a:endCxn id="144" idx="2"/>
            </p:cNvCxnSpPr>
            <p:nvPr/>
          </p:nvCxnSpPr>
          <p:spPr>
            <a:xfrm rot="10800000">
              <a:off x="3623238" y="2171625"/>
              <a:ext cx="0" cy="657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55" name="Google Shape;155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745775" y="1257563"/>
              <a:ext cx="911050" cy="875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464775" y="4057912"/>
              <a:ext cx="1473051" cy="875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1"/>
            <p:cNvSpPr txBox="1"/>
            <p:nvPr/>
          </p:nvSpPr>
          <p:spPr>
            <a:xfrm>
              <a:off x="4133300" y="2066425"/>
              <a:ext cx="21360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latin typeface="Roboto Mono"/>
                  <a:ea typeface="Roboto Mono"/>
                  <a:cs typeface="Roboto Mono"/>
                  <a:sym typeface="Roboto Mono"/>
                </a:rPr>
                <a:t>Magic EVD box</a:t>
              </a:r>
              <a:endParaRPr b="1" sz="1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58" name="Google Shape;158;p11"/>
            <p:cNvSpPr txBox="1"/>
            <p:nvPr/>
          </p:nvSpPr>
          <p:spPr>
            <a:xfrm>
              <a:off x="4133300" y="4835100"/>
              <a:ext cx="21360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latin typeface="Roboto Mono"/>
                  <a:ea typeface="Roboto Mono"/>
                  <a:cs typeface="Roboto Mono"/>
                  <a:sym typeface="Roboto Mono"/>
                </a:rPr>
                <a:t>Magic SVD box</a:t>
              </a:r>
              <a:endParaRPr b="1" sz="1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59" name="Google Shape;159;p11"/>
            <p:cNvCxnSpPr>
              <a:stCxn id="144" idx="3"/>
              <a:endCxn id="155" idx="1"/>
            </p:cNvCxnSpPr>
            <p:nvPr/>
          </p:nvCxnSpPr>
          <p:spPr>
            <a:xfrm>
              <a:off x="4099488" y="1695450"/>
              <a:ext cx="646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" name="Google Shape;160;p11"/>
            <p:cNvCxnSpPr>
              <a:stCxn id="143" idx="3"/>
              <a:endCxn id="156" idx="1"/>
            </p:cNvCxnSpPr>
            <p:nvPr/>
          </p:nvCxnSpPr>
          <p:spPr>
            <a:xfrm>
              <a:off x="4099488" y="4495800"/>
              <a:ext cx="365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11"/>
            <p:cNvCxnSpPr>
              <a:stCxn id="155" idx="3"/>
              <a:endCxn id="162" idx="1"/>
            </p:cNvCxnSpPr>
            <p:nvPr/>
          </p:nvCxnSpPr>
          <p:spPr>
            <a:xfrm flipH="1" rot="10800000">
              <a:off x="5656825" y="1691251"/>
              <a:ext cx="681900" cy="4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2" name="Google Shape;162;p11"/>
            <p:cNvSpPr/>
            <p:nvPr/>
          </p:nvSpPr>
          <p:spPr>
            <a:xfrm>
              <a:off x="6338588" y="1067150"/>
              <a:ext cx="3458700" cy="1248300"/>
            </a:xfrm>
            <a:prstGeom prst="rect">
              <a:avLst/>
            </a:prstGeom>
            <a:solidFill>
              <a:srgbClr val="CCCCCC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24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X</a:t>
              </a:r>
              <a:r>
                <a:rPr b="1" baseline="30000" lang="en-CA" sz="24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</a:t>
              </a:r>
              <a:r>
                <a:rPr b="1" lang="en-CA" sz="24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X</a:t>
              </a:r>
              <a:r>
                <a:rPr b="1" lang="en-CA" sz="2400">
                  <a:latin typeface="Roboto Mono"/>
                  <a:ea typeface="Roboto Mono"/>
                  <a:cs typeface="Roboto Mono"/>
                  <a:sym typeface="Roboto Mono"/>
                </a:rPr>
                <a:t> = </a:t>
              </a:r>
              <a:r>
                <a:rPr b="1" lang="en-CA" sz="2400">
                  <a:latin typeface="Roboto Mono"/>
                  <a:ea typeface="Roboto Mono"/>
                  <a:cs typeface="Roboto Mono"/>
                  <a:sym typeface="Roboto Mono"/>
                </a:rPr>
                <a:t>VLV</a:t>
              </a:r>
              <a:r>
                <a:rPr b="1" baseline="30000" lang="en-CA" sz="2400">
                  <a:latin typeface="Roboto Mono"/>
                  <a:ea typeface="Roboto Mono"/>
                  <a:cs typeface="Roboto Mono"/>
                  <a:sym typeface="Roboto Mono"/>
                </a:rPr>
                <a:t>T</a:t>
              </a:r>
              <a:r>
                <a:rPr b="1" lang="en-CA" sz="2400">
                  <a:latin typeface="Roboto Mono"/>
                  <a:ea typeface="Roboto Mono"/>
                  <a:cs typeface="Roboto Mono"/>
                  <a:sym typeface="Roboto Mono"/>
                </a:rPr>
                <a:t> = V</a:t>
              </a:r>
              <a:r>
                <a:rPr b="1" baseline="30000" lang="en-CA" sz="2400">
                  <a:latin typeface="Roboto Mono"/>
                  <a:ea typeface="Roboto Mono"/>
                  <a:cs typeface="Roboto Mono"/>
                  <a:sym typeface="Roboto Mono"/>
                </a:rPr>
                <a:t>T</a:t>
              </a:r>
              <a:r>
                <a:rPr b="1" lang="en-CA" sz="2400">
                  <a:latin typeface="Roboto Mono"/>
                  <a:ea typeface="Roboto Mono"/>
                  <a:cs typeface="Roboto Mono"/>
                  <a:sym typeface="Roboto Mono"/>
                </a:rPr>
                <a:t>D</a:t>
              </a:r>
              <a:r>
                <a:rPr b="1" baseline="30000" lang="en-CA" sz="2400"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r>
                <a:rPr b="1" lang="en-CA" sz="2400">
                  <a:latin typeface="Roboto Mono"/>
                  <a:ea typeface="Roboto Mono"/>
                  <a:cs typeface="Roboto Mono"/>
                  <a:sym typeface="Roboto Mono"/>
                </a:rPr>
                <a:t>V</a:t>
              </a:r>
              <a:r>
                <a:rPr b="1" baseline="30000" lang="en-CA" sz="2400">
                  <a:latin typeface="Roboto Mono"/>
                  <a:ea typeface="Roboto Mono"/>
                  <a:cs typeface="Roboto Mono"/>
                  <a:sym typeface="Roboto Mono"/>
                </a:rPr>
                <a:t>T</a:t>
              </a:r>
              <a:endParaRPr b="1" baseline="30000" sz="24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6338588" y="2714900"/>
              <a:ext cx="3458700" cy="3550200"/>
            </a:xfrm>
            <a:prstGeom prst="rect">
              <a:avLst/>
            </a:prstGeom>
            <a:solidFill>
              <a:srgbClr val="CCCCCC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CA" sz="3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X = UD</a:t>
              </a:r>
              <a:r>
                <a:rPr b="1" lang="en-CA" sz="3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V</a:t>
              </a:r>
              <a:r>
                <a:rPr b="1" baseline="30000" lang="en-CA" sz="3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</a:t>
              </a:r>
              <a:endParaRPr b="1" baseline="30000" sz="3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64" name="Google Shape;164;p11"/>
            <p:cNvCxnSpPr>
              <a:stCxn id="156" idx="3"/>
              <a:endCxn id="163" idx="1"/>
            </p:cNvCxnSpPr>
            <p:nvPr/>
          </p:nvCxnSpPr>
          <p:spPr>
            <a:xfrm flipH="1" rot="10800000">
              <a:off x="5937825" y="4490100"/>
              <a:ext cx="400800" cy="5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609601" y="762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Eigenvalue Decomposition (EVD)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Singular value decomposition (SVD)</a:t>
            </a:r>
            <a:endParaRPr/>
          </a:p>
        </p:txBody>
      </p:sp>
      <p:grpSp>
        <p:nvGrpSpPr>
          <p:cNvPr id="171" name="Google Shape;171;p12"/>
          <p:cNvGrpSpPr/>
          <p:nvPr/>
        </p:nvGrpSpPr>
        <p:grpSpPr>
          <a:xfrm>
            <a:off x="2394713" y="1219200"/>
            <a:ext cx="7224725" cy="4943925"/>
            <a:chOff x="2394713" y="1219200"/>
            <a:chExt cx="7224725" cy="4943925"/>
          </a:xfrm>
        </p:grpSpPr>
        <p:pic>
          <p:nvPicPr>
            <p:cNvPr id="172" name="Google Shape;172;p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6988" y="2828925"/>
              <a:ext cx="952500" cy="3333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46988" y="12192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39338" y="12192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53138" y="12192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666938" y="12192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439338" y="2828475"/>
              <a:ext cx="952500" cy="3334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544238" y="27813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1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666938" y="2781300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12"/>
            <p:cNvSpPr txBox="1"/>
            <p:nvPr/>
          </p:nvSpPr>
          <p:spPr>
            <a:xfrm rot="-5400000">
              <a:off x="2264963" y="4149300"/>
              <a:ext cx="9525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2400">
                  <a:latin typeface="Roboto Mono"/>
                  <a:ea typeface="Roboto Mono"/>
                  <a:cs typeface="Roboto Mono"/>
                  <a:sym typeface="Roboto Mono"/>
                </a:rPr>
                <a:t>DATA</a:t>
              </a:r>
              <a:endParaRPr b="1"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200">
                  <a:latin typeface="Roboto Mono"/>
                  <a:ea typeface="Roboto Mono"/>
                  <a:cs typeface="Roboto Mono"/>
                  <a:sym typeface="Roboto Mono"/>
                </a:rPr>
                <a:t>(SCALED)</a:t>
              </a:r>
              <a:endParaRPr b="1"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81" name="Google Shape;181;p12"/>
            <p:cNvSpPr txBox="1"/>
            <p:nvPr/>
          </p:nvSpPr>
          <p:spPr>
            <a:xfrm rot="-5400000">
              <a:off x="2363363" y="1348950"/>
              <a:ext cx="7557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2400">
                  <a:latin typeface="Roboto Mono"/>
                  <a:ea typeface="Roboto Mono"/>
                  <a:cs typeface="Roboto Mono"/>
                  <a:sym typeface="Roboto Mono"/>
                </a:rPr>
                <a:t>cor</a:t>
              </a:r>
              <a:endParaRPr b="1"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2" name="Google Shape;182;p12"/>
            <p:cNvCxnSpPr>
              <a:stCxn id="180" idx="3"/>
              <a:endCxn id="181" idx="1"/>
            </p:cNvCxnSpPr>
            <p:nvPr/>
          </p:nvCxnSpPr>
          <p:spPr>
            <a:xfrm rot="10800000">
              <a:off x="2741213" y="2073150"/>
              <a:ext cx="0" cy="1946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12"/>
            <p:cNvCxnSpPr>
              <a:stCxn id="172" idx="0"/>
              <a:endCxn id="173" idx="2"/>
            </p:cNvCxnSpPr>
            <p:nvPr/>
          </p:nvCxnSpPr>
          <p:spPr>
            <a:xfrm rot="10800000">
              <a:off x="3623238" y="2171625"/>
              <a:ext cx="0" cy="657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84" name="Google Shape;184;p1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745775" y="1257563"/>
              <a:ext cx="911050" cy="875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464775" y="4057912"/>
              <a:ext cx="1473051" cy="875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2"/>
            <p:cNvSpPr txBox="1"/>
            <p:nvPr/>
          </p:nvSpPr>
          <p:spPr>
            <a:xfrm>
              <a:off x="4133300" y="2066425"/>
              <a:ext cx="21360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latin typeface="Roboto Mono"/>
                  <a:ea typeface="Roboto Mono"/>
                  <a:cs typeface="Roboto Mono"/>
                  <a:sym typeface="Roboto Mono"/>
                </a:rPr>
                <a:t>Magic EVD box</a:t>
              </a:r>
              <a:endParaRPr b="1" sz="1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87" name="Google Shape;187;p12"/>
            <p:cNvSpPr txBox="1"/>
            <p:nvPr/>
          </p:nvSpPr>
          <p:spPr>
            <a:xfrm>
              <a:off x="4133300" y="4835100"/>
              <a:ext cx="2136000" cy="6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latin typeface="Roboto Mono"/>
                  <a:ea typeface="Roboto Mono"/>
                  <a:cs typeface="Roboto Mono"/>
                  <a:sym typeface="Roboto Mono"/>
                </a:rPr>
                <a:t>Magic SVD box</a:t>
              </a:r>
              <a:endParaRPr b="1" sz="18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8" name="Google Shape;188;p12"/>
            <p:cNvCxnSpPr>
              <a:stCxn id="173" idx="3"/>
              <a:endCxn id="184" idx="1"/>
            </p:cNvCxnSpPr>
            <p:nvPr/>
          </p:nvCxnSpPr>
          <p:spPr>
            <a:xfrm>
              <a:off x="4099488" y="1695450"/>
              <a:ext cx="646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9" name="Google Shape;189;p12"/>
            <p:cNvCxnSpPr>
              <a:stCxn id="172" idx="3"/>
              <a:endCxn id="185" idx="1"/>
            </p:cNvCxnSpPr>
            <p:nvPr/>
          </p:nvCxnSpPr>
          <p:spPr>
            <a:xfrm>
              <a:off x="4099488" y="4495800"/>
              <a:ext cx="365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12"/>
            <p:cNvCxnSpPr>
              <a:stCxn id="184" idx="3"/>
              <a:endCxn id="191" idx="1"/>
            </p:cNvCxnSpPr>
            <p:nvPr/>
          </p:nvCxnSpPr>
          <p:spPr>
            <a:xfrm flipH="1" rot="10800000">
              <a:off x="5656825" y="1691251"/>
              <a:ext cx="681900" cy="4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2" name="Google Shape;192;p12"/>
            <p:cNvCxnSpPr>
              <a:stCxn id="185" idx="3"/>
              <a:endCxn id="193" idx="1"/>
            </p:cNvCxnSpPr>
            <p:nvPr/>
          </p:nvCxnSpPr>
          <p:spPr>
            <a:xfrm flipH="1" rot="10800000">
              <a:off x="5937825" y="4490100"/>
              <a:ext cx="400800" cy="5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4" name="Google Shape;194;p12"/>
          <p:cNvCxnSpPr>
            <a:stCxn id="176" idx="3"/>
            <a:endCxn id="179" idx="3"/>
          </p:cNvCxnSpPr>
          <p:nvPr/>
        </p:nvCxnSpPr>
        <p:spPr>
          <a:xfrm>
            <a:off x="9619438" y="1695450"/>
            <a:ext cx="600" cy="1562100"/>
          </a:xfrm>
          <a:prstGeom prst="curvedConnector3">
            <a:avLst>
              <a:gd fmla="val 13692708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5" name="Google Shape;195;p12"/>
          <p:cNvCxnSpPr>
            <a:stCxn id="174" idx="2"/>
            <a:endCxn id="176" idx="2"/>
          </p:cNvCxnSpPr>
          <p:nvPr/>
        </p:nvCxnSpPr>
        <p:spPr>
          <a:xfrm flipH="1" rot="-5400000">
            <a:off x="8029038" y="1058250"/>
            <a:ext cx="600" cy="2227500"/>
          </a:xfrm>
          <a:prstGeom prst="curvedConnector3">
            <a:avLst>
              <a:gd fmla="val 51075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96" name="Google Shape;196;p12"/>
          <p:cNvCxnSpPr>
            <a:stCxn id="175" idx="2"/>
            <a:endCxn id="178" idx="0"/>
          </p:cNvCxnSpPr>
          <p:nvPr/>
        </p:nvCxnSpPr>
        <p:spPr>
          <a:xfrm flipH="1">
            <a:off x="8020388" y="2171700"/>
            <a:ext cx="9000" cy="60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NDRI">
  <a:themeElements>
    <a:clrScheme name="ONDRI">
      <a:dk1>
        <a:srgbClr val="000000"/>
      </a:dk1>
      <a:lt1>
        <a:srgbClr val="FFFFFF"/>
      </a:lt1>
      <a:dk2>
        <a:srgbClr val="818385"/>
      </a:dk2>
      <a:lt2>
        <a:srgbClr val="F0F2F4"/>
      </a:lt2>
      <a:accent1>
        <a:srgbClr val="F9423A"/>
      </a:accent1>
      <a:accent2>
        <a:srgbClr val="ED8B00"/>
      </a:accent2>
      <a:accent3>
        <a:srgbClr val="6BA539"/>
      </a:accent3>
      <a:accent4>
        <a:srgbClr val="62B5E5"/>
      </a:accent4>
      <a:accent5>
        <a:srgbClr val="A77BCA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