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08E9A6-4E99-4BC3-9ECE-AC2A4A0F69C7}">
  <a:tblStyle styleId="{1708E9A6-4E99-4BC3-9ECE-AC2A4A0F69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d321bb5f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d321bb5f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this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d5f0eed1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d5f0eed1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d5f0eed1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d5f0eed1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d321bb5f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d321bb5f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d321bb5f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d321bb5f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d43ca913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d43ca913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d321bb5f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d321bb5f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d321bb5f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d321bb5f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animation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d5f0eed1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d5f0eed1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animation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d321bb5f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d321bb5f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d43ca9138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d43ca9138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d43ca913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d43ca913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d321bb5fd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d321bb5fd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U D and V? Reanimate or additional animation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HERE:: EIGENVALUES.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d321bb5fd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d321bb5fd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(1) t</a:t>
            </a:r>
            <a:r>
              <a:rPr lang="en"/>
              <a:t>hese are the loadings; columns are orthogonal and ordered by values in D, (2) these are the component scores; these are (usually) what we visualize and interpret</a:t>
            </a: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26038558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26038558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d321bb5f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d321bb5f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d43ca91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d43ca91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26038558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26038558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26038558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d26038558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26038558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26038558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26038558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26038558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discuss this one, and do so in the context of FJ and FK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d5f0eed16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d5f0eed16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cd43ca913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cd43ca913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cd43ca913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cd43ca913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d26038558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d26038558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PLS do? This will be one of the links to PLSR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cd43ca913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cd43ca913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cd43ca9138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cd43ca9138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cd5f0eed1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cd5f0eed1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or concerns before moving on?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cd43ca9138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cd43ca9138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cd5f0eed1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cd5f0eed1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cd43ca9138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cd43ca9138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cd43ca9138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cd43ca9138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especially in contrast to PLSC. Maybe do side by side? Maybe do just one list of what PLSR is?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d5f0eed16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d5f0eed16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cd43ca9138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cd43ca9138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especially in contrast to PLSC. Maybe do side by side? Maybe do just one list of what PLSR is?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cd43ca9138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cd43ca9138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cd43ca9138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cd43ca9138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cd43ca9138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cd43ca9138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cd43ca9138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cd43ca9138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cd43ca9138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cd43ca9138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cd43ca9138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cd43ca9138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cd43ca9138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cd43ca9138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cd5f0eed1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cd5f0eed1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d5f0eed1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d5f0eed1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d5f0eed16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d5f0eed16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cd5f0eed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cd5f0eed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sort of breaks the rules right? We have 3 X variables. Two of them (NAGM, NAWM) are very likely collinear, age probably too. And we have 6 Y variables. 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cd5f0eed1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cd5f0eed1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UNLOCKED THE SECRETS OF PLSR. IT WAS A REGRESSION THE WHOLE TIME.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cd5f0eed1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cd5f0eed1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cd43ca9138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cd43ca9138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cd5f0eed16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cd5f0eed16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or concerns before moving on?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cd5f0eed1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cd5f0eed1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cd5f0eed1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cd5f0eed1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cd5f0eed1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cd5f0eed1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cd5f0eed1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cd5f0eed1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cd5f0eed16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cd5f0eed16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d5f0eed16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d5f0eed16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d5f0eed1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d5f0eed1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cd5f0eed16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cd5f0eed16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aren’t covering this, so see the workshop from Oct 2017.</a:t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cd5f0eed1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cd5f0eed1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d260385587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d260385587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giant network graph?</a:t>
            </a:r>
            <a:br>
              <a:rPr lang="en"/>
            </a:br>
            <a:r>
              <a:rPr lang="en"/>
              <a:t>{CCA, RRR, PLS} &lt;-&gt; {PLSR, PLS-PM}</a:t>
            </a:r>
            <a:br>
              <a:rPr lang="en"/>
            </a:br>
            <a:r>
              <a:rPr lang="en"/>
              <a:t>Some whacky arrows to DAs</a:t>
            </a:r>
            <a:br>
              <a:rPr lang="en"/>
            </a:br>
            <a:r>
              <a:rPr lang="en"/>
              <a:t>Some whacky arrows to generalized regularized CCA with an arrow to the PMD CCA</a:t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cd5f0eed1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cd5f0eed1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giant network graph?</a:t>
            </a:r>
            <a:br>
              <a:rPr lang="en"/>
            </a:br>
            <a:r>
              <a:rPr lang="en"/>
              <a:t>{CCA, RRR, PLS} &lt;-&gt; {PLSR, PLS-PM}</a:t>
            </a:r>
            <a:br>
              <a:rPr lang="en"/>
            </a:br>
            <a:r>
              <a:rPr lang="en"/>
              <a:t>Some whacky arrows to DAs</a:t>
            </a:r>
            <a:br>
              <a:rPr lang="en"/>
            </a:br>
            <a:r>
              <a:rPr lang="en"/>
              <a:t>Some whacky arrows to generalized regularized CCA with an arrow to the PMD CCA</a:t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d5f0eed1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d5f0eed1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cd5f0eed1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cd5f0eed1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cd5f0eed1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cd5f0eed1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cd5f0eed1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cd5f0eed1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d5f0eed1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d5f0eed1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will be going for ~ 45 minutes. So we can do some questions during, some after. Then some again in the final Q &amp; A. I need to dip out briefly.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d5f0eed1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d5f0eed1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d5f0eed1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d5f0eed1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ondri-nibs/toy_data" TargetMode="External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9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4.png"/><Relationship Id="rId4" Type="http://schemas.openxmlformats.org/officeDocument/2006/relationships/image" Target="../media/image36.png"/><Relationship Id="rId5" Type="http://schemas.openxmlformats.org/officeDocument/2006/relationships/image" Target="../media/image30.png"/><Relationship Id="rId6" Type="http://schemas.openxmlformats.org/officeDocument/2006/relationships/image" Target="../media/image23.png"/><Relationship Id="rId7" Type="http://schemas.openxmlformats.org/officeDocument/2006/relationships/image" Target="../media/image25.png"/><Relationship Id="rId8" Type="http://schemas.openxmlformats.org/officeDocument/2006/relationships/image" Target="../media/image2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2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Relationship Id="rId6" Type="http://schemas.openxmlformats.org/officeDocument/2006/relationships/image" Target="../media/image31.png"/><Relationship Id="rId7" Type="http://schemas.openxmlformats.org/officeDocument/2006/relationships/image" Target="../media/image33.png"/><Relationship Id="rId8" Type="http://schemas.openxmlformats.org/officeDocument/2006/relationships/image" Target="../media/image3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9.png"/><Relationship Id="rId4" Type="http://schemas.openxmlformats.org/officeDocument/2006/relationships/image" Target="../media/image29.png"/><Relationship Id="rId5" Type="http://schemas.openxmlformats.org/officeDocument/2006/relationships/image" Target="../media/image38.png"/><Relationship Id="rId6" Type="http://schemas.openxmlformats.org/officeDocument/2006/relationships/image" Target="../media/image46.png"/><Relationship Id="rId7" Type="http://schemas.openxmlformats.org/officeDocument/2006/relationships/image" Target="../media/image34.png"/><Relationship Id="rId8" Type="http://schemas.openxmlformats.org/officeDocument/2006/relationships/image" Target="../media/image3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4.png"/><Relationship Id="rId4" Type="http://schemas.openxmlformats.org/officeDocument/2006/relationships/image" Target="../media/image43.png"/><Relationship Id="rId5" Type="http://schemas.openxmlformats.org/officeDocument/2006/relationships/image" Target="../media/image4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sagaofpls.github.io/aboutpls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Almost everything you need to know about Partial Least Squares: The Reboot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4358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Derek Beaton &amp; Jenny Rieck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example data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(modified) version of ONDRI Toy Data: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https://github.com/ondri-nibs/toy_data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data file, lots of variables to have fun with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 rotWithShape="1">
          <a:blip r:embed="rId4">
            <a:alphaModFix/>
          </a:blip>
          <a:srcRect b="6098" l="6823" r="5695" t="4878"/>
          <a:stretch/>
        </p:blipFill>
        <p:spPr>
          <a:xfrm>
            <a:off x="5114374" y="1017725"/>
            <a:ext cx="1470874" cy="169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for today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the data into two data sets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X</a:t>
            </a:r>
            <a:r>
              <a:rPr lang="en"/>
              <a:t>: Age and brains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Total (percentage of) normal appearing grey matter (NAGM)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Total (percentage of) normal appearing white matter (NAWM)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Y</a:t>
            </a:r>
            <a:r>
              <a:rPr lang="en"/>
              <a:t>:  Cognition (processing speed)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Seconds to perform </a:t>
            </a:r>
            <a:r>
              <a:rPr b="1" lang="en"/>
              <a:t>Trails A</a:t>
            </a:r>
            <a:r>
              <a:rPr lang="en"/>
              <a:t> (Attention/working memory)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Seconds to perform </a:t>
            </a:r>
            <a:r>
              <a:rPr b="1" lang="en"/>
              <a:t>Trails B</a:t>
            </a:r>
            <a:r>
              <a:rPr lang="en"/>
              <a:t> (Executive function)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Seconds to perform </a:t>
            </a:r>
            <a:r>
              <a:rPr b="1" lang="en"/>
              <a:t>Stroop colors</a:t>
            </a:r>
            <a:r>
              <a:rPr lang="en"/>
              <a:t> (Attention/working memory)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Seconds to perform </a:t>
            </a:r>
            <a:r>
              <a:rPr b="1" lang="en"/>
              <a:t>Stroop words</a:t>
            </a:r>
            <a:r>
              <a:rPr lang="en"/>
              <a:t> (Attention/working memory)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Seconds to perform </a:t>
            </a:r>
            <a:r>
              <a:rPr b="1" lang="en"/>
              <a:t>Stroop inhibition</a:t>
            </a:r>
            <a:r>
              <a:rPr lang="en"/>
              <a:t> (Execut</a:t>
            </a:r>
            <a:r>
              <a:rPr lang="en"/>
              <a:t>ive function)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Seconds to perform </a:t>
            </a:r>
            <a:r>
              <a:rPr b="1" lang="en"/>
              <a:t>Stroop switching</a:t>
            </a:r>
            <a:r>
              <a:rPr lang="en"/>
              <a:t> (Executive function)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 least squares correlation (PLSC)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PLS Correlation (PLSC)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a.k.a.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oinertia analysis (Dray, 2014)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PLS correlation (Krishnan et al., 2011)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PLS-SVD (Tenenhaus, 1998)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PLS (McIntosh et al., 1996)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PLS (Bookstein, 1992)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SVD of the covariance between two fields (Bretherton, Smith, &amp; Wallace, 1992)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</a:t>
            </a:r>
            <a:r>
              <a:rPr lang="en"/>
              <a:t>Tucker’s) Interbattery analysis (Tucker, 1958)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many more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BPLS or PLS “mode B”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relaxed version of canonical correlation analysis (we’ll see this much later)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PLSC do?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/>
              <a:t>Describe common structure between </a:t>
            </a:r>
            <a:r>
              <a:rPr b="1" lang="en" sz="1700">
                <a:solidFill>
                  <a:schemeClr val="dk1"/>
                </a:solidFill>
              </a:rPr>
              <a:t>X</a:t>
            </a:r>
            <a:r>
              <a:rPr lang="en" sz="1700"/>
              <a:t> &amp; </a:t>
            </a:r>
            <a:r>
              <a:rPr b="1" lang="en" sz="1700">
                <a:solidFill>
                  <a:schemeClr val="dk1"/>
                </a:solidFill>
              </a:rPr>
              <a:t>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apt description: </a:t>
            </a:r>
            <a:r>
              <a:rPr b="1" lang="en">
                <a:solidFill>
                  <a:srgbClr val="000000"/>
                </a:solidFill>
              </a:rPr>
              <a:t>SVD of the covariance between two</a:t>
            </a:r>
            <a:r>
              <a:rPr lang="en"/>
              <a:t> </a:t>
            </a:r>
            <a:r>
              <a:rPr lang="en" strike="sngStrike"/>
              <a:t>fields</a:t>
            </a:r>
            <a:r>
              <a:rPr lang="en"/>
              <a:t> </a:t>
            </a:r>
            <a:r>
              <a:rPr b="1" lang="en">
                <a:solidFill>
                  <a:srgbClr val="000000"/>
                </a:solidFill>
              </a:rPr>
              <a:t>matrices </a:t>
            </a:r>
            <a:r>
              <a:rPr lang="en"/>
              <a:t>(Bretherton, Smith, &amp; Wallace, 1992)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guide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I’m going to show (lots) of matrices visually, as heatmaps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(mostly) accurately reflect the matrix algebra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When you see </a:t>
            </a:r>
            <a:r>
              <a:rPr baseline="30000" lang="en" sz="1500">
                <a:solidFill>
                  <a:srgbClr val="000000"/>
                </a:solidFill>
              </a:rPr>
              <a:t>T</a:t>
            </a:r>
            <a:r>
              <a:rPr lang="en" sz="1500"/>
              <a:t>, that means transpose (rows ←</a:t>
            </a:r>
            <a:r>
              <a:rPr lang="en" sz="1500"/>
              <a:t> → columns)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Two matrices next to each other are matrix multiplication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 do get a bit lazy/loose with vectors vs. matrices later (but this is still mostly accurate)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 will point towards places to dive in more formally in the references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8"/>
          <p:cNvPicPr preferRelativeResize="0"/>
          <p:nvPr/>
        </p:nvPicPr>
        <p:blipFill rotWithShape="1">
          <a:blip r:embed="rId3">
            <a:alphaModFix/>
          </a:blip>
          <a:srcRect b="0" l="0" r="5508" t="1136"/>
          <a:stretch/>
        </p:blipFill>
        <p:spPr>
          <a:xfrm>
            <a:off x="0" y="740150"/>
            <a:ext cx="1097280" cy="4389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8"/>
          <p:cNvPicPr preferRelativeResize="0"/>
          <p:nvPr/>
        </p:nvPicPr>
        <p:blipFill rotWithShape="1">
          <a:blip r:embed="rId4">
            <a:alphaModFix/>
          </a:blip>
          <a:srcRect b="0" l="0" r="2912" t="1136"/>
          <a:stretch/>
        </p:blipFill>
        <p:spPr>
          <a:xfrm>
            <a:off x="6451200" y="759200"/>
            <a:ext cx="2699309" cy="438912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8"/>
          <p:cNvSpPr txBox="1"/>
          <p:nvPr/>
        </p:nvSpPr>
        <p:spPr>
          <a:xfrm>
            <a:off x="300625" y="100375"/>
            <a:ext cx="52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X</a:t>
            </a:r>
            <a:endParaRPr b="1" sz="4000"/>
          </a:p>
        </p:txBody>
      </p:sp>
      <p:sp>
        <p:nvSpPr>
          <p:cNvPr id="146" name="Google Shape;146;p28"/>
          <p:cNvSpPr txBox="1"/>
          <p:nvPr/>
        </p:nvSpPr>
        <p:spPr>
          <a:xfrm>
            <a:off x="7524600" y="100375"/>
            <a:ext cx="52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Y</a:t>
            </a:r>
            <a:endParaRPr b="1" sz="4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9"/>
          <p:cNvPicPr preferRelativeResize="0"/>
          <p:nvPr/>
        </p:nvPicPr>
        <p:blipFill rotWithShape="1">
          <a:blip r:embed="rId3">
            <a:alphaModFix/>
          </a:blip>
          <a:srcRect b="0" l="0" r="5508" t="1136"/>
          <a:stretch/>
        </p:blipFill>
        <p:spPr>
          <a:xfrm rot="-5400000">
            <a:off x="3740325" y="-886725"/>
            <a:ext cx="1097280" cy="438912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9"/>
          <p:cNvSpPr txBox="1"/>
          <p:nvPr/>
        </p:nvSpPr>
        <p:spPr>
          <a:xfrm>
            <a:off x="3719265" y="100375"/>
            <a:ext cx="1139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X</a:t>
            </a:r>
            <a:r>
              <a:rPr baseline="30000" lang="en" sz="4000"/>
              <a:t>T</a:t>
            </a:r>
            <a:endParaRPr baseline="30000" sz="4000"/>
          </a:p>
        </p:txBody>
      </p:sp>
      <p:pic>
        <p:nvPicPr>
          <p:cNvPr id="153" name="Google Shape;153;p29"/>
          <p:cNvPicPr preferRelativeResize="0"/>
          <p:nvPr/>
        </p:nvPicPr>
        <p:blipFill rotWithShape="1">
          <a:blip r:embed="rId4">
            <a:alphaModFix/>
          </a:blip>
          <a:srcRect b="0" l="0" r="2912" t="1136"/>
          <a:stretch/>
        </p:blipFill>
        <p:spPr>
          <a:xfrm>
            <a:off x="6451200" y="759200"/>
            <a:ext cx="2699309" cy="438912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9"/>
          <p:cNvSpPr txBox="1"/>
          <p:nvPr/>
        </p:nvSpPr>
        <p:spPr>
          <a:xfrm>
            <a:off x="7524600" y="100375"/>
            <a:ext cx="52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Y</a:t>
            </a:r>
            <a:endParaRPr b="1" sz="4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0"/>
          <p:cNvPicPr preferRelativeResize="0"/>
          <p:nvPr/>
        </p:nvPicPr>
        <p:blipFill rotWithShape="1">
          <a:blip r:embed="rId3">
            <a:alphaModFix/>
          </a:blip>
          <a:srcRect b="0" l="0" r="5508" t="1136"/>
          <a:stretch/>
        </p:blipFill>
        <p:spPr>
          <a:xfrm rot="-5400000">
            <a:off x="3740325" y="-886725"/>
            <a:ext cx="1097280" cy="438912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0"/>
          <p:cNvSpPr txBox="1"/>
          <p:nvPr/>
        </p:nvSpPr>
        <p:spPr>
          <a:xfrm>
            <a:off x="3719265" y="100375"/>
            <a:ext cx="1139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X</a:t>
            </a:r>
            <a:r>
              <a:rPr baseline="30000" lang="en" sz="4000"/>
              <a:t>T</a:t>
            </a:r>
            <a:endParaRPr baseline="30000" sz="4000"/>
          </a:p>
        </p:txBody>
      </p:sp>
      <p:pic>
        <p:nvPicPr>
          <p:cNvPr id="161" name="Google Shape;161;p30"/>
          <p:cNvPicPr preferRelativeResize="0"/>
          <p:nvPr/>
        </p:nvPicPr>
        <p:blipFill rotWithShape="1">
          <a:blip r:embed="rId4">
            <a:alphaModFix/>
          </a:blip>
          <a:srcRect b="0" l="0" r="2912" t="1136"/>
          <a:stretch/>
        </p:blipFill>
        <p:spPr>
          <a:xfrm>
            <a:off x="6451200" y="759200"/>
            <a:ext cx="2699309" cy="438912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0"/>
          <p:cNvSpPr txBox="1"/>
          <p:nvPr/>
        </p:nvSpPr>
        <p:spPr>
          <a:xfrm>
            <a:off x="7524600" y="100375"/>
            <a:ext cx="52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Y</a:t>
            </a:r>
            <a:endParaRPr b="1" sz="4000"/>
          </a:p>
        </p:txBody>
      </p:sp>
      <p:sp>
        <p:nvSpPr>
          <p:cNvPr id="163" name="Google Shape;163;p30"/>
          <p:cNvSpPr txBox="1"/>
          <p:nvPr/>
        </p:nvSpPr>
        <p:spPr>
          <a:xfrm>
            <a:off x="124850" y="100375"/>
            <a:ext cx="1418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R </a:t>
            </a:r>
            <a:r>
              <a:rPr lang="en" sz="4000"/>
              <a:t>=</a:t>
            </a:r>
            <a:r>
              <a:rPr b="1" lang="en" sz="4000"/>
              <a:t> </a:t>
            </a:r>
            <a:endParaRPr b="1" sz="4000"/>
          </a:p>
        </p:txBody>
      </p:sp>
      <p:pic>
        <p:nvPicPr>
          <p:cNvPr id="164" name="Google Shape;164;p30"/>
          <p:cNvPicPr preferRelativeResize="0"/>
          <p:nvPr/>
        </p:nvPicPr>
        <p:blipFill rotWithShape="1">
          <a:blip r:embed="rId5">
            <a:alphaModFix/>
          </a:blip>
          <a:srcRect b="0" l="0" r="3679" t="2381"/>
          <a:stretch/>
        </p:blipFill>
        <p:spPr>
          <a:xfrm>
            <a:off x="59825" y="800100"/>
            <a:ext cx="2064250" cy="16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0"/>
          <p:cNvSpPr/>
          <p:nvPr/>
        </p:nvSpPr>
        <p:spPr>
          <a:xfrm rot="-5400000">
            <a:off x="303300" y="2424750"/>
            <a:ext cx="1543200" cy="1568100"/>
          </a:xfrm>
          <a:prstGeom prst="bentArrow">
            <a:avLst>
              <a:gd fmla="val 6104" name="adj1"/>
              <a:gd fmla="val 14633" name="adj2"/>
              <a:gd fmla="val 18293" name="adj3"/>
              <a:gd fmla="val 43750" name="adj4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0"/>
          <p:cNvSpPr txBox="1"/>
          <p:nvPr/>
        </p:nvSpPr>
        <p:spPr>
          <a:xfrm>
            <a:off x="1858950" y="3281275"/>
            <a:ext cx="4592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99999"/>
                </a:solidFill>
              </a:rPr>
              <a:t>The </a:t>
            </a:r>
            <a:r>
              <a:rPr b="1" lang="en" sz="2200"/>
              <a:t>R</a:t>
            </a:r>
            <a:r>
              <a:rPr lang="en" sz="2200">
                <a:solidFill>
                  <a:srgbClr val="999999"/>
                </a:solidFill>
              </a:rPr>
              <a:t>elationship between </a:t>
            </a:r>
            <a:r>
              <a:rPr b="1" lang="en" sz="2200"/>
              <a:t>X</a:t>
            </a:r>
            <a:r>
              <a:rPr lang="en" sz="2200">
                <a:solidFill>
                  <a:srgbClr val="999999"/>
                </a:solidFill>
              </a:rPr>
              <a:t> and </a:t>
            </a:r>
            <a:r>
              <a:rPr b="1" lang="en" sz="2200"/>
              <a:t>Y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999999"/>
                </a:solidFill>
              </a:rPr>
              <a:t>covariance </a:t>
            </a:r>
            <a:r>
              <a:rPr lang="en">
                <a:solidFill>
                  <a:srgbClr val="999999"/>
                </a:solidFill>
              </a:rPr>
              <a:t>(</a:t>
            </a:r>
            <a:r>
              <a:rPr b="1" i="1" lang="en">
                <a:solidFill>
                  <a:srgbClr val="999999"/>
                </a:solidFill>
              </a:rPr>
              <a:t>if on the same scale)</a:t>
            </a:r>
            <a:r>
              <a:rPr lang="en">
                <a:solidFill>
                  <a:srgbClr val="999999"/>
                </a:solidFill>
              </a:rPr>
              <a:t> or 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999999"/>
                </a:solidFill>
              </a:rPr>
              <a:t>correlation</a:t>
            </a:r>
            <a:r>
              <a:rPr b="1" lang="en">
                <a:solidFill>
                  <a:srgbClr val="999999"/>
                </a:solidFill>
              </a:rPr>
              <a:t> </a:t>
            </a:r>
            <a:r>
              <a:rPr lang="en">
                <a:solidFill>
                  <a:srgbClr val="999999"/>
                </a:solidFill>
              </a:rPr>
              <a:t>(</a:t>
            </a:r>
            <a:r>
              <a:rPr b="1" i="1" lang="en">
                <a:solidFill>
                  <a:srgbClr val="999999"/>
                </a:solidFill>
              </a:rPr>
              <a:t>if on different scales</a:t>
            </a:r>
            <a:r>
              <a:rPr lang="en">
                <a:solidFill>
                  <a:srgbClr val="999999"/>
                </a:solidFill>
              </a:rPr>
              <a:t>;</a:t>
            </a:r>
            <a:r>
              <a:rPr lang="en">
                <a:solidFill>
                  <a:srgbClr val="999999"/>
                </a:solidFill>
              </a:rPr>
              <a:t> more common)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/>
        </p:nvSpPr>
        <p:spPr>
          <a:xfrm>
            <a:off x="124850" y="100375"/>
            <a:ext cx="1418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R </a:t>
            </a:r>
            <a:r>
              <a:rPr lang="en" sz="4000"/>
              <a:t>=</a:t>
            </a:r>
            <a:r>
              <a:rPr b="1" lang="en" sz="4000"/>
              <a:t> </a:t>
            </a:r>
            <a:endParaRPr b="1" sz="4000"/>
          </a:p>
        </p:txBody>
      </p:sp>
      <p:pic>
        <p:nvPicPr>
          <p:cNvPr id="172" name="Google Shape;172;p31"/>
          <p:cNvPicPr preferRelativeResize="0"/>
          <p:nvPr/>
        </p:nvPicPr>
        <p:blipFill rotWithShape="1">
          <a:blip r:embed="rId3">
            <a:alphaModFix/>
          </a:blip>
          <a:srcRect b="0" l="0" r="3679" t="2381"/>
          <a:stretch/>
        </p:blipFill>
        <p:spPr>
          <a:xfrm>
            <a:off x="59825" y="800100"/>
            <a:ext cx="2064250" cy="16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1"/>
          <p:cNvSpPr/>
          <p:nvPr/>
        </p:nvSpPr>
        <p:spPr>
          <a:xfrm rot="-5400000">
            <a:off x="303300" y="2424750"/>
            <a:ext cx="1543200" cy="1568100"/>
          </a:xfrm>
          <a:prstGeom prst="bentArrow">
            <a:avLst>
              <a:gd fmla="val 6104" name="adj1"/>
              <a:gd fmla="val 14633" name="adj2"/>
              <a:gd fmla="val 18293" name="adj3"/>
              <a:gd fmla="val 43750" name="adj4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1"/>
          <p:cNvSpPr txBox="1"/>
          <p:nvPr/>
        </p:nvSpPr>
        <p:spPr>
          <a:xfrm>
            <a:off x="1858950" y="3281275"/>
            <a:ext cx="4592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99999"/>
                </a:solidFill>
              </a:rPr>
              <a:t>The </a:t>
            </a:r>
            <a:r>
              <a:rPr b="1" lang="en" sz="2200"/>
              <a:t>R</a:t>
            </a:r>
            <a:r>
              <a:rPr lang="en" sz="2200">
                <a:solidFill>
                  <a:srgbClr val="999999"/>
                </a:solidFill>
              </a:rPr>
              <a:t>elationship between </a:t>
            </a:r>
            <a:r>
              <a:rPr b="1" lang="en" sz="2200"/>
              <a:t>X</a:t>
            </a:r>
            <a:r>
              <a:rPr lang="en" sz="2200">
                <a:solidFill>
                  <a:srgbClr val="999999"/>
                </a:solidFill>
              </a:rPr>
              <a:t> and </a:t>
            </a:r>
            <a:r>
              <a:rPr b="1" lang="en" sz="2200"/>
              <a:t>Y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A64D79"/>
                </a:solidFill>
              </a:rPr>
              <a:t>The fundamental thing we’re working with</a:t>
            </a:r>
            <a:endParaRPr u="sng">
              <a:solidFill>
                <a:srgbClr val="A64D7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“If what you are looking for is an official definition of </a:t>
            </a:r>
            <a:r>
              <a:rPr b="1" lang="en"/>
              <a:t>PLS</a:t>
            </a:r>
            <a:r>
              <a:rPr lang="en"/>
              <a:t> I’m afraid you won’t find such thing.” - Gaston Sanchez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maybe we’ll give it a try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two data sets—</a:t>
            </a:r>
            <a:r>
              <a:rPr b="1" lang="en">
                <a:solidFill>
                  <a:srgbClr val="000000"/>
                </a:solidFill>
              </a:rPr>
              <a:t>X</a:t>
            </a:r>
            <a:r>
              <a:rPr lang="en"/>
              <a:t> and </a:t>
            </a:r>
            <a:r>
              <a:rPr b="1" lang="en">
                <a:solidFill>
                  <a:srgbClr val="000000"/>
                </a:solidFill>
              </a:rPr>
              <a:t>Y</a:t>
            </a:r>
            <a:r>
              <a:rPr lang="en"/>
              <a:t>—we want 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Identify a common structure (covariance)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Sometimes predict things</a:t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b="1" lang="en"/>
              <a:t>P</a:t>
            </a:r>
            <a:r>
              <a:rPr lang="en"/>
              <a:t>artial </a:t>
            </a:r>
            <a:r>
              <a:rPr b="1" lang="en"/>
              <a:t>L</a:t>
            </a:r>
            <a:r>
              <a:rPr lang="en"/>
              <a:t>east </a:t>
            </a:r>
            <a:r>
              <a:rPr b="1" lang="en"/>
              <a:t>S</a:t>
            </a:r>
            <a:r>
              <a:rPr lang="en"/>
              <a:t>quares?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Singular Value Decomposition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Probably tied for first as “the most important tool” in statistics, machine learning, and everything beyond and </a:t>
            </a:r>
            <a:r>
              <a:rPr lang="en"/>
              <a:t>in between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 regression is the other 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we’re going to see why the SVD almost certainly takes the lead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does it do?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 a rectangular matrix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Break it into 3 new matrices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everything orthogonal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Tell us how much variance we have for all those orthogonal slices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/>
        </p:nvSpPr>
        <p:spPr>
          <a:xfrm>
            <a:off x="124850" y="3664425"/>
            <a:ext cx="88947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THIS IS </a:t>
            </a:r>
            <a:r>
              <a:rPr i="1" lang="en" sz="1700"/>
              <a:t>PRINCIPAL COMPONENTS ANALYSIS</a:t>
            </a:r>
            <a:r>
              <a:rPr lang="en" sz="1700"/>
              <a:t> OF </a:t>
            </a:r>
            <a:r>
              <a:rPr b="1" lang="en" sz="1700"/>
              <a:t>R</a:t>
            </a:r>
            <a:br>
              <a:rPr lang="en" sz="1700"/>
            </a:br>
            <a:r>
              <a:rPr lang="en" sz="1700"/>
              <a:t>See my previous workshops on PLS &amp; PCA for PCA refreshers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OR AS WE APTLY SAID BEFORE: “</a:t>
            </a:r>
            <a:r>
              <a:rPr i="1" lang="en" sz="1700"/>
              <a:t>SVD</a:t>
            </a:r>
            <a:r>
              <a:rPr lang="en" sz="1700"/>
              <a:t> OF THE </a:t>
            </a:r>
            <a:r>
              <a:rPr b="1" lang="en" sz="1700"/>
              <a:t>COVARIANCE BETWEEN TWO MATRICES</a:t>
            </a:r>
            <a:r>
              <a:rPr lang="en" sz="1700"/>
              <a:t>”</a:t>
            </a:r>
            <a:endParaRPr sz="1700"/>
          </a:p>
        </p:txBody>
      </p:sp>
      <p:sp>
        <p:nvSpPr>
          <p:cNvPr id="186" name="Google Shape;186;p33"/>
          <p:cNvSpPr txBox="1"/>
          <p:nvPr/>
        </p:nvSpPr>
        <p:spPr>
          <a:xfrm>
            <a:off x="124850" y="24175"/>
            <a:ext cx="1418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R </a:t>
            </a:r>
            <a:r>
              <a:rPr lang="en" sz="4000"/>
              <a:t>=</a:t>
            </a:r>
            <a:r>
              <a:rPr b="1" lang="en" sz="4000"/>
              <a:t> </a:t>
            </a:r>
            <a:endParaRPr b="1" sz="4000"/>
          </a:p>
        </p:txBody>
      </p:sp>
      <p:pic>
        <p:nvPicPr>
          <p:cNvPr id="187" name="Google Shape;187;p33"/>
          <p:cNvPicPr preferRelativeResize="0"/>
          <p:nvPr/>
        </p:nvPicPr>
        <p:blipFill rotWithShape="1">
          <a:blip r:embed="rId3">
            <a:alphaModFix/>
          </a:blip>
          <a:srcRect b="6195" l="0" r="1448" t="4534"/>
          <a:stretch/>
        </p:blipFill>
        <p:spPr>
          <a:xfrm>
            <a:off x="124850" y="749925"/>
            <a:ext cx="2743200" cy="8269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" name="Google Shape;188;p33"/>
          <p:cNvGrpSpPr/>
          <p:nvPr/>
        </p:nvGrpSpPr>
        <p:grpSpPr>
          <a:xfrm>
            <a:off x="5429650" y="24175"/>
            <a:ext cx="822960" cy="1544138"/>
            <a:chOff x="5429650" y="24175"/>
            <a:chExt cx="822960" cy="1544138"/>
          </a:xfrm>
        </p:grpSpPr>
        <p:pic>
          <p:nvPicPr>
            <p:cNvPr id="189" name="Google Shape;189;p33"/>
            <p:cNvPicPr preferRelativeResize="0"/>
            <p:nvPr/>
          </p:nvPicPr>
          <p:blipFill rotWithShape="1">
            <a:blip r:embed="rId4">
              <a:alphaModFix/>
            </a:blip>
            <a:srcRect b="0" l="0" r="3836" t="4534"/>
            <a:stretch/>
          </p:blipFill>
          <p:spPr>
            <a:xfrm>
              <a:off x="5429650" y="749925"/>
              <a:ext cx="822960" cy="8183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33"/>
            <p:cNvSpPr txBox="1"/>
            <p:nvPr/>
          </p:nvSpPr>
          <p:spPr>
            <a:xfrm>
              <a:off x="5577718" y="24175"/>
              <a:ext cx="5268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/>
                <a:t>D</a:t>
              </a:r>
              <a:endParaRPr b="1" sz="4000"/>
            </a:p>
          </p:txBody>
        </p:sp>
      </p:grpSp>
      <p:grpSp>
        <p:nvGrpSpPr>
          <p:cNvPr id="191" name="Google Shape;191;p33"/>
          <p:cNvGrpSpPr/>
          <p:nvPr/>
        </p:nvGrpSpPr>
        <p:grpSpPr>
          <a:xfrm>
            <a:off x="124850" y="1798400"/>
            <a:ext cx="4618750" cy="1319550"/>
            <a:chOff x="124850" y="1798400"/>
            <a:chExt cx="4618750" cy="1319550"/>
          </a:xfrm>
        </p:grpSpPr>
        <p:sp>
          <p:nvSpPr>
            <p:cNvPr id="192" name="Google Shape;192;p33"/>
            <p:cNvSpPr/>
            <p:nvPr/>
          </p:nvSpPr>
          <p:spPr>
            <a:xfrm flipH="1" rot="5400000">
              <a:off x="3682950" y="1839350"/>
              <a:ext cx="1101600" cy="1019700"/>
            </a:xfrm>
            <a:prstGeom prst="bentArrow">
              <a:avLst>
                <a:gd fmla="val 6104" name="adj1"/>
                <a:gd fmla="val 14633" name="adj2"/>
                <a:gd fmla="val 18293" name="adj3"/>
                <a:gd fmla="val 43750" name="adj4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3"/>
            <p:cNvSpPr txBox="1"/>
            <p:nvPr/>
          </p:nvSpPr>
          <p:spPr>
            <a:xfrm>
              <a:off x="124850" y="2671550"/>
              <a:ext cx="36477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999999"/>
                  </a:solidFill>
                </a:rPr>
                <a:t>Singular vectors of the ROWS of </a:t>
              </a:r>
              <a:r>
                <a:rPr b="1" lang="en" sz="1700"/>
                <a:t>R</a:t>
              </a:r>
              <a:endParaRPr b="1" sz="1700" u="sng"/>
            </a:p>
          </p:txBody>
        </p:sp>
      </p:grpSp>
      <p:grpSp>
        <p:nvGrpSpPr>
          <p:cNvPr id="194" name="Google Shape;194;p33"/>
          <p:cNvGrpSpPr/>
          <p:nvPr/>
        </p:nvGrpSpPr>
        <p:grpSpPr>
          <a:xfrm>
            <a:off x="3010550" y="1908025"/>
            <a:ext cx="5009650" cy="2505325"/>
            <a:chOff x="3010550" y="1908025"/>
            <a:chExt cx="5009650" cy="2505325"/>
          </a:xfrm>
        </p:grpSpPr>
        <p:sp>
          <p:nvSpPr>
            <p:cNvPr id="195" name="Google Shape;195;p33"/>
            <p:cNvSpPr/>
            <p:nvPr/>
          </p:nvSpPr>
          <p:spPr>
            <a:xfrm flipH="1" rot="5400000">
              <a:off x="6365700" y="2542825"/>
              <a:ext cx="2289300" cy="1019700"/>
            </a:xfrm>
            <a:prstGeom prst="bentArrow">
              <a:avLst>
                <a:gd fmla="val 6104" name="adj1"/>
                <a:gd fmla="val 14633" name="adj2"/>
                <a:gd fmla="val 18293" name="adj3"/>
                <a:gd fmla="val 43750" name="adj4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3"/>
            <p:cNvSpPr txBox="1"/>
            <p:nvPr/>
          </p:nvSpPr>
          <p:spPr>
            <a:xfrm>
              <a:off x="3010550" y="3966950"/>
              <a:ext cx="4191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999999"/>
                  </a:solidFill>
                </a:rPr>
                <a:t>Singular vectors of the COLUMNS of </a:t>
              </a:r>
              <a:r>
                <a:rPr b="1" lang="en" sz="1700"/>
                <a:t>R</a:t>
              </a:r>
              <a:endParaRPr b="1" sz="1700" u="sng"/>
            </a:p>
          </p:txBody>
        </p:sp>
      </p:grpSp>
      <p:grpSp>
        <p:nvGrpSpPr>
          <p:cNvPr id="197" name="Google Shape;197;p33"/>
          <p:cNvGrpSpPr/>
          <p:nvPr/>
        </p:nvGrpSpPr>
        <p:grpSpPr>
          <a:xfrm>
            <a:off x="2283200" y="1798425"/>
            <a:ext cx="3726100" cy="1901125"/>
            <a:chOff x="2283200" y="1798425"/>
            <a:chExt cx="3726100" cy="1901125"/>
          </a:xfrm>
        </p:grpSpPr>
        <p:sp>
          <p:nvSpPr>
            <p:cNvPr id="198" name="Google Shape;198;p33"/>
            <p:cNvSpPr/>
            <p:nvPr/>
          </p:nvSpPr>
          <p:spPr>
            <a:xfrm flipH="1" rot="5400000">
              <a:off x="4643400" y="2144625"/>
              <a:ext cx="1712100" cy="1019700"/>
            </a:xfrm>
            <a:prstGeom prst="bentArrow">
              <a:avLst>
                <a:gd fmla="val 6104" name="adj1"/>
                <a:gd fmla="val 14633" name="adj2"/>
                <a:gd fmla="val 18293" name="adj3"/>
                <a:gd fmla="val 43750" name="adj4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3"/>
            <p:cNvSpPr txBox="1"/>
            <p:nvPr/>
          </p:nvSpPr>
          <p:spPr>
            <a:xfrm>
              <a:off x="2283200" y="3253150"/>
              <a:ext cx="3146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999999"/>
                  </a:solidFill>
                </a:rPr>
                <a:t>Singular values (variance)</a:t>
              </a:r>
              <a:endParaRPr b="1" sz="1700" u="sng"/>
            </a:p>
          </p:txBody>
        </p:sp>
      </p:grpSp>
      <p:grpSp>
        <p:nvGrpSpPr>
          <p:cNvPr id="200" name="Google Shape;200;p33"/>
          <p:cNvGrpSpPr/>
          <p:nvPr/>
        </p:nvGrpSpPr>
        <p:grpSpPr>
          <a:xfrm>
            <a:off x="3426675" y="24175"/>
            <a:ext cx="1538710" cy="1569500"/>
            <a:chOff x="3426675" y="24175"/>
            <a:chExt cx="1538710" cy="1569500"/>
          </a:xfrm>
        </p:grpSpPr>
        <p:pic>
          <p:nvPicPr>
            <p:cNvPr id="201" name="Google Shape;201;p33"/>
            <p:cNvPicPr preferRelativeResize="0"/>
            <p:nvPr/>
          </p:nvPicPr>
          <p:blipFill rotWithShape="1">
            <a:blip r:embed="rId5">
              <a:alphaModFix/>
            </a:blip>
            <a:srcRect b="0" l="0" r="3836" t="4534"/>
            <a:stretch/>
          </p:blipFill>
          <p:spPr>
            <a:xfrm>
              <a:off x="4142425" y="749925"/>
              <a:ext cx="822960" cy="8183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" name="Google Shape;202;p33"/>
            <p:cNvSpPr txBox="1"/>
            <p:nvPr/>
          </p:nvSpPr>
          <p:spPr>
            <a:xfrm>
              <a:off x="4308600" y="24175"/>
              <a:ext cx="5268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/>
                <a:t>U</a:t>
              </a:r>
              <a:endParaRPr b="1" sz="4000"/>
            </a:p>
          </p:txBody>
        </p:sp>
        <p:sp>
          <p:nvSpPr>
            <p:cNvPr id="203" name="Google Shape;203;p33"/>
            <p:cNvSpPr txBox="1"/>
            <p:nvPr/>
          </p:nvSpPr>
          <p:spPr>
            <a:xfrm>
              <a:off x="3426675" y="697875"/>
              <a:ext cx="822900" cy="8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AGE</a:t>
              </a:r>
              <a:endParaRPr b="1"/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NAGM</a:t>
              </a:r>
              <a:endParaRPr b="1"/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NAWM</a:t>
              </a:r>
              <a:endParaRPr b="1"/>
            </a:p>
          </p:txBody>
        </p:sp>
      </p:grpSp>
      <p:grpSp>
        <p:nvGrpSpPr>
          <p:cNvPr id="204" name="Google Shape;204;p33"/>
          <p:cNvGrpSpPr/>
          <p:nvPr/>
        </p:nvGrpSpPr>
        <p:grpSpPr>
          <a:xfrm>
            <a:off x="6716875" y="24175"/>
            <a:ext cx="2368296" cy="3085450"/>
            <a:chOff x="6716875" y="24175"/>
            <a:chExt cx="2368296" cy="3085450"/>
          </a:xfrm>
        </p:grpSpPr>
        <p:pic>
          <p:nvPicPr>
            <p:cNvPr id="205" name="Google Shape;205;p33"/>
            <p:cNvPicPr preferRelativeResize="0"/>
            <p:nvPr/>
          </p:nvPicPr>
          <p:blipFill rotWithShape="1">
            <a:blip r:embed="rId6">
              <a:alphaModFix/>
            </a:blip>
            <a:srcRect b="0" l="0" r="4095" t="1390"/>
            <a:stretch/>
          </p:blipFill>
          <p:spPr>
            <a:xfrm rot="-5400000">
              <a:off x="7489543" y="-25028"/>
              <a:ext cx="822960" cy="23682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" name="Google Shape;206;p33"/>
            <p:cNvSpPr txBox="1"/>
            <p:nvPr/>
          </p:nvSpPr>
          <p:spPr>
            <a:xfrm>
              <a:off x="7489573" y="24175"/>
              <a:ext cx="8229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/>
                <a:t>V</a:t>
              </a:r>
              <a:r>
                <a:rPr baseline="30000" lang="en" sz="4000"/>
                <a:t>T</a:t>
              </a:r>
              <a:endParaRPr baseline="30000" sz="4000"/>
            </a:p>
          </p:txBody>
        </p:sp>
        <p:sp>
          <p:nvSpPr>
            <p:cNvPr id="207" name="Google Shape;207;p33"/>
            <p:cNvSpPr txBox="1"/>
            <p:nvPr/>
          </p:nvSpPr>
          <p:spPr>
            <a:xfrm rot="-5400000">
              <a:off x="7080550" y="1170425"/>
              <a:ext cx="1592700" cy="228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TMT A</a:t>
              </a:r>
              <a:endParaRPr b="1"/>
            </a:p>
            <a:p>
              <a:pPr indent="0" lvl="0" marL="0" rtl="0" algn="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TMT B</a:t>
              </a:r>
              <a:endParaRPr b="1"/>
            </a:p>
            <a:p>
              <a:pPr indent="0" lvl="0" marL="0" rtl="0" algn="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Stroop color</a:t>
              </a:r>
              <a:endParaRPr b="1"/>
            </a:p>
            <a:p>
              <a:pPr indent="0" lvl="0" marL="0" rtl="0" algn="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Stroop  word</a:t>
              </a:r>
              <a:endParaRPr b="1"/>
            </a:p>
            <a:p>
              <a:pPr indent="0" lvl="0" marL="0" rtl="0" algn="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Stroop inhibit</a:t>
              </a:r>
              <a:endParaRPr b="1"/>
            </a:p>
            <a:p>
              <a:pPr indent="0" lvl="0" marL="0" rtl="0" algn="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Stroop switch</a:t>
              </a:r>
              <a:endParaRPr b="1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4"/>
          <p:cNvPicPr preferRelativeResize="0"/>
          <p:nvPr/>
        </p:nvPicPr>
        <p:blipFill rotWithShape="1">
          <a:blip r:embed="rId3">
            <a:alphaModFix/>
          </a:blip>
          <a:srcRect b="0" l="0" r="3836" t="4534"/>
          <a:stretch/>
        </p:blipFill>
        <p:spPr>
          <a:xfrm>
            <a:off x="5038215" y="289925"/>
            <a:ext cx="822960" cy="818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4"/>
          <p:cNvPicPr preferRelativeResize="0"/>
          <p:nvPr/>
        </p:nvPicPr>
        <p:blipFill rotWithShape="1">
          <a:blip r:embed="rId4">
            <a:alphaModFix/>
          </a:blip>
          <a:srcRect b="0" l="0" r="4095" t="1390"/>
          <a:stretch/>
        </p:blipFill>
        <p:spPr>
          <a:xfrm>
            <a:off x="5038215" y="2705592"/>
            <a:ext cx="822960" cy="236829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>
            <a:off x="4170075" y="237875"/>
            <a:ext cx="8229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NAGM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NAWM</a:t>
            </a:r>
            <a:endParaRPr b="1"/>
          </a:p>
        </p:txBody>
      </p:sp>
      <p:sp>
        <p:nvSpPr>
          <p:cNvPr id="215" name="Google Shape;215;p34"/>
          <p:cNvSpPr txBox="1"/>
          <p:nvPr/>
        </p:nvSpPr>
        <p:spPr>
          <a:xfrm>
            <a:off x="3400275" y="2738684"/>
            <a:ext cx="15927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TMT A</a:t>
            </a:r>
            <a:endParaRPr b="1"/>
          </a:p>
          <a:p>
            <a:pPr indent="0" lvl="0" marL="0" rtl="0" algn="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TMT B</a:t>
            </a:r>
            <a:endParaRPr b="1"/>
          </a:p>
          <a:p>
            <a:pPr indent="0" lvl="0" marL="0" rtl="0" algn="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Stroop color</a:t>
            </a:r>
            <a:endParaRPr b="1"/>
          </a:p>
          <a:p>
            <a:pPr indent="0" lvl="0" marL="0" rtl="0" algn="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Stroop  word</a:t>
            </a:r>
            <a:endParaRPr b="1"/>
          </a:p>
          <a:p>
            <a:pPr indent="0" lvl="0" marL="0" rtl="0" algn="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Stroop inhibit</a:t>
            </a:r>
            <a:endParaRPr b="1"/>
          </a:p>
          <a:p>
            <a:pPr indent="0" lvl="0" marL="0" rtl="0" algn="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Stroop switch</a:t>
            </a:r>
            <a:endParaRPr b="1"/>
          </a:p>
        </p:txBody>
      </p:sp>
      <p:sp>
        <p:nvSpPr>
          <p:cNvPr id="216" name="Google Shape;216;p34"/>
          <p:cNvSpPr txBox="1"/>
          <p:nvPr/>
        </p:nvSpPr>
        <p:spPr>
          <a:xfrm>
            <a:off x="5218550" y="1938275"/>
            <a:ext cx="614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V</a:t>
            </a:r>
            <a:endParaRPr baseline="30000" sz="4000"/>
          </a:p>
        </p:txBody>
      </p:sp>
      <p:sp>
        <p:nvSpPr>
          <p:cNvPr id="217" name="Google Shape;217;p34"/>
          <p:cNvSpPr txBox="1"/>
          <p:nvPr/>
        </p:nvSpPr>
        <p:spPr>
          <a:xfrm>
            <a:off x="5186300" y="1057475"/>
            <a:ext cx="52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U</a:t>
            </a:r>
            <a:endParaRPr b="1" sz="4000"/>
          </a:p>
        </p:txBody>
      </p:sp>
      <p:pic>
        <p:nvPicPr>
          <p:cNvPr id="218" name="Google Shape;218;p34"/>
          <p:cNvPicPr preferRelativeResize="0"/>
          <p:nvPr/>
        </p:nvPicPr>
        <p:blipFill rotWithShape="1">
          <a:blip r:embed="rId5">
            <a:alphaModFix/>
          </a:blip>
          <a:srcRect b="0" l="0" r="3836" t="4534"/>
          <a:stretch/>
        </p:blipFill>
        <p:spPr>
          <a:xfrm>
            <a:off x="6496450" y="289925"/>
            <a:ext cx="822960" cy="818388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4"/>
          <p:cNvSpPr txBox="1"/>
          <p:nvPr/>
        </p:nvSpPr>
        <p:spPr>
          <a:xfrm>
            <a:off x="6644518" y="1938275"/>
            <a:ext cx="52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D</a:t>
            </a:r>
            <a:endParaRPr b="1" sz="4000"/>
          </a:p>
        </p:txBody>
      </p:sp>
      <p:pic>
        <p:nvPicPr>
          <p:cNvPr id="220" name="Google Shape;220;p34"/>
          <p:cNvPicPr preferRelativeResize="0"/>
          <p:nvPr/>
        </p:nvPicPr>
        <p:blipFill rotWithShape="1">
          <a:blip r:embed="rId5">
            <a:alphaModFix/>
          </a:blip>
          <a:srcRect b="0" l="0" r="3836" t="4534"/>
          <a:stretch/>
        </p:blipFill>
        <p:spPr>
          <a:xfrm>
            <a:off x="6496450" y="2705592"/>
            <a:ext cx="822960" cy="81838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4"/>
          <p:cNvSpPr txBox="1"/>
          <p:nvPr/>
        </p:nvSpPr>
        <p:spPr>
          <a:xfrm>
            <a:off x="6644518" y="1057475"/>
            <a:ext cx="52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D</a:t>
            </a:r>
            <a:endParaRPr b="1" sz="4000"/>
          </a:p>
        </p:txBody>
      </p:sp>
      <p:grpSp>
        <p:nvGrpSpPr>
          <p:cNvPr id="222" name="Google Shape;222;p34"/>
          <p:cNvGrpSpPr/>
          <p:nvPr/>
        </p:nvGrpSpPr>
        <p:grpSpPr>
          <a:xfrm>
            <a:off x="-153100" y="237875"/>
            <a:ext cx="3091075" cy="4802419"/>
            <a:chOff x="-153100" y="237875"/>
            <a:chExt cx="3091075" cy="4802419"/>
          </a:xfrm>
        </p:grpSpPr>
        <p:pic>
          <p:nvPicPr>
            <p:cNvPr id="223" name="Google Shape;223;p34"/>
            <p:cNvPicPr preferRelativeResize="0"/>
            <p:nvPr/>
          </p:nvPicPr>
          <p:blipFill rotWithShape="1">
            <a:blip r:embed="rId6">
              <a:alphaModFix/>
            </a:blip>
            <a:srcRect b="0" l="0" r="2818" t="3297"/>
            <a:stretch/>
          </p:blipFill>
          <p:spPr>
            <a:xfrm>
              <a:off x="1734200" y="310715"/>
              <a:ext cx="822960" cy="822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34"/>
            <p:cNvPicPr preferRelativeResize="0"/>
            <p:nvPr/>
          </p:nvPicPr>
          <p:blipFill rotWithShape="1">
            <a:blip r:embed="rId7">
              <a:alphaModFix/>
            </a:blip>
            <a:srcRect b="0" l="0" r="1922" t="497"/>
            <a:stretch/>
          </p:blipFill>
          <p:spPr>
            <a:xfrm>
              <a:off x="1734200" y="2705592"/>
              <a:ext cx="822960" cy="23347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5" name="Google Shape;225;p34"/>
            <p:cNvSpPr txBox="1"/>
            <p:nvPr/>
          </p:nvSpPr>
          <p:spPr>
            <a:xfrm>
              <a:off x="1653675" y="1862075"/>
              <a:ext cx="10209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/>
                <a:t>F</a:t>
              </a:r>
              <a:r>
                <a:rPr baseline="-25000" i="1" lang="en" sz="4000"/>
                <a:t>K</a:t>
              </a:r>
              <a:r>
                <a:rPr lang="en" sz="4000">
                  <a:solidFill>
                    <a:schemeClr val="dk1"/>
                  </a:solidFill>
                </a:rPr>
                <a:t>=</a:t>
              </a:r>
              <a:endParaRPr baseline="-25000" i="1" sz="4000"/>
            </a:p>
          </p:txBody>
        </p:sp>
        <p:sp>
          <p:nvSpPr>
            <p:cNvPr id="226" name="Google Shape;226;p34"/>
            <p:cNvSpPr txBox="1"/>
            <p:nvPr/>
          </p:nvSpPr>
          <p:spPr>
            <a:xfrm>
              <a:off x="1653675" y="981275"/>
              <a:ext cx="12843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/>
                <a:t>F</a:t>
              </a:r>
              <a:r>
                <a:rPr baseline="-25000" i="1" lang="en" sz="4000"/>
                <a:t>J</a:t>
              </a:r>
              <a:r>
                <a:rPr lang="en" sz="4000">
                  <a:solidFill>
                    <a:schemeClr val="dk1"/>
                  </a:solidFill>
                </a:rPr>
                <a:t>=</a:t>
              </a:r>
              <a:endParaRPr baseline="-25000" i="1" sz="4000"/>
            </a:p>
          </p:txBody>
        </p:sp>
        <p:sp>
          <p:nvSpPr>
            <p:cNvPr id="227" name="Google Shape;227;p34"/>
            <p:cNvSpPr txBox="1"/>
            <p:nvPr/>
          </p:nvSpPr>
          <p:spPr>
            <a:xfrm>
              <a:off x="616700" y="237875"/>
              <a:ext cx="822900" cy="8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AGE</a:t>
              </a:r>
              <a:endParaRPr b="1"/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NAGM</a:t>
              </a:r>
              <a:endParaRPr b="1"/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NAWM</a:t>
              </a:r>
              <a:endParaRPr b="1"/>
            </a:p>
          </p:txBody>
        </p:sp>
        <p:sp>
          <p:nvSpPr>
            <p:cNvPr id="228" name="Google Shape;228;p34"/>
            <p:cNvSpPr txBox="1"/>
            <p:nvPr/>
          </p:nvSpPr>
          <p:spPr>
            <a:xfrm>
              <a:off x="-153100" y="2705592"/>
              <a:ext cx="1592700" cy="228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TMT A</a:t>
              </a:r>
              <a:endParaRPr b="1"/>
            </a:p>
            <a:p>
              <a:pPr indent="0" lvl="0" marL="0" rtl="0" algn="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TMT B</a:t>
              </a:r>
              <a:endParaRPr b="1"/>
            </a:p>
            <a:p>
              <a:pPr indent="0" lvl="0" marL="0" rtl="0" algn="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Stroop color</a:t>
              </a:r>
              <a:endParaRPr b="1"/>
            </a:p>
            <a:p>
              <a:pPr indent="0" lvl="0" marL="0" rtl="0" algn="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Stroop  word</a:t>
              </a:r>
              <a:endParaRPr b="1"/>
            </a:p>
            <a:p>
              <a:pPr indent="0" lvl="0" marL="0" rtl="0" algn="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Stroop inhibit</a:t>
              </a:r>
              <a:endParaRPr b="1"/>
            </a:p>
            <a:p>
              <a:pPr indent="0" lvl="0" marL="0" rtl="0" algn="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Stroop switch</a:t>
              </a:r>
              <a:endParaRPr b="1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/>
        </p:nvSpPr>
        <p:spPr>
          <a:xfrm>
            <a:off x="616700" y="237875"/>
            <a:ext cx="8229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NAGM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NAWM</a:t>
            </a:r>
            <a:endParaRPr b="1"/>
          </a:p>
        </p:txBody>
      </p:sp>
      <p:sp>
        <p:nvSpPr>
          <p:cNvPr id="234" name="Google Shape;234;p35"/>
          <p:cNvSpPr txBox="1"/>
          <p:nvPr/>
        </p:nvSpPr>
        <p:spPr>
          <a:xfrm>
            <a:off x="-153100" y="2716413"/>
            <a:ext cx="15927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TMT A</a:t>
            </a:r>
            <a:endParaRPr b="1"/>
          </a:p>
          <a:p>
            <a:pPr indent="0" lvl="0" marL="0" rtl="0" algn="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TMT B</a:t>
            </a:r>
            <a:endParaRPr b="1"/>
          </a:p>
          <a:p>
            <a:pPr indent="0" lvl="0" marL="0" rtl="0" algn="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Stroop color</a:t>
            </a:r>
            <a:endParaRPr b="1"/>
          </a:p>
          <a:p>
            <a:pPr indent="0" lvl="0" marL="0" rtl="0" algn="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Stroop  word</a:t>
            </a:r>
            <a:endParaRPr b="1"/>
          </a:p>
          <a:p>
            <a:pPr indent="0" lvl="0" marL="0" rtl="0" algn="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Stroop inhibit</a:t>
            </a:r>
            <a:endParaRPr b="1"/>
          </a:p>
          <a:p>
            <a:pPr indent="0" lvl="0" marL="0" rtl="0" algn="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Stroop switch</a:t>
            </a:r>
            <a:endParaRPr b="1"/>
          </a:p>
        </p:txBody>
      </p:sp>
      <p:pic>
        <p:nvPicPr>
          <p:cNvPr id="235" name="Google Shape;235;p35"/>
          <p:cNvPicPr preferRelativeResize="0"/>
          <p:nvPr/>
        </p:nvPicPr>
        <p:blipFill rotWithShape="1">
          <a:blip r:embed="rId3">
            <a:alphaModFix/>
          </a:blip>
          <a:srcRect b="0" l="0" r="2190" t="1941"/>
          <a:stretch/>
        </p:blipFill>
        <p:spPr>
          <a:xfrm>
            <a:off x="1752650" y="306218"/>
            <a:ext cx="822960" cy="82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5"/>
          <p:cNvPicPr preferRelativeResize="0"/>
          <p:nvPr/>
        </p:nvPicPr>
        <p:blipFill rotWithShape="1">
          <a:blip r:embed="rId4">
            <a:alphaModFix/>
          </a:blip>
          <a:srcRect b="0" l="0" r="1632" t="695"/>
          <a:stretch/>
        </p:blipFill>
        <p:spPr>
          <a:xfrm>
            <a:off x="1752650" y="2716413"/>
            <a:ext cx="822960" cy="23302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7" name="Google Shape;237;p35"/>
          <p:cNvGrpSpPr/>
          <p:nvPr/>
        </p:nvGrpSpPr>
        <p:grpSpPr>
          <a:xfrm>
            <a:off x="1763600" y="1200125"/>
            <a:ext cx="2168525" cy="1424025"/>
            <a:chOff x="1763600" y="1200125"/>
            <a:chExt cx="2168525" cy="1424025"/>
          </a:xfrm>
        </p:grpSpPr>
        <p:sp>
          <p:nvSpPr>
            <p:cNvPr id="238" name="Google Shape;238;p35"/>
            <p:cNvSpPr txBox="1"/>
            <p:nvPr/>
          </p:nvSpPr>
          <p:spPr>
            <a:xfrm>
              <a:off x="2438725" y="1443075"/>
              <a:ext cx="1493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Component 1</a:t>
              </a:r>
              <a:endParaRPr b="1" sz="1700" u="sng"/>
            </a:p>
          </p:txBody>
        </p:sp>
        <p:grpSp>
          <p:nvGrpSpPr>
            <p:cNvPr id="239" name="Google Shape;239;p35"/>
            <p:cNvGrpSpPr/>
            <p:nvPr/>
          </p:nvGrpSpPr>
          <p:grpSpPr>
            <a:xfrm>
              <a:off x="1763600" y="1200125"/>
              <a:ext cx="676800" cy="1424025"/>
              <a:chOff x="1763600" y="1200125"/>
              <a:chExt cx="676800" cy="1424025"/>
            </a:xfrm>
          </p:grpSpPr>
          <p:sp>
            <p:nvSpPr>
              <p:cNvPr id="240" name="Google Shape;240;p35"/>
              <p:cNvSpPr/>
              <p:nvPr/>
            </p:nvSpPr>
            <p:spPr>
              <a:xfrm flipH="1" rot="-5400000">
                <a:off x="1610900" y="1794650"/>
                <a:ext cx="982200" cy="676800"/>
              </a:xfrm>
              <a:prstGeom prst="bentArrow">
                <a:avLst>
                  <a:gd fmla="val 10018" name="adj1"/>
                  <a:gd fmla="val 19034" name="adj2"/>
                  <a:gd fmla="val 18293" name="adj3"/>
                  <a:gd fmla="val 25499" name="adj4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35"/>
              <p:cNvSpPr/>
              <p:nvPr/>
            </p:nvSpPr>
            <p:spPr>
              <a:xfrm rot="-5400000">
                <a:off x="1851950" y="1111775"/>
                <a:ext cx="500100" cy="676800"/>
              </a:xfrm>
              <a:prstGeom prst="bentArrow">
                <a:avLst>
                  <a:gd fmla="val 11425" name="adj1"/>
                  <a:gd fmla="val 19034" name="adj2"/>
                  <a:gd fmla="val 18293" name="adj3"/>
                  <a:gd fmla="val 26710" name="adj4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2" name="Google Shape;242;p35"/>
          <p:cNvGrpSpPr/>
          <p:nvPr/>
        </p:nvGrpSpPr>
        <p:grpSpPr>
          <a:xfrm>
            <a:off x="2035050" y="1176325"/>
            <a:ext cx="2201875" cy="1424025"/>
            <a:chOff x="2035050" y="1176325"/>
            <a:chExt cx="2201875" cy="1424025"/>
          </a:xfrm>
        </p:grpSpPr>
        <p:grpSp>
          <p:nvGrpSpPr>
            <p:cNvPr id="243" name="Google Shape;243;p35"/>
            <p:cNvGrpSpPr/>
            <p:nvPr/>
          </p:nvGrpSpPr>
          <p:grpSpPr>
            <a:xfrm flipH="1" rot="10800000">
              <a:off x="2035050" y="1176325"/>
              <a:ext cx="676800" cy="1424025"/>
              <a:chOff x="1763600" y="1200125"/>
              <a:chExt cx="676800" cy="1424025"/>
            </a:xfrm>
          </p:grpSpPr>
          <p:sp>
            <p:nvSpPr>
              <p:cNvPr id="244" name="Google Shape;244;p35"/>
              <p:cNvSpPr/>
              <p:nvPr/>
            </p:nvSpPr>
            <p:spPr>
              <a:xfrm flipH="1" rot="-5400000">
                <a:off x="1610900" y="1794650"/>
                <a:ext cx="982200" cy="676800"/>
              </a:xfrm>
              <a:prstGeom prst="bentArrow">
                <a:avLst>
                  <a:gd fmla="val 10018" name="adj1"/>
                  <a:gd fmla="val 19034" name="adj2"/>
                  <a:gd fmla="val 18293" name="adj3"/>
                  <a:gd fmla="val 25499" name="adj4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35"/>
              <p:cNvSpPr/>
              <p:nvPr/>
            </p:nvSpPr>
            <p:spPr>
              <a:xfrm rot="-5400000">
                <a:off x="1851950" y="1111775"/>
                <a:ext cx="500100" cy="676800"/>
              </a:xfrm>
              <a:prstGeom prst="bentArrow">
                <a:avLst>
                  <a:gd fmla="val 11425" name="adj1"/>
                  <a:gd fmla="val 19034" name="adj2"/>
                  <a:gd fmla="val 18293" name="adj3"/>
                  <a:gd fmla="val 26710" name="adj4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6" name="Google Shape;246;p35"/>
            <p:cNvSpPr txBox="1"/>
            <p:nvPr/>
          </p:nvSpPr>
          <p:spPr>
            <a:xfrm>
              <a:off x="2743525" y="1900275"/>
              <a:ext cx="1493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999999"/>
                  </a:solidFill>
                </a:rPr>
                <a:t>Component 2</a:t>
              </a:r>
              <a:endParaRPr b="1" sz="1700" u="sng">
                <a:solidFill>
                  <a:srgbClr val="999999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6"/>
          <p:cNvPicPr preferRelativeResize="0"/>
          <p:nvPr/>
        </p:nvPicPr>
        <p:blipFill rotWithShape="1">
          <a:blip r:embed="rId3">
            <a:alphaModFix/>
          </a:blip>
          <a:srcRect b="0" l="0" r="832" t="1146"/>
          <a:stretch/>
        </p:blipFill>
        <p:spPr>
          <a:xfrm>
            <a:off x="4572000" y="1357900"/>
            <a:ext cx="4533901" cy="246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6"/>
          <p:cNvPicPr preferRelativeResize="0"/>
          <p:nvPr/>
        </p:nvPicPr>
        <p:blipFill rotWithShape="1">
          <a:blip r:embed="rId4">
            <a:alphaModFix/>
          </a:blip>
          <a:srcRect b="0" l="0" r="832" t="1574"/>
          <a:stretch/>
        </p:blipFill>
        <p:spPr>
          <a:xfrm>
            <a:off x="0" y="1341138"/>
            <a:ext cx="4533901" cy="246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6"/>
          <p:cNvPicPr preferRelativeResize="0"/>
          <p:nvPr/>
        </p:nvPicPr>
        <p:blipFill rotWithShape="1">
          <a:blip r:embed="rId5">
            <a:alphaModFix/>
          </a:blip>
          <a:srcRect b="0" l="0" r="832" t="1185"/>
          <a:stretch/>
        </p:blipFill>
        <p:spPr>
          <a:xfrm>
            <a:off x="0" y="1341138"/>
            <a:ext cx="4533901" cy="24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6"/>
          <p:cNvPicPr preferRelativeResize="0"/>
          <p:nvPr/>
        </p:nvPicPr>
        <p:blipFill rotWithShape="1">
          <a:blip r:embed="rId6">
            <a:alphaModFix/>
          </a:blip>
          <a:srcRect b="0" l="0" r="832" t="1146"/>
          <a:stretch/>
        </p:blipFill>
        <p:spPr>
          <a:xfrm>
            <a:off x="0" y="1341138"/>
            <a:ext cx="4533901" cy="24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6"/>
          <p:cNvPicPr preferRelativeResize="0"/>
          <p:nvPr/>
        </p:nvPicPr>
        <p:blipFill rotWithShape="1">
          <a:blip r:embed="rId7">
            <a:alphaModFix/>
          </a:blip>
          <a:srcRect b="0" l="0" r="832" t="1341"/>
          <a:stretch/>
        </p:blipFill>
        <p:spPr>
          <a:xfrm>
            <a:off x="4572000" y="1357900"/>
            <a:ext cx="4533901" cy="24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6"/>
          <p:cNvSpPr txBox="1"/>
          <p:nvPr/>
        </p:nvSpPr>
        <p:spPr>
          <a:xfrm>
            <a:off x="4831050" y="3909825"/>
            <a:ext cx="401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F</a:t>
            </a:r>
            <a:r>
              <a:rPr baseline="-25000" i="1" lang="en" sz="3000"/>
              <a:t>K</a:t>
            </a:r>
            <a:r>
              <a:rPr lang="en" sz="3000">
                <a:solidFill>
                  <a:schemeClr val="dk1"/>
                </a:solidFill>
              </a:rPr>
              <a:t>: Variables from </a:t>
            </a:r>
            <a:r>
              <a:rPr b="1" lang="en" sz="3000">
                <a:solidFill>
                  <a:schemeClr val="dk1"/>
                </a:solidFill>
              </a:rPr>
              <a:t>Y</a:t>
            </a:r>
            <a:endParaRPr b="1" baseline="-25000" i="1" sz="3000"/>
          </a:p>
        </p:txBody>
      </p:sp>
      <p:sp>
        <p:nvSpPr>
          <p:cNvPr id="257" name="Google Shape;257;p36"/>
          <p:cNvSpPr txBox="1"/>
          <p:nvPr/>
        </p:nvSpPr>
        <p:spPr>
          <a:xfrm>
            <a:off x="259050" y="3909825"/>
            <a:ext cx="401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F</a:t>
            </a:r>
            <a:r>
              <a:rPr baseline="-25000" i="1" lang="en" sz="3000"/>
              <a:t>J</a:t>
            </a:r>
            <a:r>
              <a:rPr lang="en" sz="3000">
                <a:solidFill>
                  <a:schemeClr val="dk1"/>
                </a:solidFill>
              </a:rPr>
              <a:t>: Variables from </a:t>
            </a:r>
            <a:r>
              <a:rPr b="1" lang="en" sz="3000">
                <a:solidFill>
                  <a:schemeClr val="dk1"/>
                </a:solidFill>
              </a:rPr>
              <a:t>X</a:t>
            </a:r>
            <a:endParaRPr b="1" baseline="-25000" i="1"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participants?</a:t>
            </a:r>
            <a:endParaRPr/>
          </a:p>
        </p:txBody>
      </p:sp>
      <p:sp>
        <p:nvSpPr>
          <p:cNvPr id="263" name="Google Shape;26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8"/>
          <p:cNvPicPr preferRelativeResize="0"/>
          <p:nvPr/>
        </p:nvPicPr>
        <p:blipFill rotWithShape="1">
          <a:blip r:embed="rId3">
            <a:alphaModFix/>
          </a:blip>
          <a:srcRect b="0" l="0" r="3836" t="4534"/>
          <a:stretch/>
        </p:blipFill>
        <p:spPr>
          <a:xfrm>
            <a:off x="5155615" y="740150"/>
            <a:ext cx="822960" cy="818388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8"/>
          <p:cNvSpPr txBox="1"/>
          <p:nvPr/>
        </p:nvSpPr>
        <p:spPr>
          <a:xfrm>
            <a:off x="5963875" y="663950"/>
            <a:ext cx="8229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NAGM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NAWM</a:t>
            </a:r>
            <a:endParaRPr b="1"/>
          </a:p>
        </p:txBody>
      </p:sp>
      <p:sp>
        <p:nvSpPr>
          <p:cNvPr id="270" name="Google Shape;270;p38"/>
          <p:cNvSpPr txBox="1"/>
          <p:nvPr/>
        </p:nvSpPr>
        <p:spPr>
          <a:xfrm>
            <a:off x="5303700" y="-52025"/>
            <a:ext cx="52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U</a:t>
            </a:r>
            <a:endParaRPr b="1" sz="4000"/>
          </a:p>
        </p:txBody>
      </p:sp>
      <p:pic>
        <p:nvPicPr>
          <p:cNvPr id="271" name="Google Shape;271;p38"/>
          <p:cNvPicPr preferRelativeResize="0"/>
          <p:nvPr/>
        </p:nvPicPr>
        <p:blipFill rotWithShape="1">
          <a:blip r:embed="rId4">
            <a:alphaModFix/>
          </a:blip>
          <a:srcRect b="0" l="0" r="5508" t="1136"/>
          <a:stretch/>
        </p:blipFill>
        <p:spPr>
          <a:xfrm>
            <a:off x="3886200" y="740150"/>
            <a:ext cx="1097280" cy="438912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8"/>
          <p:cNvSpPr txBox="1"/>
          <p:nvPr/>
        </p:nvSpPr>
        <p:spPr>
          <a:xfrm>
            <a:off x="4186825" y="-52025"/>
            <a:ext cx="52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X</a:t>
            </a:r>
            <a:endParaRPr b="1" sz="4000"/>
          </a:p>
        </p:txBody>
      </p:sp>
      <p:pic>
        <p:nvPicPr>
          <p:cNvPr id="273" name="Google Shape;273;p38"/>
          <p:cNvPicPr preferRelativeResize="0"/>
          <p:nvPr/>
        </p:nvPicPr>
        <p:blipFill rotWithShape="1">
          <a:blip r:embed="rId5">
            <a:alphaModFix/>
          </a:blip>
          <a:srcRect b="0" l="0" r="3836" t="990"/>
          <a:stretch/>
        </p:blipFill>
        <p:spPr>
          <a:xfrm>
            <a:off x="1383875" y="740150"/>
            <a:ext cx="1187175" cy="34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8"/>
          <p:cNvSpPr txBox="1"/>
          <p:nvPr/>
        </p:nvSpPr>
        <p:spPr>
          <a:xfrm>
            <a:off x="1428762" y="-52025"/>
            <a:ext cx="1097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L</a:t>
            </a:r>
            <a:r>
              <a:rPr b="1" baseline="-25000" lang="en" sz="4000"/>
              <a:t>X</a:t>
            </a:r>
            <a:r>
              <a:rPr b="1" lang="en" sz="4000">
                <a:solidFill>
                  <a:schemeClr val="dk1"/>
                </a:solidFill>
              </a:rPr>
              <a:t>=</a:t>
            </a:r>
            <a:endParaRPr b="1" baseline="-25000" sz="4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9"/>
          <p:cNvPicPr preferRelativeResize="0"/>
          <p:nvPr/>
        </p:nvPicPr>
        <p:blipFill rotWithShape="1">
          <a:blip r:embed="rId3">
            <a:alphaModFix/>
          </a:blip>
          <a:srcRect b="0" l="0" r="4095" t="1390"/>
          <a:stretch/>
        </p:blipFill>
        <p:spPr>
          <a:xfrm>
            <a:off x="6246540" y="742875"/>
            <a:ext cx="822960" cy="2368296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9"/>
          <p:cNvSpPr txBox="1"/>
          <p:nvPr/>
        </p:nvSpPr>
        <p:spPr>
          <a:xfrm>
            <a:off x="7047000" y="964309"/>
            <a:ext cx="15927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TMT A</a:t>
            </a:r>
            <a:endParaRPr b="1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TMT B</a:t>
            </a:r>
            <a:endParaRPr b="1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Stroop color</a:t>
            </a:r>
            <a:endParaRPr b="1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Stroop  word</a:t>
            </a:r>
            <a:endParaRPr b="1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Stroop inhibit</a:t>
            </a:r>
            <a:endParaRPr b="1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Stroop switch</a:t>
            </a:r>
            <a:endParaRPr b="1"/>
          </a:p>
        </p:txBody>
      </p:sp>
      <p:sp>
        <p:nvSpPr>
          <p:cNvPr id="281" name="Google Shape;281;p39"/>
          <p:cNvSpPr txBox="1"/>
          <p:nvPr/>
        </p:nvSpPr>
        <p:spPr>
          <a:xfrm>
            <a:off x="6426875" y="-32975"/>
            <a:ext cx="614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V</a:t>
            </a:r>
            <a:endParaRPr baseline="30000" sz="4000"/>
          </a:p>
        </p:txBody>
      </p:sp>
      <p:pic>
        <p:nvPicPr>
          <p:cNvPr id="282" name="Google Shape;282;p39"/>
          <p:cNvPicPr preferRelativeResize="0"/>
          <p:nvPr/>
        </p:nvPicPr>
        <p:blipFill rotWithShape="1">
          <a:blip r:embed="rId4">
            <a:alphaModFix/>
          </a:blip>
          <a:srcRect b="0" l="0" r="2912" t="1136"/>
          <a:stretch/>
        </p:blipFill>
        <p:spPr>
          <a:xfrm>
            <a:off x="3340600" y="742875"/>
            <a:ext cx="2699309" cy="4389121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9"/>
          <p:cNvSpPr txBox="1"/>
          <p:nvPr/>
        </p:nvSpPr>
        <p:spPr>
          <a:xfrm>
            <a:off x="4414000" y="-32975"/>
            <a:ext cx="52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Y</a:t>
            </a:r>
            <a:endParaRPr b="1" sz="4000"/>
          </a:p>
        </p:txBody>
      </p:sp>
      <p:pic>
        <p:nvPicPr>
          <p:cNvPr id="284" name="Google Shape;284;p39"/>
          <p:cNvPicPr preferRelativeResize="0"/>
          <p:nvPr/>
        </p:nvPicPr>
        <p:blipFill rotWithShape="1">
          <a:blip r:embed="rId5">
            <a:alphaModFix/>
          </a:blip>
          <a:srcRect b="0" l="0" r="4297" t="1019"/>
          <a:stretch/>
        </p:blipFill>
        <p:spPr>
          <a:xfrm>
            <a:off x="1387500" y="742875"/>
            <a:ext cx="1179925" cy="341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9"/>
          <p:cNvSpPr txBox="1"/>
          <p:nvPr/>
        </p:nvSpPr>
        <p:spPr>
          <a:xfrm>
            <a:off x="1433862" y="-32975"/>
            <a:ext cx="1087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L</a:t>
            </a:r>
            <a:r>
              <a:rPr b="1" baseline="-25000" lang="en" sz="4000"/>
              <a:t>Y</a:t>
            </a:r>
            <a:r>
              <a:rPr b="1" lang="en" sz="4000">
                <a:solidFill>
                  <a:schemeClr val="dk1"/>
                </a:solidFill>
              </a:rPr>
              <a:t>=</a:t>
            </a:r>
            <a:endParaRPr b="1" baseline="-25000" sz="4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40"/>
          <p:cNvGrpSpPr/>
          <p:nvPr/>
        </p:nvGrpSpPr>
        <p:grpSpPr>
          <a:xfrm>
            <a:off x="1383875" y="-52025"/>
            <a:ext cx="1187175" cy="4214450"/>
            <a:chOff x="1383875" y="-52025"/>
            <a:chExt cx="1187175" cy="4214450"/>
          </a:xfrm>
        </p:grpSpPr>
        <p:pic>
          <p:nvPicPr>
            <p:cNvPr id="291" name="Google Shape;291;p40"/>
            <p:cNvPicPr preferRelativeResize="0"/>
            <p:nvPr/>
          </p:nvPicPr>
          <p:blipFill rotWithShape="1">
            <a:blip r:embed="rId3">
              <a:alphaModFix/>
            </a:blip>
            <a:srcRect b="0" l="0" r="3836" t="990"/>
            <a:stretch/>
          </p:blipFill>
          <p:spPr>
            <a:xfrm>
              <a:off x="1383875" y="740150"/>
              <a:ext cx="1187175" cy="3422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2" name="Google Shape;292;p40"/>
            <p:cNvSpPr txBox="1"/>
            <p:nvPr/>
          </p:nvSpPr>
          <p:spPr>
            <a:xfrm>
              <a:off x="1616525" y="-52025"/>
              <a:ext cx="7593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/>
                <a:t>L</a:t>
              </a:r>
              <a:r>
                <a:rPr b="1" baseline="-25000" lang="en" sz="4000"/>
                <a:t>X</a:t>
              </a:r>
              <a:endParaRPr b="1" baseline="-25000" sz="4000"/>
            </a:p>
          </p:txBody>
        </p:sp>
      </p:grpSp>
      <p:grpSp>
        <p:nvGrpSpPr>
          <p:cNvPr id="293" name="Google Shape;293;p40"/>
          <p:cNvGrpSpPr/>
          <p:nvPr/>
        </p:nvGrpSpPr>
        <p:grpSpPr>
          <a:xfrm>
            <a:off x="6666712" y="-52025"/>
            <a:ext cx="1179925" cy="4192675"/>
            <a:chOff x="6666712" y="125450"/>
            <a:chExt cx="1179925" cy="4192675"/>
          </a:xfrm>
        </p:grpSpPr>
        <p:pic>
          <p:nvPicPr>
            <p:cNvPr id="294" name="Google Shape;294;p40"/>
            <p:cNvPicPr preferRelativeResize="0"/>
            <p:nvPr/>
          </p:nvPicPr>
          <p:blipFill rotWithShape="1">
            <a:blip r:embed="rId4">
              <a:alphaModFix/>
            </a:blip>
            <a:srcRect b="0" l="0" r="4297" t="1019"/>
            <a:stretch/>
          </p:blipFill>
          <p:spPr>
            <a:xfrm>
              <a:off x="6666712" y="901300"/>
              <a:ext cx="1179925" cy="3416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5" name="Google Shape;295;p40"/>
            <p:cNvSpPr txBox="1"/>
            <p:nvPr/>
          </p:nvSpPr>
          <p:spPr>
            <a:xfrm>
              <a:off x="6895737" y="125450"/>
              <a:ext cx="7593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/>
                <a:t>L</a:t>
              </a:r>
              <a:r>
                <a:rPr b="1" baseline="-25000" lang="en" sz="4000"/>
                <a:t>Y</a:t>
              </a:r>
              <a:endParaRPr b="1" baseline="-25000" sz="4000"/>
            </a:p>
          </p:txBody>
        </p:sp>
      </p:grpSp>
      <p:grpSp>
        <p:nvGrpSpPr>
          <p:cNvPr id="296" name="Google Shape;296;p40"/>
          <p:cNvGrpSpPr/>
          <p:nvPr/>
        </p:nvGrpSpPr>
        <p:grpSpPr>
          <a:xfrm>
            <a:off x="1396425" y="2715061"/>
            <a:ext cx="5655825" cy="2037535"/>
            <a:chOff x="1396425" y="2715061"/>
            <a:chExt cx="5655825" cy="2037535"/>
          </a:xfrm>
        </p:grpSpPr>
        <p:sp>
          <p:nvSpPr>
            <p:cNvPr id="297" name="Google Shape;297;p40"/>
            <p:cNvSpPr/>
            <p:nvPr/>
          </p:nvSpPr>
          <p:spPr>
            <a:xfrm rot="10798926">
              <a:off x="1396425" y="3523046"/>
              <a:ext cx="2880300" cy="1221300"/>
            </a:xfrm>
            <a:prstGeom prst="uturnArrow">
              <a:avLst>
                <a:gd fmla="val 10107" name="adj1"/>
                <a:gd fmla="val 14054" name="adj2"/>
                <a:gd fmla="val 23845" name="adj3"/>
                <a:gd fmla="val 29776" name="adj4"/>
                <a:gd fmla="val 59221" name="adj5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0"/>
            <p:cNvSpPr/>
            <p:nvPr/>
          </p:nvSpPr>
          <p:spPr>
            <a:xfrm flipH="1" rot="-10798926">
              <a:off x="4171950" y="3523046"/>
              <a:ext cx="2880300" cy="1229100"/>
            </a:xfrm>
            <a:prstGeom prst="uturnArrow">
              <a:avLst>
                <a:gd fmla="val 10107" name="adj1"/>
                <a:gd fmla="val 14054" name="adj2"/>
                <a:gd fmla="val 23845" name="adj3"/>
                <a:gd fmla="val 29776" name="adj4"/>
                <a:gd fmla="val 59221" name="adj5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0"/>
            <p:cNvSpPr txBox="1"/>
            <p:nvPr/>
          </p:nvSpPr>
          <p:spPr>
            <a:xfrm rot="-2282939">
              <a:off x="2905131" y="3228344"/>
              <a:ext cx="1819465" cy="446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Latent Variable 1</a:t>
              </a:r>
              <a:endParaRPr b="1" sz="1700" u="sng"/>
            </a:p>
          </p:txBody>
        </p:sp>
      </p:grpSp>
      <p:grpSp>
        <p:nvGrpSpPr>
          <p:cNvPr id="300" name="Google Shape;300;p40"/>
          <p:cNvGrpSpPr/>
          <p:nvPr/>
        </p:nvGrpSpPr>
        <p:grpSpPr>
          <a:xfrm>
            <a:off x="1778600" y="1812761"/>
            <a:ext cx="5623500" cy="3209742"/>
            <a:chOff x="1778600" y="1812761"/>
            <a:chExt cx="5623500" cy="3209742"/>
          </a:xfrm>
        </p:grpSpPr>
        <p:grpSp>
          <p:nvGrpSpPr>
            <p:cNvPr id="301" name="Google Shape;301;p40"/>
            <p:cNvGrpSpPr/>
            <p:nvPr/>
          </p:nvGrpSpPr>
          <p:grpSpPr>
            <a:xfrm>
              <a:off x="1778600" y="2960303"/>
              <a:ext cx="5623500" cy="2062200"/>
              <a:chOff x="1778600" y="2960303"/>
              <a:chExt cx="5623500" cy="2062200"/>
            </a:xfrm>
          </p:grpSpPr>
          <p:sp>
            <p:nvSpPr>
              <p:cNvPr id="302" name="Google Shape;302;p40"/>
              <p:cNvSpPr/>
              <p:nvPr/>
            </p:nvSpPr>
            <p:spPr>
              <a:xfrm rot="10798926">
                <a:off x="1778600" y="2960753"/>
                <a:ext cx="2880300" cy="2061300"/>
              </a:xfrm>
              <a:prstGeom prst="uturnArrow">
                <a:avLst>
                  <a:gd fmla="val 5703" name="adj1"/>
                  <a:gd fmla="val 9501" name="adj2"/>
                  <a:gd fmla="val 16276" name="adj3"/>
                  <a:gd fmla="val 22135" name="adj4"/>
                  <a:gd fmla="val 40992" name="adj5"/>
                </a:avLst>
              </a:pr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40"/>
              <p:cNvSpPr/>
              <p:nvPr/>
            </p:nvSpPr>
            <p:spPr>
              <a:xfrm flipH="1" rot="-10798926">
                <a:off x="4521800" y="2960753"/>
                <a:ext cx="2880300" cy="2061300"/>
              </a:xfrm>
              <a:prstGeom prst="uturnArrow">
                <a:avLst>
                  <a:gd fmla="val 5703" name="adj1"/>
                  <a:gd fmla="val 9501" name="adj2"/>
                  <a:gd fmla="val 16276" name="adj3"/>
                  <a:gd fmla="val 22135" name="adj4"/>
                  <a:gd fmla="val 40992" name="adj5"/>
                </a:avLst>
              </a:pr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4" name="Google Shape;304;p40"/>
            <p:cNvSpPr txBox="1"/>
            <p:nvPr/>
          </p:nvSpPr>
          <p:spPr>
            <a:xfrm rot="-2282939">
              <a:off x="3546781" y="2326044"/>
              <a:ext cx="1819465" cy="446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999999"/>
                  </a:solidFill>
                </a:rPr>
                <a:t>Latent Variable 2</a:t>
              </a:r>
              <a:endParaRPr b="1" sz="1700" u="sng">
                <a:solidFill>
                  <a:srgbClr val="999999"/>
                </a:solidFill>
              </a:endParaRPr>
            </a:p>
          </p:txBody>
        </p:sp>
      </p:grpSp>
      <p:sp>
        <p:nvSpPr>
          <p:cNvPr id="305" name="Google Shape;305;p40"/>
          <p:cNvSpPr txBox="1"/>
          <p:nvPr/>
        </p:nvSpPr>
        <p:spPr>
          <a:xfrm>
            <a:off x="4114799" y="-52025"/>
            <a:ext cx="883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VS</a:t>
            </a:r>
            <a:endParaRPr b="1" baseline="-25000" sz="4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41"/>
          <p:cNvPicPr preferRelativeResize="0"/>
          <p:nvPr/>
        </p:nvPicPr>
        <p:blipFill rotWithShape="1">
          <a:blip r:embed="rId3">
            <a:alphaModFix/>
          </a:blip>
          <a:srcRect b="0" l="0" r="0" t="1224"/>
          <a:stretch/>
        </p:blipFill>
        <p:spPr>
          <a:xfrm>
            <a:off x="2514600" y="0"/>
            <a:ext cx="4114800" cy="4063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1" name="Google Shape;311;p41"/>
          <p:cNvGrpSpPr/>
          <p:nvPr/>
        </p:nvGrpSpPr>
        <p:grpSpPr>
          <a:xfrm>
            <a:off x="2983425" y="4064875"/>
            <a:ext cx="3177150" cy="1050825"/>
            <a:chOff x="3113900" y="4064875"/>
            <a:chExt cx="3177150" cy="1050825"/>
          </a:xfrm>
        </p:grpSpPr>
        <p:pic>
          <p:nvPicPr>
            <p:cNvPr id="312" name="Google Shape;312;p41"/>
            <p:cNvPicPr preferRelativeResize="0"/>
            <p:nvPr/>
          </p:nvPicPr>
          <p:blipFill rotWithShape="1">
            <a:blip r:embed="rId4">
              <a:alphaModFix/>
            </a:blip>
            <a:srcRect b="40376" l="4807" r="0" t="37383"/>
            <a:stretch/>
          </p:blipFill>
          <p:spPr>
            <a:xfrm>
              <a:off x="3113900" y="4596725"/>
              <a:ext cx="3177150" cy="518975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</p:pic>
        <p:sp>
          <p:nvSpPr>
            <p:cNvPr id="313" name="Google Shape;313;p41"/>
            <p:cNvSpPr txBox="1"/>
            <p:nvPr/>
          </p:nvSpPr>
          <p:spPr>
            <a:xfrm>
              <a:off x="3297575" y="4064875"/>
              <a:ext cx="2809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1"/>
                  </a:solidFill>
                </a:rPr>
                <a:t>F</a:t>
              </a:r>
              <a:r>
                <a:rPr baseline="-25000" i="1" lang="en" sz="2400">
                  <a:solidFill>
                    <a:schemeClr val="dk1"/>
                  </a:solidFill>
                </a:rPr>
                <a:t>J</a:t>
              </a:r>
              <a:r>
                <a:rPr lang="en" sz="2400">
                  <a:solidFill>
                    <a:schemeClr val="dk1"/>
                  </a:solidFill>
                </a:rPr>
                <a:t>: </a:t>
              </a:r>
              <a:r>
                <a:rPr lang="en" sz="2400">
                  <a:solidFill>
                    <a:schemeClr val="dk1"/>
                  </a:solidFill>
                </a:rPr>
                <a:t>Component</a:t>
              </a:r>
              <a:r>
                <a:rPr lang="en" sz="2400">
                  <a:solidFill>
                    <a:schemeClr val="dk1"/>
                  </a:solidFill>
                </a:rPr>
                <a:t> 1</a:t>
              </a:r>
              <a:endParaRPr sz="2400"/>
            </a:p>
          </p:txBody>
        </p:sp>
      </p:grpSp>
      <p:grpSp>
        <p:nvGrpSpPr>
          <p:cNvPr id="314" name="Google Shape;314;p41"/>
          <p:cNvGrpSpPr/>
          <p:nvPr/>
        </p:nvGrpSpPr>
        <p:grpSpPr>
          <a:xfrm>
            <a:off x="39125" y="182475"/>
            <a:ext cx="1984250" cy="2648100"/>
            <a:chOff x="39125" y="182475"/>
            <a:chExt cx="1984250" cy="2648100"/>
          </a:xfrm>
        </p:grpSpPr>
        <p:pic>
          <p:nvPicPr>
            <p:cNvPr id="315" name="Google Shape;315;p41"/>
            <p:cNvPicPr preferRelativeResize="0"/>
            <p:nvPr/>
          </p:nvPicPr>
          <p:blipFill rotWithShape="1">
            <a:blip r:embed="rId5">
              <a:alphaModFix/>
            </a:blip>
            <a:srcRect b="4822" l="17318" r="18869" t="31717"/>
            <a:stretch/>
          </p:blipFill>
          <p:spPr>
            <a:xfrm>
              <a:off x="39125" y="374904"/>
              <a:ext cx="1495175" cy="2124075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</p:pic>
        <p:sp>
          <p:nvSpPr>
            <p:cNvPr id="316" name="Google Shape;316;p41"/>
            <p:cNvSpPr txBox="1"/>
            <p:nvPr/>
          </p:nvSpPr>
          <p:spPr>
            <a:xfrm rot="-5400000">
              <a:off x="422275" y="1229475"/>
              <a:ext cx="26481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1"/>
                  </a:solidFill>
                </a:rPr>
                <a:t>F</a:t>
              </a:r>
              <a:r>
                <a:rPr baseline="-25000" i="1" lang="en" sz="2400">
                  <a:solidFill>
                    <a:schemeClr val="dk1"/>
                  </a:solidFill>
                </a:rPr>
                <a:t>K</a:t>
              </a:r>
              <a:r>
                <a:rPr lang="en" sz="2400">
                  <a:solidFill>
                    <a:schemeClr val="dk1"/>
                  </a:solidFill>
                </a:rPr>
                <a:t>: Component 1</a:t>
              </a:r>
              <a:endParaRPr sz="2400"/>
            </a:p>
          </p:txBody>
        </p:sp>
      </p:grpSp>
      <p:grpSp>
        <p:nvGrpSpPr>
          <p:cNvPr id="317" name="Google Shape;317;p41"/>
          <p:cNvGrpSpPr/>
          <p:nvPr/>
        </p:nvGrpSpPr>
        <p:grpSpPr>
          <a:xfrm>
            <a:off x="710500" y="3438900"/>
            <a:ext cx="7723000" cy="400200"/>
            <a:chOff x="914400" y="3438900"/>
            <a:chExt cx="7723000" cy="400200"/>
          </a:xfrm>
        </p:grpSpPr>
        <p:sp>
          <p:nvSpPr>
            <p:cNvPr id="318" name="Google Shape;318;p41"/>
            <p:cNvSpPr/>
            <p:nvPr/>
          </p:nvSpPr>
          <p:spPr>
            <a:xfrm>
              <a:off x="2578600" y="3496950"/>
              <a:ext cx="4279800" cy="2841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1"/>
            <p:cNvSpPr txBox="1"/>
            <p:nvPr/>
          </p:nvSpPr>
          <p:spPr>
            <a:xfrm>
              <a:off x="914400" y="3438900"/>
              <a:ext cx="1569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CC0000"/>
                  </a:solidFill>
                </a:rPr>
                <a:t>Older, lower GM</a:t>
              </a:r>
              <a:endParaRPr>
                <a:solidFill>
                  <a:srgbClr val="CC0000"/>
                </a:solidFill>
              </a:endParaRPr>
            </a:p>
          </p:txBody>
        </p:sp>
        <p:sp>
          <p:nvSpPr>
            <p:cNvPr id="320" name="Google Shape;320;p41"/>
            <p:cNvSpPr txBox="1"/>
            <p:nvPr/>
          </p:nvSpPr>
          <p:spPr>
            <a:xfrm>
              <a:off x="6858400" y="3438900"/>
              <a:ext cx="1779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CC0000"/>
                  </a:solidFill>
                </a:rPr>
                <a:t>Younger</a:t>
              </a:r>
              <a:r>
                <a:rPr lang="en">
                  <a:solidFill>
                    <a:srgbClr val="CC0000"/>
                  </a:solidFill>
                </a:rPr>
                <a:t>, higher GM</a:t>
              </a:r>
              <a:endParaRPr>
                <a:solidFill>
                  <a:srgbClr val="CC0000"/>
                </a:solidFill>
              </a:endParaRPr>
            </a:p>
          </p:txBody>
        </p:sp>
      </p:grpSp>
      <p:grpSp>
        <p:nvGrpSpPr>
          <p:cNvPr id="321" name="Google Shape;321;p41"/>
          <p:cNvGrpSpPr/>
          <p:nvPr/>
        </p:nvGrpSpPr>
        <p:grpSpPr>
          <a:xfrm rot="-5400000">
            <a:off x="5509238" y="1735988"/>
            <a:ext cx="3945925" cy="646950"/>
            <a:chOff x="4448375" y="3496950"/>
            <a:chExt cx="3945925" cy="646950"/>
          </a:xfrm>
        </p:grpSpPr>
        <p:sp>
          <p:nvSpPr>
            <p:cNvPr id="322" name="Google Shape;322;p41"/>
            <p:cNvSpPr/>
            <p:nvPr/>
          </p:nvSpPr>
          <p:spPr>
            <a:xfrm>
              <a:off x="4448375" y="3496950"/>
              <a:ext cx="3909000" cy="2841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1"/>
            <p:cNvSpPr txBox="1"/>
            <p:nvPr/>
          </p:nvSpPr>
          <p:spPr>
            <a:xfrm>
              <a:off x="4526650" y="3743700"/>
              <a:ext cx="1223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CC0000"/>
                  </a:solidFill>
                </a:rPr>
                <a:t>Higher times</a:t>
              </a:r>
              <a:endParaRPr>
                <a:solidFill>
                  <a:srgbClr val="CC0000"/>
                </a:solidFill>
              </a:endParaRPr>
            </a:p>
          </p:txBody>
        </p:sp>
        <p:sp>
          <p:nvSpPr>
            <p:cNvPr id="324" name="Google Shape;324;p41"/>
            <p:cNvSpPr txBox="1"/>
            <p:nvPr/>
          </p:nvSpPr>
          <p:spPr>
            <a:xfrm flipH="1">
              <a:off x="7195800" y="3743700"/>
              <a:ext cx="1198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CC0000"/>
                  </a:solidFill>
                </a:rPr>
                <a:t>Lower</a:t>
              </a:r>
              <a:r>
                <a:rPr lang="en">
                  <a:solidFill>
                    <a:srgbClr val="CC0000"/>
                  </a:solidFill>
                </a:rPr>
                <a:t> times</a:t>
              </a:r>
              <a:endParaRPr>
                <a:solidFill>
                  <a:srgbClr val="CC0000"/>
                </a:solidFill>
              </a:endParaRPr>
            </a:p>
          </p:txBody>
        </p:sp>
      </p:grpSp>
      <p:grpSp>
        <p:nvGrpSpPr>
          <p:cNvPr id="325" name="Google Shape;325;p41"/>
          <p:cNvGrpSpPr/>
          <p:nvPr/>
        </p:nvGrpSpPr>
        <p:grpSpPr>
          <a:xfrm>
            <a:off x="2019300" y="1305075"/>
            <a:ext cx="3600600" cy="1530300"/>
            <a:chOff x="2019300" y="1305075"/>
            <a:chExt cx="3600600" cy="1530300"/>
          </a:xfrm>
        </p:grpSpPr>
        <p:cxnSp>
          <p:nvCxnSpPr>
            <p:cNvPr id="326" name="Google Shape;326;p41"/>
            <p:cNvCxnSpPr>
              <a:stCxn id="327" idx="3"/>
            </p:cNvCxnSpPr>
            <p:nvPr/>
          </p:nvCxnSpPr>
          <p:spPr>
            <a:xfrm>
              <a:off x="3305100" y="2286075"/>
              <a:ext cx="596400" cy="549300"/>
            </a:xfrm>
            <a:prstGeom prst="straightConnector1">
              <a:avLst/>
            </a:prstGeom>
            <a:noFill/>
            <a:ln cap="flat" cmpd="sng" w="28575">
              <a:solidFill>
                <a:srgbClr val="741B4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8" name="Google Shape;328;p41"/>
            <p:cNvCxnSpPr>
              <a:stCxn id="327" idx="3"/>
            </p:cNvCxnSpPr>
            <p:nvPr/>
          </p:nvCxnSpPr>
          <p:spPr>
            <a:xfrm>
              <a:off x="3305100" y="2286075"/>
              <a:ext cx="596700" cy="210300"/>
            </a:xfrm>
            <a:prstGeom prst="straightConnector1">
              <a:avLst/>
            </a:prstGeom>
            <a:noFill/>
            <a:ln cap="flat" cmpd="sng" w="28575">
              <a:solidFill>
                <a:srgbClr val="741B4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27" name="Google Shape;327;p41"/>
            <p:cNvSpPr txBox="1"/>
            <p:nvPr/>
          </p:nvSpPr>
          <p:spPr>
            <a:xfrm>
              <a:off x="2019300" y="2085975"/>
              <a:ext cx="1285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41B47"/>
                  </a:solidFill>
                </a:rPr>
                <a:t>Observations</a:t>
              </a:r>
              <a:endParaRPr>
                <a:solidFill>
                  <a:srgbClr val="741B47"/>
                </a:solidFill>
              </a:endParaRPr>
            </a:p>
          </p:txBody>
        </p:sp>
        <p:cxnSp>
          <p:nvCxnSpPr>
            <p:cNvPr id="329" name="Google Shape;329;p41"/>
            <p:cNvCxnSpPr>
              <a:stCxn id="327" idx="3"/>
            </p:cNvCxnSpPr>
            <p:nvPr/>
          </p:nvCxnSpPr>
          <p:spPr>
            <a:xfrm flipH="1" rot="10800000">
              <a:off x="3305100" y="1666875"/>
              <a:ext cx="266700" cy="619200"/>
            </a:xfrm>
            <a:prstGeom prst="straightConnector1">
              <a:avLst/>
            </a:prstGeom>
            <a:noFill/>
            <a:ln cap="flat" cmpd="sng" w="28575">
              <a:solidFill>
                <a:srgbClr val="741B4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0" name="Google Shape;330;p41"/>
            <p:cNvCxnSpPr>
              <a:stCxn id="327" idx="3"/>
            </p:cNvCxnSpPr>
            <p:nvPr/>
          </p:nvCxnSpPr>
          <p:spPr>
            <a:xfrm flipH="1" rot="10800000">
              <a:off x="3305100" y="1676475"/>
              <a:ext cx="1162200" cy="609600"/>
            </a:xfrm>
            <a:prstGeom prst="straightConnector1">
              <a:avLst/>
            </a:prstGeom>
            <a:noFill/>
            <a:ln cap="flat" cmpd="sng" w="28575">
              <a:solidFill>
                <a:srgbClr val="741B4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1" name="Google Shape;331;p41"/>
            <p:cNvCxnSpPr>
              <a:stCxn id="327" idx="3"/>
            </p:cNvCxnSpPr>
            <p:nvPr/>
          </p:nvCxnSpPr>
          <p:spPr>
            <a:xfrm flipH="1" rot="10800000">
              <a:off x="3305100" y="1305075"/>
              <a:ext cx="2314800" cy="981000"/>
            </a:xfrm>
            <a:prstGeom prst="straightConnector1">
              <a:avLst/>
            </a:prstGeom>
            <a:noFill/>
            <a:ln cap="flat" cmpd="sng" w="28575">
              <a:solidFill>
                <a:srgbClr val="741B4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2" name="Google Shape;332;p41"/>
            <p:cNvCxnSpPr>
              <a:stCxn id="327" idx="3"/>
            </p:cNvCxnSpPr>
            <p:nvPr/>
          </p:nvCxnSpPr>
          <p:spPr>
            <a:xfrm flipH="1" rot="10800000">
              <a:off x="3305100" y="1819275"/>
              <a:ext cx="1771800" cy="466800"/>
            </a:xfrm>
            <a:prstGeom prst="straightConnector1">
              <a:avLst/>
            </a:prstGeom>
            <a:noFill/>
            <a:ln cap="flat" cmpd="sng" w="28575">
              <a:solidFill>
                <a:srgbClr val="741B4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33" name="Google Shape;333;p41"/>
          <p:cNvSpPr/>
          <p:nvPr/>
        </p:nvSpPr>
        <p:spPr>
          <a:xfrm>
            <a:off x="4705350" y="85725"/>
            <a:ext cx="1714500" cy="781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1"/>
          <p:cNvSpPr/>
          <p:nvPr/>
        </p:nvSpPr>
        <p:spPr>
          <a:xfrm>
            <a:off x="2857500" y="923925"/>
            <a:ext cx="1714500" cy="2590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1"/>
          <p:cNvSpPr txBox="1"/>
          <p:nvPr/>
        </p:nvSpPr>
        <p:spPr>
          <a:xfrm flipH="1">
            <a:off x="6418825" y="10300"/>
            <a:ext cx="1198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</a:rPr>
              <a:t>Faster</a:t>
            </a:r>
            <a:endParaRPr b="1" sz="16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</a:rPr>
              <a:t>Younger</a:t>
            </a:r>
            <a:endParaRPr b="1" sz="16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</a:rPr>
              <a:t>More GM</a:t>
            </a:r>
            <a:endParaRPr b="1" sz="1600">
              <a:solidFill>
                <a:srgbClr val="CC0000"/>
              </a:solidFill>
            </a:endParaRPr>
          </a:p>
        </p:txBody>
      </p:sp>
      <p:sp>
        <p:nvSpPr>
          <p:cNvPr id="336" name="Google Shape;336;p41"/>
          <p:cNvSpPr txBox="1"/>
          <p:nvPr/>
        </p:nvSpPr>
        <p:spPr>
          <a:xfrm flipH="1">
            <a:off x="1743900" y="2676525"/>
            <a:ext cx="1198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</a:rPr>
              <a:t>Slower</a:t>
            </a:r>
            <a:br>
              <a:rPr b="1" lang="en" sz="1600">
                <a:solidFill>
                  <a:srgbClr val="CC0000"/>
                </a:solidFill>
              </a:rPr>
            </a:br>
            <a:r>
              <a:rPr b="1" lang="en" sz="1600">
                <a:solidFill>
                  <a:srgbClr val="CC0000"/>
                </a:solidFill>
              </a:rPr>
              <a:t>Older</a:t>
            </a:r>
            <a:br>
              <a:rPr b="1" lang="en" sz="1600">
                <a:solidFill>
                  <a:srgbClr val="CC0000"/>
                </a:solidFill>
              </a:rPr>
            </a:br>
            <a:r>
              <a:rPr b="1" lang="en" sz="1600">
                <a:solidFill>
                  <a:srgbClr val="CC0000"/>
                </a:solidFill>
              </a:rPr>
              <a:t>Lower GM</a:t>
            </a:r>
            <a:endParaRPr b="1" sz="160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note about </a:t>
            </a:r>
            <a:r>
              <a:rPr lang="en"/>
              <a:t>nomenclature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“If what you are looking for is </a:t>
            </a:r>
            <a:r>
              <a:rPr b="1" lang="en"/>
              <a:t>consistent terminology</a:t>
            </a:r>
            <a:r>
              <a:rPr lang="en"/>
              <a:t> I’m afraid you won’t find such thing.” - Derek Beaton!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lot of disciplines and traditions have contributed to PLS development and application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Lots of variability on terminology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Today’s terminology: Primarily based on Principal Components Analysis (Part 1) and the PLSGui in Matlab (Part 2)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story we’d write</a:t>
            </a:r>
            <a:endParaRPr/>
          </a:p>
        </p:txBody>
      </p:sp>
      <p:sp>
        <p:nvSpPr>
          <p:cNvPr id="342" name="Google Shape;34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Component</a:t>
            </a:r>
            <a:r>
              <a:rPr lang="en"/>
              <a:t> 1. The component scores for X showed that age and grey matter were (strongly) negatively correlated, and they were the primary effects observed on Component 1 (for X’s component scores). The component scores for Y showed that all cognition variables loaded in the same direction, and so are positively correlated with one another. Taken together, the </a:t>
            </a:r>
            <a:r>
              <a:rPr lang="en"/>
              <a:t>component</a:t>
            </a:r>
            <a:r>
              <a:rPr lang="en"/>
              <a:t> scores from X and Y show that higher processing speed was associated with higher age and lower grey matter in our sample.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PLSC optimize?</a:t>
            </a:r>
            <a:endParaRPr/>
          </a:p>
        </p:txBody>
      </p:sp>
      <p:sp>
        <p:nvSpPr>
          <p:cNvPr id="348" name="Google Shape;348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Maximize r</a:t>
            </a:r>
            <a:r>
              <a:rPr lang="en"/>
              <a:t>elationship between </a:t>
            </a:r>
            <a:r>
              <a:rPr b="1" lang="en">
                <a:solidFill>
                  <a:schemeClr val="dk1"/>
                </a:solidFill>
              </a:rPr>
              <a:t>L</a:t>
            </a:r>
            <a:r>
              <a:rPr b="1" baseline="-25000" lang="en">
                <a:solidFill>
                  <a:schemeClr val="dk1"/>
                </a:solidFill>
              </a:rPr>
              <a:t>X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lang="en"/>
              <a:t>and </a:t>
            </a:r>
            <a:r>
              <a:rPr b="1" lang="en">
                <a:solidFill>
                  <a:schemeClr val="dk1"/>
                </a:solidFill>
              </a:rPr>
              <a:t>L</a:t>
            </a:r>
            <a:r>
              <a:rPr b="1" baseline="-25000" lang="en">
                <a:solidFill>
                  <a:schemeClr val="dk1"/>
                </a:solidFill>
              </a:rPr>
              <a:t>Y</a:t>
            </a:r>
            <a:endParaRPr b="1" baseline="-25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baseline="-250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Subject to (some) orthogonality between </a:t>
            </a:r>
            <a:r>
              <a:rPr b="1" lang="en">
                <a:solidFill>
                  <a:schemeClr val="dk1"/>
                </a:solidFill>
              </a:rPr>
              <a:t>L</a:t>
            </a:r>
            <a:r>
              <a:rPr b="1" baseline="-25000" lang="en">
                <a:solidFill>
                  <a:schemeClr val="dk1"/>
                </a:solidFill>
              </a:rPr>
              <a:t>X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lang="en"/>
              <a:t>and </a:t>
            </a:r>
            <a:r>
              <a:rPr b="1" lang="en">
                <a:solidFill>
                  <a:schemeClr val="dk1"/>
                </a:solidFill>
              </a:rPr>
              <a:t>L</a:t>
            </a:r>
            <a:r>
              <a:rPr b="1" baseline="-25000" lang="en">
                <a:solidFill>
                  <a:schemeClr val="dk1"/>
                </a:solidFill>
              </a:rPr>
              <a:t>Y</a:t>
            </a:r>
            <a:endParaRPr b="1" baseline="-25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44"/>
          <p:cNvGrpSpPr/>
          <p:nvPr/>
        </p:nvGrpSpPr>
        <p:grpSpPr>
          <a:xfrm>
            <a:off x="6314350" y="-70650"/>
            <a:ext cx="1148550" cy="1999425"/>
            <a:chOff x="6314350" y="-70650"/>
            <a:chExt cx="1148550" cy="1999425"/>
          </a:xfrm>
        </p:grpSpPr>
        <p:pic>
          <p:nvPicPr>
            <p:cNvPr id="354" name="Google Shape;354;p44"/>
            <p:cNvPicPr preferRelativeResize="0"/>
            <p:nvPr/>
          </p:nvPicPr>
          <p:blipFill rotWithShape="1">
            <a:blip r:embed="rId3">
              <a:alphaModFix/>
            </a:blip>
            <a:srcRect b="0" l="0" r="3836" t="4534"/>
            <a:stretch/>
          </p:blipFill>
          <p:spPr>
            <a:xfrm>
              <a:off x="6314350" y="740150"/>
              <a:ext cx="1148550" cy="1188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5" name="Google Shape;355;p44"/>
            <p:cNvSpPr txBox="1"/>
            <p:nvPr/>
          </p:nvSpPr>
          <p:spPr>
            <a:xfrm>
              <a:off x="6644518" y="-70650"/>
              <a:ext cx="5268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/>
                <a:t>D</a:t>
              </a:r>
              <a:endParaRPr b="1" sz="4000"/>
            </a:p>
          </p:txBody>
        </p:sp>
      </p:grpSp>
      <p:graphicFrame>
        <p:nvGraphicFramePr>
          <p:cNvPr id="356" name="Google Shape;356;p44"/>
          <p:cNvGraphicFramePr/>
          <p:nvPr/>
        </p:nvGraphicFramePr>
        <p:xfrm>
          <a:off x="6314338" y="74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{1708E9A6-4E99-4BC3-9ECE-AC2A4A0F69C7}</a:tableStyleId>
              </a:tblPr>
              <a:tblGrid>
                <a:gridCol w="382850"/>
                <a:gridCol w="382850"/>
                <a:gridCol w="382850"/>
              </a:tblGrid>
              <a:tr h="38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21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9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57" name="Google Shape;357;p44"/>
          <p:cNvPicPr preferRelativeResize="0"/>
          <p:nvPr/>
        </p:nvPicPr>
        <p:blipFill rotWithShape="1">
          <a:blip r:embed="rId4">
            <a:alphaModFix/>
          </a:blip>
          <a:srcRect b="0" l="0" r="3836" t="990"/>
          <a:stretch/>
        </p:blipFill>
        <p:spPr>
          <a:xfrm>
            <a:off x="1383875" y="740150"/>
            <a:ext cx="1187175" cy="34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4"/>
          <p:cNvSpPr txBox="1"/>
          <p:nvPr/>
        </p:nvSpPr>
        <p:spPr>
          <a:xfrm>
            <a:off x="1616525" y="-70650"/>
            <a:ext cx="75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L</a:t>
            </a:r>
            <a:r>
              <a:rPr b="1" baseline="-25000" lang="en" sz="4000"/>
              <a:t>X</a:t>
            </a:r>
            <a:endParaRPr b="1" baseline="-25000" sz="4000"/>
          </a:p>
        </p:txBody>
      </p:sp>
      <p:pic>
        <p:nvPicPr>
          <p:cNvPr id="359" name="Google Shape;359;p44"/>
          <p:cNvPicPr preferRelativeResize="0"/>
          <p:nvPr/>
        </p:nvPicPr>
        <p:blipFill rotWithShape="1">
          <a:blip r:embed="rId5">
            <a:alphaModFix/>
          </a:blip>
          <a:srcRect b="0" l="0" r="4297" t="1019"/>
          <a:stretch/>
        </p:blipFill>
        <p:spPr>
          <a:xfrm>
            <a:off x="3982037" y="740150"/>
            <a:ext cx="1179925" cy="341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4"/>
          <p:cNvSpPr txBox="1"/>
          <p:nvPr/>
        </p:nvSpPr>
        <p:spPr>
          <a:xfrm>
            <a:off x="4211062" y="-70650"/>
            <a:ext cx="75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L</a:t>
            </a:r>
            <a:r>
              <a:rPr b="1" baseline="-25000" lang="en" sz="4000"/>
              <a:t>Y</a:t>
            </a:r>
            <a:endParaRPr b="1" baseline="-25000" sz="4000"/>
          </a:p>
        </p:txBody>
      </p:sp>
      <p:grpSp>
        <p:nvGrpSpPr>
          <p:cNvPr id="361" name="Google Shape;361;p44"/>
          <p:cNvGrpSpPr/>
          <p:nvPr/>
        </p:nvGrpSpPr>
        <p:grpSpPr>
          <a:xfrm>
            <a:off x="1396495" y="3152286"/>
            <a:ext cx="2969308" cy="1600314"/>
            <a:chOff x="1396495" y="3152286"/>
            <a:chExt cx="2969308" cy="1600314"/>
          </a:xfrm>
        </p:grpSpPr>
        <p:grpSp>
          <p:nvGrpSpPr>
            <p:cNvPr id="362" name="Google Shape;362;p44"/>
            <p:cNvGrpSpPr/>
            <p:nvPr/>
          </p:nvGrpSpPr>
          <p:grpSpPr>
            <a:xfrm>
              <a:off x="1396495" y="3522600"/>
              <a:ext cx="2969308" cy="1230000"/>
              <a:chOff x="1396425" y="3522596"/>
              <a:chExt cx="5655825" cy="1230000"/>
            </a:xfrm>
          </p:grpSpPr>
          <p:sp>
            <p:nvSpPr>
              <p:cNvPr id="363" name="Google Shape;363;p44"/>
              <p:cNvSpPr/>
              <p:nvPr/>
            </p:nvSpPr>
            <p:spPr>
              <a:xfrm rot="10798926">
                <a:off x="1396425" y="3523046"/>
                <a:ext cx="2880300" cy="1221300"/>
              </a:xfrm>
              <a:prstGeom prst="uturnArrow">
                <a:avLst>
                  <a:gd fmla="val 10107" name="adj1"/>
                  <a:gd fmla="val 14054" name="adj2"/>
                  <a:gd fmla="val 23845" name="adj3"/>
                  <a:gd fmla="val 29776" name="adj4"/>
                  <a:gd fmla="val 59221" name="adj5"/>
                </a:avLst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44"/>
              <p:cNvSpPr/>
              <p:nvPr/>
            </p:nvSpPr>
            <p:spPr>
              <a:xfrm flipH="1" rot="-10798926">
                <a:off x="4171950" y="3523046"/>
                <a:ext cx="2880300" cy="1229100"/>
              </a:xfrm>
              <a:prstGeom prst="uturnArrow">
                <a:avLst>
                  <a:gd fmla="val 10107" name="adj1"/>
                  <a:gd fmla="val 14054" name="adj2"/>
                  <a:gd fmla="val 23845" name="adj3"/>
                  <a:gd fmla="val 29776" name="adj4"/>
                  <a:gd fmla="val 59221" name="adj5"/>
                </a:avLst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5" name="Google Shape;365;p44"/>
            <p:cNvSpPr txBox="1"/>
            <p:nvPr/>
          </p:nvSpPr>
          <p:spPr>
            <a:xfrm>
              <a:off x="2657480" y="3152286"/>
              <a:ext cx="523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79</a:t>
              </a:r>
              <a:endParaRPr b="1" sz="1700" u="sng"/>
            </a:p>
          </p:txBody>
        </p:sp>
      </p:grpSp>
      <p:grpSp>
        <p:nvGrpSpPr>
          <p:cNvPr id="366" name="Google Shape;366;p44"/>
          <p:cNvGrpSpPr/>
          <p:nvPr/>
        </p:nvGrpSpPr>
        <p:grpSpPr>
          <a:xfrm>
            <a:off x="1799795" y="3333261"/>
            <a:ext cx="2969308" cy="1584289"/>
            <a:chOff x="1799795" y="3333261"/>
            <a:chExt cx="2969308" cy="1584289"/>
          </a:xfrm>
        </p:grpSpPr>
        <p:grpSp>
          <p:nvGrpSpPr>
            <p:cNvPr id="367" name="Google Shape;367;p44"/>
            <p:cNvGrpSpPr/>
            <p:nvPr/>
          </p:nvGrpSpPr>
          <p:grpSpPr>
            <a:xfrm>
              <a:off x="1799795" y="3687550"/>
              <a:ext cx="2969308" cy="1230000"/>
              <a:chOff x="1396425" y="3522596"/>
              <a:chExt cx="5655825" cy="1230000"/>
            </a:xfrm>
          </p:grpSpPr>
          <p:sp>
            <p:nvSpPr>
              <p:cNvPr id="368" name="Google Shape;368;p44"/>
              <p:cNvSpPr/>
              <p:nvPr/>
            </p:nvSpPr>
            <p:spPr>
              <a:xfrm rot="10798926">
                <a:off x="1396425" y="3523046"/>
                <a:ext cx="2880300" cy="1221300"/>
              </a:xfrm>
              <a:prstGeom prst="uturnArrow">
                <a:avLst>
                  <a:gd fmla="val 10107" name="adj1"/>
                  <a:gd fmla="val 14054" name="adj2"/>
                  <a:gd fmla="val 23845" name="adj3"/>
                  <a:gd fmla="val 29776" name="adj4"/>
                  <a:gd fmla="val 59221" name="adj5"/>
                </a:avLst>
              </a:pr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44"/>
              <p:cNvSpPr/>
              <p:nvPr/>
            </p:nvSpPr>
            <p:spPr>
              <a:xfrm flipH="1" rot="-10798926">
                <a:off x="4171950" y="3523046"/>
                <a:ext cx="2880300" cy="1229100"/>
              </a:xfrm>
              <a:prstGeom prst="uturnArrow">
                <a:avLst>
                  <a:gd fmla="val 10107" name="adj1"/>
                  <a:gd fmla="val 14054" name="adj2"/>
                  <a:gd fmla="val 23845" name="adj3"/>
                  <a:gd fmla="val 29776" name="adj4"/>
                  <a:gd fmla="val 59221" name="adj5"/>
                </a:avLst>
              </a:pr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0" name="Google Shape;370;p44"/>
            <p:cNvSpPr txBox="1"/>
            <p:nvPr/>
          </p:nvSpPr>
          <p:spPr>
            <a:xfrm>
              <a:off x="3090842" y="3333261"/>
              <a:ext cx="523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999999"/>
                  </a:solidFill>
                </a:rPr>
                <a:t>21</a:t>
              </a:r>
              <a:endParaRPr b="1" sz="1700" u="sng">
                <a:solidFill>
                  <a:srgbClr val="999999"/>
                </a:solidFill>
              </a:endParaRPr>
            </a:p>
          </p:txBody>
        </p:sp>
      </p:grpSp>
      <p:grpSp>
        <p:nvGrpSpPr>
          <p:cNvPr id="371" name="Google Shape;371;p44"/>
          <p:cNvGrpSpPr/>
          <p:nvPr/>
        </p:nvGrpSpPr>
        <p:grpSpPr>
          <a:xfrm>
            <a:off x="2147220" y="3485661"/>
            <a:ext cx="2969308" cy="1612864"/>
            <a:chOff x="2147220" y="3485661"/>
            <a:chExt cx="2969308" cy="1612864"/>
          </a:xfrm>
        </p:grpSpPr>
        <p:grpSp>
          <p:nvGrpSpPr>
            <p:cNvPr id="372" name="Google Shape;372;p44"/>
            <p:cNvGrpSpPr/>
            <p:nvPr/>
          </p:nvGrpSpPr>
          <p:grpSpPr>
            <a:xfrm>
              <a:off x="2147220" y="3868525"/>
              <a:ext cx="2969308" cy="1230000"/>
              <a:chOff x="1396425" y="3522596"/>
              <a:chExt cx="5655825" cy="1230000"/>
            </a:xfrm>
          </p:grpSpPr>
          <p:sp>
            <p:nvSpPr>
              <p:cNvPr id="373" name="Google Shape;373;p44"/>
              <p:cNvSpPr/>
              <p:nvPr/>
            </p:nvSpPr>
            <p:spPr>
              <a:xfrm rot="10798926">
                <a:off x="1396425" y="3523046"/>
                <a:ext cx="2880300" cy="1221300"/>
              </a:xfrm>
              <a:prstGeom prst="uturnArrow">
                <a:avLst>
                  <a:gd fmla="val 10107" name="adj1"/>
                  <a:gd fmla="val 14054" name="adj2"/>
                  <a:gd fmla="val 23845" name="adj3"/>
                  <a:gd fmla="val 29776" name="adj4"/>
                  <a:gd fmla="val 59221" name="adj5"/>
                </a:avLst>
              </a:pr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44"/>
              <p:cNvSpPr/>
              <p:nvPr/>
            </p:nvSpPr>
            <p:spPr>
              <a:xfrm flipH="1" rot="-10798926">
                <a:off x="4171950" y="3523046"/>
                <a:ext cx="2880300" cy="1229100"/>
              </a:xfrm>
              <a:prstGeom prst="uturnArrow">
                <a:avLst>
                  <a:gd fmla="val 10107" name="adj1"/>
                  <a:gd fmla="val 14054" name="adj2"/>
                  <a:gd fmla="val 23845" name="adj3"/>
                  <a:gd fmla="val 29776" name="adj4"/>
                  <a:gd fmla="val 59221" name="adj5"/>
                </a:avLst>
              </a:pr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5" name="Google Shape;375;p44"/>
            <p:cNvSpPr txBox="1"/>
            <p:nvPr/>
          </p:nvSpPr>
          <p:spPr>
            <a:xfrm>
              <a:off x="3471842" y="3485661"/>
              <a:ext cx="523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D9D9D9"/>
                  </a:solidFill>
                </a:rPr>
                <a:t>9</a:t>
              </a:r>
              <a:endParaRPr b="1" sz="1700" u="sng">
                <a:solidFill>
                  <a:srgbClr val="D9D9D9"/>
                </a:solidFill>
              </a:endParaRPr>
            </a:p>
          </p:txBody>
        </p:sp>
      </p:grpSp>
      <p:grpSp>
        <p:nvGrpSpPr>
          <p:cNvPr id="376" name="Google Shape;376;p44"/>
          <p:cNvGrpSpPr/>
          <p:nvPr/>
        </p:nvGrpSpPr>
        <p:grpSpPr>
          <a:xfrm>
            <a:off x="1413052" y="3152253"/>
            <a:ext cx="3356209" cy="1600314"/>
            <a:chOff x="1396495" y="3152286"/>
            <a:chExt cx="2969308" cy="1600314"/>
          </a:xfrm>
        </p:grpSpPr>
        <p:grpSp>
          <p:nvGrpSpPr>
            <p:cNvPr id="377" name="Google Shape;377;p44"/>
            <p:cNvGrpSpPr/>
            <p:nvPr/>
          </p:nvGrpSpPr>
          <p:grpSpPr>
            <a:xfrm>
              <a:off x="1396495" y="3522600"/>
              <a:ext cx="2969308" cy="1230000"/>
              <a:chOff x="1396425" y="3522596"/>
              <a:chExt cx="5655825" cy="1230000"/>
            </a:xfrm>
          </p:grpSpPr>
          <p:sp>
            <p:nvSpPr>
              <p:cNvPr id="378" name="Google Shape;378;p44"/>
              <p:cNvSpPr/>
              <p:nvPr/>
            </p:nvSpPr>
            <p:spPr>
              <a:xfrm rot="10798926">
                <a:off x="1396425" y="3523046"/>
                <a:ext cx="2880300" cy="1221300"/>
              </a:xfrm>
              <a:prstGeom prst="uturnArrow">
                <a:avLst>
                  <a:gd fmla="val 10107" name="adj1"/>
                  <a:gd fmla="val 14054" name="adj2"/>
                  <a:gd fmla="val 23845" name="adj3"/>
                  <a:gd fmla="val 29776" name="adj4"/>
                  <a:gd fmla="val 59221" name="adj5"/>
                </a:avLst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44"/>
              <p:cNvSpPr/>
              <p:nvPr/>
            </p:nvSpPr>
            <p:spPr>
              <a:xfrm flipH="1" rot="-10798926">
                <a:off x="4171950" y="3523046"/>
                <a:ext cx="2880300" cy="1229100"/>
              </a:xfrm>
              <a:prstGeom prst="uturnArrow">
                <a:avLst>
                  <a:gd fmla="val 10107" name="adj1"/>
                  <a:gd fmla="val 14054" name="adj2"/>
                  <a:gd fmla="val 23845" name="adj3"/>
                  <a:gd fmla="val 29776" name="adj4"/>
                  <a:gd fmla="val 59221" name="adj5"/>
                </a:avLst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0" name="Google Shape;380;p44"/>
            <p:cNvSpPr txBox="1"/>
            <p:nvPr/>
          </p:nvSpPr>
          <p:spPr>
            <a:xfrm>
              <a:off x="2657480" y="3152286"/>
              <a:ext cx="523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0000"/>
                  </a:solidFill>
                </a:rPr>
                <a:t> 0</a:t>
              </a:r>
              <a:endParaRPr b="1" sz="1700" u="sng">
                <a:solidFill>
                  <a:srgbClr val="FF0000"/>
                </a:solidFill>
              </a:endParaRPr>
            </a:p>
          </p:txBody>
        </p:sp>
      </p:grpSp>
      <p:grpSp>
        <p:nvGrpSpPr>
          <p:cNvPr id="381" name="Google Shape;381;p44"/>
          <p:cNvGrpSpPr/>
          <p:nvPr/>
        </p:nvGrpSpPr>
        <p:grpSpPr>
          <a:xfrm>
            <a:off x="1413108" y="3152253"/>
            <a:ext cx="3749048" cy="1600314"/>
            <a:chOff x="1396495" y="3152286"/>
            <a:chExt cx="2969308" cy="1600314"/>
          </a:xfrm>
        </p:grpSpPr>
        <p:grpSp>
          <p:nvGrpSpPr>
            <p:cNvPr id="382" name="Google Shape;382;p44"/>
            <p:cNvGrpSpPr/>
            <p:nvPr/>
          </p:nvGrpSpPr>
          <p:grpSpPr>
            <a:xfrm>
              <a:off x="1396495" y="3522600"/>
              <a:ext cx="2969308" cy="1230000"/>
              <a:chOff x="1396425" y="3522596"/>
              <a:chExt cx="5655825" cy="1230000"/>
            </a:xfrm>
          </p:grpSpPr>
          <p:sp>
            <p:nvSpPr>
              <p:cNvPr id="383" name="Google Shape;383;p44"/>
              <p:cNvSpPr/>
              <p:nvPr/>
            </p:nvSpPr>
            <p:spPr>
              <a:xfrm rot="10798926">
                <a:off x="1396425" y="3523046"/>
                <a:ext cx="2880300" cy="1221300"/>
              </a:xfrm>
              <a:prstGeom prst="uturnArrow">
                <a:avLst>
                  <a:gd fmla="val 10107" name="adj1"/>
                  <a:gd fmla="val 14054" name="adj2"/>
                  <a:gd fmla="val 23845" name="adj3"/>
                  <a:gd fmla="val 29776" name="adj4"/>
                  <a:gd fmla="val 59221" name="adj5"/>
                </a:avLst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44"/>
              <p:cNvSpPr/>
              <p:nvPr/>
            </p:nvSpPr>
            <p:spPr>
              <a:xfrm flipH="1" rot="-10798926">
                <a:off x="4171950" y="3523046"/>
                <a:ext cx="2880300" cy="1229100"/>
              </a:xfrm>
              <a:prstGeom prst="uturnArrow">
                <a:avLst>
                  <a:gd fmla="val 10107" name="adj1"/>
                  <a:gd fmla="val 14054" name="adj2"/>
                  <a:gd fmla="val 23845" name="adj3"/>
                  <a:gd fmla="val 29776" name="adj4"/>
                  <a:gd fmla="val 59221" name="adj5"/>
                </a:avLst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5" name="Google Shape;385;p44"/>
            <p:cNvSpPr txBox="1"/>
            <p:nvPr/>
          </p:nvSpPr>
          <p:spPr>
            <a:xfrm>
              <a:off x="2657480" y="3152286"/>
              <a:ext cx="523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0000"/>
                  </a:solidFill>
                </a:rPr>
                <a:t>  0</a:t>
              </a:r>
              <a:endParaRPr b="1" sz="1700" u="sng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PAUSE</a:t>
            </a:r>
            <a:endParaRPr/>
          </a:p>
        </p:txBody>
      </p:sp>
      <p:sp>
        <p:nvSpPr>
          <p:cNvPr id="391" name="Google Shape;391;p45"/>
          <p:cNvSpPr txBox="1"/>
          <p:nvPr>
            <p:ph idx="1" type="body"/>
          </p:nvPr>
        </p:nvSpPr>
        <p:spPr>
          <a:xfrm>
            <a:off x="311700" y="1152475"/>
            <a:ext cx="8520600" cy="3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Data: Separate measures, same participants</a:t>
            </a:r>
            <a:endParaRPr sz="2000"/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solidFill>
                  <a:srgbClr val="000000"/>
                </a:solidFill>
              </a:rPr>
              <a:t>X</a:t>
            </a:r>
            <a:r>
              <a:rPr lang="en" sz="1600"/>
              <a:t>: One set of measures</a:t>
            </a:r>
            <a:endParaRPr sz="1600"/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solidFill>
                  <a:srgbClr val="000000"/>
                </a:solidFill>
              </a:rPr>
              <a:t>Y</a:t>
            </a:r>
            <a:r>
              <a:rPr lang="en" sz="1600"/>
              <a:t>: Another set of measures</a:t>
            </a:r>
            <a:endParaRPr sz="1600"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</a:rPr>
              <a:t>R</a:t>
            </a:r>
            <a:r>
              <a:rPr lang="en" sz="2000"/>
              <a:t>: The relationship between </a:t>
            </a:r>
            <a:r>
              <a:rPr b="1" lang="en" sz="2000">
                <a:solidFill>
                  <a:srgbClr val="000000"/>
                </a:solidFill>
              </a:rPr>
              <a:t>X</a:t>
            </a:r>
            <a:r>
              <a:rPr lang="en" sz="2000"/>
              <a:t> &amp; </a:t>
            </a:r>
            <a:r>
              <a:rPr b="1" lang="en" sz="2000">
                <a:solidFill>
                  <a:srgbClr val="000000"/>
                </a:solidFill>
              </a:rPr>
              <a:t>Y</a:t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</a:rPr>
              <a:t>R</a:t>
            </a:r>
            <a:r>
              <a:rPr lang="en" sz="2000"/>
              <a:t> = </a:t>
            </a:r>
            <a:r>
              <a:rPr b="1" lang="en" sz="2000">
                <a:solidFill>
                  <a:srgbClr val="000000"/>
                </a:solidFill>
              </a:rPr>
              <a:t>UDV</a:t>
            </a:r>
            <a:r>
              <a:rPr baseline="30000" lang="en" sz="2000">
                <a:solidFill>
                  <a:srgbClr val="000000"/>
                </a:solidFill>
              </a:rPr>
              <a:t>T</a:t>
            </a:r>
            <a:r>
              <a:rPr lang="en" sz="2000"/>
              <a:t>: The SVD</a:t>
            </a: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</a:rPr>
              <a:t>D</a:t>
            </a:r>
            <a:r>
              <a:rPr baseline="30000" lang="en" sz="2000">
                <a:solidFill>
                  <a:srgbClr val="000000"/>
                </a:solidFill>
              </a:rPr>
              <a:t>2</a:t>
            </a:r>
            <a:r>
              <a:rPr lang="en" sz="2000"/>
              <a:t>: The eigenvalues (explained variance)</a:t>
            </a: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Component scores: How to interpret what’s going on</a:t>
            </a:r>
            <a:endParaRPr sz="20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600">
                <a:solidFill>
                  <a:srgbClr val="000000"/>
                </a:solidFill>
              </a:rPr>
              <a:t>F</a:t>
            </a:r>
            <a:r>
              <a:rPr baseline="-25000" i="1" lang="en" sz="1600">
                <a:solidFill>
                  <a:srgbClr val="000000"/>
                </a:solidFill>
              </a:rPr>
              <a:t>J</a:t>
            </a:r>
            <a:r>
              <a:rPr baseline="-25000" i="1" lang="en" sz="1600" u="sng"/>
              <a:t> </a:t>
            </a:r>
            <a:r>
              <a:rPr lang="en" sz="2000"/>
              <a:t>: Measures of </a:t>
            </a:r>
            <a:r>
              <a:rPr b="1" lang="en" sz="2000">
                <a:solidFill>
                  <a:srgbClr val="000000"/>
                </a:solidFill>
              </a:rPr>
              <a:t>X</a:t>
            </a:r>
            <a:endParaRPr b="1" baseline="-25000" i="1" sz="1600" u="sng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600">
                <a:solidFill>
                  <a:srgbClr val="000000"/>
                </a:solidFill>
              </a:rPr>
              <a:t>F</a:t>
            </a:r>
            <a:r>
              <a:rPr baseline="-25000" i="1" lang="en" sz="1600">
                <a:solidFill>
                  <a:srgbClr val="000000"/>
                </a:solidFill>
              </a:rPr>
              <a:t>K</a:t>
            </a:r>
            <a:r>
              <a:rPr lang="en" sz="2000"/>
              <a:t>: Measures of </a:t>
            </a:r>
            <a:r>
              <a:rPr b="1" lang="en" sz="2000">
                <a:solidFill>
                  <a:srgbClr val="000000"/>
                </a:solidFill>
              </a:rPr>
              <a:t>Y</a:t>
            </a:r>
            <a:endParaRPr b="1" baseline="-25000" i="1" sz="16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Latent variables</a:t>
            </a:r>
            <a:endParaRPr sz="20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600">
                <a:solidFill>
                  <a:srgbClr val="000000"/>
                </a:solidFill>
              </a:rPr>
              <a:t>L</a:t>
            </a:r>
            <a:r>
              <a:rPr b="1" baseline="-25000" lang="en" sz="1600">
                <a:solidFill>
                  <a:srgbClr val="000000"/>
                </a:solidFill>
              </a:rPr>
              <a:t>X</a:t>
            </a:r>
            <a:r>
              <a:rPr lang="en" sz="2000"/>
              <a:t>: Participants of </a:t>
            </a:r>
            <a:r>
              <a:rPr b="1" lang="en" sz="2000">
                <a:solidFill>
                  <a:srgbClr val="000000"/>
                </a:solidFill>
              </a:rPr>
              <a:t>X</a:t>
            </a:r>
            <a:endParaRPr b="1" baseline="-25000" sz="16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600">
                <a:solidFill>
                  <a:srgbClr val="000000"/>
                </a:solidFill>
              </a:rPr>
              <a:t>L</a:t>
            </a:r>
            <a:r>
              <a:rPr b="1" baseline="-25000" lang="en" sz="1600">
                <a:solidFill>
                  <a:srgbClr val="000000"/>
                </a:solidFill>
              </a:rPr>
              <a:t>Y</a:t>
            </a:r>
            <a:r>
              <a:rPr lang="en" sz="2000"/>
              <a:t>: Participants of </a:t>
            </a:r>
            <a:r>
              <a:rPr b="1" lang="en" sz="2000">
                <a:solidFill>
                  <a:srgbClr val="000000"/>
                </a:solidFill>
              </a:rPr>
              <a:t>Y</a:t>
            </a:r>
            <a:endParaRPr b="1" baseline="-25000"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PAUSE</a:t>
            </a:r>
            <a:endParaRPr/>
          </a:p>
        </p:txBody>
      </p:sp>
      <p:sp>
        <p:nvSpPr>
          <p:cNvPr id="397" name="Google Shape;39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PLSC is the simplest of PLSs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Almost everything is orthogonal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pass with the SVD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PLSC is the core of (nearly) all other PLSs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Plus tons of variations and related techniques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Everything before this gives you ~75% of all PLS knowledge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75% of PLS users do not know PLSC as (a) PLSs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little breather</a:t>
            </a:r>
            <a:endParaRPr sz="19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PLS to the ears of others</a:t>
            </a:r>
            <a:endParaRPr/>
          </a:p>
        </p:txBody>
      </p:sp>
      <p:sp>
        <p:nvSpPr>
          <p:cNvPr id="408" name="Google Shape;408;p48"/>
          <p:cNvSpPr txBox="1"/>
          <p:nvPr>
            <p:ph idx="1" type="body"/>
          </p:nvPr>
        </p:nvSpPr>
        <p:spPr>
          <a:xfrm>
            <a:off x="311700" y="1152475"/>
            <a:ext cx="8520600" cy="38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you say “partial least squares” or “PLS” 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Chemometricians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Statisticians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psychometricians who enjoy path modelling and PLS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people in machine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Virtually anyone in data science and applied domains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French or Swedish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a different PLS than what we just learned (PLSC)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 least squares regression (PLSR)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PLS regression (PLSR)</a:t>
            </a:r>
            <a:endParaRPr/>
          </a:p>
        </p:txBody>
      </p:sp>
      <p:sp>
        <p:nvSpPr>
          <p:cNvPr id="419" name="Google Shape;419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Contrary to PLSC, PLSR does: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i="1" lang="en" u="sng"/>
              <a:t>not</a:t>
            </a:r>
            <a:r>
              <a:rPr lang="en"/>
              <a:t> have many different names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many different ways (algorithms) to compute results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We’re going to look at just one algorithm, which is just one version of “simple PLS” (SIMPLS)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PLSR do?</a:t>
            </a:r>
            <a:endParaRPr/>
          </a:p>
        </p:txBody>
      </p:sp>
      <p:sp>
        <p:nvSpPr>
          <p:cNvPr id="425" name="Google Shape;425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Two big things: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1700"/>
              <a:t>Describe common structure between </a:t>
            </a:r>
            <a:r>
              <a:rPr b="1" lang="en" sz="1700">
                <a:solidFill>
                  <a:srgbClr val="000000"/>
                </a:solidFill>
              </a:rPr>
              <a:t>X</a:t>
            </a:r>
            <a:r>
              <a:rPr lang="en" sz="1700"/>
              <a:t> &amp; </a:t>
            </a:r>
            <a:r>
              <a:rPr b="1" lang="en" sz="1700">
                <a:solidFill>
                  <a:srgbClr val="000000"/>
                </a:solidFill>
              </a:rPr>
              <a:t>Y</a:t>
            </a:r>
            <a:r>
              <a:rPr lang="en" sz="1700"/>
              <a:t> (See PLSC)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Predict all </a:t>
            </a:r>
            <a:r>
              <a:rPr b="1" lang="en" sz="1700">
                <a:solidFill>
                  <a:srgbClr val="000000"/>
                </a:solidFill>
              </a:rPr>
              <a:t>Y</a:t>
            </a:r>
            <a:r>
              <a:rPr lang="en" sz="1700"/>
              <a:t> from all </a:t>
            </a:r>
            <a:r>
              <a:rPr b="1" lang="en" sz="1700">
                <a:solidFill>
                  <a:srgbClr val="000000"/>
                </a:solidFill>
              </a:rPr>
              <a:t>X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Give an OLS-like solution when you don’t have an OLS problem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Multicollinearity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Lots of </a:t>
            </a:r>
            <a:r>
              <a:rPr b="1" lang="en" sz="1700">
                <a:solidFill>
                  <a:srgbClr val="000000"/>
                </a:solidFill>
              </a:rPr>
              <a:t>Y</a:t>
            </a:r>
            <a:endParaRPr b="1"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Fewer observations than variables (especially in </a:t>
            </a:r>
            <a:r>
              <a:rPr b="1" lang="en" sz="1700">
                <a:solidFill>
                  <a:srgbClr val="000000"/>
                </a:solidFill>
              </a:rPr>
              <a:t>Y</a:t>
            </a:r>
            <a:r>
              <a:rPr lang="en" sz="1700"/>
              <a:t>)</a:t>
            </a:r>
            <a:endParaRPr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 and Part 2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Part 1: Generally an overview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Background for PLSC and PLSR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Resources and examples to do PLSs in R</a:t>
            </a:r>
            <a:br>
              <a:rPr lang="en" sz="1800"/>
            </a:b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Part 2: How to with neuroimaging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Going over data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Examples and interpretations of PLSC in Matlab</a:t>
            </a:r>
            <a:endParaRPr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PLSR do?</a:t>
            </a:r>
            <a:endParaRPr/>
          </a:p>
        </p:txBody>
      </p:sp>
      <p:sp>
        <p:nvSpPr>
          <p:cNvPr id="431" name="Google Shape;431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100"/>
              <a:buChar char="●"/>
            </a:pPr>
            <a:r>
              <a:rPr lang="en" sz="2100">
                <a:solidFill>
                  <a:srgbClr val="CCCCCC"/>
                </a:solidFill>
              </a:rPr>
              <a:t>Two big things:</a:t>
            </a:r>
            <a:endParaRPr sz="2100">
              <a:solidFill>
                <a:srgbClr val="CCCCCC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100"/>
              <a:buChar char="○"/>
            </a:pPr>
            <a:r>
              <a:rPr lang="en" sz="1700">
                <a:solidFill>
                  <a:srgbClr val="CCCCCC"/>
                </a:solidFill>
              </a:rPr>
              <a:t>Describe common structure between </a:t>
            </a:r>
            <a:r>
              <a:rPr b="1" lang="en" sz="1700">
                <a:solidFill>
                  <a:srgbClr val="CCCCCC"/>
                </a:solidFill>
              </a:rPr>
              <a:t>X</a:t>
            </a:r>
            <a:r>
              <a:rPr lang="en" sz="1700">
                <a:solidFill>
                  <a:srgbClr val="CCCCCC"/>
                </a:solidFill>
              </a:rPr>
              <a:t> &amp; </a:t>
            </a:r>
            <a:r>
              <a:rPr b="1" lang="en" sz="1700">
                <a:solidFill>
                  <a:srgbClr val="CCCCCC"/>
                </a:solidFill>
              </a:rPr>
              <a:t>Y</a:t>
            </a:r>
            <a:r>
              <a:rPr lang="en" sz="1700">
                <a:solidFill>
                  <a:srgbClr val="CCCCCC"/>
                </a:solidFill>
              </a:rPr>
              <a:t> (See PLSC)</a:t>
            </a:r>
            <a:endParaRPr sz="1700">
              <a:solidFill>
                <a:srgbClr val="CCCCCC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Predict all </a:t>
            </a:r>
            <a:r>
              <a:rPr b="1" lang="en" sz="1700">
                <a:solidFill>
                  <a:srgbClr val="000000"/>
                </a:solidFill>
              </a:rPr>
              <a:t>Y</a:t>
            </a:r>
            <a:r>
              <a:rPr lang="en" sz="1700"/>
              <a:t> from all </a:t>
            </a:r>
            <a:r>
              <a:rPr b="1" lang="en" sz="1700">
                <a:solidFill>
                  <a:srgbClr val="000000"/>
                </a:solidFill>
              </a:rPr>
              <a:t>X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CCCCCC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CCCCCC"/>
              </a:buClr>
              <a:buSzPts val="2100"/>
              <a:buChar char="●"/>
            </a:pPr>
            <a:r>
              <a:rPr lang="en" sz="2100">
                <a:solidFill>
                  <a:srgbClr val="CCCCCC"/>
                </a:solidFill>
              </a:rPr>
              <a:t>Give an OLS-like solution when you don’t have an OLS problem</a:t>
            </a:r>
            <a:endParaRPr sz="2100">
              <a:solidFill>
                <a:srgbClr val="CCCCCC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700"/>
              <a:buChar char="○"/>
            </a:pPr>
            <a:r>
              <a:rPr lang="en" sz="1700">
                <a:solidFill>
                  <a:srgbClr val="CCCCCC"/>
                </a:solidFill>
              </a:rPr>
              <a:t>Multicollinearity</a:t>
            </a:r>
            <a:endParaRPr sz="1700">
              <a:solidFill>
                <a:srgbClr val="CCCCCC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700"/>
              <a:buChar char="○"/>
            </a:pPr>
            <a:r>
              <a:rPr lang="en" sz="1700">
                <a:solidFill>
                  <a:srgbClr val="CCCCCC"/>
                </a:solidFill>
              </a:rPr>
              <a:t>Lots of </a:t>
            </a:r>
            <a:r>
              <a:rPr b="1" lang="en" sz="1700">
                <a:solidFill>
                  <a:srgbClr val="CCCCCC"/>
                </a:solidFill>
              </a:rPr>
              <a:t>Y</a:t>
            </a:r>
            <a:endParaRPr b="1" sz="1700">
              <a:solidFill>
                <a:srgbClr val="CCCCCC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700"/>
              <a:buChar char="○"/>
            </a:pPr>
            <a:r>
              <a:rPr lang="en" sz="1700">
                <a:solidFill>
                  <a:srgbClr val="CCCCCC"/>
                </a:solidFill>
              </a:rPr>
              <a:t>Fewer observations than variables (especially in </a:t>
            </a:r>
            <a:r>
              <a:rPr b="1" lang="en" sz="1700">
                <a:solidFill>
                  <a:srgbClr val="CCCCCC"/>
                </a:solidFill>
              </a:rPr>
              <a:t>Y</a:t>
            </a:r>
            <a:r>
              <a:rPr lang="en" sz="1700">
                <a:solidFill>
                  <a:srgbClr val="CCCCCC"/>
                </a:solidFill>
              </a:rPr>
              <a:t>)</a:t>
            </a:r>
            <a:endParaRPr sz="21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3"/>
          <p:cNvSpPr txBox="1"/>
          <p:nvPr>
            <p:ph idx="1" type="body"/>
          </p:nvPr>
        </p:nvSpPr>
        <p:spPr>
          <a:xfrm>
            <a:off x="311700" y="354725"/>
            <a:ext cx="8520600" cy="44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r>
              <a:rPr b="1" lang="en">
                <a:solidFill>
                  <a:srgbClr val="000000"/>
                </a:solidFill>
              </a:rPr>
              <a:t>X</a:t>
            </a:r>
            <a:r>
              <a:rPr lang="en"/>
              <a:t>, </a:t>
            </a:r>
            <a:r>
              <a:rPr b="1" lang="en">
                <a:solidFill>
                  <a:srgbClr val="000000"/>
                </a:solidFill>
              </a:rPr>
              <a:t>Y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 </a:t>
            </a:r>
            <a:r>
              <a:rPr i="1" lang="en"/>
              <a:t>c</a:t>
            </a:r>
            <a:r>
              <a:rPr lang="en"/>
              <a:t> = 1, ..., </a:t>
            </a:r>
            <a:r>
              <a:rPr i="1" lang="en"/>
              <a:t>C</a:t>
            </a:r>
            <a:r>
              <a:rPr lang="en"/>
              <a:t>;</a:t>
            </a:r>
            <a:r>
              <a:rPr lang="en"/>
              <a:t> do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PLSC(</a:t>
            </a:r>
            <a:r>
              <a:rPr b="1" lang="en">
                <a:solidFill>
                  <a:srgbClr val="000000"/>
                </a:solidFill>
              </a:rPr>
              <a:t>X</a:t>
            </a:r>
            <a:r>
              <a:rPr lang="en"/>
              <a:t>,</a:t>
            </a:r>
            <a:r>
              <a:rPr b="1" lang="en"/>
              <a:t> </a:t>
            </a:r>
            <a:r>
              <a:rPr b="1" lang="en">
                <a:solidFill>
                  <a:srgbClr val="000000"/>
                </a:solidFill>
              </a:rPr>
              <a:t>Y</a:t>
            </a:r>
            <a:r>
              <a:rPr lang="en"/>
              <a:t>)</a:t>
            </a:r>
            <a:endParaRPr i="1" sz="1400">
              <a:solidFill>
                <a:srgbClr val="A64D79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400"/>
              <a:buAutoNum type="alphaLcPeriod"/>
            </a:pPr>
            <a:r>
              <a:rPr i="1" lang="en">
                <a:solidFill>
                  <a:srgbClr val="A64D79"/>
                </a:solidFill>
              </a:rPr>
              <a:t>Using on</a:t>
            </a:r>
            <a:r>
              <a:rPr i="1" lang="en">
                <a:solidFill>
                  <a:srgbClr val="A64D79"/>
                </a:solidFill>
              </a:rPr>
              <a:t>ly the first component/latent variable</a:t>
            </a:r>
            <a:endParaRPr i="1" sz="1400">
              <a:solidFill>
                <a:srgbClr val="A64D79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</a:rPr>
              <a:t>T</a:t>
            </a:r>
            <a:r>
              <a:rPr lang="en"/>
              <a:t> ← </a:t>
            </a:r>
            <a:r>
              <a:rPr b="1" lang="en">
                <a:solidFill>
                  <a:srgbClr val="000000"/>
                </a:solidFill>
              </a:rPr>
              <a:t>L</a:t>
            </a:r>
            <a:r>
              <a:rPr b="1" baseline="-25000" lang="en">
                <a:solidFill>
                  <a:srgbClr val="000000"/>
                </a:solidFill>
              </a:rPr>
              <a:t>X</a:t>
            </a:r>
            <a:r>
              <a:rPr lang="en"/>
              <a:t> / sqrt(sum(</a:t>
            </a:r>
            <a:r>
              <a:rPr b="1" lang="en">
                <a:solidFill>
                  <a:srgbClr val="000000"/>
                </a:solidFill>
              </a:rPr>
              <a:t>L</a:t>
            </a:r>
            <a:r>
              <a:rPr b="1" baseline="-25000" lang="en">
                <a:solidFill>
                  <a:srgbClr val="000000"/>
                </a:solidFill>
              </a:rPr>
              <a:t>X</a:t>
            </a:r>
            <a:r>
              <a:rPr lang="en"/>
              <a:t>)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</a:rPr>
              <a:t>B</a:t>
            </a:r>
            <a:r>
              <a:rPr lang="en"/>
              <a:t> ← </a:t>
            </a:r>
            <a:r>
              <a:rPr b="1" lang="en">
                <a:solidFill>
                  <a:srgbClr val="000000"/>
                </a:solidFill>
              </a:rPr>
              <a:t>L</a:t>
            </a:r>
            <a:r>
              <a:rPr b="1" baseline="-25000" lang="en">
                <a:solidFill>
                  <a:srgbClr val="000000"/>
                </a:solidFill>
              </a:rPr>
              <a:t>Y</a:t>
            </a:r>
            <a:r>
              <a:rPr baseline="30000" lang="en">
                <a:solidFill>
                  <a:srgbClr val="000000"/>
                </a:solidFill>
              </a:rPr>
              <a:t>T</a:t>
            </a:r>
            <a:r>
              <a:rPr b="1" lang="en">
                <a:solidFill>
                  <a:srgbClr val="000000"/>
                </a:solidFill>
              </a:rPr>
              <a:t>T</a:t>
            </a:r>
            <a:endParaRPr b="1"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</a:rPr>
              <a:t>P</a:t>
            </a:r>
            <a:r>
              <a:rPr lang="en"/>
              <a:t> ← </a:t>
            </a:r>
            <a:r>
              <a:rPr b="1" lang="en">
                <a:solidFill>
                  <a:srgbClr val="000000"/>
                </a:solidFill>
              </a:rPr>
              <a:t>T</a:t>
            </a:r>
            <a:r>
              <a:rPr baseline="30000" lang="en">
                <a:solidFill>
                  <a:srgbClr val="000000"/>
                </a:solidFill>
              </a:rPr>
              <a:t>T</a:t>
            </a:r>
            <a:r>
              <a:rPr b="1" lang="en">
                <a:solidFill>
                  <a:srgbClr val="000000"/>
                </a:solidFill>
              </a:rPr>
              <a:t>X</a:t>
            </a:r>
            <a:endParaRPr b="1"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Reconstruct </a:t>
            </a:r>
            <a:r>
              <a:rPr b="1" lang="en">
                <a:solidFill>
                  <a:srgbClr val="000000"/>
                </a:solidFill>
              </a:rPr>
              <a:t>X</a:t>
            </a:r>
            <a:r>
              <a:rPr lang="en"/>
              <a:t> &amp; </a:t>
            </a:r>
            <a:r>
              <a:rPr b="1" lang="en">
                <a:solidFill>
                  <a:srgbClr val="000000"/>
                </a:solidFill>
              </a:rPr>
              <a:t>Y</a:t>
            </a:r>
            <a:endParaRPr b="1">
              <a:solidFill>
                <a:srgbClr val="000000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>
                <a:solidFill>
                  <a:srgbClr val="000000"/>
                </a:solidFill>
              </a:rPr>
              <a:t>X`</a:t>
            </a:r>
            <a:r>
              <a:rPr lang="en" sz="1800"/>
              <a:t> ← </a:t>
            </a:r>
            <a:r>
              <a:rPr b="1" lang="en" sz="1800">
                <a:solidFill>
                  <a:srgbClr val="000000"/>
                </a:solidFill>
              </a:rPr>
              <a:t>TP</a:t>
            </a:r>
            <a:endParaRPr b="1" sz="1800">
              <a:solidFill>
                <a:srgbClr val="000000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>
                <a:solidFill>
                  <a:srgbClr val="000000"/>
                </a:solidFill>
              </a:rPr>
              <a:t>Y`</a:t>
            </a:r>
            <a:r>
              <a:rPr lang="en" sz="1800"/>
              <a:t> ← </a:t>
            </a:r>
            <a:r>
              <a:rPr b="1" lang="en" sz="1800">
                <a:solidFill>
                  <a:srgbClr val="000000"/>
                </a:solidFill>
              </a:rPr>
              <a:t>TBV</a:t>
            </a:r>
            <a:endParaRPr b="1" sz="1800"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Deflate </a:t>
            </a:r>
            <a:r>
              <a:rPr b="1" lang="en">
                <a:solidFill>
                  <a:srgbClr val="000000"/>
                </a:solidFill>
              </a:rPr>
              <a:t>X</a:t>
            </a:r>
            <a:r>
              <a:rPr lang="en"/>
              <a:t> &amp; </a:t>
            </a:r>
            <a:r>
              <a:rPr b="1" lang="en">
                <a:solidFill>
                  <a:srgbClr val="000000"/>
                </a:solidFill>
              </a:rPr>
              <a:t>Y</a:t>
            </a:r>
            <a:endParaRPr b="1">
              <a:solidFill>
                <a:srgbClr val="000000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>
                <a:solidFill>
                  <a:srgbClr val="000000"/>
                </a:solidFill>
              </a:rPr>
              <a:t>X</a:t>
            </a:r>
            <a:r>
              <a:rPr lang="en" sz="1800"/>
              <a:t> ← </a:t>
            </a:r>
            <a:r>
              <a:rPr b="1" lang="en" sz="1800">
                <a:solidFill>
                  <a:srgbClr val="000000"/>
                </a:solidFill>
              </a:rPr>
              <a:t>X</a:t>
            </a:r>
            <a:r>
              <a:rPr lang="en" sz="1800"/>
              <a:t> - </a:t>
            </a:r>
            <a:r>
              <a:rPr b="1" lang="en" sz="1800">
                <a:solidFill>
                  <a:srgbClr val="000000"/>
                </a:solidFill>
              </a:rPr>
              <a:t>X`</a:t>
            </a:r>
            <a:endParaRPr b="1" sz="1800">
              <a:solidFill>
                <a:srgbClr val="000000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>
                <a:solidFill>
                  <a:srgbClr val="000000"/>
                </a:solidFill>
              </a:rPr>
              <a:t>Y</a:t>
            </a:r>
            <a:r>
              <a:rPr lang="en" sz="1800"/>
              <a:t> ← </a:t>
            </a:r>
            <a:r>
              <a:rPr b="1" lang="en" sz="1800">
                <a:solidFill>
                  <a:srgbClr val="000000"/>
                </a:solidFill>
              </a:rPr>
              <a:t>Y</a:t>
            </a:r>
            <a:r>
              <a:rPr lang="en" sz="1800"/>
              <a:t> - </a:t>
            </a:r>
            <a:r>
              <a:rPr b="1" lang="en" sz="1800">
                <a:solidFill>
                  <a:srgbClr val="000000"/>
                </a:solidFill>
              </a:rPr>
              <a:t>Y`</a:t>
            </a:r>
            <a:endParaRPr b="1" sz="1800"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 to Step 1 with new(ly deflated) </a:t>
            </a:r>
            <a:r>
              <a:rPr b="1" lang="en">
                <a:solidFill>
                  <a:srgbClr val="000000"/>
                </a:solidFill>
              </a:rPr>
              <a:t>X</a:t>
            </a:r>
            <a:r>
              <a:rPr lang="en"/>
              <a:t> &amp; </a:t>
            </a:r>
            <a:r>
              <a:rPr b="1" lang="en">
                <a:solidFill>
                  <a:srgbClr val="000000"/>
                </a:solidFill>
              </a:rPr>
              <a:t>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4"/>
          <p:cNvSpPr txBox="1"/>
          <p:nvPr>
            <p:ph idx="1" type="body"/>
          </p:nvPr>
        </p:nvSpPr>
        <p:spPr>
          <a:xfrm>
            <a:off x="311700" y="354725"/>
            <a:ext cx="8520600" cy="44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r>
              <a:rPr b="1" lang="en">
                <a:solidFill>
                  <a:srgbClr val="000000"/>
                </a:solidFill>
              </a:rPr>
              <a:t>X</a:t>
            </a:r>
            <a:r>
              <a:rPr lang="en"/>
              <a:t>, </a:t>
            </a:r>
            <a:r>
              <a:rPr b="1" lang="en">
                <a:solidFill>
                  <a:srgbClr val="000000"/>
                </a:solidFill>
              </a:rPr>
              <a:t>Y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i="1" lang="en"/>
              <a:t>c</a:t>
            </a:r>
            <a:r>
              <a:rPr lang="en"/>
              <a:t> = 1, ..., </a:t>
            </a:r>
            <a:r>
              <a:rPr i="1" lang="en"/>
              <a:t>C</a:t>
            </a:r>
            <a:r>
              <a:rPr lang="en"/>
              <a:t>; do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PLSC(</a:t>
            </a:r>
            <a:r>
              <a:rPr b="1" lang="en">
                <a:solidFill>
                  <a:srgbClr val="000000"/>
                </a:solidFill>
              </a:rPr>
              <a:t>X</a:t>
            </a:r>
            <a:r>
              <a:rPr lang="en"/>
              <a:t>,</a:t>
            </a:r>
            <a:r>
              <a:rPr b="1" lang="en"/>
              <a:t> </a:t>
            </a:r>
            <a:r>
              <a:rPr b="1" lang="en">
                <a:solidFill>
                  <a:srgbClr val="000000"/>
                </a:solidFill>
              </a:rPr>
              <a:t>Y</a:t>
            </a:r>
            <a:r>
              <a:rPr lang="en"/>
              <a:t>)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400"/>
              <a:buAutoNum type="alphaLcPeriod"/>
            </a:pPr>
            <a:r>
              <a:rPr i="1" lang="en">
                <a:solidFill>
                  <a:srgbClr val="A64D79"/>
                </a:solidFill>
              </a:rPr>
              <a:t>Using only the first component/latent variable</a:t>
            </a:r>
            <a:endParaRPr i="1">
              <a:solidFill>
                <a:srgbClr val="A64D79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</a:rPr>
              <a:t>T</a:t>
            </a:r>
            <a:r>
              <a:rPr lang="en"/>
              <a:t> ← </a:t>
            </a:r>
            <a:r>
              <a:rPr b="1" lang="en">
                <a:solidFill>
                  <a:srgbClr val="000000"/>
                </a:solidFill>
              </a:rPr>
              <a:t>L</a:t>
            </a:r>
            <a:r>
              <a:rPr b="1" baseline="-25000" lang="en">
                <a:solidFill>
                  <a:srgbClr val="000000"/>
                </a:solidFill>
              </a:rPr>
              <a:t>X</a:t>
            </a:r>
            <a:r>
              <a:rPr lang="en"/>
              <a:t> / sqrt(sum(</a:t>
            </a:r>
            <a:r>
              <a:rPr b="1" lang="en">
                <a:solidFill>
                  <a:srgbClr val="000000"/>
                </a:solidFill>
              </a:rPr>
              <a:t>L</a:t>
            </a:r>
            <a:r>
              <a:rPr b="1" baseline="-25000" lang="en">
                <a:solidFill>
                  <a:srgbClr val="000000"/>
                </a:solidFill>
              </a:rPr>
              <a:t>X</a:t>
            </a:r>
            <a:r>
              <a:rPr lang="en"/>
              <a:t>)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</a:rPr>
              <a:t>B</a:t>
            </a:r>
            <a:r>
              <a:rPr lang="en"/>
              <a:t> ← </a:t>
            </a:r>
            <a:r>
              <a:rPr b="1" lang="en">
                <a:solidFill>
                  <a:srgbClr val="000000"/>
                </a:solidFill>
              </a:rPr>
              <a:t>L</a:t>
            </a:r>
            <a:r>
              <a:rPr b="1" baseline="-25000" lang="en">
                <a:solidFill>
                  <a:srgbClr val="000000"/>
                </a:solidFill>
              </a:rPr>
              <a:t>Y</a:t>
            </a:r>
            <a:r>
              <a:rPr baseline="30000" lang="en">
                <a:solidFill>
                  <a:srgbClr val="000000"/>
                </a:solidFill>
              </a:rPr>
              <a:t>T</a:t>
            </a:r>
            <a:r>
              <a:rPr b="1" lang="en">
                <a:solidFill>
                  <a:srgbClr val="000000"/>
                </a:solidFill>
              </a:rPr>
              <a:t>T</a:t>
            </a:r>
            <a:endParaRPr b="1"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</a:rPr>
              <a:t>P</a:t>
            </a:r>
            <a:r>
              <a:rPr lang="en"/>
              <a:t> ← </a:t>
            </a:r>
            <a:r>
              <a:rPr b="1" lang="en">
                <a:solidFill>
                  <a:srgbClr val="000000"/>
                </a:solidFill>
              </a:rPr>
              <a:t>T</a:t>
            </a:r>
            <a:r>
              <a:rPr baseline="30000" lang="en">
                <a:solidFill>
                  <a:srgbClr val="000000"/>
                </a:solidFill>
              </a:rPr>
              <a:t>T</a:t>
            </a:r>
            <a:r>
              <a:rPr b="1" lang="en">
                <a:solidFill>
                  <a:srgbClr val="000000"/>
                </a:solidFill>
              </a:rPr>
              <a:t>X</a:t>
            </a:r>
            <a:endParaRPr b="1"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Reconstruct </a:t>
            </a:r>
            <a:r>
              <a:rPr b="1" lang="en">
                <a:solidFill>
                  <a:srgbClr val="000000"/>
                </a:solidFill>
              </a:rPr>
              <a:t>X</a:t>
            </a:r>
            <a:r>
              <a:rPr lang="en"/>
              <a:t> &amp; </a:t>
            </a:r>
            <a:r>
              <a:rPr b="1" lang="en">
                <a:solidFill>
                  <a:srgbClr val="000000"/>
                </a:solidFill>
              </a:rPr>
              <a:t>Y</a:t>
            </a:r>
            <a:endParaRPr b="1">
              <a:solidFill>
                <a:srgbClr val="000000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>
                <a:solidFill>
                  <a:srgbClr val="000000"/>
                </a:solidFill>
              </a:rPr>
              <a:t>X`</a:t>
            </a:r>
            <a:r>
              <a:rPr lang="en" sz="1800"/>
              <a:t> ← </a:t>
            </a:r>
            <a:r>
              <a:rPr b="1" lang="en" sz="1800">
                <a:solidFill>
                  <a:srgbClr val="000000"/>
                </a:solidFill>
              </a:rPr>
              <a:t>TP</a:t>
            </a:r>
            <a:endParaRPr b="1" sz="1800">
              <a:solidFill>
                <a:srgbClr val="000000"/>
              </a:solidFill>
            </a:endParaRPr>
          </a:p>
          <a:p>
            <a:pPr indent="-393700" lvl="1" marL="13716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600"/>
              <a:buAutoNum type="alphaLcPeriod"/>
            </a:pPr>
            <a:r>
              <a:rPr b="1" lang="en" sz="2600">
                <a:solidFill>
                  <a:srgbClr val="CC0000"/>
                </a:solidFill>
              </a:rPr>
              <a:t>Y`</a:t>
            </a:r>
            <a:r>
              <a:rPr lang="en" sz="2600">
                <a:solidFill>
                  <a:srgbClr val="CC0000"/>
                </a:solidFill>
              </a:rPr>
              <a:t> ← </a:t>
            </a:r>
            <a:r>
              <a:rPr b="1" lang="en" sz="2600">
                <a:solidFill>
                  <a:srgbClr val="CC0000"/>
                </a:solidFill>
              </a:rPr>
              <a:t>TBV</a:t>
            </a:r>
            <a:endParaRPr b="1" sz="2600">
              <a:solidFill>
                <a:srgbClr val="CC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Deflate </a:t>
            </a:r>
            <a:r>
              <a:rPr b="1" lang="en">
                <a:solidFill>
                  <a:srgbClr val="000000"/>
                </a:solidFill>
              </a:rPr>
              <a:t>X</a:t>
            </a:r>
            <a:r>
              <a:rPr lang="en"/>
              <a:t> &amp; </a:t>
            </a:r>
            <a:r>
              <a:rPr b="1" lang="en">
                <a:solidFill>
                  <a:srgbClr val="000000"/>
                </a:solidFill>
              </a:rPr>
              <a:t>Y</a:t>
            </a:r>
            <a:endParaRPr b="1">
              <a:solidFill>
                <a:srgbClr val="000000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>
                <a:solidFill>
                  <a:srgbClr val="000000"/>
                </a:solidFill>
              </a:rPr>
              <a:t>X</a:t>
            </a:r>
            <a:r>
              <a:rPr lang="en" sz="1800"/>
              <a:t> ← </a:t>
            </a:r>
            <a:r>
              <a:rPr b="1" lang="en" sz="1800">
                <a:solidFill>
                  <a:srgbClr val="000000"/>
                </a:solidFill>
              </a:rPr>
              <a:t>X</a:t>
            </a:r>
            <a:r>
              <a:rPr lang="en" sz="1800"/>
              <a:t> - </a:t>
            </a:r>
            <a:r>
              <a:rPr b="1" lang="en" sz="1800">
                <a:solidFill>
                  <a:srgbClr val="000000"/>
                </a:solidFill>
              </a:rPr>
              <a:t>X`</a:t>
            </a:r>
            <a:endParaRPr b="1" sz="1800">
              <a:solidFill>
                <a:srgbClr val="000000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>
                <a:solidFill>
                  <a:srgbClr val="000000"/>
                </a:solidFill>
              </a:rPr>
              <a:t>Y</a:t>
            </a:r>
            <a:r>
              <a:rPr lang="en" sz="1800"/>
              <a:t> ← </a:t>
            </a:r>
            <a:r>
              <a:rPr b="1" lang="en" sz="1800">
                <a:solidFill>
                  <a:srgbClr val="000000"/>
                </a:solidFill>
              </a:rPr>
              <a:t>Y</a:t>
            </a:r>
            <a:r>
              <a:rPr lang="en" sz="1800"/>
              <a:t> - </a:t>
            </a:r>
            <a:r>
              <a:rPr b="1" lang="en" sz="1800">
                <a:solidFill>
                  <a:srgbClr val="000000"/>
                </a:solidFill>
              </a:rPr>
              <a:t>Y`</a:t>
            </a:r>
            <a:endParaRPr b="1" sz="1800"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 to Step 1 with new(ly deflated) </a:t>
            </a:r>
            <a:r>
              <a:rPr b="1" lang="en">
                <a:solidFill>
                  <a:srgbClr val="000000"/>
                </a:solidFill>
              </a:rPr>
              <a:t>X</a:t>
            </a:r>
            <a:r>
              <a:rPr lang="en"/>
              <a:t> &amp; </a:t>
            </a:r>
            <a:r>
              <a:rPr b="1" lang="en">
                <a:solidFill>
                  <a:srgbClr val="000000"/>
                </a:solidFill>
              </a:rPr>
              <a:t>Y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9400" y="2628900"/>
            <a:ext cx="25146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4700" y="2628900"/>
            <a:ext cx="25146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628900"/>
            <a:ext cx="25146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9400" y="0"/>
            <a:ext cx="25146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14700" y="0"/>
            <a:ext cx="25146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25146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9400" y="2628900"/>
            <a:ext cx="25146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4700" y="2628900"/>
            <a:ext cx="25146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628900"/>
            <a:ext cx="25146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9400" y="0"/>
            <a:ext cx="25146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14700" y="0"/>
            <a:ext cx="25146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5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25146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with C1 + C2?</a:t>
            </a:r>
            <a:endParaRPr/>
          </a:p>
        </p:txBody>
      </p:sp>
      <p:sp>
        <p:nvSpPr>
          <p:cNvPr id="467" name="Google Shape;467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don’t have to look at them separately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look at </a:t>
            </a:r>
            <a:r>
              <a:rPr lang="en"/>
              <a:t>them together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just Component 1 then Component 2, but Component 1 + Component 2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9400" y="2628900"/>
            <a:ext cx="25146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4700" y="2628900"/>
            <a:ext cx="25146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628900"/>
            <a:ext cx="25146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9400" y="0"/>
            <a:ext cx="25146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14700" y="0"/>
            <a:ext cx="25146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5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25146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5850"/>
            <a:ext cx="297180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2200" y="1085850"/>
            <a:ext cx="297180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6100" y="1085850"/>
            <a:ext cx="29718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0"/>
          <p:cNvSpPr txBox="1"/>
          <p:nvPr>
            <p:ph idx="1" type="body"/>
          </p:nvPr>
        </p:nvSpPr>
        <p:spPr>
          <a:xfrm>
            <a:off x="311700" y="354725"/>
            <a:ext cx="8520600" cy="44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r>
              <a:rPr b="1" lang="en">
                <a:solidFill>
                  <a:srgbClr val="000000"/>
                </a:solidFill>
              </a:rPr>
              <a:t>X</a:t>
            </a:r>
            <a:r>
              <a:rPr lang="en"/>
              <a:t>, </a:t>
            </a:r>
            <a:r>
              <a:rPr b="1" lang="en">
                <a:solidFill>
                  <a:srgbClr val="000000"/>
                </a:solidFill>
              </a:rPr>
              <a:t>Y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i="1" lang="en"/>
              <a:t>c</a:t>
            </a:r>
            <a:r>
              <a:rPr lang="en"/>
              <a:t> = 1, ..., </a:t>
            </a:r>
            <a:r>
              <a:rPr i="1" lang="en"/>
              <a:t>C</a:t>
            </a:r>
            <a:r>
              <a:rPr lang="en"/>
              <a:t>; do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PLSC(</a:t>
            </a:r>
            <a:r>
              <a:rPr b="1" lang="en">
                <a:solidFill>
                  <a:srgbClr val="000000"/>
                </a:solidFill>
              </a:rPr>
              <a:t>X</a:t>
            </a:r>
            <a:r>
              <a:rPr lang="en"/>
              <a:t>,</a:t>
            </a:r>
            <a:r>
              <a:rPr b="1" lang="en"/>
              <a:t> </a:t>
            </a:r>
            <a:r>
              <a:rPr b="1" lang="en">
                <a:solidFill>
                  <a:srgbClr val="000000"/>
                </a:solidFill>
              </a:rPr>
              <a:t>Y</a:t>
            </a:r>
            <a:r>
              <a:rPr lang="en"/>
              <a:t>)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400"/>
              <a:buAutoNum type="alphaLcPeriod"/>
            </a:pPr>
            <a:r>
              <a:rPr i="1" lang="en">
                <a:solidFill>
                  <a:srgbClr val="A64D79"/>
                </a:solidFill>
              </a:rPr>
              <a:t>Using only the first component/latent variable</a:t>
            </a:r>
            <a:endParaRPr i="1">
              <a:solidFill>
                <a:srgbClr val="A64D79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</a:rPr>
              <a:t>T</a:t>
            </a:r>
            <a:r>
              <a:rPr lang="en"/>
              <a:t> ← </a:t>
            </a:r>
            <a:r>
              <a:rPr b="1" lang="en">
                <a:solidFill>
                  <a:srgbClr val="000000"/>
                </a:solidFill>
              </a:rPr>
              <a:t>L</a:t>
            </a:r>
            <a:r>
              <a:rPr b="1" baseline="-25000" lang="en">
                <a:solidFill>
                  <a:srgbClr val="000000"/>
                </a:solidFill>
              </a:rPr>
              <a:t>X</a:t>
            </a:r>
            <a:r>
              <a:rPr lang="en"/>
              <a:t> / sqrt(sum(</a:t>
            </a:r>
            <a:r>
              <a:rPr b="1" lang="en">
                <a:solidFill>
                  <a:srgbClr val="000000"/>
                </a:solidFill>
              </a:rPr>
              <a:t>L</a:t>
            </a:r>
            <a:r>
              <a:rPr b="1" baseline="-25000" lang="en">
                <a:solidFill>
                  <a:srgbClr val="000000"/>
                </a:solidFill>
              </a:rPr>
              <a:t>X</a:t>
            </a:r>
            <a:r>
              <a:rPr lang="en"/>
              <a:t>)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</a:rPr>
              <a:t>B</a:t>
            </a:r>
            <a:r>
              <a:rPr lang="en"/>
              <a:t> ← </a:t>
            </a:r>
            <a:r>
              <a:rPr b="1" lang="en">
                <a:solidFill>
                  <a:srgbClr val="000000"/>
                </a:solidFill>
              </a:rPr>
              <a:t>L</a:t>
            </a:r>
            <a:r>
              <a:rPr b="1" baseline="-25000" lang="en">
                <a:solidFill>
                  <a:srgbClr val="000000"/>
                </a:solidFill>
              </a:rPr>
              <a:t>Y</a:t>
            </a:r>
            <a:r>
              <a:rPr baseline="30000" lang="en">
                <a:solidFill>
                  <a:srgbClr val="000000"/>
                </a:solidFill>
              </a:rPr>
              <a:t>T</a:t>
            </a:r>
            <a:r>
              <a:rPr b="1" lang="en">
                <a:solidFill>
                  <a:srgbClr val="000000"/>
                </a:solidFill>
              </a:rPr>
              <a:t>T</a:t>
            </a:r>
            <a:endParaRPr b="1"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</a:rPr>
              <a:t>P</a:t>
            </a:r>
            <a:r>
              <a:rPr lang="en"/>
              <a:t> ← </a:t>
            </a:r>
            <a:r>
              <a:rPr b="1" lang="en">
                <a:solidFill>
                  <a:srgbClr val="000000"/>
                </a:solidFill>
              </a:rPr>
              <a:t>T</a:t>
            </a:r>
            <a:r>
              <a:rPr baseline="30000" lang="en">
                <a:solidFill>
                  <a:srgbClr val="000000"/>
                </a:solidFill>
              </a:rPr>
              <a:t>T</a:t>
            </a:r>
            <a:r>
              <a:rPr b="1" lang="en">
                <a:solidFill>
                  <a:srgbClr val="000000"/>
                </a:solidFill>
              </a:rPr>
              <a:t>X</a:t>
            </a:r>
            <a:endParaRPr b="1"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Reconstruct </a:t>
            </a:r>
            <a:r>
              <a:rPr b="1" lang="en">
                <a:solidFill>
                  <a:srgbClr val="000000"/>
                </a:solidFill>
              </a:rPr>
              <a:t>X</a:t>
            </a:r>
            <a:r>
              <a:rPr lang="en"/>
              <a:t> &amp; </a:t>
            </a:r>
            <a:r>
              <a:rPr b="1" lang="en">
                <a:solidFill>
                  <a:srgbClr val="000000"/>
                </a:solidFill>
              </a:rPr>
              <a:t>Y</a:t>
            </a:r>
            <a:endParaRPr b="1">
              <a:solidFill>
                <a:srgbClr val="000000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>
                <a:solidFill>
                  <a:srgbClr val="000000"/>
                </a:solidFill>
              </a:rPr>
              <a:t>X`</a:t>
            </a:r>
            <a:r>
              <a:rPr lang="en" sz="1800"/>
              <a:t> ← </a:t>
            </a:r>
            <a:r>
              <a:rPr b="1" lang="en" sz="1800">
                <a:solidFill>
                  <a:srgbClr val="000000"/>
                </a:solidFill>
              </a:rPr>
              <a:t>TP</a:t>
            </a:r>
            <a:endParaRPr b="1" sz="1800">
              <a:solidFill>
                <a:srgbClr val="000000"/>
              </a:solidFill>
            </a:endParaRPr>
          </a:p>
          <a:p>
            <a:pPr indent="-393700" lvl="1" marL="13716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600"/>
              <a:buAutoNum type="alphaLcPeriod"/>
            </a:pPr>
            <a:r>
              <a:rPr b="1" lang="en" sz="2600">
                <a:solidFill>
                  <a:srgbClr val="CC0000"/>
                </a:solidFill>
              </a:rPr>
              <a:t>Y`</a:t>
            </a:r>
            <a:r>
              <a:rPr lang="en" sz="2600">
                <a:solidFill>
                  <a:srgbClr val="CC0000"/>
                </a:solidFill>
              </a:rPr>
              <a:t> ← </a:t>
            </a:r>
            <a:r>
              <a:rPr b="1" lang="en" sz="2600">
                <a:solidFill>
                  <a:srgbClr val="CC0000"/>
                </a:solidFill>
              </a:rPr>
              <a:t>TBV</a:t>
            </a:r>
            <a:endParaRPr b="1" sz="2600">
              <a:solidFill>
                <a:srgbClr val="CC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Deflate </a:t>
            </a:r>
            <a:r>
              <a:rPr b="1" lang="en">
                <a:solidFill>
                  <a:srgbClr val="000000"/>
                </a:solidFill>
              </a:rPr>
              <a:t>X</a:t>
            </a:r>
            <a:r>
              <a:rPr lang="en"/>
              <a:t> &amp; </a:t>
            </a:r>
            <a:r>
              <a:rPr b="1" lang="en">
                <a:solidFill>
                  <a:srgbClr val="000000"/>
                </a:solidFill>
              </a:rPr>
              <a:t>Y</a:t>
            </a:r>
            <a:endParaRPr b="1">
              <a:solidFill>
                <a:srgbClr val="000000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>
                <a:solidFill>
                  <a:srgbClr val="000000"/>
                </a:solidFill>
              </a:rPr>
              <a:t>X</a:t>
            </a:r>
            <a:r>
              <a:rPr lang="en" sz="1800"/>
              <a:t> ← </a:t>
            </a:r>
            <a:r>
              <a:rPr b="1" lang="en" sz="1800">
                <a:solidFill>
                  <a:srgbClr val="000000"/>
                </a:solidFill>
              </a:rPr>
              <a:t>X</a:t>
            </a:r>
            <a:r>
              <a:rPr lang="en" sz="1800"/>
              <a:t> - </a:t>
            </a:r>
            <a:r>
              <a:rPr b="1" lang="en" sz="1800">
                <a:solidFill>
                  <a:srgbClr val="000000"/>
                </a:solidFill>
              </a:rPr>
              <a:t>X`</a:t>
            </a:r>
            <a:endParaRPr b="1" sz="1800">
              <a:solidFill>
                <a:srgbClr val="000000"/>
              </a:solidFill>
            </a:endParaRPr>
          </a:p>
          <a:p>
            <a:pPr indent="-393700" lvl="1" marL="13716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600"/>
              <a:buAutoNum type="alphaLcPeriod"/>
            </a:pPr>
            <a:r>
              <a:rPr b="1" lang="en" sz="2600">
                <a:solidFill>
                  <a:srgbClr val="CC0000"/>
                </a:solidFill>
              </a:rPr>
              <a:t>Y</a:t>
            </a:r>
            <a:r>
              <a:rPr lang="en" sz="2600">
                <a:solidFill>
                  <a:srgbClr val="CC0000"/>
                </a:solidFill>
              </a:rPr>
              <a:t> ← </a:t>
            </a:r>
            <a:r>
              <a:rPr b="1" lang="en" sz="2600">
                <a:solidFill>
                  <a:srgbClr val="CC0000"/>
                </a:solidFill>
              </a:rPr>
              <a:t>Y</a:t>
            </a:r>
            <a:r>
              <a:rPr lang="en" sz="2600">
                <a:solidFill>
                  <a:srgbClr val="CC0000"/>
                </a:solidFill>
              </a:rPr>
              <a:t> - </a:t>
            </a:r>
            <a:r>
              <a:rPr b="1" lang="en" sz="2600">
                <a:solidFill>
                  <a:srgbClr val="CC0000"/>
                </a:solidFill>
              </a:rPr>
              <a:t>Y`</a:t>
            </a:r>
            <a:endParaRPr b="1" sz="2600">
              <a:solidFill>
                <a:srgbClr val="CC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 to Step 1 with new(ly deflated) </a:t>
            </a:r>
            <a:r>
              <a:rPr b="1" lang="en">
                <a:solidFill>
                  <a:srgbClr val="000000"/>
                </a:solidFill>
              </a:rPr>
              <a:t>X</a:t>
            </a:r>
            <a:r>
              <a:rPr lang="en"/>
              <a:t> &amp; </a:t>
            </a:r>
            <a:r>
              <a:rPr b="1" lang="en">
                <a:solidFill>
                  <a:srgbClr val="000000"/>
                </a:solidFill>
              </a:rPr>
              <a:t>Y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200" y="1085850"/>
            <a:ext cx="297180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6100" y="1085850"/>
            <a:ext cx="297180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85850"/>
            <a:ext cx="29718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Reboot vs. The Original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Reboot is more focused and shorter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Reboot has less math, original is far too serious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Reboot introduces partial least squares </a:t>
            </a:r>
            <a:r>
              <a:rPr i="1" lang="en"/>
              <a:t>regression</a:t>
            </a:r>
            <a:br>
              <a:rPr i="1"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Reboot slides are very boring looking (“optimized for Zoom”, yuck)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 was actually in person ain’t that a weird concept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lot of overlap, but both are worth the time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BIG pause</a:t>
            </a:r>
            <a:endParaRPr/>
          </a:p>
        </p:txBody>
      </p:sp>
      <p:sp>
        <p:nvSpPr>
          <p:cNvPr id="502" name="Google Shape;502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 lm_res &lt;- lm(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as.matrix(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Y) ~ as.matrix(X))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 lm_res$fitted.values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 lm_res$residuals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0" y="428625"/>
            <a:ext cx="4286250" cy="42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75" y="428625"/>
            <a:ext cx="428625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secret of PLSR</a:t>
            </a:r>
            <a:endParaRPr/>
          </a:p>
        </p:txBody>
      </p:sp>
      <p:sp>
        <p:nvSpPr>
          <p:cNvPr id="514" name="Google Shape;514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PLSR and OLS (algebraically) give you the same fitted and residuals, when: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all components, and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OLS itself does not explode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Theory and assumptions are more prone to explosion than the algebra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algebra can definitely explode, too, though (e.g., matrix inverse)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benefits of PLSR (over OLS and the like)</a:t>
            </a:r>
            <a:endParaRPr/>
          </a:p>
        </p:txBody>
      </p:sp>
      <p:sp>
        <p:nvSpPr>
          <p:cNvPr id="520" name="Google Shape;520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want to predict: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It’s technically a regularized OLS: “Soft modelling” - H. Wold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soft regularization because we only use the good parts of the covariance matrix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good parts are the high variance (first) components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Plus you get all those PLSC bells-and-whistles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Component scores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Latent variables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Explained variance is different but you still get explained variance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For X and for Y </a:t>
            </a:r>
            <a:r>
              <a:rPr i="1" lang="en" sz="1400"/>
              <a:t>separately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 big bonus: the first component from PLSC and PLSR are identical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little breather</a:t>
            </a:r>
            <a:endParaRPr sz="19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select components</a:t>
            </a:r>
            <a:endParaRPr/>
          </a:p>
        </p:txBody>
      </p:sp>
      <p:sp>
        <p:nvSpPr>
          <p:cNvPr id="531" name="Google Shape;531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don’t need them all, we certainly don’t want them all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how do we decide which to keep?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generally: What do we interpret?</a:t>
            </a:r>
            <a:endParaRPr/>
          </a:p>
        </p:txBody>
      </p:sp>
      <p:sp>
        <p:nvSpPr>
          <p:cNvPr id="537" name="Google Shape;537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and/or which components?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variables are stable (“significant”)?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I have groups and are those groups different?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good or bad is my model for prediction?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Resampling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Resampling is probably the best</a:t>
            </a:r>
            <a:endParaRPr/>
          </a:p>
        </p:txBody>
      </p:sp>
      <p:sp>
        <p:nvSpPr>
          <p:cNvPr id="548" name="Google Shape;548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Permutation: create null distributions, see if effect is outside of the null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Often used to select the number of components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Bootstrap: create effect distributions (confidence interval), see if effects are sufficiently far away from zero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Often used to identify variables to interpret, or variables that are stable (“significant”)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Leave one out, K-fold: prediction estimates (typically) for observations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Often used to assess predictive performance, or model selection, or feature selection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Repeated K-fold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Leave-one-out bootstrap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Split-half resampling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Dive in to resampling</a:t>
            </a:r>
            <a:endParaRPr/>
          </a:p>
        </p:txBody>
      </p:sp>
      <p:sp>
        <p:nvSpPr>
          <p:cNvPr id="554" name="Google Shape;554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Previous workshops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Resampling workshop from April 2017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PLS (the original) from October 2017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PCA/MCA &amp; Resampling from May 2019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repository for this workshop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Lots of examples in 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tidymodels.org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statlearning.com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do PLS in R?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do PLS* in R?</a:t>
            </a:r>
            <a:endParaRPr/>
          </a:p>
        </p:txBody>
      </p:sp>
      <p:sp>
        <p:nvSpPr>
          <p:cNvPr id="565" name="Google Shape;565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I’ve provided LOTS of examples here: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https://github.com/derekbeaton/Workshops/tree/master/RTC/PLS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D85C6"/>
                </a:solidFill>
              </a:rPr>
              <a:t>baby_plss.R</a:t>
            </a:r>
            <a:r>
              <a:rPr lang="en"/>
              <a:t>: minimal forms of PLS in base R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Several practical examples (EXAMPLES_*.R)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PLSC with TExPosition &amp; TInPosition: </a:t>
            </a:r>
            <a:r>
              <a:rPr lang="en">
                <a:solidFill>
                  <a:srgbClr val="3D85C6"/>
                </a:solidFill>
              </a:rPr>
              <a:t>EXAMPLE_PLSC_TExPosition.R</a:t>
            </a:r>
            <a:endParaRPr>
              <a:solidFill>
                <a:srgbClr val="3D85C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PLSR with pls and vs. lm(): </a:t>
            </a:r>
            <a:r>
              <a:rPr lang="en">
                <a:solidFill>
                  <a:srgbClr val="3D85C6"/>
                </a:solidFill>
              </a:rPr>
              <a:t>EXAMPLE_PLSR_pls.R</a:t>
            </a:r>
            <a:endParaRPr>
              <a:solidFill>
                <a:srgbClr val="3D85C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PLSR with pls &amp; tidymodels: </a:t>
            </a:r>
            <a:r>
              <a:rPr lang="en">
                <a:solidFill>
                  <a:srgbClr val="3D85C6"/>
                </a:solidFill>
              </a:rPr>
              <a:t>EXAMPLE_PLSR_tidymodels.R</a:t>
            </a:r>
            <a:endParaRPr>
              <a:solidFill>
                <a:srgbClr val="3D85C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Various PLSs with GPLS: </a:t>
            </a:r>
            <a:r>
              <a:rPr lang="en">
                <a:solidFill>
                  <a:srgbClr val="3D85C6"/>
                </a:solidFill>
              </a:rPr>
              <a:t>EXAMPLE_PLSC_PLSR_gpls.R</a:t>
            </a:r>
            <a:br>
              <a:rPr lang="en">
                <a:solidFill>
                  <a:srgbClr val="3D85C6"/>
                </a:solidFill>
              </a:rPr>
            </a:br>
            <a:endParaRPr>
              <a:solidFill>
                <a:srgbClr val="3D85C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Definitely see the old workshop we did from 2017 OCT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even videos around somewhere!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Variations, relations, and limitations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Variations</a:t>
            </a:r>
            <a:endParaRPr/>
          </a:p>
        </p:txBody>
      </p:sp>
      <p:sp>
        <p:nvSpPr>
          <p:cNvPr id="576" name="Google Shape;576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PLS-path modelling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types of PLS-based discriminant analyses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PLS-DA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Barycentric discriminant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Mean-centered PLS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PLS-Canonical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Symmetric like PLSCorrelation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Iterate and deflate like PLSRegression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PC-regression = PLSR = OLS when we use all components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</a:t>
            </a:r>
            <a:endParaRPr/>
          </a:p>
        </p:txBody>
      </p:sp>
      <p:sp>
        <p:nvSpPr>
          <p:cNvPr id="582" name="Google Shape;582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Canonical correlation analysis (CCA) and reduced rank regression (RRR) are weighted versions of PLSC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Penalized/sparse CCA makes use of what we’d call PLSC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Fisher’s Linear discriminant analysis (LDA) is CCA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Thus </a:t>
            </a:r>
            <a:r>
              <a:rPr i="1" lang="en"/>
              <a:t>another</a:t>
            </a:r>
            <a:r>
              <a:rPr lang="en"/>
              <a:t> discriminant version of PLSC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Generalizations to more tables and different optimizations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See regularized generalized canonical correlation </a:t>
            </a:r>
            <a:r>
              <a:rPr lang="en"/>
              <a:t>analysis (RGCCA, Tenehaus &amp; Tenenhaus)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588" name="Google Shape;588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"coding categorical variables with the indicator matrix of dummy variables and considering them as Gaussian, for instance, is almost a crime." (Husson, Josse, Saporta)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 don’t do that, I will report you to the (mostly French) data police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PLS-Correspondence Analysis (Beaton et al., 2016) and Generalized Partial Least Squares (Beaton et al., 2020)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categorical, ordinal, or mixtures of those and continuous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Appendix is dedicated to connections between PLS, CCA, RRR and all their friends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&amp; Resources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599" name="Google Shape;599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Lots of good stuff here: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3D85C6"/>
                </a:solidFill>
              </a:rPr>
              <a:t>https://github.com/derekbeaton/Workshops</a:t>
            </a:r>
            <a:r>
              <a:rPr lang="en">
                <a:solidFill>
                  <a:srgbClr val="3D85C6"/>
                </a:solidFill>
              </a:rPr>
              <a:t>/</a:t>
            </a:r>
            <a:endParaRPr>
              <a:solidFill>
                <a:srgbClr val="3D85C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400"/>
              <a:buChar char="○"/>
            </a:pPr>
            <a:r>
              <a:rPr lang="en">
                <a:solidFill>
                  <a:srgbClr val="3D85C6"/>
                </a:solidFill>
              </a:rPr>
              <a:t>https://github.com/jennyrieck/Workshops/</a:t>
            </a:r>
            <a:endParaRPr>
              <a:solidFill>
                <a:srgbClr val="3D85C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previous RTC workshops: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PLS: [either of our githubs]: </a:t>
            </a:r>
            <a:r>
              <a:rPr lang="en">
                <a:solidFill>
                  <a:srgbClr val="3D85C6"/>
                </a:solidFill>
              </a:rPr>
              <a:t>/RTC/Oct2017</a:t>
            </a:r>
            <a:endParaRPr>
              <a:solidFill>
                <a:srgbClr val="3D85C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Resampling:</a:t>
            </a:r>
            <a:r>
              <a:rPr lang="en">
                <a:solidFill>
                  <a:srgbClr val="3D85C6"/>
                </a:solidFill>
              </a:rPr>
              <a:t> [derek]/RTC/Apr2017</a:t>
            </a:r>
            <a:endParaRPr>
              <a:solidFill>
                <a:srgbClr val="3D85C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PCA/MCA &amp; Resampling: </a:t>
            </a:r>
            <a:r>
              <a:rPr lang="en">
                <a:solidFill>
                  <a:srgbClr val="3D85C6"/>
                </a:solidFill>
              </a:rPr>
              <a:t>[derek]</a:t>
            </a:r>
            <a:r>
              <a:rPr lang="en">
                <a:solidFill>
                  <a:srgbClr val="3D85C6"/>
                </a:solidFill>
              </a:rPr>
              <a:t>/RTC/PCA_MCA_Resampling</a:t>
            </a:r>
            <a:endParaRPr>
              <a:solidFill>
                <a:srgbClr val="3D85C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other workshops: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Related techniques: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3D85C6"/>
                </a:solidFill>
              </a:rPr>
              <a:t>[derek]/Misc/CA_MCA</a:t>
            </a:r>
            <a:endParaRPr>
              <a:solidFill>
                <a:srgbClr val="3D85C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Lots more </a:t>
            </a:r>
            <a:r>
              <a:rPr lang="en"/>
              <a:t>related</a:t>
            </a:r>
            <a:r>
              <a:rPr lang="en"/>
              <a:t> techniques: </a:t>
            </a:r>
            <a:r>
              <a:rPr lang="en">
                <a:solidFill>
                  <a:srgbClr val="3D85C6"/>
                </a:solidFill>
              </a:rPr>
              <a:t>[derek]/ONDRI/Scholars_SEP2019_Ordination</a:t>
            </a:r>
            <a:endParaRPr>
              <a:solidFill>
                <a:srgbClr val="3D85C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tidymodels.org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statlearning.com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605" name="Google Shape;605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Abdi, H. (2010). Partial least squares regression and projection on latent structure regression (PLS Regression). Wiley Interdisciplinary Reviews: Computational Statistics 2(1), 97106.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Beaton, D., Saporta, G., &amp; Abdi, H. (2019). A generalization of partial least squares regression and correspondence analysis for categorical and mixed data: An application with the ADNI data. bioRxiv, 598888.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Krishnan, A., Williams, L. J., McIntosh, A. R. &amp; Abdi, H. (2011), Partial Least Squares (PLS) methods for neuroimaging: A tutorial and review. NeuroImage 56(2), 455-475.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McIntosh, A., Bookstein, F., Haxby, J. &amp; Grady, C. (1996). Spatial Pattern Analysis of Functional Brain Images Using Partial Least Squares. NeuroImage 3(3), 143157.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Sanchez, G. (2015). The Saga of PLS. Retrieved from: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https://sagaofpls.github.io/aboutpls.html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Tenenhaus, M. (1998). La régression PLS: théorie et pratique. Editions TECHNIP.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Tucker, L. R. (1958). An inter-battery method of factor analysis. Psychometrika 23(2), 111136.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Wold, H. (1975). Soft modelling by latent variables: the non-linear iterative partial least squares (NIPALS) approach. Perspectives in Probability and Statistics, In Honor of MS Bartlett pp. 117144.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we’re working with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PLS Correlation (PLSC)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PLS Regression (PLSR)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Resampling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do PLSC, PLSR, and resampling in 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Variations, relations, and limitations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we’re working with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PLS Correlation (PLSC)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PLS Regression (PLSR)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Resampling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do PLSC, PLSR, and resampling in 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Variations, relations, and limitations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