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4"/>
  </p:notesMasterIdLst>
  <p:sldIdLst>
    <p:sldId id="256" r:id="rId2"/>
    <p:sldId id="316" r:id="rId3"/>
    <p:sldId id="317" r:id="rId4"/>
    <p:sldId id="318" r:id="rId5"/>
    <p:sldId id="319" r:id="rId6"/>
    <p:sldId id="260" r:id="rId7"/>
    <p:sldId id="291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92" r:id="rId27"/>
    <p:sldId id="281" r:id="rId28"/>
    <p:sldId id="282" r:id="rId29"/>
    <p:sldId id="283" r:id="rId30"/>
    <p:sldId id="284" r:id="rId31"/>
    <p:sldId id="285" r:id="rId32"/>
    <p:sldId id="286" r:id="rId33"/>
    <p:sldId id="472" r:id="rId34"/>
    <p:sldId id="257" r:id="rId35"/>
    <p:sldId id="287" r:id="rId36"/>
    <p:sldId id="288" r:id="rId37"/>
    <p:sldId id="289" r:id="rId38"/>
    <p:sldId id="290" r:id="rId39"/>
    <p:sldId id="293" r:id="rId40"/>
    <p:sldId id="258" r:id="rId41"/>
    <p:sldId id="294" r:id="rId42"/>
    <p:sldId id="295" r:id="rId43"/>
    <p:sldId id="296" r:id="rId44"/>
    <p:sldId id="297" r:id="rId45"/>
    <p:sldId id="404" r:id="rId46"/>
    <p:sldId id="412" r:id="rId47"/>
    <p:sldId id="405" r:id="rId48"/>
    <p:sldId id="406" r:id="rId49"/>
    <p:sldId id="407" r:id="rId50"/>
    <p:sldId id="408" r:id="rId51"/>
    <p:sldId id="409" r:id="rId52"/>
    <p:sldId id="410" r:id="rId53"/>
    <p:sldId id="411" r:id="rId54"/>
    <p:sldId id="413" r:id="rId55"/>
    <p:sldId id="414" r:id="rId56"/>
    <p:sldId id="415" r:id="rId57"/>
    <p:sldId id="416" r:id="rId58"/>
    <p:sldId id="417" r:id="rId59"/>
    <p:sldId id="418" r:id="rId60"/>
    <p:sldId id="419" r:id="rId61"/>
    <p:sldId id="420" r:id="rId62"/>
    <p:sldId id="421" r:id="rId63"/>
    <p:sldId id="422" r:id="rId64"/>
    <p:sldId id="423" r:id="rId65"/>
    <p:sldId id="424" r:id="rId66"/>
    <p:sldId id="425" r:id="rId67"/>
    <p:sldId id="426" r:id="rId68"/>
    <p:sldId id="427" r:id="rId69"/>
    <p:sldId id="429" r:id="rId70"/>
    <p:sldId id="430" r:id="rId71"/>
    <p:sldId id="432" r:id="rId72"/>
    <p:sldId id="433" r:id="rId73"/>
    <p:sldId id="431" r:id="rId74"/>
    <p:sldId id="434" r:id="rId75"/>
    <p:sldId id="298" r:id="rId76"/>
    <p:sldId id="435" r:id="rId77"/>
    <p:sldId id="299" r:id="rId78"/>
    <p:sldId id="300" r:id="rId79"/>
    <p:sldId id="301" r:id="rId80"/>
    <p:sldId id="302" r:id="rId81"/>
    <p:sldId id="303" r:id="rId82"/>
    <p:sldId id="304" r:id="rId83"/>
    <p:sldId id="305" r:id="rId84"/>
    <p:sldId id="339" r:id="rId85"/>
    <p:sldId id="350" r:id="rId86"/>
    <p:sldId id="351" r:id="rId87"/>
    <p:sldId id="306" r:id="rId88"/>
    <p:sldId id="401" r:id="rId89"/>
    <p:sldId id="353" r:id="rId90"/>
    <p:sldId id="354" r:id="rId91"/>
    <p:sldId id="355" r:id="rId92"/>
    <p:sldId id="356" r:id="rId93"/>
    <p:sldId id="357" r:id="rId94"/>
    <p:sldId id="358" r:id="rId95"/>
    <p:sldId id="359" r:id="rId96"/>
    <p:sldId id="360" r:id="rId97"/>
    <p:sldId id="361" r:id="rId98"/>
    <p:sldId id="362" r:id="rId99"/>
    <p:sldId id="364" r:id="rId100"/>
    <p:sldId id="309" r:id="rId101"/>
    <p:sldId id="371" r:id="rId102"/>
    <p:sldId id="310" r:id="rId103"/>
    <p:sldId id="467" r:id="rId104"/>
    <p:sldId id="468" r:id="rId105"/>
    <p:sldId id="466" r:id="rId106"/>
    <p:sldId id="311" r:id="rId107"/>
    <p:sldId id="341" r:id="rId108"/>
    <p:sldId id="312" r:id="rId109"/>
    <p:sldId id="342" r:id="rId110"/>
    <p:sldId id="315" r:id="rId111"/>
    <p:sldId id="321" r:id="rId112"/>
    <p:sldId id="322" r:id="rId113"/>
    <p:sldId id="320" r:id="rId114"/>
    <p:sldId id="473" r:id="rId115"/>
    <p:sldId id="402" r:id="rId116"/>
    <p:sldId id="403" r:id="rId117"/>
    <p:sldId id="436" r:id="rId118"/>
    <p:sldId id="373" r:id="rId119"/>
    <p:sldId id="375" r:id="rId120"/>
    <p:sldId id="376" r:id="rId121"/>
    <p:sldId id="377" r:id="rId122"/>
    <p:sldId id="378" r:id="rId123"/>
    <p:sldId id="437" r:id="rId124"/>
    <p:sldId id="438" r:id="rId125"/>
    <p:sldId id="374" r:id="rId126"/>
    <p:sldId id="439" r:id="rId127"/>
    <p:sldId id="440" r:id="rId128"/>
    <p:sldId id="383" r:id="rId129"/>
    <p:sldId id="348" r:id="rId130"/>
    <p:sldId id="379" r:id="rId131"/>
    <p:sldId id="380" r:id="rId132"/>
    <p:sldId id="381" r:id="rId133"/>
    <p:sldId id="382" r:id="rId134"/>
    <p:sldId id="385" r:id="rId135"/>
    <p:sldId id="384" r:id="rId136"/>
    <p:sldId id="386" r:id="rId137"/>
    <p:sldId id="389" r:id="rId138"/>
    <p:sldId id="390" r:id="rId139"/>
    <p:sldId id="391" r:id="rId140"/>
    <p:sldId id="344" r:id="rId141"/>
    <p:sldId id="387" r:id="rId142"/>
    <p:sldId id="346" r:id="rId143"/>
    <p:sldId id="347" r:id="rId144"/>
    <p:sldId id="393" r:id="rId145"/>
    <p:sldId id="394" r:id="rId146"/>
    <p:sldId id="395" r:id="rId147"/>
    <p:sldId id="396" r:id="rId148"/>
    <p:sldId id="397" r:id="rId149"/>
    <p:sldId id="398" r:id="rId150"/>
    <p:sldId id="323" r:id="rId151"/>
    <p:sldId id="349" r:id="rId152"/>
    <p:sldId id="469" r:id="rId153"/>
    <p:sldId id="441" r:id="rId154"/>
    <p:sldId id="442" r:id="rId155"/>
    <p:sldId id="443" r:id="rId156"/>
    <p:sldId id="444" r:id="rId157"/>
    <p:sldId id="445" r:id="rId158"/>
    <p:sldId id="446" r:id="rId159"/>
    <p:sldId id="447" r:id="rId160"/>
    <p:sldId id="448" r:id="rId161"/>
    <p:sldId id="449" r:id="rId162"/>
    <p:sldId id="450" r:id="rId163"/>
    <p:sldId id="451" r:id="rId164"/>
    <p:sldId id="452" r:id="rId165"/>
    <p:sldId id="453" r:id="rId166"/>
    <p:sldId id="454" r:id="rId167"/>
    <p:sldId id="455" r:id="rId168"/>
    <p:sldId id="456" r:id="rId169"/>
    <p:sldId id="461" r:id="rId170"/>
    <p:sldId id="457" r:id="rId171"/>
    <p:sldId id="462" r:id="rId172"/>
    <p:sldId id="470" r:id="rId173"/>
    <p:sldId id="460" r:id="rId174"/>
    <p:sldId id="463" r:id="rId175"/>
    <p:sldId id="471" r:id="rId176"/>
    <p:sldId id="464" r:id="rId177"/>
    <p:sldId id="465" r:id="rId178"/>
    <p:sldId id="324" r:id="rId179"/>
    <p:sldId id="325" r:id="rId180"/>
    <p:sldId id="326" r:id="rId181"/>
    <p:sldId id="327" r:id="rId182"/>
    <p:sldId id="343" r:id="rId183"/>
    <p:sldId id="328" r:id="rId184"/>
    <p:sldId id="329" r:id="rId185"/>
    <p:sldId id="399" r:id="rId186"/>
    <p:sldId id="330" r:id="rId187"/>
    <p:sldId id="333" r:id="rId188"/>
    <p:sldId id="334" r:id="rId189"/>
    <p:sldId id="335" r:id="rId190"/>
    <p:sldId id="336" r:id="rId191"/>
    <p:sldId id="337" r:id="rId192"/>
    <p:sldId id="338" r:id="rId19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8" d="100"/>
          <a:sy n="48" d="100"/>
        </p:scale>
        <p:origin x="-1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180" Type="http://schemas.openxmlformats.org/officeDocument/2006/relationships/slide" Target="slides/slide179.xml"/><Relationship Id="rId181" Type="http://schemas.openxmlformats.org/officeDocument/2006/relationships/slide" Target="slides/slide180.xml"/><Relationship Id="rId182" Type="http://schemas.openxmlformats.org/officeDocument/2006/relationships/slide" Target="slides/slide18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83" Type="http://schemas.openxmlformats.org/officeDocument/2006/relationships/slide" Target="slides/slide182.xml"/><Relationship Id="rId184" Type="http://schemas.openxmlformats.org/officeDocument/2006/relationships/slide" Target="slides/slide183.xml"/><Relationship Id="rId185" Type="http://schemas.openxmlformats.org/officeDocument/2006/relationships/slide" Target="slides/slide184.xml"/><Relationship Id="rId186" Type="http://schemas.openxmlformats.org/officeDocument/2006/relationships/slide" Target="slides/slide185.xml"/><Relationship Id="rId187" Type="http://schemas.openxmlformats.org/officeDocument/2006/relationships/slide" Target="slides/slide186.xml"/><Relationship Id="rId188" Type="http://schemas.openxmlformats.org/officeDocument/2006/relationships/slide" Target="slides/slide187.xml"/><Relationship Id="rId189" Type="http://schemas.openxmlformats.org/officeDocument/2006/relationships/slide" Target="slides/slide18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190" Type="http://schemas.openxmlformats.org/officeDocument/2006/relationships/slide" Target="slides/slide189.xml"/><Relationship Id="rId191" Type="http://schemas.openxmlformats.org/officeDocument/2006/relationships/slide" Target="slides/slide190.xml"/><Relationship Id="rId192" Type="http://schemas.openxmlformats.org/officeDocument/2006/relationships/slide" Target="slides/slide19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93" Type="http://schemas.openxmlformats.org/officeDocument/2006/relationships/slide" Target="slides/slide192.xml"/><Relationship Id="rId194" Type="http://schemas.openxmlformats.org/officeDocument/2006/relationships/notesMaster" Target="notesMasters/notesMaster1.xml"/><Relationship Id="rId195" Type="http://schemas.openxmlformats.org/officeDocument/2006/relationships/printerSettings" Target="printerSettings/printerSettings1.bin"/><Relationship Id="rId196" Type="http://schemas.openxmlformats.org/officeDocument/2006/relationships/presProps" Target="presProps.xml"/><Relationship Id="rId197" Type="http://schemas.openxmlformats.org/officeDocument/2006/relationships/viewProps" Target="viewProps.xml"/><Relationship Id="rId198" Type="http://schemas.openxmlformats.org/officeDocument/2006/relationships/theme" Target="theme/theme1.xml"/><Relationship Id="rId199" Type="http://schemas.openxmlformats.org/officeDocument/2006/relationships/tableStyles" Target="tableStyles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slide" Target="slides/slide164.xml"/><Relationship Id="rId166" Type="http://schemas.openxmlformats.org/officeDocument/2006/relationships/slide" Target="slides/slide165.xml"/><Relationship Id="rId167" Type="http://schemas.openxmlformats.org/officeDocument/2006/relationships/slide" Target="slides/slide166.xml"/><Relationship Id="rId168" Type="http://schemas.openxmlformats.org/officeDocument/2006/relationships/slide" Target="slides/slide167.xml"/><Relationship Id="rId169" Type="http://schemas.openxmlformats.org/officeDocument/2006/relationships/slide" Target="slides/slide16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70" Type="http://schemas.openxmlformats.org/officeDocument/2006/relationships/slide" Target="slides/slide169.xml"/><Relationship Id="rId171" Type="http://schemas.openxmlformats.org/officeDocument/2006/relationships/slide" Target="slides/slide170.xml"/><Relationship Id="rId172" Type="http://schemas.openxmlformats.org/officeDocument/2006/relationships/slide" Target="slides/slide171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173" Type="http://schemas.openxmlformats.org/officeDocument/2006/relationships/slide" Target="slides/slide172.xml"/><Relationship Id="rId174" Type="http://schemas.openxmlformats.org/officeDocument/2006/relationships/slide" Target="slides/slide173.xml"/><Relationship Id="rId175" Type="http://schemas.openxmlformats.org/officeDocument/2006/relationships/slide" Target="slides/slide174.xml"/><Relationship Id="rId176" Type="http://schemas.openxmlformats.org/officeDocument/2006/relationships/slide" Target="slides/slide175.xml"/><Relationship Id="rId177" Type="http://schemas.openxmlformats.org/officeDocument/2006/relationships/slide" Target="slides/slide176.xml"/><Relationship Id="rId178" Type="http://schemas.openxmlformats.org/officeDocument/2006/relationships/slide" Target="slides/slide177.xml"/><Relationship Id="rId179" Type="http://schemas.openxmlformats.org/officeDocument/2006/relationships/slide" Target="slides/slide17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926E6-4AA9-2B42-B346-7BA85EA0C7D3}" type="datetimeFigureOut">
              <a:rPr lang="en-US" smtClean="0"/>
              <a:t>4/5/14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D07D4-B29D-C345-978C-2834F05D0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66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transition from Derek to Daniel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D07D4-B29D-C345-978C-2834F05D04C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84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No, no, not really. But, it’s not a bad mnemonic!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D07D4-B29D-C345-978C-2834F05D04C8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74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now for some ANOVA!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D07D4-B29D-C345-978C-2834F05D04C8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28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take a closer look at interaction 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D07D4-B29D-C345-978C-2834F05D04C8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52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Yuck, but, quite verbosely yuck!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D07D4-B29D-C345-978C-2834F05D04C8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25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OK… but I think we can do better!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D07D4-B29D-C345-978C-2834F05D04C8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49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Saves the picture for you to your working directory</a:t>
            </a:r>
            <a:r>
              <a:rPr lang="en-US" baseline="0" dirty="0" smtClean="0"/>
              <a:t> (or other folder if you specify it).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D07D4-B29D-C345-978C-2834F05D04C8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57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let’s take a look at that picture I output with a PNG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D07D4-B29D-C345-978C-2834F05D04C8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58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</a:t>
            </a:r>
            <a:r>
              <a:rPr lang="en-US" baseline="0" dirty="0" smtClean="0"/>
              <a:t> SPSS’s version. Yeah… they’re similar. But all things being the same one costs you thousands per year and the other is free.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D07D4-B29D-C345-978C-2834F05D04C8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298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the free one gives you the output in a format that’s quite friendly for APA-style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D07D4-B29D-C345-978C-2834F05D04C8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55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DEREK YELLS FROM THE CROWD!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D07D4-B29D-C345-978C-2834F05D04C8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4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a naïve user, but, I’m here</a:t>
            </a:r>
            <a:r>
              <a:rPr lang="en-US" baseline="0" dirty="0" smtClean="0"/>
              <a:t> to tell you how to feel comfortable with getting into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D07D4-B29D-C345-978C-2834F05D04C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368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before, we can use the </a:t>
            </a:r>
            <a:r>
              <a:rPr lang="en-US" dirty="0" err="1" smtClean="0"/>
              <a:t>aov</a:t>
            </a:r>
            <a:r>
              <a:rPr lang="en-US" dirty="0" smtClean="0"/>
              <a:t>()</a:t>
            </a:r>
            <a:r>
              <a:rPr lang="en-US" baseline="0" dirty="0" smtClean="0"/>
              <a:t> output for post hoc tests.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D07D4-B29D-C345-978C-2834F05D04C8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443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But… sometimes the </a:t>
            </a:r>
            <a:r>
              <a:rPr lang="en-US" dirty="0" err="1" smtClean="0"/>
              <a:t>Tukey</a:t>
            </a:r>
            <a:r>
              <a:rPr lang="en-US" dirty="0" smtClean="0"/>
              <a:t> visualization can be difficult to </a:t>
            </a:r>
            <a:r>
              <a:rPr lang="en-US" dirty="0" err="1" smtClean="0"/>
              <a:t>itnerpret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D07D4-B29D-C345-978C-2834F05D04C8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19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we’ll do pairwise</a:t>
            </a:r>
            <a:r>
              <a:rPr lang="en-US" baseline="0" dirty="0" smtClean="0"/>
              <a:t> comparisons, again!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D07D4-B29D-C345-978C-2834F05D04C8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36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so bad! The </a:t>
            </a:r>
            <a:r>
              <a:rPr lang="en-US" dirty="0" err="1" smtClean="0"/>
              <a:t>pairwise.t.test</a:t>
            </a:r>
            <a:r>
              <a:rPr lang="en-US" dirty="0" smtClean="0"/>
              <a:t> function offers many types of p-value corrections.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D07D4-B29D-C345-978C-2834F05D04C8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5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Yuck, but, a yuck we must deal with if we want to use 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D07D4-B29D-C345-978C-2834F05D04C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13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help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D07D4-B29D-C345-978C-2834F05D04C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27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Directories</a:t>
            </a:r>
            <a:r>
              <a:rPr lang="en-US" baseline="0" dirty="0" smtClean="0"/>
              <a:t> are also called folders.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D07D4-B29D-C345-978C-2834F05D04C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75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over to R to actually change</a:t>
            </a:r>
            <a:r>
              <a:rPr lang="en-US" baseline="0" dirty="0" smtClean="0"/>
              <a:t> our directory. Open the S(A) first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D07D4-B29D-C345-978C-2834F05D04C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03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two ways to get 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D07D4-B29D-C345-978C-2834F05D04C8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61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question mark means you need the Help</a:t>
            </a:r>
            <a:r>
              <a:rPr lang="en-US" baseline="0" dirty="0" smtClean="0"/>
              <a:t>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D07D4-B29D-C345-978C-2834F05D04C8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06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second question mark means you’re helpless!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D07D4-B29D-C345-978C-2834F05D04C8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46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4/5/14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tiff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4" Type="http://schemas.openxmlformats.org/officeDocument/2006/relationships/image" Target="../media/image2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tiff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3.png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9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2.png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3.png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4.png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5.png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tiff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tiff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tiff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tiff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tiff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tiff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tiff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tiff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tiff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tiff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tiff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tiff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tiff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tiff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tiff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tiff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tiff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tiff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tiff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tiff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tiff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tiff"/><Relationship Id="rId3" Type="http://schemas.openxmlformats.org/officeDocument/2006/relationships/image" Target="../media/image48.png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tif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Introduction to ANOVA in R.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dist"/>
            <a:r>
              <a:rPr lang="en-US" dirty="0" smtClean="0"/>
              <a:t>Daniel Faso					Derek Beaton</a:t>
            </a:r>
          </a:p>
          <a:p>
            <a:pPr algn="dist"/>
            <a:r>
              <a:rPr lang="en-US" dirty="0" smtClean="0"/>
              <a:t>Noah </a:t>
            </a:r>
            <a:r>
              <a:rPr lang="en-US" dirty="0" err="1" smtClean="0"/>
              <a:t>Sasson</a:t>
            </a:r>
            <a:r>
              <a:rPr lang="en-US" dirty="0" smtClean="0"/>
              <a:t>					</a:t>
            </a:r>
            <a:r>
              <a:rPr lang="en-US" dirty="0" err="1" smtClean="0"/>
              <a:t>Hervé</a:t>
            </a:r>
            <a:r>
              <a:rPr lang="en-US" dirty="0" smtClean="0"/>
              <a:t> </a:t>
            </a:r>
            <a:r>
              <a:rPr lang="en-US" dirty="0" err="1" smtClean="0"/>
              <a:t>Abdi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37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Stats and Programming</a:t>
            </a:r>
          </a:p>
          <a:p>
            <a:r>
              <a:rPr lang="en-US" dirty="0" smtClean="0"/>
              <a:t>Gratis and </a:t>
            </a:r>
            <a:r>
              <a:rPr lang="en-US" dirty="0" err="1" smtClean="0"/>
              <a:t>Libre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609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/>
                <a:cs typeface="Courier"/>
              </a:rPr>
              <a:t>r</a:t>
            </a:r>
            <a:r>
              <a:rPr lang="en-US" dirty="0" err="1" smtClean="0">
                <a:latin typeface="Courier"/>
                <a:cs typeface="Courier"/>
              </a:rPr>
              <a:t>m</a:t>
            </a:r>
            <a:r>
              <a:rPr lang="en-US" dirty="0" smtClean="0">
                <a:latin typeface="Courier"/>
                <a:cs typeface="Courier"/>
              </a:rPr>
              <a:t>()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getting rid of everything?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rm</a:t>
            </a:r>
            <a:r>
              <a:rPr lang="en-US" dirty="0" smtClean="0">
                <a:latin typeface="Courier"/>
                <a:cs typeface="Courier"/>
              </a:rPr>
              <a:t>(list=</a:t>
            </a:r>
            <a:r>
              <a:rPr lang="en-US" dirty="0" err="1" smtClean="0">
                <a:latin typeface="Courier"/>
                <a:cs typeface="Courier"/>
              </a:rPr>
              <a:t>ls</a:t>
            </a:r>
            <a:r>
              <a:rPr lang="en-US" dirty="0" smtClean="0">
                <a:latin typeface="Courier"/>
                <a:cs typeface="Courier"/>
              </a:rPr>
              <a:t>())</a:t>
            </a:r>
          </a:p>
          <a:p>
            <a:pPr lvl="1"/>
            <a:endParaRPr lang="en-US" dirty="0"/>
          </a:p>
          <a:p>
            <a:r>
              <a:rPr lang="en-US" dirty="0" smtClean="0"/>
              <a:t>BE CAREFUL USING THIS!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939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/>
                <a:cs typeface="Courier"/>
              </a:rPr>
              <a:t>r</a:t>
            </a:r>
            <a:r>
              <a:rPr lang="en-US" dirty="0" err="1" smtClean="0">
                <a:latin typeface="Courier"/>
                <a:cs typeface="Courier"/>
              </a:rPr>
              <a:t>m</a:t>
            </a:r>
            <a:r>
              <a:rPr lang="en-US" dirty="0" smtClean="0">
                <a:latin typeface="Courier"/>
                <a:cs typeface="Courier"/>
              </a:rPr>
              <a:t>()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getting rid of everything?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rm</a:t>
            </a:r>
            <a:r>
              <a:rPr lang="en-US" dirty="0" smtClean="0">
                <a:latin typeface="Courier"/>
                <a:cs typeface="Courier"/>
              </a:rPr>
              <a:t>(list=</a:t>
            </a:r>
            <a:r>
              <a:rPr lang="en-US" dirty="0" err="1" smtClean="0">
                <a:latin typeface="Courier"/>
                <a:cs typeface="Courier"/>
              </a:rPr>
              <a:t>ls</a:t>
            </a:r>
            <a:r>
              <a:rPr lang="en-US" dirty="0" smtClean="0">
                <a:latin typeface="Courier"/>
                <a:cs typeface="Courier"/>
              </a:rPr>
              <a:t>())</a:t>
            </a:r>
          </a:p>
          <a:p>
            <a:pPr lvl="1"/>
            <a:endParaRPr lang="en-US" dirty="0"/>
          </a:p>
          <a:p>
            <a:r>
              <a:rPr lang="en-US" dirty="0" smtClean="0"/>
              <a:t>BE CAREFUL USING THIS!</a:t>
            </a:r>
            <a:endParaRPr lang="en-US" dirty="0"/>
          </a:p>
        </p:txBody>
      </p:sp>
      <p:pic>
        <p:nvPicPr>
          <p:cNvPr id="4" name="Picture 3" descr="rm(list=ls()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564" y="3308350"/>
            <a:ext cx="31369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39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?</a:t>
            </a:r>
          </a:p>
          <a:p>
            <a:r>
              <a:rPr lang="en-US" dirty="0" smtClean="0">
                <a:latin typeface="Courier"/>
                <a:cs typeface="Courier"/>
              </a:rPr>
              <a:t>??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01114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?</a:t>
            </a:r>
            <a:r>
              <a:rPr lang="en-US" dirty="0" smtClean="0"/>
              <a:t> – </a:t>
            </a:r>
            <a:r>
              <a:rPr lang="en-US" dirty="0" err="1" smtClean="0"/>
              <a:t>a.k.a</a:t>
            </a:r>
            <a:r>
              <a:rPr lang="en-US" dirty="0" smtClean="0"/>
              <a:t> Help</a:t>
            </a:r>
          </a:p>
          <a:p>
            <a:r>
              <a:rPr lang="en-US" dirty="0" smtClean="0">
                <a:latin typeface="Courier"/>
                <a:cs typeface="Courier"/>
              </a:rPr>
              <a:t>??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70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?</a:t>
            </a:r>
            <a:r>
              <a:rPr lang="en-US" dirty="0" smtClean="0"/>
              <a:t> – </a:t>
            </a:r>
            <a:r>
              <a:rPr lang="en-US" dirty="0" err="1" smtClean="0"/>
              <a:t>a.k.a</a:t>
            </a:r>
            <a:r>
              <a:rPr lang="en-US" dirty="0" smtClean="0"/>
              <a:t> Help</a:t>
            </a:r>
          </a:p>
          <a:p>
            <a:r>
              <a:rPr lang="en-US" dirty="0" smtClean="0">
                <a:latin typeface="Courier"/>
                <a:cs typeface="Courier"/>
              </a:rPr>
              <a:t>?</a:t>
            </a:r>
            <a:r>
              <a:rPr lang="en-US" dirty="0">
                <a:latin typeface="Courier"/>
                <a:cs typeface="Courier"/>
              </a:rPr>
              <a:t>?</a:t>
            </a:r>
            <a:r>
              <a:rPr lang="en-US" dirty="0"/>
              <a:t> – </a:t>
            </a:r>
            <a:r>
              <a:rPr lang="en-US" dirty="0" err="1"/>
              <a:t>a.k.a</a:t>
            </a:r>
            <a:r>
              <a:rPr lang="en-US" dirty="0"/>
              <a:t> </a:t>
            </a:r>
            <a:r>
              <a:rPr lang="en-US" i="1" dirty="0" smtClean="0"/>
              <a:t>Helpless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12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Kidding!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?</a:t>
            </a:r>
            <a:r>
              <a:rPr lang="en-US" dirty="0" smtClean="0"/>
              <a:t> – if you know the name</a:t>
            </a:r>
          </a:p>
          <a:p>
            <a:r>
              <a:rPr lang="en-US" dirty="0" smtClean="0">
                <a:latin typeface="Courier"/>
                <a:cs typeface="Courier"/>
              </a:rPr>
              <a:t>??</a:t>
            </a:r>
            <a:r>
              <a:rPr lang="en-US" dirty="0" smtClean="0"/>
              <a:t> – if you don’t!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646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?</a:t>
            </a:r>
            <a:r>
              <a:rPr lang="en-US" dirty="0" err="1" smtClean="0">
                <a:latin typeface="Courier"/>
                <a:cs typeface="Courier"/>
              </a:rPr>
              <a:t>getwd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08343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soleHelp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9800"/>
            <a:ext cx="9144000" cy="49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83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??</a:t>
            </a:r>
            <a:r>
              <a:rPr lang="en-US" dirty="0" err="1" smtClean="0">
                <a:latin typeface="Courier"/>
                <a:cs typeface="Courier"/>
              </a:rPr>
              <a:t>anova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49032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ovahelp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00"/>
            <a:ext cx="9144000" cy="519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5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Stats and Programming</a:t>
            </a:r>
          </a:p>
          <a:p>
            <a:pPr lvl="1"/>
            <a:r>
              <a:rPr lang="en-US" dirty="0" smtClean="0"/>
              <a:t>R is a language</a:t>
            </a:r>
          </a:p>
          <a:p>
            <a:pPr lvl="1"/>
            <a:r>
              <a:rPr lang="en-US" dirty="0" smtClean="0"/>
              <a:t>R is an environment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Gratis and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Libre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489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ngewdR.tiff"/>
          <p:cNvPicPr>
            <a:picLocks noChangeAspect="1"/>
          </p:cNvPicPr>
          <p:nvPr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9689"/>
            <a:ext cx="5986317" cy="5010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Really stuck?</a:t>
            </a:r>
            <a:endParaRPr lang="en-US" dirty="0"/>
          </a:p>
        </p:txBody>
      </p:sp>
      <p:pic>
        <p:nvPicPr>
          <p:cNvPr id="3" name="Picture 2" descr="MLR_Google.tiff"/>
          <p:cNvPicPr>
            <a:picLocks noChangeAspect="1"/>
          </p:cNvPicPr>
          <p:nvPr/>
        </p:nvPicPr>
        <p:blipFill>
          <a:blip r:embed="rId3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39" y="2057733"/>
            <a:ext cx="7151076" cy="4640817"/>
          </a:xfrm>
          <a:prstGeom prst="rect">
            <a:avLst/>
          </a:prstGeom>
        </p:spPr>
      </p:pic>
      <p:pic>
        <p:nvPicPr>
          <p:cNvPr id="5" name="Picture 4" descr="PCA_Google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768" y="2546348"/>
            <a:ext cx="7267331" cy="478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71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 reminders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ANOVA aims to detect differences between means</a:t>
            </a:r>
          </a:p>
          <a:p>
            <a:r>
              <a:rPr lang="en-US" dirty="0" smtClean="0"/>
              <a:t>Null hypothesis is when there is no difference between means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89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Dan’s turn!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code walk </a:t>
            </a:r>
            <a:r>
              <a:rPr lang="en-US" dirty="0" err="1" smtClean="0"/>
              <a:t>throughs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207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begin!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?</a:t>
            </a:r>
            <a:r>
              <a:rPr lang="en-US" dirty="0" err="1" smtClean="0">
                <a:latin typeface="Courier"/>
                <a:cs typeface="Courier"/>
              </a:rPr>
              <a:t>aov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23131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code for S(A)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here for plotting and post-hoc with S(</a:t>
            </a:r>
            <a:r>
              <a:rPr lang="en-US" dirty="0" err="1" smtClean="0"/>
              <a:t>AxB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016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We’re back up here!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7730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We’re back up here!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649046" y="2499620"/>
            <a:ext cx="5931877" cy="17721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?</a:t>
            </a:r>
            <a:r>
              <a:rPr lang="en-US" dirty="0" err="1" smtClean="0">
                <a:latin typeface="Courier"/>
                <a:cs typeface="Courier"/>
              </a:rPr>
              <a:t>interaction.plot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7613106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urier"/>
                <a:cs typeface="Courier"/>
              </a:rPr>
              <a:t>?</a:t>
            </a:r>
            <a:r>
              <a:rPr lang="en-US" dirty="0" err="1">
                <a:latin typeface="Courier"/>
                <a:cs typeface="Courier"/>
              </a:rPr>
              <a:t>interaction.plot</a:t>
            </a:r>
            <a:r>
              <a:rPr lang="en-US" dirty="0">
                <a:latin typeface="Courier"/>
                <a:cs typeface="Courier"/>
              </a:rPr>
              <a:t/>
            </a:r>
            <a:br>
              <a:rPr lang="en-US" dirty="0">
                <a:latin typeface="Courier"/>
                <a:cs typeface="Courier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it all mean?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0838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757"/>
            <a:ext cx="8229600" cy="1772188"/>
          </a:xfrm>
        </p:spPr>
        <p:txBody>
          <a:bodyPr/>
          <a:lstStyle/>
          <a:p>
            <a:r>
              <a:rPr lang="en-US" dirty="0" smtClean="0"/>
              <a:t>?</a:t>
            </a:r>
            <a:r>
              <a:rPr lang="en-US" dirty="0" err="1" smtClean="0"/>
              <a:t>interaction.plot</a:t>
            </a:r>
            <a:endParaRPr lang="en-US" dirty="0"/>
          </a:p>
        </p:txBody>
      </p:sp>
      <p:pic>
        <p:nvPicPr>
          <p:cNvPr id="4" name="Picture 3" descr="?interaction.pl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538"/>
            <a:ext cx="9144000" cy="6702425"/>
          </a:xfrm>
          <a:prstGeom prst="rect">
            <a:avLst/>
          </a:prstGeom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?int.plot_2zo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0825"/>
            <a:ext cx="9144000" cy="5464175"/>
          </a:xfrm>
          <a:prstGeom prst="rect">
            <a:avLst/>
          </a:prstGeom>
        </p:spPr>
      </p:pic>
      <p:pic>
        <p:nvPicPr>
          <p:cNvPr id="5" name="Picture 4" descr="int.plot_B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3087"/>
            <a:ext cx="9144000" cy="4159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Stats and Programming</a:t>
            </a:r>
          </a:p>
          <a:p>
            <a:r>
              <a:rPr lang="en-US" dirty="0" smtClean="0"/>
              <a:t>Gratis and </a:t>
            </a:r>
            <a:r>
              <a:rPr lang="en-US" dirty="0" err="1" smtClean="0"/>
              <a:t>Libre</a:t>
            </a:r>
            <a:endParaRPr lang="en-US" dirty="0" smtClean="0"/>
          </a:p>
          <a:p>
            <a:pPr lvl="1"/>
            <a:r>
              <a:rPr lang="en-US" dirty="0" smtClean="0"/>
              <a:t>Free (as in beer)</a:t>
            </a:r>
          </a:p>
          <a:p>
            <a:pPr lvl="1"/>
            <a:r>
              <a:rPr lang="en-US" dirty="0" smtClean="0"/>
              <a:t>Free (as in speech)</a:t>
            </a:r>
          </a:p>
          <a:p>
            <a:pPr lvl="1"/>
            <a:r>
              <a:rPr lang="en-US" dirty="0" smtClean="0"/>
              <a:t>No cost, no restrictions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05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?int.plot_2zo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0825"/>
            <a:ext cx="9144000" cy="5464175"/>
          </a:xfrm>
          <a:prstGeom prst="rect">
            <a:avLst/>
          </a:prstGeom>
        </p:spPr>
      </p:pic>
      <p:pic>
        <p:nvPicPr>
          <p:cNvPr id="5" name="Picture 4" descr="int.plot_B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3087"/>
            <a:ext cx="9144000" cy="415925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1831015" y="573087"/>
            <a:ext cx="2495496" cy="682213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126340" y="2097090"/>
            <a:ext cx="1624287" cy="457815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0" y="5862990"/>
            <a:ext cx="6615280" cy="457815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?int.plot_2zo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0825"/>
            <a:ext cx="9144000" cy="5464175"/>
          </a:xfrm>
          <a:prstGeom prst="rect">
            <a:avLst/>
          </a:prstGeom>
        </p:spPr>
      </p:pic>
      <p:pic>
        <p:nvPicPr>
          <p:cNvPr id="5" name="Picture 4" descr="int.plot_B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3087"/>
            <a:ext cx="9144000" cy="415925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4223146" y="454479"/>
            <a:ext cx="2495496" cy="682213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3617706" y="2067554"/>
            <a:ext cx="1890105" cy="457815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-1" y="6217422"/>
            <a:ext cx="7264995" cy="457815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?int.plot_2zo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0825"/>
            <a:ext cx="9144000" cy="5464175"/>
          </a:xfrm>
          <a:prstGeom prst="rect">
            <a:avLst/>
          </a:prstGeom>
        </p:spPr>
      </p:pic>
      <p:pic>
        <p:nvPicPr>
          <p:cNvPr id="5" name="Picture 4" descr="int.plot_B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3087"/>
            <a:ext cx="9144000" cy="415925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6615280" y="514015"/>
            <a:ext cx="2499188" cy="682213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5330562" y="2067554"/>
            <a:ext cx="1668639" cy="457815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-1" y="6557086"/>
            <a:ext cx="7264995" cy="457815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ractpl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46488"/>
            <a:ext cx="6400374" cy="640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1940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about the rest?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5770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?interaction.plot_zo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1" cy="6577403"/>
          </a:xfrm>
          <a:prstGeom prst="rect">
            <a:avLst/>
          </a:prstGeom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?interaction.plot_zo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1" cy="6577403"/>
          </a:xfrm>
          <a:prstGeom prst="rect">
            <a:avLst/>
          </a:prstGeom>
        </p:spPr>
      </p:pic>
      <p:sp>
        <p:nvSpPr>
          <p:cNvPr id="2" name="Frame 1"/>
          <p:cNvSpPr/>
          <p:nvPr/>
        </p:nvSpPr>
        <p:spPr>
          <a:xfrm>
            <a:off x="0" y="4490011"/>
            <a:ext cx="6259951" cy="482989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5187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?interaction.plot_zo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1" cy="6577403"/>
          </a:xfrm>
          <a:prstGeom prst="rect">
            <a:avLst/>
          </a:prstGeom>
        </p:spPr>
      </p:pic>
      <p:sp>
        <p:nvSpPr>
          <p:cNvPr id="2" name="Frame 1"/>
          <p:cNvSpPr/>
          <p:nvPr/>
        </p:nvSpPr>
        <p:spPr>
          <a:xfrm>
            <a:off x="0" y="5885313"/>
            <a:ext cx="5848583" cy="500878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5187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.plot_scrip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2314"/>
            <a:ext cx="9144000" cy="1285875"/>
          </a:xfrm>
          <a:prstGeom prst="rect">
            <a:avLst/>
          </a:prstGeom>
        </p:spPr>
      </p:pic>
      <p:pic>
        <p:nvPicPr>
          <p:cNvPr id="8" name="Picture 7" descr="Screen shot 2014-03-30 at 11.28.00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8200"/>
            <a:ext cx="9144000" cy="4749800"/>
          </a:xfrm>
          <a:prstGeom prst="rect">
            <a:avLst/>
          </a:prstGeom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.plot_scrip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2314"/>
            <a:ext cx="9144000" cy="1285875"/>
          </a:xfrm>
          <a:prstGeom prst="rect">
            <a:avLst/>
          </a:prstGeom>
        </p:spPr>
      </p:pic>
      <p:pic>
        <p:nvPicPr>
          <p:cNvPr id="8" name="Picture 7" descr="Screen shot 2014-03-30 at 11.28.00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8200"/>
            <a:ext cx="9144000" cy="4749800"/>
          </a:xfrm>
          <a:prstGeom prst="rect">
            <a:avLst/>
          </a:prstGeom>
        </p:spPr>
      </p:pic>
      <p:sp>
        <p:nvSpPr>
          <p:cNvPr id="9" name="Frame 8"/>
          <p:cNvSpPr/>
          <p:nvPr/>
        </p:nvSpPr>
        <p:spPr>
          <a:xfrm>
            <a:off x="3661923" y="841790"/>
            <a:ext cx="1668639" cy="457815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0" y="2953647"/>
            <a:ext cx="5906500" cy="457815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Communities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major ones:</a:t>
            </a:r>
          </a:p>
          <a:p>
            <a:pPr lvl="1"/>
            <a:r>
              <a:rPr lang="en-US" dirty="0" smtClean="0"/>
              <a:t>CRAN</a:t>
            </a:r>
          </a:p>
          <a:p>
            <a:pPr lvl="1"/>
            <a:r>
              <a:rPr lang="en-US" dirty="0" err="1" smtClean="0"/>
              <a:t>BioConductor</a:t>
            </a:r>
            <a:endParaRPr lang="en-US" dirty="0" smtClean="0"/>
          </a:p>
          <a:p>
            <a:pPr lvl="1"/>
            <a:r>
              <a:rPr lang="en-US" dirty="0" smtClean="0"/>
              <a:t>R-Forge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348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.plot_scrip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2314"/>
            <a:ext cx="9144000" cy="1285875"/>
          </a:xfrm>
          <a:prstGeom prst="rect">
            <a:avLst/>
          </a:prstGeom>
        </p:spPr>
      </p:pic>
      <p:pic>
        <p:nvPicPr>
          <p:cNvPr id="8" name="Picture 7" descr="Screen shot 2014-03-30 at 11.28.00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8200"/>
            <a:ext cx="9144000" cy="4749800"/>
          </a:xfrm>
          <a:prstGeom prst="rect">
            <a:avLst/>
          </a:prstGeom>
        </p:spPr>
      </p:pic>
      <p:sp>
        <p:nvSpPr>
          <p:cNvPr id="9" name="Frame 8"/>
          <p:cNvSpPr/>
          <p:nvPr/>
        </p:nvSpPr>
        <p:spPr>
          <a:xfrm>
            <a:off x="4976097" y="841790"/>
            <a:ext cx="974701" cy="457815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-14766" y="4090783"/>
            <a:ext cx="5906500" cy="457815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1077937" y="1181461"/>
            <a:ext cx="900741" cy="381308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.plot_scrip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2314"/>
            <a:ext cx="9144000" cy="1285875"/>
          </a:xfrm>
          <a:prstGeom prst="rect">
            <a:avLst/>
          </a:prstGeom>
        </p:spPr>
      </p:pic>
      <p:pic>
        <p:nvPicPr>
          <p:cNvPr id="8" name="Picture 7" descr="Screen shot 2014-03-30 at 11.28.00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8200"/>
            <a:ext cx="9144000" cy="4749800"/>
          </a:xfrm>
          <a:prstGeom prst="rect">
            <a:avLst/>
          </a:prstGeom>
        </p:spPr>
      </p:pic>
      <p:sp>
        <p:nvSpPr>
          <p:cNvPr id="10" name="Frame 9"/>
          <p:cNvSpPr/>
          <p:nvPr/>
        </p:nvSpPr>
        <p:spPr>
          <a:xfrm>
            <a:off x="-14766" y="3426223"/>
            <a:ext cx="3573432" cy="457815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4119784" y="1181461"/>
            <a:ext cx="1978677" cy="381308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.plot_scrip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2314"/>
            <a:ext cx="9144000" cy="1285875"/>
          </a:xfrm>
          <a:prstGeom prst="rect">
            <a:avLst/>
          </a:prstGeom>
        </p:spPr>
      </p:pic>
      <p:pic>
        <p:nvPicPr>
          <p:cNvPr id="8" name="Picture 7" descr="Screen shot 2014-03-30 at 11.28.00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8200"/>
            <a:ext cx="9144000" cy="4749800"/>
          </a:xfrm>
          <a:prstGeom prst="rect">
            <a:avLst/>
          </a:prstGeom>
        </p:spPr>
      </p:pic>
      <p:sp>
        <p:nvSpPr>
          <p:cNvPr id="10" name="Frame 9"/>
          <p:cNvSpPr/>
          <p:nvPr/>
        </p:nvSpPr>
        <p:spPr>
          <a:xfrm>
            <a:off x="-14766" y="5035969"/>
            <a:ext cx="6068928" cy="457815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8091905" y="1181461"/>
            <a:ext cx="1052095" cy="381308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.plot1_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300038"/>
            <a:ext cx="9144000" cy="520700"/>
          </a:xfrm>
          <a:prstGeom prst="rect">
            <a:avLst/>
          </a:prstGeom>
        </p:spPr>
      </p:pic>
      <p:pic>
        <p:nvPicPr>
          <p:cNvPr id="5" name="Picture 4" descr="int.plot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95" y="820738"/>
            <a:ext cx="6917697" cy="6037262"/>
          </a:xfrm>
          <a:prstGeom prst="rect">
            <a:avLst/>
          </a:prstGeom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4-03-30 at 11.28.00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8200"/>
            <a:ext cx="9144000" cy="4749800"/>
          </a:xfrm>
          <a:prstGeom prst="rect">
            <a:avLst/>
          </a:prstGeom>
        </p:spPr>
      </p:pic>
      <p:sp>
        <p:nvSpPr>
          <p:cNvPr id="10" name="Frame 9"/>
          <p:cNvSpPr/>
          <p:nvPr/>
        </p:nvSpPr>
        <p:spPr>
          <a:xfrm>
            <a:off x="-14766" y="4843985"/>
            <a:ext cx="3824458" cy="457815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 descr="int.plot2scrip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7432"/>
            <a:ext cx="9144001" cy="1349375"/>
          </a:xfrm>
          <a:prstGeom prst="rect">
            <a:avLst/>
          </a:prstGeom>
        </p:spPr>
      </p:pic>
      <p:sp>
        <p:nvSpPr>
          <p:cNvPr id="11" name="Frame 10"/>
          <p:cNvSpPr/>
          <p:nvPr/>
        </p:nvSpPr>
        <p:spPr>
          <a:xfrm>
            <a:off x="2780792" y="1438992"/>
            <a:ext cx="4823826" cy="457815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.plot2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4"/>
            <a:ext cx="9144000" cy="673100"/>
          </a:xfrm>
          <a:prstGeom prst="rect">
            <a:avLst/>
          </a:prstGeom>
        </p:spPr>
      </p:pic>
      <p:pic>
        <p:nvPicPr>
          <p:cNvPr id="5" name="Picture 4" descr="int.plot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571" y="691869"/>
            <a:ext cx="7085342" cy="6166132"/>
          </a:xfrm>
          <a:prstGeom prst="rect">
            <a:avLst/>
          </a:prstGeom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.plo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06" y="-1"/>
            <a:ext cx="7962900" cy="6858001"/>
          </a:xfrm>
          <a:prstGeom prst="rect">
            <a:avLst/>
          </a:prstGeom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NG_int.plo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250"/>
            <a:ext cx="9144001" cy="1917700"/>
          </a:xfrm>
          <a:prstGeom prst="rect">
            <a:avLst/>
          </a:prstGeom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NG_int.plo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250"/>
            <a:ext cx="9144001" cy="1917700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-59064" y="1225764"/>
            <a:ext cx="6260890" cy="64407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-88596" y="2835504"/>
            <a:ext cx="1594755" cy="668569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NG_int.plot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7250"/>
            <a:ext cx="9144001" cy="1917700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-59064" y="1225764"/>
            <a:ext cx="6260890" cy="64407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-88596" y="2835504"/>
            <a:ext cx="1594755" cy="668569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 descr="PNGint.plot3_cod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15933"/>
            <a:ext cx="9144001" cy="12128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promise!</a:t>
            </a:r>
            <a:endParaRPr lang="en-US" dirty="0"/>
          </a:p>
        </p:txBody>
      </p:sp>
      <p:pic>
        <p:nvPicPr>
          <p:cNvPr id="3" name="Picture 2" descr="BarPlot_User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212" y="1387987"/>
            <a:ext cx="5316487" cy="53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47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9680"/>
            <a:ext cx="8229600" cy="1143000"/>
          </a:xfrm>
        </p:spPr>
        <p:txBody>
          <a:bodyPr/>
          <a:lstStyle/>
          <a:p>
            <a:r>
              <a:rPr lang="en-US" dirty="0" smtClean="0"/>
              <a:t>R vs. SPSS</a:t>
            </a:r>
            <a:endParaRPr lang="en-US" dirty="0"/>
          </a:p>
        </p:txBody>
      </p:sp>
      <p:pic>
        <p:nvPicPr>
          <p:cNvPr id="5" name="Picture 4" descr="int.plot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01" y="743649"/>
            <a:ext cx="6889386" cy="593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42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9680"/>
            <a:ext cx="8229600" cy="1143000"/>
          </a:xfrm>
        </p:spPr>
        <p:txBody>
          <a:bodyPr/>
          <a:lstStyle/>
          <a:p>
            <a:r>
              <a:rPr lang="en-US" dirty="0" smtClean="0"/>
              <a:t>R vs. SPSS</a:t>
            </a:r>
            <a:endParaRPr lang="en-US" dirty="0"/>
          </a:p>
        </p:txBody>
      </p:sp>
      <p:pic>
        <p:nvPicPr>
          <p:cNvPr id="4" name="Picture 3" descr="Screen shot 2014-03-24 at 11.46.05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428" y="794862"/>
            <a:ext cx="6541449" cy="587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42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vs. SPSS</a:t>
            </a:r>
            <a:endParaRPr lang="en-US" dirty="0"/>
          </a:p>
        </p:txBody>
      </p:sp>
      <p:pic>
        <p:nvPicPr>
          <p:cNvPr id="4" name="Picture 3" descr="S(AxB)_R_tab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831" y="1333371"/>
            <a:ext cx="6654800" cy="1562100"/>
          </a:xfrm>
          <a:prstGeom prst="rect">
            <a:avLst/>
          </a:prstGeom>
        </p:spPr>
      </p:pic>
      <p:pic>
        <p:nvPicPr>
          <p:cNvPr id="6" name="Picture 5" descr="S(AxB)_spss_tab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447" y="3129086"/>
            <a:ext cx="79883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91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vs. SPSS</a:t>
            </a:r>
            <a:endParaRPr lang="en-US" dirty="0"/>
          </a:p>
        </p:txBody>
      </p:sp>
      <p:pic>
        <p:nvPicPr>
          <p:cNvPr id="4" name="Picture 3" descr="S(AxB)_R_tab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831" y="1333371"/>
            <a:ext cx="6654800" cy="1562100"/>
          </a:xfrm>
          <a:prstGeom prst="rect">
            <a:avLst/>
          </a:prstGeom>
        </p:spPr>
      </p:pic>
      <p:pic>
        <p:nvPicPr>
          <p:cNvPr id="6" name="Picture 5" descr="S(AxB)_spss_tab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447" y="3129086"/>
            <a:ext cx="7988300" cy="3670300"/>
          </a:xfrm>
          <a:prstGeom prst="rect">
            <a:avLst/>
          </a:prstGeom>
        </p:spPr>
      </p:pic>
      <p:sp>
        <p:nvSpPr>
          <p:cNvPr id="3" name="Frame 2"/>
          <p:cNvSpPr/>
          <p:nvPr/>
        </p:nvSpPr>
        <p:spPr>
          <a:xfrm>
            <a:off x="2657231" y="3360615"/>
            <a:ext cx="2071077" cy="1504462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80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wo.f.tukey_scrip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13" y="251060"/>
            <a:ext cx="7366000" cy="812800"/>
          </a:xfrm>
          <a:prstGeom prst="rect">
            <a:avLst/>
          </a:prstGeom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wo.f.tukey_pl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970" y="0"/>
            <a:ext cx="67945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wo.f.pairwise_scrip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73187"/>
            <a:ext cx="9144001" cy="974725"/>
          </a:xfrm>
          <a:prstGeom prst="rect">
            <a:avLst/>
          </a:prstGeom>
        </p:spPr>
      </p:pic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wo.f.pairwise_co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7975"/>
            <a:ext cx="9144001" cy="4139848"/>
          </a:xfrm>
          <a:prstGeom prst="rect">
            <a:avLst/>
          </a:prstGeom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wo.f.pairwise_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7975"/>
            <a:ext cx="9144001" cy="4139848"/>
          </a:xfrm>
          <a:prstGeom prst="rect">
            <a:avLst/>
          </a:prstGeom>
        </p:spPr>
      </p:pic>
      <p:sp>
        <p:nvSpPr>
          <p:cNvPr id="3" name="Frame 2"/>
          <p:cNvSpPr/>
          <p:nvPr/>
        </p:nvSpPr>
        <p:spPr>
          <a:xfrm>
            <a:off x="-59064" y="689367"/>
            <a:ext cx="8948346" cy="64407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wo.f.pairwise_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7975"/>
            <a:ext cx="9144001" cy="4139848"/>
          </a:xfrm>
          <a:prstGeom prst="rect">
            <a:avLst/>
          </a:prstGeom>
        </p:spPr>
      </p:pic>
      <p:sp>
        <p:nvSpPr>
          <p:cNvPr id="3" name="Frame 2"/>
          <p:cNvSpPr/>
          <p:nvPr/>
        </p:nvSpPr>
        <p:spPr>
          <a:xfrm>
            <a:off x="-59063" y="1181456"/>
            <a:ext cx="2155870" cy="354439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Communities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Community provides add-ons</a:t>
            </a:r>
          </a:p>
          <a:p>
            <a:pPr lvl="1"/>
            <a:r>
              <a:rPr lang="en-US" dirty="0" smtClean="0"/>
              <a:t>Called packages</a:t>
            </a:r>
          </a:p>
          <a:p>
            <a:pPr lvl="1"/>
            <a:r>
              <a:rPr lang="en-US" dirty="0" smtClean="0"/>
              <a:t>March, 2013: 4380 packages (CRAN)</a:t>
            </a:r>
          </a:p>
          <a:p>
            <a:pPr lvl="1"/>
            <a:r>
              <a:rPr lang="en-US" dirty="0" smtClean="0"/>
              <a:t>February, 2014: 5206 packages (CRAN)</a:t>
            </a:r>
          </a:p>
        </p:txBody>
      </p:sp>
    </p:spTree>
    <p:extLst>
      <p:ext uri="{BB962C8B-B14F-4D97-AF65-F5344CB8AC3E}">
        <p14:creationId xmlns:p14="http://schemas.microsoft.com/office/powerpoint/2010/main" val="4176311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Derek’s turn!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292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S(A)xB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Partially repeated</a:t>
            </a:r>
            <a:endParaRPr lang="en-US" dirty="0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S(A)xB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Partially repeated</a:t>
            </a:r>
          </a:p>
          <a:p>
            <a:pPr lvl="1"/>
            <a:r>
              <a:rPr lang="en-US" dirty="0" smtClean="0"/>
              <a:t>A is between</a:t>
            </a:r>
          </a:p>
          <a:p>
            <a:pPr lvl="1"/>
            <a:r>
              <a:rPr lang="en-US" dirty="0" smtClean="0"/>
              <a:t>B is within/repeated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22763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(A)xB_Code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4" r="2755" b="10531"/>
          <a:stretch/>
        </p:blipFill>
        <p:spPr>
          <a:xfrm>
            <a:off x="0" y="-67815"/>
            <a:ext cx="9143999" cy="69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1007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(A)xB_Code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4" r="2755" b="10531"/>
          <a:stretch/>
        </p:blipFill>
        <p:spPr>
          <a:xfrm>
            <a:off x="0" y="-67815"/>
            <a:ext cx="9143999" cy="693998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01755"/>
            <a:ext cx="9143999" cy="5870415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3197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(A)xB_Code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4" r="2755" b="10531"/>
          <a:stretch/>
        </p:blipFill>
        <p:spPr>
          <a:xfrm>
            <a:off x="0" y="-67815"/>
            <a:ext cx="9143999" cy="693998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3541920"/>
            <a:ext cx="9143999" cy="3330249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35776"/>
            <a:ext cx="9143999" cy="1287971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8707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(A)xB_Code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4" r="2755" b="10531"/>
          <a:stretch/>
        </p:blipFill>
        <p:spPr>
          <a:xfrm>
            <a:off x="0" y="-67815"/>
            <a:ext cx="9143999" cy="693998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3541920"/>
            <a:ext cx="9143999" cy="3330249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35776"/>
            <a:ext cx="9143999" cy="1287971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9710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(A)xB_Code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4" r="2755" b="10531"/>
          <a:stretch/>
        </p:blipFill>
        <p:spPr>
          <a:xfrm>
            <a:off x="0" y="-67815"/>
            <a:ext cx="9143999" cy="693998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3541920"/>
            <a:ext cx="9143999" cy="3330249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35776"/>
            <a:ext cx="9143999" cy="1287971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ne Callout 1 2"/>
          <p:cNvSpPr/>
          <p:nvPr/>
        </p:nvSpPr>
        <p:spPr>
          <a:xfrm>
            <a:off x="6295721" y="1395302"/>
            <a:ext cx="2848277" cy="1377414"/>
          </a:xfrm>
          <a:prstGeom prst="borderCallout1">
            <a:avLst>
              <a:gd name="adj1" fmla="val 18750"/>
              <a:gd name="adj2" fmla="val -8333"/>
              <a:gd name="adj3" fmla="val -3084"/>
              <a:gd name="adj4" fmla="val -59055"/>
            </a:avLst>
          </a:prstGeom>
          <a:solidFill>
            <a:schemeClr val="bg2">
              <a:lumMod val="50000"/>
              <a:lumOff val="50000"/>
            </a:schemeClr>
          </a:solidFill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ourier"/>
                <a:cs typeface="Courier"/>
              </a:rPr>
              <a:t>reshape()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6650129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(A)xB_Code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4" r="2755" b="10531"/>
          <a:stretch/>
        </p:blipFill>
        <p:spPr>
          <a:xfrm>
            <a:off x="0" y="-67815"/>
            <a:ext cx="9143999" cy="693998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3541920"/>
            <a:ext cx="9143999" cy="3330249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35776"/>
            <a:ext cx="9143999" cy="1287971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ne Callout 1 2"/>
          <p:cNvSpPr/>
          <p:nvPr/>
        </p:nvSpPr>
        <p:spPr>
          <a:xfrm>
            <a:off x="6295721" y="1395302"/>
            <a:ext cx="2848277" cy="1377414"/>
          </a:xfrm>
          <a:prstGeom prst="borderCallout1">
            <a:avLst>
              <a:gd name="adj1" fmla="val 18750"/>
              <a:gd name="adj2" fmla="val -8333"/>
              <a:gd name="adj3" fmla="val 15098"/>
              <a:gd name="adj4" fmla="val -92336"/>
            </a:avLst>
          </a:prstGeom>
          <a:solidFill>
            <a:schemeClr val="bg2">
              <a:lumMod val="50000"/>
              <a:lumOff val="50000"/>
            </a:schemeClr>
          </a:solidFill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ourier"/>
                <a:cs typeface="Courier"/>
              </a:rPr>
              <a:t>The data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2502909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(A)xB_Code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4" r="2755" b="10531"/>
          <a:stretch/>
        </p:blipFill>
        <p:spPr>
          <a:xfrm>
            <a:off x="0" y="-67815"/>
            <a:ext cx="9143999" cy="693998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3541920"/>
            <a:ext cx="9143999" cy="3330249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35776"/>
            <a:ext cx="9143999" cy="1287971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ne Callout 1 2"/>
          <p:cNvSpPr/>
          <p:nvPr/>
        </p:nvSpPr>
        <p:spPr>
          <a:xfrm>
            <a:off x="6295721" y="1395302"/>
            <a:ext cx="2848277" cy="1377414"/>
          </a:xfrm>
          <a:prstGeom prst="borderCallout1">
            <a:avLst>
              <a:gd name="adj1" fmla="val 18750"/>
              <a:gd name="adj2" fmla="val -8333"/>
              <a:gd name="adj3" fmla="val 29384"/>
              <a:gd name="adj4" fmla="val -130013"/>
            </a:avLst>
          </a:prstGeom>
          <a:solidFill>
            <a:schemeClr val="bg2">
              <a:lumMod val="50000"/>
              <a:lumOff val="50000"/>
            </a:schemeClr>
          </a:solidFill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ourier"/>
                <a:cs typeface="Courier"/>
              </a:rPr>
              <a:t>IDs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77095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is a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something doesn’t exist?</a:t>
            </a:r>
          </a:p>
          <a:p>
            <a:pPr lvl="1"/>
            <a:r>
              <a:rPr lang="en-US" dirty="0" smtClean="0"/>
              <a:t>Make it yourself!</a:t>
            </a:r>
          </a:p>
          <a:p>
            <a:pPr lvl="1"/>
            <a:r>
              <a:rPr lang="en-US" dirty="0" smtClean="0"/>
              <a:t>R is Turing Complete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77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(A)xB_Code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4" r="2755" b="10531"/>
          <a:stretch/>
        </p:blipFill>
        <p:spPr>
          <a:xfrm>
            <a:off x="0" y="-67815"/>
            <a:ext cx="9143999" cy="693998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3541920"/>
            <a:ext cx="9143999" cy="3330249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35776"/>
            <a:ext cx="9143999" cy="1287971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ne Callout 1 2"/>
          <p:cNvSpPr/>
          <p:nvPr/>
        </p:nvSpPr>
        <p:spPr>
          <a:xfrm>
            <a:off x="6295721" y="1395302"/>
            <a:ext cx="2848277" cy="1377414"/>
          </a:xfrm>
          <a:prstGeom prst="borderCallout1">
            <a:avLst>
              <a:gd name="adj1" fmla="val 18750"/>
              <a:gd name="adj2" fmla="val -8333"/>
              <a:gd name="adj3" fmla="val 41072"/>
              <a:gd name="adj4" fmla="val -25146"/>
            </a:avLst>
          </a:prstGeom>
          <a:solidFill>
            <a:schemeClr val="bg2">
              <a:lumMod val="50000"/>
              <a:lumOff val="50000"/>
            </a:schemeClr>
          </a:solidFill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ourier"/>
                <a:cs typeface="Courier"/>
              </a:rPr>
              <a:t>Repeated Factor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6745524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(A)xB_Code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4" r="2755" b="10531"/>
          <a:stretch/>
        </p:blipFill>
        <p:spPr>
          <a:xfrm>
            <a:off x="0" y="-67815"/>
            <a:ext cx="9143999" cy="693998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3541920"/>
            <a:ext cx="9143999" cy="3330249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35776"/>
            <a:ext cx="9143999" cy="1287971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ne Callout 1 2"/>
          <p:cNvSpPr/>
          <p:nvPr/>
        </p:nvSpPr>
        <p:spPr>
          <a:xfrm>
            <a:off x="6295721" y="1395302"/>
            <a:ext cx="2848277" cy="1377414"/>
          </a:xfrm>
          <a:prstGeom prst="borderCallout1">
            <a:avLst>
              <a:gd name="adj1" fmla="val 18750"/>
              <a:gd name="adj2" fmla="val -8333"/>
              <a:gd name="adj3" fmla="val 59254"/>
              <a:gd name="adj4" fmla="val -134408"/>
            </a:avLst>
          </a:prstGeom>
          <a:solidFill>
            <a:schemeClr val="bg2">
              <a:lumMod val="50000"/>
              <a:lumOff val="50000"/>
            </a:schemeClr>
          </a:solidFill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ourier"/>
                <a:cs typeface="Courier"/>
              </a:rPr>
              <a:t>New DV name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0158070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(A)xB_Code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4" r="2755" b="10531"/>
          <a:stretch/>
        </p:blipFill>
        <p:spPr>
          <a:xfrm>
            <a:off x="0" y="-67815"/>
            <a:ext cx="9143999" cy="693998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3541920"/>
            <a:ext cx="9143999" cy="3330249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35776"/>
            <a:ext cx="9143999" cy="1287971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ne Callout 1 2"/>
          <p:cNvSpPr/>
          <p:nvPr/>
        </p:nvSpPr>
        <p:spPr>
          <a:xfrm>
            <a:off x="6295721" y="1395302"/>
            <a:ext cx="2848277" cy="1377414"/>
          </a:xfrm>
          <a:prstGeom prst="borderCallout1">
            <a:avLst>
              <a:gd name="adj1" fmla="val 18750"/>
              <a:gd name="adj2" fmla="val -8333"/>
              <a:gd name="adj3" fmla="val 76137"/>
              <a:gd name="adj4" fmla="val -62194"/>
            </a:avLst>
          </a:prstGeom>
          <a:solidFill>
            <a:schemeClr val="bg2">
              <a:lumMod val="50000"/>
              <a:lumOff val="50000"/>
            </a:schemeClr>
          </a:solidFill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ourier"/>
                <a:cs typeface="Courier"/>
              </a:rPr>
              <a:t>New Repeated IV level names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0368609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(A)xB_Code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4" r="2755" b="10531"/>
          <a:stretch/>
        </p:blipFill>
        <p:spPr>
          <a:xfrm>
            <a:off x="0" y="-67815"/>
            <a:ext cx="9143999" cy="693998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3541920"/>
            <a:ext cx="9143999" cy="3330249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35776"/>
            <a:ext cx="9143999" cy="1287971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ne Callout 1 2"/>
          <p:cNvSpPr/>
          <p:nvPr/>
        </p:nvSpPr>
        <p:spPr>
          <a:xfrm>
            <a:off x="6295721" y="1395302"/>
            <a:ext cx="2848277" cy="1377414"/>
          </a:xfrm>
          <a:prstGeom prst="borderCallout1">
            <a:avLst>
              <a:gd name="adj1" fmla="val 18750"/>
              <a:gd name="adj2" fmla="val -8333"/>
              <a:gd name="adj3" fmla="val 95618"/>
              <a:gd name="adj4" fmla="val -139431"/>
            </a:avLst>
          </a:prstGeom>
          <a:solidFill>
            <a:schemeClr val="bg2">
              <a:lumMod val="50000"/>
              <a:lumOff val="50000"/>
            </a:schemeClr>
          </a:solidFill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ourier"/>
                <a:cs typeface="Courier"/>
              </a:rPr>
              <a:t>New Repeated Factor Name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44873997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(A)xB_Code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4" r="2755" b="10531"/>
          <a:stretch/>
        </p:blipFill>
        <p:spPr>
          <a:xfrm>
            <a:off x="0" y="-67815"/>
            <a:ext cx="9143999" cy="693998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3541920"/>
            <a:ext cx="9143999" cy="3330249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35776"/>
            <a:ext cx="9143999" cy="1287971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ne Callout 1 2"/>
          <p:cNvSpPr/>
          <p:nvPr/>
        </p:nvSpPr>
        <p:spPr>
          <a:xfrm>
            <a:off x="6295721" y="1395302"/>
            <a:ext cx="2848277" cy="1377414"/>
          </a:xfrm>
          <a:prstGeom prst="borderCallout1">
            <a:avLst>
              <a:gd name="adj1" fmla="val 18750"/>
              <a:gd name="adj2" fmla="val -8333"/>
              <a:gd name="adj3" fmla="val 111202"/>
              <a:gd name="adj4" fmla="val -124360"/>
            </a:avLst>
          </a:prstGeom>
          <a:solidFill>
            <a:schemeClr val="bg2">
              <a:lumMod val="50000"/>
              <a:lumOff val="50000"/>
            </a:schemeClr>
          </a:solidFill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ourier"/>
                <a:cs typeface="Courier"/>
              </a:rPr>
              <a:t>Data shape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66899847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06003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(A)xB_Code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4" r="2755" b="10531"/>
          <a:stretch/>
        </p:blipFill>
        <p:spPr>
          <a:xfrm>
            <a:off x="0" y="-67815"/>
            <a:ext cx="9143999" cy="693998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4257461"/>
            <a:ext cx="9143999" cy="2614708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35776"/>
            <a:ext cx="9143999" cy="3577696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Callout 1 5"/>
          <p:cNvSpPr/>
          <p:nvPr/>
        </p:nvSpPr>
        <p:spPr>
          <a:xfrm>
            <a:off x="4095797" y="706595"/>
            <a:ext cx="4404321" cy="1377414"/>
          </a:xfrm>
          <a:prstGeom prst="borderCallout1">
            <a:avLst>
              <a:gd name="adj1" fmla="val 51217"/>
              <a:gd name="adj2" fmla="val -395"/>
              <a:gd name="adj3" fmla="val 209902"/>
              <a:gd name="adj4" fmla="val -24435"/>
            </a:avLst>
          </a:prstGeom>
          <a:solidFill>
            <a:schemeClr val="bg2">
              <a:lumMod val="50000"/>
              <a:lumOff val="50000"/>
            </a:schemeClr>
          </a:solidFill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ourier"/>
                <a:cs typeface="Courier"/>
              </a:rPr>
              <a:t>We know this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3" name="Frame 2"/>
          <p:cNvSpPr/>
          <p:nvPr/>
        </p:nvSpPr>
        <p:spPr>
          <a:xfrm>
            <a:off x="2074726" y="3541920"/>
            <a:ext cx="965822" cy="518767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38640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(A)xB_Code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4" r="2755" b="10531"/>
          <a:stretch/>
        </p:blipFill>
        <p:spPr>
          <a:xfrm>
            <a:off x="0" y="-67815"/>
            <a:ext cx="9143999" cy="693998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4257461"/>
            <a:ext cx="9143999" cy="2614708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35776"/>
            <a:ext cx="9143999" cy="3577696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Callout 1 5"/>
          <p:cNvSpPr/>
          <p:nvPr/>
        </p:nvSpPr>
        <p:spPr>
          <a:xfrm>
            <a:off x="4095797" y="706595"/>
            <a:ext cx="4404321" cy="1377414"/>
          </a:xfrm>
          <a:prstGeom prst="borderCallout1">
            <a:avLst>
              <a:gd name="adj1" fmla="val 51217"/>
              <a:gd name="adj2" fmla="val -395"/>
              <a:gd name="adj3" fmla="val 207305"/>
              <a:gd name="adj4" fmla="val -8192"/>
            </a:avLst>
          </a:prstGeom>
          <a:solidFill>
            <a:schemeClr val="bg2">
              <a:lumMod val="50000"/>
              <a:lumOff val="50000"/>
            </a:schemeClr>
          </a:solidFill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ourier"/>
                <a:cs typeface="Courier"/>
              </a:rPr>
              <a:t>But not that!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3" name="Frame 2"/>
          <p:cNvSpPr/>
          <p:nvPr/>
        </p:nvSpPr>
        <p:spPr>
          <a:xfrm>
            <a:off x="3004776" y="3541920"/>
            <a:ext cx="1269876" cy="518767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12345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(A)xB_Code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4" r="2755" b="10531"/>
          <a:stretch/>
        </p:blipFill>
        <p:spPr>
          <a:xfrm>
            <a:off x="0" y="-67815"/>
            <a:ext cx="9143999" cy="693998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4257461"/>
            <a:ext cx="9143999" cy="2614708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35776"/>
            <a:ext cx="9143999" cy="3577696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Callout 1 5"/>
          <p:cNvSpPr/>
          <p:nvPr/>
        </p:nvSpPr>
        <p:spPr>
          <a:xfrm>
            <a:off x="4095797" y="706595"/>
            <a:ext cx="4404321" cy="1377414"/>
          </a:xfrm>
          <a:prstGeom prst="borderCallout1">
            <a:avLst>
              <a:gd name="adj1" fmla="val 51217"/>
              <a:gd name="adj2" fmla="val -395"/>
              <a:gd name="adj3" fmla="val 207305"/>
              <a:gd name="adj4" fmla="val -8192"/>
            </a:avLst>
          </a:prstGeom>
          <a:solidFill>
            <a:schemeClr val="bg2">
              <a:lumMod val="50000"/>
              <a:lumOff val="50000"/>
            </a:schemeClr>
          </a:solidFill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ourier"/>
                <a:cs typeface="Courier"/>
              </a:rPr>
              <a:t>Together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3" name="Frame 2"/>
          <p:cNvSpPr/>
          <p:nvPr/>
        </p:nvSpPr>
        <p:spPr>
          <a:xfrm>
            <a:off x="2056841" y="3541920"/>
            <a:ext cx="2217811" cy="518767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32259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5" name="Picture 4" descr="S(A)xB_TableBetter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7624"/>
            <a:ext cx="9144000" cy="450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43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as a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comes from </a:t>
            </a:r>
            <a:r>
              <a:rPr lang="en-US" i="1" dirty="0" smtClean="0"/>
              <a:t>S</a:t>
            </a:r>
          </a:p>
          <a:p>
            <a:pPr lvl="1"/>
            <a:r>
              <a:rPr lang="en-US" dirty="0" smtClean="0"/>
              <a:t>R syntax is a bit similar to </a:t>
            </a:r>
            <a:r>
              <a:rPr lang="en-US" i="1" dirty="0" err="1" smtClean="0"/>
              <a:t>Matlab</a:t>
            </a:r>
            <a:endParaRPr lang="en-US" i="1" dirty="0" smtClean="0"/>
          </a:p>
          <a:p>
            <a:r>
              <a:rPr lang="en-US" dirty="0" smtClean="0"/>
              <a:t>But with some special features specifically for “speaking stats”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14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5" name="Picture 4" descr="S(A)xB_TableBetter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7624"/>
            <a:ext cx="9144000" cy="45003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4525787"/>
            <a:ext cx="9143999" cy="2346381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2589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5" name="Picture 4" descr="S(A)xB_TableBetter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7624"/>
            <a:ext cx="9144000" cy="45003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4525787"/>
            <a:ext cx="9143999" cy="2346381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ame 2"/>
          <p:cNvSpPr/>
          <p:nvPr/>
        </p:nvSpPr>
        <p:spPr>
          <a:xfrm>
            <a:off x="-143084" y="2200282"/>
            <a:ext cx="1770672" cy="572432"/>
          </a:xfrm>
          <a:prstGeom prst="frame">
            <a:avLst/>
          </a:prstGeom>
          <a:solidFill>
            <a:srgbClr val="FF0000"/>
          </a:solidFill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290707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5" name="Picture 4" descr="S(A)xB_TableBetter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7624"/>
            <a:ext cx="9144000" cy="45003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4525787"/>
            <a:ext cx="9143999" cy="2346381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ame 2"/>
          <p:cNvSpPr/>
          <p:nvPr/>
        </p:nvSpPr>
        <p:spPr>
          <a:xfrm>
            <a:off x="-143084" y="2200282"/>
            <a:ext cx="1770672" cy="572432"/>
          </a:xfrm>
          <a:prstGeom prst="frame">
            <a:avLst/>
          </a:prstGeom>
          <a:solidFill>
            <a:srgbClr val="FF0000"/>
          </a:solidFill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27588" y="2772714"/>
            <a:ext cx="1949527" cy="572434"/>
          </a:xfrm>
          <a:prstGeom prst="straightConnector1">
            <a:avLst/>
          </a:prstGeom>
          <a:ln w="889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45353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5" name="Picture 4" descr="S(A)xB_TableBetter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7624"/>
            <a:ext cx="9144000" cy="45003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179406"/>
            <a:ext cx="9143999" cy="2346381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6126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5" name="Picture 4" descr="S(A)xB_TableBetter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7624"/>
            <a:ext cx="9144000" cy="45003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179406"/>
            <a:ext cx="9143999" cy="2346381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/>
          <p:cNvSpPr/>
          <p:nvPr/>
        </p:nvSpPr>
        <p:spPr>
          <a:xfrm>
            <a:off x="-35772" y="4400566"/>
            <a:ext cx="1770672" cy="572432"/>
          </a:xfrm>
          <a:prstGeom prst="frame">
            <a:avLst/>
          </a:prstGeom>
          <a:solidFill>
            <a:srgbClr val="FF0000"/>
          </a:solidFill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573149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5" name="Picture 4" descr="S(A)xB_TableBetter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7624"/>
            <a:ext cx="9144000" cy="45003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179406"/>
            <a:ext cx="9143999" cy="2346381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/>
          <p:cNvSpPr/>
          <p:nvPr/>
        </p:nvSpPr>
        <p:spPr>
          <a:xfrm>
            <a:off x="-35772" y="4400566"/>
            <a:ext cx="1770672" cy="572432"/>
          </a:xfrm>
          <a:prstGeom prst="frame">
            <a:avLst/>
          </a:prstGeom>
          <a:solidFill>
            <a:srgbClr val="FF0000"/>
          </a:solidFill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27588" y="4972998"/>
            <a:ext cx="2092612" cy="983869"/>
          </a:xfrm>
          <a:prstGeom prst="straightConnector1">
            <a:avLst/>
          </a:prstGeom>
          <a:ln w="889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528646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</a:t>
            </a:r>
            <a:r>
              <a:rPr lang="en-US" dirty="0" err="1" smtClean="0"/>
              <a:t>ol</a:t>
            </a:r>
            <a:r>
              <a:rPr lang="en-US" dirty="0" smtClean="0"/>
              <a:t>’ same </a:t>
            </a:r>
            <a:r>
              <a:rPr lang="en-US" dirty="0" err="1" smtClean="0"/>
              <a:t>ol</a:t>
            </a:r>
            <a:r>
              <a:rPr lang="en-US" dirty="0" smtClean="0"/>
              <a:t>’</a:t>
            </a:r>
            <a:endParaRPr lang="en-US" dirty="0"/>
          </a:p>
        </p:txBody>
      </p:sp>
      <p:pic>
        <p:nvPicPr>
          <p:cNvPr id="4" name="Picture 3" descr="S(A)xB_Code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77" r="2755" b="10531"/>
          <a:stretch/>
        </p:blipFill>
        <p:spPr>
          <a:xfrm>
            <a:off x="0" y="4507900"/>
            <a:ext cx="9143999" cy="236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11975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(A)xB_Code.tiff"/>
          <p:cNvPicPr>
            <a:picLocks noChangeAspect="1"/>
          </p:cNvPicPr>
          <p:nvPr/>
        </p:nvPicPr>
        <p:blipFill rotWithShape="1"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77" r="2755" b="10531"/>
          <a:stretch/>
        </p:blipFill>
        <p:spPr>
          <a:xfrm>
            <a:off x="0" y="4507900"/>
            <a:ext cx="9143999" cy="2364270"/>
          </a:xfrm>
          <a:prstGeom prst="rect">
            <a:avLst/>
          </a:prstGeom>
        </p:spPr>
      </p:pic>
      <p:pic>
        <p:nvPicPr>
          <p:cNvPr id="7" name="Picture 6" descr="S(A)xB_InterPl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374" cy="640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896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 ANOVAs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when things get weird?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16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many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</a:t>
            </a:r>
          </a:p>
          <a:p>
            <a:r>
              <a:rPr lang="en-US" dirty="0" err="1" smtClean="0"/>
              <a:t>lme</a:t>
            </a:r>
            <a:endParaRPr lang="en-US" dirty="0" smtClean="0"/>
          </a:p>
          <a:p>
            <a:r>
              <a:rPr lang="en-US" dirty="0" err="1" smtClean="0"/>
              <a:t>ez</a:t>
            </a:r>
            <a:endParaRPr lang="en-US" dirty="0" smtClean="0"/>
          </a:p>
          <a:p>
            <a:r>
              <a:rPr lang="en-US" dirty="0" smtClean="0"/>
              <a:t>lm + </a:t>
            </a:r>
            <a:r>
              <a:rPr lang="en-US" dirty="0" err="1" smtClean="0"/>
              <a:t>aov</a:t>
            </a:r>
            <a:r>
              <a:rPr lang="en-US" dirty="0" smtClean="0"/>
              <a:t> + drop1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798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sorts of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is ugly.</a:t>
            </a:r>
          </a:p>
          <a:p>
            <a:pPr lvl="1"/>
            <a:r>
              <a:rPr lang="en-US" dirty="0" smtClean="0"/>
              <a:t>And sometimes slow.</a:t>
            </a:r>
          </a:p>
          <a:p>
            <a:r>
              <a:rPr lang="en-US" dirty="0" smtClean="0"/>
              <a:t>But people are changing that!</a:t>
            </a:r>
          </a:p>
          <a:p>
            <a:pPr lvl="1"/>
            <a:r>
              <a:rPr lang="en-US" dirty="0" smtClean="0"/>
              <a:t>Remember: beer and speech!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17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many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car</a:t>
            </a:r>
          </a:p>
          <a:p>
            <a:r>
              <a:rPr lang="en-US" dirty="0" err="1" smtClean="0">
                <a:solidFill>
                  <a:srgbClr val="404040"/>
                </a:solidFill>
              </a:rPr>
              <a:t>lme</a:t>
            </a:r>
            <a:endParaRPr lang="en-US" dirty="0" smtClean="0">
              <a:solidFill>
                <a:srgbClr val="404040"/>
              </a:solidFill>
            </a:endParaRPr>
          </a:p>
          <a:p>
            <a:r>
              <a:rPr lang="en-US" dirty="0" err="1" smtClean="0"/>
              <a:t>ez</a:t>
            </a:r>
            <a:endParaRPr lang="en-US" dirty="0" smtClean="0"/>
          </a:p>
          <a:p>
            <a:r>
              <a:rPr lang="en-US" dirty="0" smtClean="0">
                <a:solidFill>
                  <a:srgbClr val="404040"/>
                </a:solidFill>
              </a:rPr>
              <a:t>lm + </a:t>
            </a:r>
            <a:r>
              <a:rPr lang="en-US" dirty="0" err="1" smtClean="0">
                <a:solidFill>
                  <a:srgbClr val="404040"/>
                </a:solidFill>
              </a:rPr>
              <a:t>aov</a:t>
            </a:r>
            <a:r>
              <a:rPr lang="en-US" dirty="0" smtClean="0">
                <a:solidFill>
                  <a:srgbClr val="404040"/>
                </a:solidFill>
              </a:rPr>
              <a:t> + drop1</a:t>
            </a: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080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Easier than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“easy” pipeline!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74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the </a:t>
            </a:r>
            <a:r>
              <a:rPr lang="en-US" dirty="0" err="1" smtClean="0"/>
              <a:t>Complex_Pipeline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92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didn’t we cover?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Really complex ANOVAs</a:t>
            </a:r>
          </a:p>
          <a:p>
            <a:pPr lvl="1"/>
            <a:r>
              <a:rPr lang="en-US" dirty="0" smtClean="0"/>
              <a:t>Had between and within, but what about…</a:t>
            </a:r>
          </a:p>
        </p:txBody>
      </p:sp>
    </p:spTree>
    <p:extLst>
      <p:ext uri="{BB962C8B-B14F-4D97-AF65-F5344CB8AC3E}">
        <p14:creationId xmlns:p14="http://schemas.microsoft.com/office/powerpoint/2010/main" val="1591036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and random?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lm can help.</a:t>
            </a:r>
          </a:p>
          <a:p>
            <a:r>
              <a:rPr lang="en-US" dirty="0" err="1" smtClean="0"/>
              <a:t>lme</a:t>
            </a:r>
            <a:r>
              <a:rPr lang="en-US" dirty="0" smtClean="0"/>
              <a:t> (lme4) is better</a:t>
            </a:r>
          </a:p>
          <a:p>
            <a:r>
              <a:rPr lang="en-US" dirty="0" smtClean="0"/>
              <a:t>You’ll need a book or two!</a:t>
            </a:r>
          </a:p>
          <a:p>
            <a:pPr lvl="1"/>
            <a:r>
              <a:rPr lang="en-US" dirty="0" smtClean="0"/>
              <a:t>And something scary…</a:t>
            </a:r>
          </a:p>
        </p:txBody>
      </p:sp>
    </p:spTree>
    <p:extLst>
      <p:ext uri="{BB962C8B-B14F-4D97-AF65-F5344CB8AC3E}">
        <p14:creationId xmlns:p14="http://schemas.microsoft.com/office/powerpoint/2010/main" val="3319970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Score Model.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Dun dun dun</a:t>
            </a:r>
          </a:p>
          <a:p>
            <a:r>
              <a:rPr lang="en-US" dirty="0" err="1" smtClean="0"/>
              <a:t>Y</a:t>
            </a:r>
            <a:r>
              <a:rPr lang="en-US" baseline="-25000" dirty="0" err="1" smtClean="0"/>
              <a:t>abs</a:t>
            </a:r>
            <a:r>
              <a:rPr lang="en-US" dirty="0" smtClean="0"/>
              <a:t> = u… + α</a:t>
            </a:r>
            <a:r>
              <a:rPr lang="en-US" baseline="-25000" dirty="0" smtClean="0"/>
              <a:t>a</a:t>
            </a:r>
            <a:r>
              <a:rPr lang="en-US" dirty="0" smtClean="0"/>
              <a:t> + β</a:t>
            </a:r>
            <a:r>
              <a:rPr lang="en-US" baseline="-25000" dirty="0" smtClean="0"/>
              <a:t>b</a:t>
            </a:r>
            <a:r>
              <a:rPr lang="en-US" dirty="0" smtClean="0"/>
              <a:t> + </a:t>
            </a:r>
            <a:r>
              <a:rPr lang="en-US" i="1" dirty="0" err="1" smtClean="0"/>
              <a:t>s</a:t>
            </a:r>
            <a:r>
              <a:rPr lang="en-US" baseline="-25000" dirty="0" err="1" smtClean="0"/>
              <a:t>s</a:t>
            </a:r>
            <a:r>
              <a:rPr lang="en-US" baseline="-25000" dirty="0" smtClean="0"/>
              <a:t>(a)</a:t>
            </a:r>
            <a:r>
              <a:rPr lang="en-US" dirty="0" smtClean="0"/>
              <a:t> + α</a:t>
            </a:r>
            <a:r>
              <a:rPr lang="en-US" dirty="0"/>
              <a:t>β</a:t>
            </a:r>
            <a:r>
              <a:rPr lang="en-US" baseline="-25000" dirty="0" err="1" smtClean="0"/>
              <a:t>ab</a:t>
            </a:r>
            <a:r>
              <a:rPr lang="en-US" dirty="0" smtClean="0"/>
              <a:t> + </a:t>
            </a:r>
            <a:r>
              <a:rPr lang="en-US" dirty="0"/>
              <a:t>β</a:t>
            </a:r>
            <a:r>
              <a:rPr lang="en-US" i="1" dirty="0" err="1" smtClean="0"/>
              <a:t>s</a:t>
            </a:r>
            <a:r>
              <a:rPr lang="en-US" baseline="-25000" dirty="0" err="1" smtClean="0"/>
              <a:t>bs</a:t>
            </a:r>
            <a:r>
              <a:rPr lang="en-US" baseline="-25000" dirty="0" smtClean="0"/>
              <a:t>(a)</a:t>
            </a:r>
            <a:r>
              <a:rPr lang="en-US" dirty="0" smtClean="0"/>
              <a:t> + </a:t>
            </a:r>
            <a:r>
              <a:rPr lang="en-US" i="1" dirty="0" err="1" smtClean="0"/>
              <a:t>e</a:t>
            </a:r>
            <a:r>
              <a:rPr lang="en-US" baseline="-25000" dirty="0" err="1" smtClean="0"/>
              <a:t>bs</a:t>
            </a:r>
            <a:r>
              <a:rPr lang="en-US" baseline="-25000" dirty="0" smtClean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2135601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Sums of Squares?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talked about 1 and 3</a:t>
            </a:r>
          </a:p>
          <a:p>
            <a:pPr lvl="1"/>
            <a:r>
              <a:rPr lang="en-US" dirty="0" smtClean="0"/>
              <a:t>There are others!</a:t>
            </a:r>
          </a:p>
          <a:p>
            <a:r>
              <a:rPr lang="en-US" dirty="0" smtClean="0"/>
              <a:t>Some packages allow this</a:t>
            </a:r>
          </a:p>
          <a:p>
            <a:pPr lvl="1"/>
            <a:r>
              <a:rPr lang="en-US" dirty="0" err="1" smtClean="0"/>
              <a:t>ez</a:t>
            </a:r>
            <a:r>
              <a:rPr lang="en-US" dirty="0" smtClean="0"/>
              <a:t>, 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91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They’re easy</a:t>
            </a:r>
          </a:p>
          <a:p>
            <a:pPr lvl="1"/>
            <a:r>
              <a:rPr lang="en-US" dirty="0" smtClean="0"/>
              <a:t>But not really in 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694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</a:t>
            </a:r>
          </a:p>
          <a:p>
            <a:r>
              <a:rPr lang="en-US" dirty="0" err="1" smtClean="0"/>
              <a:t>ez</a:t>
            </a:r>
            <a:endParaRPr lang="en-US" dirty="0" smtClean="0"/>
          </a:p>
          <a:p>
            <a:r>
              <a:rPr lang="en-US" dirty="0" err="1" smtClean="0"/>
              <a:t>multcomp</a:t>
            </a:r>
            <a:endParaRPr lang="en-US" dirty="0" smtClean="0"/>
          </a:p>
          <a:p>
            <a:r>
              <a:rPr lang="en-US" dirty="0" smtClean="0"/>
              <a:t>contrasts</a:t>
            </a:r>
          </a:p>
          <a:p>
            <a:r>
              <a:rPr lang="en-US" dirty="0" smtClean="0"/>
              <a:t>So many…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503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Chicken!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do a regression with lm:</a:t>
            </a:r>
          </a:p>
          <a:p>
            <a:pPr lvl="1"/>
            <a:r>
              <a:rPr lang="en-US" dirty="0" smtClean="0"/>
              <a:t>res &lt;- lm(y ~ </a:t>
            </a:r>
            <a:r>
              <a:rPr lang="en-US" dirty="0" err="1" smtClean="0"/>
              <a:t>my.contrast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You’ll have to do your own corrections, though…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14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Yuck!</a:t>
            </a:r>
            <a:endParaRPr lang="en-US" dirty="0"/>
          </a:p>
        </p:txBody>
      </p:sp>
      <p:pic>
        <p:nvPicPr>
          <p:cNvPr id="4" name="Picture 3" descr="Rconsole.tif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7132"/>
            <a:ext cx="6854646" cy="514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4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Fancy testing methods?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my data are weird? </a:t>
            </a:r>
          </a:p>
          <a:p>
            <a:pPr lvl="1"/>
            <a:r>
              <a:rPr lang="en-US" dirty="0" smtClean="0"/>
              <a:t>Non normal? </a:t>
            </a:r>
            <a:endParaRPr lang="en-US" dirty="0"/>
          </a:p>
          <a:p>
            <a:pPr lvl="1"/>
            <a:r>
              <a:rPr lang="en-US" dirty="0" smtClean="0"/>
              <a:t>Small sample size?</a:t>
            </a:r>
          </a:p>
          <a:p>
            <a:pPr lvl="1"/>
            <a:r>
              <a:rPr lang="en-US" sz="4800" dirty="0" smtClean="0"/>
              <a:t>HUGE</a:t>
            </a:r>
            <a:r>
              <a:rPr lang="en-US" dirty="0" smtClean="0"/>
              <a:t> sample size?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480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we’re ready… </a:t>
            </a:r>
          </a:p>
          <a:p>
            <a:pPr lvl="1"/>
            <a:r>
              <a:rPr lang="en-US" dirty="0" smtClean="0"/>
              <a:t>we can transition directly</a:t>
            </a:r>
          </a:p>
          <a:p>
            <a:r>
              <a:rPr lang="en-US" dirty="0" smtClean="0"/>
              <a:t>Else, </a:t>
            </a:r>
          </a:p>
          <a:p>
            <a:pPr lvl="1"/>
            <a:r>
              <a:rPr lang="en-US" dirty="0" smtClean="0"/>
              <a:t>The answer: bootstrap and permutation</a:t>
            </a:r>
          </a:p>
        </p:txBody>
      </p:sp>
    </p:spTree>
    <p:extLst>
      <p:ext uri="{BB962C8B-B14F-4D97-AF65-F5344CB8AC3E}">
        <p14:creationId xmlns:p14="http://schemas.microsoft.com/office/powerpoint/2010/main" val="3884700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Thanks!</a:t>
            </a:r>
          </a:p>
          <a:p>
            <a:r>
              <a:rPr lang="en-US" dirty="0" smtClean="0"/>
              <a:t>Questions?</a:t>
            </a:r>
          </a:p>
          <a:p>
            <a:pPr lvl="1"/>
            <a:r>
              <a:rPr lang="en-US" dirty="0" smtClean="0"/>
              <a:t>For now</a:t>
            </a:r>
          </a:p>
          <a:p>
            <a:r>
              <a:rPr lang="en-US" dirty="0" smtClean="0"/>
              <a:t>Comments, complaints, and suggestions</a:t>
            </a:r>
          </a:p>
          <a:p>
            <a:pPr lvl="1"/>
            <a:r>
              <a:rPr lang="en-US" dirty="0" smtClean="0"/>
              <a:t>But not until after the next workshop!</a:t>
            </a:r>
          </a:p>
          <a:p>
            <a:pPr lvl="1"/>
            <a:r>
              <a:rPr lang="en-US" dirty="0" smtClean="0"/>
              <a:t>Or around at the conference!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13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Introduction to ANOVA in R.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dist"/>
            <a:r>
              <a:rPr lang="en-US" dirty="0" smtClean="0"/>
              <a:t>Daniel Faso					Derek Beaton</a:t>
            </a:r>
          </a:p>
          <a:p>
            <a:pPr algn="dist"/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Noah </a:t>
            </a:r>
            <a:r>
              <a:rPr lang="en-U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Sasson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					</a:t>
            </a:r>
            <a:r>
              <a:rPr lang="en-U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Hervé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Abdi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428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yuck</a:t>
            </a:r>
            <a:endParaRPr lang="en-US" dirty="0"/>
          </a:p>
        </p:txBody>
      </p:sp>
      <p:pic>
        <p:nvPicPr>
          <p:cNvPr id="5" name="Picture 4" descr="Rconsole.tiff"/>
          <p:cNvPicPr>
            <a:picLocks noChangeAspect="1"/>
          </p:cNvPicPr>
          <p:nvPr/>
        </p:nvPicPr>
        <p:blipFill>
          <a:blip r:embed="rId2" cstate="email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7132"/>
            <a:ext cx="6854646" cy="5140985"/>
          </a:xfrm>
          <a:prstGeom prst="rect">
            <a:avLst/>
          </a:prstGeom>
        </p:spPr>
      </p:pic>
      <p:pic>
        <p:nvPicPr>
          <p:cNvPr id="4" name="Picture 3" descr="Rcommander.tif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546" y="1528643"/>
            <a:ext cx="4838597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2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 like</a:t>
            </a:r>
            <a:endParaRPr lang="en-US" dirty="0"/>
          </a:p>
        </p:txBody>
      </p:sp>
      <p:pic>
        <p:nvPicPr>
          <p:cNvPr id="4" name="Picture 3" descr="JGR.tif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6857"/>
            <a:ext cx="4127013" cy="539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96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 like</a:t>
            </a:r>
            <a:endParaRPr lang="en-US" dirty="0"/>
          </a:p>
        </p:txBody>
      </p:sp>
      <p:pic>
        <p:nvPicPr>
          <p:cNvPr id="4" name="Picture 3" descr="JGR.tiff"/>
          <p:cNvPicPr>
            <a:picLocks noChangeAspect="1"/>
          </p:cNvPicPr>
          <p:nvPr/>
        </p:nvPicPr>
        <p:blipFill>
          <a:blip r:embed="rId2" cstate="email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6857"/>
            <a:ext cx="4127013" cy="5391143"/>
          </a:xfrm>
          <a:prstGeom prst="rect">
            <a:avLst/>
          </a:prstGeom>
        </p:spPr>
      </p:pic>
      <p:pic>
        <p:nvPicPr>
          <p:cNvPr id="6" name="Picture 5" descr="Deducer_Variable.tif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4" y="2754827"/>
            <a:ext cx="4735298" cy="4103173"/>
          </a:xfrm>
          <a:prstGeom prst="rect">
            <a:avLst/>
          </a:prstGeom>
        </p:spPr>
      </p:pic>
      <p:pic>
        <p:nvPicPr>
          <p:cNvPr id="5" name="Picture 4" descr="Deducer_Data.tiff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702" y="1305861"/>
            <a:ext cx="4735297" cy="410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26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like</a:t>
            </a:r>
            <a:endParaRPr lang="en-US" dirty="0"/>
          </a:p>
        </p:txBody>
      </p:sp>
      <p:pic>
        <p:nvPicPr>
          <p:cNvPr id="4" name="Picture 3" descr="RStudio.tif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194" y="1600200"/>
            <a:ext cx="6210766" cy="465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68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many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</a:t>
            </a:r>
          </a:p>
          <a:p>
            <a:r>
              <a:rPr lang="en-US" dirty="0" err="1" smtClean="0"/>
              <a:t>TinnR</a:t>
            </a:r>
            <a:endParaRPr lang="en-US" dirty="0" smtClean="0"/>
          </a:p>
          <a:p>
            <a:r>
              <a:rPr lang="en-US" dirty="0" err="1" smtClean="0"/>
              <a:t>RevoR</a:t>
            </a:r>
            <a:endParaRPr lang="en-US" dirty="0" smtClean="0"/>
          </a:p>
          <a:p>
            <a:pPr lvl="1"/>
            <a:r>
              <a:rPr lang="en-US" dirty="0" smtClean="0"/>
              <a:t>A commercial version with free academic license</a:t>
            </a:r>
          </a:p>
          <a:p>
            <a:pPr lvl="2"/>
            <a:r>
              <a:rPr lang="en-US" dirty="0" smtClean="0"/>
              <a:t>Which means it’s faster and comes with support!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60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today, we’ll stick with regular ugly 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06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 lot to talk about!</a:t>
            </a:r>
          </a:p>
          <a:p>
            <a:pPr lvl="1"/>
            <a:r>
              <a:rPr lang="en-US" dirty="0" smtClean="0">
                <a:solidFill>
                  <a:srgbClr val="0D0D0D"/>
                </a:solidFill>
              </a:rPr>
              <a:t>What is, and why use R?</a:t>
            </a:r>
          </a:p>
          <a:p>
            <a:pPr lvl="1"/>
            <a:r>
              <a:rPr lang="en-US" dirty="0" smtClean="0"/>
              <a:t>All sorts of ANOVAs</a:t>
            </a:r>
          </a:p>
          <a:p>
            <a:pPr lvl="2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And (most) everything to go with them!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212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sorts of ANOVAs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  = Subjects</a:t>
            </a:r>
          </a:p>
          <a:p>
            <a:r>
              <a:rPr lang="en-US" dirty="0" smtClean="0"/>
              <a:t>A = independent variable A</a:t>
            </a:r>
          </a:p>
          <a:p>
            <a:r>
              <a:rPr lang="en-US" dirty="0" smtClean="0"/>
              <a:t>a = level of A</a:t>
            </a:r>
          </a:p>
          <a:p>
            <a:r>
              <a:rPr lang="en-US" dirty="0" smtClean="0"/>
              <a:t>S(A) = one factor between</a:t>
            </a:r>
          </a:p>
          <a:p>
            <a:r>
              <a:rPr lang="en-US" dirty="0" smtClean="0"/>
              <a:t>S x A = one factor within (repeated)</a:t>
            </a:r>
          </a:p>
          <a:p>
            <a:r>
              <a:rPr lang="en-US" dirty="0" smtClean="0"/>
              <a:t>y = Dependent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sorts of ANOVAs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  = Subjects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 = independent variable A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 = level of A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S(A) = one factor between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 x A = one factor within (repeated)</a:t>
            </a:r>
          </a:p>
          <a:p>
            <a:r>
              <a:rPr lang="en-US" dirty="0">
                <a:solidFill>
                  <a:schemeClr val="bg1"/>
                </a:solidFill>
              </a:rPr>
              <a:t>y = Dependent </a:t>
            </a:r>
            <a:r>
              <a:rPr lang="en-US" dirty="0" smtClean="0">
                <a:solidFill>
                  <a:schemeClr val="bg1"/>
                </a:solidFill>
              </a:rPr>
              <a:t>Variables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43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sorts of ANOVAs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D0D0D"/>
                </a:solidFill>
              </a:rPr>
              <a:t>S  = Subjects</a:t>
            </a:r>
          </a:p>
          <a:p>
            <a:r>
              <a:rPr lang="en-US" dirty="0" smtClean="0"/>
              <a:t>A = independent variable A</a:t>
            </a:r>
          </a:p>
          <a:p>
            <a:r>
              <a:rPr lang="en-US" dirty="0" smtClean="0">
                <a:solidFill>
                  <a:srgbClr val="0D0D0D"/>
                </a:solidFill>
              </a:rPr>
              <a:t>a = level of A</a:t>
            </a:r>
          </a:p>
          <a:p>
            <a:r>
              <a:rPr lang="en-US" dirty="0" smtClean="0">
                <a:solidFill>
                  <a:srgbClr val="0D0D0D"/>
                </a:solidFill>
              </a:rPr>
              <a:t>S(A) = one factor between</a:t>
            </a:r>
          </a:p>
          <a:p>
            <a:r>
              <a:rPr lang="en-US" dirty="0" smtClean="0">
                <a:solidFill>
                  <a:srgbClr val="0D0D0D"/>
                </a:solidFill>
              </a:rPr>
              <a:t>S x A = one factor within (repeated)</a:t>
            </a:r>
          </a:p>
          <a:p>
            <a:r>
              <a:rPr lang="en-US" dirty="0">
                <a:solidFill>
                  <a:srgbClr val="000000"/>
                </a:solidFill>
              </a:rPr>
              <a:t>y = Dependent </a:t>
            </a:r>
            <a:r>
              <a:rPr lang="en-US" dirty="0" smtClean="0">
                <a:solidFill>
                  <a:srgbClr val="000000"/>
                </a:solidFill>
              </a:rPr>
              <a:t>Variables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43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Introduction to ANOVA in R.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dist"/>
            <a:r>
              <a:rPr lang="en-US" dirty="0" smtClean="0"/>
              <a:t>Daniel Faso					</a:t>
            </a:r>
            <a:r>
              <a:rPr lang="en-US" dirty="0" smtClean="0">
                <a:solidFill>
                  <a:srgbClr val="404040"/>
                </a:solidFill>
              </a:rPr>
              <a:t>Derek Beaton</a:t>
            </a:r>
          </a:p>
          <a:p>
            <a:pPr algn="dist"/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Noah </a:t>
            </a:r>
            <a:r>
              <a:rPr lang="en-U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Sasson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					</a:t>
            </a:r>
            <a:r>
              <a:rPr lang="en-U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Hervé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Abdi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626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sorts of ANOVAs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D0D0D"/>
                </a:solidFill>
              </a:rPr>
              <a:t>S  = Subjects</a:t>
            </a:r>
          </a:p>
          <a:p>
            <a:r>
              <a:rPr lang="en-US" dirty="0" smtClean="0">
                <a:solidFill>
                  <a:srgbClr val="0D0D0D"/>
                </a:solidFill>
              </a:rPr>
              <a:t>A = independent variable A</a:t>
            </a:r>
          </a:p>
          <a:p>
            <a:r>
              <a:rPr lang="en-US" dirty="0" smtClean="0"/>
              <a:t>a = level of A</a:t>
            </a:r>
          </a:p>
          <a:p>
            <a:r>
              <a:rPr lang="en-US" dirty="0" smtClean="0">
                <a:solidFill>
                  <a:srgbClr val="0D0D0D"/>
                </a:solidFill>
              </a:rPr>
              <a:t>S(A) = one factor between</a:t>
            </a:r>
          </a:p>
          <a:p>
            <a:r>
              <a:rPr lang="en-US" dirty="0" smtClean="0">
                <a:solidFill>
                  <a:srgbClr val="0D0D0D"/>
                </a:solidFill>
              </a:rPr>
              <a:t>S x A = one factor within (repeated)</a:t>
            </a:r>
          </a:p>
          <a:p>
            <a:r>
              <a:rPr lang="en-US" dirty="0">
                <a:solidFill>
                  <a:srgbClr val="000000"/>
                </a:solidFill>
              </a:rPr>
              <a:t>y = Dependent </a:t>
            </a:r>
            <a:r>
              <a:rPr lang="en-US" dirty="0" smtClean="0">
                <a:solidFill>
                  <a:srgbClr val="000000"/>
                </a:solidFill>
              </a:rPr>
              <a:t>Variables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43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sorts of ANOVAs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D0D0D"/>
                </a:solidFill>
              </a:rPr>
              <a:t>S  = Subjects</a:t>
            </a:r>
          </a:p>
          <a:p>
            <a:r>
              <a:rPr lang="en-US" dirty="0" smtClean="0">
                <a:solidFill>
                  <a:srgbClr val="0D0D0D"/>
                </a:solidFill>
              </a:rPr>
              <a:t>A = independent variable A</a:t>
            </a:r>
          </a:p>
          <a:p>
            <a:r>
              <a:rPr lang="en-US" dirty="0" smtClean="0">
                <a:solidFill>
                  <a:srgbClr val="0D0D0D"/>
                </a:solidFill>
              </a:rPr>
              <a:t>a = level of A</a:t>
            </a:r>
          </a:p>
          <a:p>
            <a:r>
              <a:rPr lang="en-US" dirty="0" smtClean="0"/>
              <a:t>S(A) = one factor between</a:t>
            </a:r>
          </a:p>
          <a:p>
            <a:r>
              <a:rPr lang="en-US" dirty="0" smtClean="0">
                <a:solidFill>
                  <a:srgbClr val="0D0D0D"/>
                </a:solidFill>
              </a:rPr>
              <a:t>S x A = one factor within (repeated)</a:t>
            </a:r>
          </a:p>
          <a:p>
            <a:r>
              <a:rPr lang="en-US" dirty="0">
                <a:solidFill>
                  <a:srgbClr val="000000"/>
                </a:solidFill>
              </a:rPr>
              <a:t>y = Dependent </a:t>
            </a:r>
            <a:r>
              <a:rPr lang="en-US" dirty="0" smtClean="0">
                <a:solidFill>
                  <a:srgbClr val="000000"/>
                </a:solidFill>
              </a:rPr>
              <a:t>Variables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43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sorts of ANOVAs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D0D0D"/>
                </a:solidFill>
              </a:rPr>
              <a:t>S  = Subjects</a:t>
            </a:r>
          </a:p>
          <a:p>
            <a:r>
              <a:rPr lang="en-US" dirty="0" smtClean="0">
                <a:solidFill>
                  <a:srgbClr val="0D0D0D"/>
                </a:solidFill>
              </a:rPr>
              <a:t>A = independent variable A</a:t>
            </a:r>
          </a:p>
          <a:p>
            <a:r>
              <a:rPr lang="en-US" dirty="0" smtClean="0">
                <a:solidFill>
                  <a:srgbClr val="0D0D0D"/>
                </a:solidFill>
              </a:rPr>
              <a:t>a = level of A</a:t>
            </a:r>
          </a:p>
          <a:p>
            <a:r>
              <a:rPr lang="en-US" dirty="0" smtClean="0">
                <a:solidFill>
                  <a:srgbClr val="0D0D0D"/>
                </a:solidFill>
              </a:rPr>
              <a:t>S(A) = one factor between</a:t>
            </a:r>
          </a:p>
          <a:p>
            <a:r>
              <a:rPr lang="en-US" dirty="0" smtClean="0"/>
              <a:t>S x A = one factor within (repeated)</a:t>
            </a:r>
          </a:p>
          <a:p>
            <a:r>
              <a:rPr lang="en-US" dirty="0">
                <a:solidFill>
                  <a:srgbClr val="000000"/>
                </a:solidFill>
              </a:rPr>
              <a:t>y = Dependent </a:t>
            </a:r>
            <a:r>
              <a:rPr lang="en-US" dirty="0" smtClean="0">
                <a:solidFill>
                  <a:srgbClr val="000000"/>
                </a:solidFill>
              </a:rPr>
              <a:t>Variables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43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sorts of ANOVAs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  = Subjects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 = independent variable A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 = level of A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S(A) = one factor between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 x A = one factor within (repeated)</a:t>
            </a:r>
          </a:p>
          <a:p>
            <a:r>
              <a:rPr lang="en-US" dirty="0" smtClean="0"/>
              <a:t>y = Dependent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23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sorts of ANOVAs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S(A)</a:t>
            </a:r>
          </a:p>
          <a:p>
            <a:r>
              <a:rPr lang="en-US" dirty="0" smtClean="0"/>
              <a:t>S(A x B) – balanced and unbalanced</a:t>
            </a:r>
          </a:p>
          <a:p>
            <a:r>
              <a:rPr lang="en-US" dirty="0" smtClean="0"/>
              <a:t>S(A) x B – balanced and unbalanced</a:t>
            </a:r>
          </a:p>
          <a:p>
            <a:r>
              <a:rPr lang="en-US" dirty="0" smtClean="0"/>
              <a:t>S(A x B) x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39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sorts of ANOVAs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S(A)</a:t>
            </a:r>
          </a:p>
          <a:p>
            <a:r>
              <a:rPr lang="en-US" dirty="0" smtClean="0">
                <a:solidFill>
                  <a:srgbClr val="0D0D0D"/>
                </a:solidFill>
              </a:rPr>
              <a:t>S(A x B) – balanced and unbalanced</a:t>
            </a:r>
          </a:p>
          <a:p>
            <a:r>
              <a:rPr lang="en-US" dirty="0" smtClean="0">
                <a:solidFill>
                  <a:srgbClr val="0D0D0D"/>
                </a:solidFill>
              </a:rPr>
              <a:t>S(A) x B – balanced and unbalanced</a:t>
            </a:r>
          </a:p>
          <a:p>
            <a:r>
              <a:rPr lang="en-US" dirty="0" smtClean="0">
                <a:solidFill>
                  <a:srgbClr val="0D0D0D"/>
                </a:solidFill>
              </a:rPr>
              <a:t>S(A x B) x C</a:t>
            </a:r>
            <a:endParaRPr lang="en-US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93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sorts of ANOVAs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D0D0D"/>
                </a:solidFill>
              </a:rPr>
              <a:t>S(A)</a:t>
            </a:r>
          </a:p>
          <a:p>
            <a:r>
              <a:rPr lang="en-US" dirty="0" smtClean="0"/>
              <a:t>S(A x B) – balanced and unbalanced</a:t>
            </a:r>
          </a:p>
          <a:p>
            <a:r>
              <a:rPr lang="en-US" dirty="0" smtClean="0">
                <a:solidFill>
                  <a:srgbClr val="0D0D0D"/>
                </a:solidFill>
              </a:rPr>
              <a:t>S(A) x B – balanced and unbalanced</a:t>
            </a:r>
          </a:p>
          <a:p>
            <a:r>
              <a:rPr lang="en-US" dirty="0" smtClean="0">
                <a:solidFill>
                  <a:srgbClr val="0D0D0D"/>
                </a:solidFill>
              </a:rPr>
              <a:t>S(A x B) x C</a:t>
            </a:r>
            <a:endParaRPr lang="en-US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93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sorts of ANOVAs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D0D0D"/>
                </a:solidFill>
              </a:rPr>
              <a:t>S(A)</a:t>
            </a:r>
          </a:p>
          <a:p>
            <a:r>
              <a:rPr lang="en-US" dirty="0" smtClean="0">
                <a:solidFill>
                  <a:srgbClr val="0D0D0D"/>
                </a:solidFill>
              </a:rPr>
              <a:t>S(A x B) – balanced and unbalanced</a:t>
            </a:r>
          </a:p>
          <a:p>
            <a:r>
              <a:rPr lang="en-US" dirty="0" smtClean="0"/>
              <a:t>S(A) x B – balanced and unbalanced</a:t>
            </a:r>
          </a:p>
          <a:p>
            <a:r>
              <a:rPr lang="en-US" dirty="0" smtClean="0">
                <a:solidFill>
                  <a:srgbClr val="0D0D0D"/>
                </a:solidFill>
              </a:rPr>
              <a:t>S(A x B) x C</a:t>
            </a:r>
            <a:endParaRPr lang="en-US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93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sorts of ANOVAs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D0D0D"/>
                </a:solidFill>
              </a:rPr>
              <a:t>S(A)</a:t>
            </a:r>
          </a:p>
          <a:p>
            <a:r>
              <a:rPr lang="en-US" dirty="0" smtClean="0">
                <a:solidFill>
                  <a:srgbClr val="0D0D0D"/>
                </a:solidFill>
              </a:rPr>
              <a:t>S(A x B) – balanced and unbalanced</a:t>
            </a:r>
          </a:p>
          <a:p>
            <a:r>
              <a:rPr lang="en-US" dirty="0" smtClean="0">
                <a:solidFill>
                  <a:srgbClr val="0D0D0D"/>
                </a:solidFill>
              </a:rPr>
              <a:t>S(A) x B – balanced and unbalanced</a:t>
            </a:r>
          </a:p>
          <a:p>
            <a:r>
              <a:rPr lang="en-US" dirty="0" smtClean="0"/>
              <a:t>S(A x B) x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93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 lot to talk about!</a:t>
            </a:r>
          </a:p>
          <a:p>
            <a:pPr lvl="1"/>
            <a:r>
              <a:rPr lang="en-US" dirty="0" smtClean="0">
                <a:solidFill>
                  <a:srgbClr val="0D0D0D"/>
                </a:solidFill>
              </a:rPr>
              <a:t>What is, and why use R?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All sorts of ANOVAs</a:t>
            </a:r>
          </a:p>
          <a:p>
            <a:pPr lvl="2"/>
            <a:r>
              <a:rPr lang="en-US" dirty="0" smtClean="0"/>
              <a:t>And (most) everything to go with them!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828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Introduction to ANOVA in R.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dist"/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Daniel Faso</a:t>
            </a:r>
            <a:r>
              <a:rPr lang="en-US" dirty="0" smtClean="0"/>
              <a:t>					</a:t>
            </a:r>
            <a:r>
              <a:rPr lang="en-US" dirty="0" smtClean="0">
                <a:solidFill>
                  <a:schemeClr val="tx1"/>
                </a:solidFill>
              </a:rPr>
              <a:t>Derek Beaton</a:t>
            </a:r>
          </a:p>
          <a:p>
            <a:pPr algn="dist"/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Noah </a:t>
            </a:r>
            <a:r>
              <a:rPr lang="en-U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Sasson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					</a:t>
            </a:r>
            <a:r>
              <a:rPr lang="en-U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Hervé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Abdi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611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(Most) Everything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Transforming data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Plotting results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Saving results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Post hoc tests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And (maybe) many more!</a:t>
            </a:r>
          </a:p>
        </p:txBody>
      </p:sp>
    </p:spTree>
    <p:extLst>
      <p:ext uri="{BB962C8B-B14F-4D97-AF65-F5344CB8AC3E}">
        <p14:creationId xmlns:p14="http://schemas.microsoft.com/office/powerpoint/2010/main" val="2484278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(Most) Everything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Transforming data</a:t>
            </a:r>
          </a:p>
          <a:p>
            <a:r>
              <a:rPr lang="en-US" dirty="0" smtClean="0"/>
              <a:t>Plotting results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Saving results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Post hoc tests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And (maybe) many more!</a:t>
            </a:r>
          </a:p>
        </p:txBody>
      </p:sp>
    </p:spTree>
    <p:extLst>
      <p:ext uri="{BB962C8B-B14F-4D97-AF65-F5344CB8AC3E}">
        <p14:creationId xmlns:p14="http://schemas.microsoft.com/office/powerpoint/2010/main" val="41842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(Most) Everything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Transforming data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Plotting results</a:t>
            </a:r>
          </a:p>
          <a:p>
            <a:r>
              <a:rPr lang="en-US" dirty="0" smtClean="0"/>
              <a:t>Saving results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Post hoc tests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And (maybe) many more!</a:t>
            </a:r>
          </a:p>
        </p:txBody>
      </p:sp>
    </p:spTree>
    <p:extLst>
      <p:ext uri="{BB962C8B-B14F-4D97-AF65-F5344CB8AC3E}">
        <p14:creationId xmlns:p14="http://schemas.microsoft.com/office/powerpoint/2010/main" val="41842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(Most) Everything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Transforming data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Plotting results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Saving results</a:t>
            </a:r>
          </a:p>
          <a:p>
            <a:r>
              <a:rPr lang="en-US" dirty="0" smtClean="0"/>
              <a:t>Post hoc tests</a:t>
            </a:r>
            <a:endParaRPr lang="en-US" dirty="0"/>
          </a:p>
          <a:p>
            <a:r>
              <a:rPr lang="en-US" dirty="0" smtClean="0">
                <a:solidFill>
                  <a:srgbClr val="000000"/>
                </a:solidFill>
              </a:rPr>
              <a:t>And (maybe) many more!</a:t>
            </a:r>
          </a:p>
        </p:txBody>
      </p:sp>
    </p:spTree>
    <p:extLst>
      <p:ext uri="{BB962C8B-B14F-4D97-AF65-F5344CB8AC3E}">
        <p14:creationId xmlns:p14="http://schemas.microsoft.com/office/powerpoint/2010/main" val="41842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(Most) Everything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Transforming data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Plotting results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Saving results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Post hoc tests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/>
              <a:t>And (maybe) many more!</a:t>
            </a:r>
          </a:p>
        </p:txBody>
      </p:sp>
    </p:spTree>
    <p:extLst>
      <p:ext uri="{BB962C8B-B14F-4D97-AF65-F5344CB8AC3E}">
        <p14:creationId xmlns:p14="http://schemas.microsoft.com/office/powerpoint/2010/main" val="41842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important concepts: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Functions</a:t>
            </a:r>
          </a:p>
          <a:p>
            <a:r>
              <a:rPr lang="en-US" dirty="0" smtClean="0"/>
              <a:t>These are how R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99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Two important concepts: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Functions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These are how R works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304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Called so because they can change</a:t>
            </a:r>
          </a:p>
          <a:p>
            <a:pPr lvl="1"/>
            <a:r>
              <a:rPr lang="en-US" dirty="0" smtClean="0"/>
              <a:t>But they only change when </a:t>
            </a:r>
            <a:r>
              <a:rPr lang="en-US" i="1" dirty="0" smtClean="0"/>
              <a:t>you</a:t>
            </a:r>
            <a:r>
              <a:rPr lang="en-US" dirty="0" smtClean="0"/>
              <a:t> make them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46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like this: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&gt; </a:t>
            </a:r>
            <a:r>
              <a:rPr lang="en-US" dirty="0" err="1" smtClean="0">
                <a:latin typeface="Courier"/>
                <a:cs typeface="Courier"/>
              </a:rPr>
              <a:t>save.this</a:t>
            </a:r>
            <a:r>
              <a:rPr lang="en-US" dirty="0" smtClean="0">
                <a:latin typeface="Courier"/>
                <a:cs typeface="Courier"/>
              </a:rPr>
              <a:t> &lt;- </a:t>
            </a:r>
            <a:r>
              <a:rPr lang="en-US" dirty="0" err="1" smtClean="0">
                <a:latin typeface="Courier"/>
                <a:cs typeface="Courier"/>
              </a:rPr>
              <a:t>from.that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30363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like this: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&gt;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save.this</a:t>
            </a:r>
            <a:r>
              <a:rPr lang="en-US" dirty="0" smtClean="0">
                <a:latin typeface="Courier"/>
                <a:cs typeface="Courier"/>
              </a:rPr>
              <a:t> &lt;- </a:t>
            </a:r>
            <a:r>
              <a:rPr lang="en-US" dirty="0" err="1" smtClean="0">
                <a:latin typeface="Courier"/>
                <a:cs typeface="Courier"/>
              </a:rPr>
              <a:t>from.that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9382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Introduction to ANOVA in R.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dist"/>
            <a:r>
              <a:rPr lang="en-US" dirty="0" smtClean="0">
                <a:solidFill>
                  <a:srgbClr val="404040"/>
                </a:solidFill>
              </a:rPr>
              <a:t>Daniel Faso					Derek Beaton</a:t>
            </a:r>
          </a:p>
          <a:p>
            <a:pPr algn="dist"/>
            <a:r>
              <a:rPr lang="en-US" dirty="0" smtClean="0">
                <a:solidFill>
                  <a:srgbClr val="404040"/>
                </a:solidFill>
              </a:rPr>
              <a:t>Noah </a:t>
            </a:r>
            <a:r>
              <a:rPr lang="en-US" dirty="0" err="1" smtClean="0">
                <a:solidFill>
                  <a:srgbClr val="404040"/>
                </a:solidFill>
              </a:rPr>
              <a:t>Sasson</a:t>
            </a:r>
            <a:r>
              <a:rPr lang="en-US" dirty="0" smtClean="0">
                <a:solidFill>
                  <a:srgbClr val="404040"/>
                </a:solidFill>
              </a:rPr>
              <a:t>					</a:t>
            </a:r>
            <a:r>
              <a:rPr lang="en-US" dirty="0" err="1" smtClean="0">
                <a:solidFill>
                  <a:srgbClr val="404040"/>
                </a:solidFill>
              </a:rPr>
              <a:t>Hervé</a:t>
            </a:r>
            <a:r>
              <a:rPr lang="en-US" dirty="0" smtClean="0">
                <a:solidFill>
                  <a:srgbClr val="404040"/>
                </a:solidFill>
              </a:rPr>
              <a:t> </a:t>
            </a:r>
            <a:r>
              <a:rPr lang="en-US" dirty="0" err="1" smtClean="0">
                <a:solidFill>
                  <a:srgbClr val="404040"/>
                </a:solidFill>
              </a:rPr>
              <a:t>Abdi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4" name="Chevron 3"/>
          <p:cNvSpPr/>
          <p:nvPr/>
        </p:nvSpPr>
        <p:spPr>
          <a:xfrm rot="15049045">
            <a:off x="4378659" y="5103449"/>
            <a:ext cx="508000" cy="1055077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37280" y="5748216"/>
            <a:ext cx="2369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Joseph Dunlop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9801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like this: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&gt;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save.this</a:t>
            </a:r>
            <a:r>
              <a:rPr lang="en-US" dirty="0" smtClean="0">
                <a:latin typeface="Courier"/>
                <a:cs typeface="Courier"/>
              </a:rPr>
              <a:t> &lt;- </a:t>
            </a:r>
            <a:r>
              <a:rPr lang="en-US" dirty="0" err="1" smtClean="0">
                <a:latin typeface="Courier"/>
                <a:cs typeface="Courier"/>
              </a:rPr>
              <a:t>from.that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9382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like this: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&gt; </a:t>
            </a:r>
            <a:r>
              <a:rPr lang="en-US" dirty="0" err="1" smtClean="0">
                <a:latin typeface="Courier"/>
                <a:cs typeface="Courier"/>
              </a:rPr>
              <a:t>save.this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&lt;-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from.that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9382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like this: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&gt; </a:t>
            </a:r>
            <a:r>
              <a:rPr lang="en-US" dirty="0" err="1" smtClean="0">
                <a:latin typeface="Courier"/>
                <a:cs typeface="Courier"/>
              </a:rPr>
              <a:t>save.this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=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from.that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9382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like this: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&gt; </a:t>
            </a:r>
            <a:r>
              <a:rPr lang="en-US" dirty="0" err="1" smtClean="0">
                <a:latin typeface="Courier"/>
                <a:cs typeface="Courier"/>
              </a:rPr>
              <a:t>save.this</a:t>
            </a:r>
            <a:r>
              <a:rPr lang="en-US" dirty="0" smtClean="0">
                <a:latin typeface="Courier"/>
                <a:cs typeface="Courier"/>
              </a:rPr>
              <a:t> &lt;-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from.that</a:t>
            </a:r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9382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important concepts: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Functions</a:t>
            </a:r>
          </a:p>
          <a:p>
            <a:r>
              <a:rPr lang="en-US" dirty="0" smtClean="0"/>
              <a:t>These are how R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97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Two important concepts: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Variables</a:t>
            </a:r>
          </a:p>
          <a:p>
            <a:pPr lvl="1"/>
            <a:r>
              <a:rPr lang="en-US" dirty="0" smtClean="0"/>
              <a:t>Functions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These are how R works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096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y = </a:t>
            </a:r>
            <a:r>
              <a:rPr lang="en-US" i="1" dirty="0" smtClean="0"/>
              <a:t>f</a:t>
            </a:r>
            <a:r>
              <a:rPr lang="en-US" dirty="0" smtClean="0"/>
              <a:t>(x) </a:t>
            </a:r>
          </a:p>
          <a:p>
            <a:pPr lvl="3"/>
            <a:r>
              <a:rPr lang="en-US" dirty="0" err="1" smtClean="0"/>
              <a:t>Ew</a:t>
            </a:r>
            <a:r>
              <a:rPr lang="en-US" dirty="0" smtClean="0"/>
              <a:t>, math.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5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89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y = </a:t>
            </a:r>
            <a:r>
              <a:rPr lang="en-US" i="1" dirty="0" smtClean="0"/>
              <a:t>f</a:t>
            </a:r>
            <a:r>
              <a:rPr lang="en-US" dirty="0" smtClean="0"/>
              <a:t>(x)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3418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			y = </a:t>
            </a:r>
            <a:r>
              <a:rPr lang="en-US" sz="5400" i="1" dirty="0" smtClean="0"/>
              <a:t>f</a:t>
            </a:r>
            <a:r>
              <a:rPr lang="en-US" sz="5400" dirty="0" smtClean="0"/>
              <a:t>(x) </a:t>
            </a:r>
          </a:p>
          <a:p>
            <a:pPr marL="0" indent="0">
              <a:buNone/>
            </a:pPr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109347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 lot to talk about!</a:t>
            </a:r>
          </a:p>
          <a:p>
            <a:pPr lvl="1"/>
            <a:r>
              <a:rPr lang="en-US" dirty="0" smtClean="0"/>
              <a:t>What is, and why use R?</a:t>
            </a:r>
          </a:p>
          <a:p>
            <a:pPr lvl="1"/>
            <a:r>
              <a:rPr lang="en-US" dirty="0" smtClean="0"/>
              <a:t>All sorts of ANOVAs</a:t>
            </a:r>
          </a:p>
          <a:p>
            <a:pPr lvl="2"/>
            <a:r>
              <a:rPr lang="en-US" dirty="0" smtClean="0"/>
              <a:t>And (most) everything to go with them!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32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Stuff goes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			y = </a:t>
            </a:r>
            <a:r>
              <a:rPr lang="en-US" sz="5400" i="1" dirty="0" smtClean="0"/>
              <a:t>f</a:t>
            </a:r>
            <a:r>
              <a:rPr lang="en-US" sz="5400" dirty="0" smtClean="0"/>
              <a:t>(</a:t>
            </a:r>
            <a:r>
              <a:rPr lang="en-US" sz="5400" dirty="0" smtClean="0">
                <a:solidFill>
                  <a:srgbClr val="FF0000"/>
                </a:solidFill>
              </a:rPr>
              <a:t>x</a:t>
            </a:r>
            <a:r>
              <a:rPr lang="en-US" sz="5400" dirty="0" smtClean="0"/>
              <a:t>) </a:t>
            </a:r>
          </a:p>
          <a:p>
            <a:pPr marL="0" indent="0">
              <a:buNone/>
            </a:pPr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3395273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			y = </a:t>
            </a:r>
            <a:r>
              <a:rPr lang="en-US" sz="5400" i="1" dirty="0" smtClean="0">
                <a:solidFill>
                  <a:srgbClr val="FF0000"/>
                </a:solidFill>
              </a:rPr>
              <a:t>f</a:t>
            </a:r>
            <a:r>
              <a:rPr lang="en-US" sz="5400" dirty="0" smtClean="0">
                <a:solidFill>
                  <a:srgbClr val="FF0000"/>
                </a:solidFill>
              </a:rPr>
              <a:t>(</a:t>
            </a:r>
            <a:r>
              <a:rPr lang="en-US" sz="5400" dirty="0" smtClean="0"/>
              <a:t>x</a:t>
            </a:r>
            <a:r>
              <a:rPr lang="en-US" sz="5400" dirty="0" smtClean="0">
                <a:solidFill>
                  <a:srgbClr val="FF0000"/>
                </a:solidFill>
              </a:rPr>
              <a:t>)</a:t>
            </a:r>
            <a:r>
              <a:rPr lang="en-US" sz="5400" dirty="0" smtClean="0"/>
              <a:t> </a:t>
            </a:r>
          </a:p>
          <a:p>
            <a:pPr marL="0" indent="0">
              <a:buNone/>
            </a:pPr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3395273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that magic!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			</a:t>
            </a:r>
            <a:r>
              <a:rPr lang="en-US" sz="5400" dirty="0" smtClean="0">
                <a:solidFill>
                  <a:srgbClr val="FF0000"/>
                </a:solidFill>
              </a:rPr>
              <a:t>y =</a:t>
            </a:r>
            <a:r>
              <a:rPr lang="en-US" sz="5400" dirty="0" smtClean="0"/>
              <a:t> </a:t>
            </a:r>
            <a:r>
              <a:rPr lang="en-US" sz="5400" i="1" dirty="0" smtClean="0"/>
              <a:t>f</a:t>
            </a:r>
            <a:r>
              <a:rPr lang="en-US" sz="5400" dirty="0" smtClean="0"/>
              <a:t>(x) </a:t>
            </a:r>
          </a:p>
          <a:p>
            <a:pPr marL="0" indent="0">
              <a:buNone/>
            </a:pPr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3395273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does the same 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Say </a:t>
            </a:r>
            <a:r>
              <a:rPr lang="en-US" i="1" dirty="0" smtClean="0"/>
              <a:t>f</a:t>
            </a:r>
            <a:r>
              <a:rPr lang="en-US" dirty="0" smtClean="0"/>
              <a:t>(x) is √x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781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f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x is 4</a:t>
            </a:r>
          </a:p>
          <a:p>
            <a:r>
              <a:rPr lang="en-US" i="1" dirty="0" smtClean="0"/>
              <a:t>f</a:t>
            </a:r>
            <a:r>
              <a:rPr lang="en-US" dirty="0" smtClean="0"/>
              <a:t>(x) is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5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</a:t>
            </a:r>
            <a:r>
              <a:rPr lang="en-US" dirty="0" err="1" smtClean="0">
                <a:latin typeface="Courier"/>
                <a:cs typeface="Courier"/>
              </a:rPr>
              <a:t>sqrt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77855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</a:t>
            </a:r>
            <a:r>
              <a:rPr lang="en-US" dirty="0" err="1" smtClean="0">
                <a:latin typeface="Courier"/>
                <a:cs typeface="Courier"/>
              </a:rPr>
              <a:t>sqrt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/>
              <a:t>But we require ()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83558" y="103753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3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</a:t>
            </a:r>
            <a:r>
              <a:rPr lang="en-US" dirty="0" err="1" smtClean="0">
                <a:latin typeface="Courier"/>
                <a:cs typeface="Courier"/>
              </a:rPr>
              <a:t>sqrt</a:t>
            </a:r>
            <a:r>
              <a:rPr lang="en-US" dirty="0" smtClean="0">
                <a:latin typeface="Courier"/>
                <a:cs typeface="Courier"/>
              </a:rPr>
              <a:t>()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83558" y="103753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3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really…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</a:t>
            </a:r>
            <a:r>
              <a:rPr lang="en-US" dirty="0" err="1" smtClean="0">
                <a:latin typeface="Courier"/>
                <a:cs typeface="Courier"/>
              </a:rPr>
              <a:t>sqrt</a:t>
            </a:r>
            <a:r>
              <a:rPr lang="en-US" dirty="0" smtClean="0">
                <a:latin typeface="Courier"/>
                <a:cs typeface="Courier"/>
              </a:rPr>
              <a:t>(4)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83558" y="103753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182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really…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</a:t>
            </a:r>
            <a:r>
              <a:rPr lang="en-US" dirty="0" err="1" smtClean="0">
                <a:latin typeface="Courier"/>
                <a:cs typeface="Courier"/>
              </a:rPr>
              <a:t>sqrt</a:t>
            </a:r>
            <a:r>
              <a:rPr lang="en-US" dirty="0" smtClean="0">
                <a:latin typeface="Courier"/>
                <a:cs typeface="Courier"/>
              </a:rPr>
              <a:t>(4)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[1] 2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83558" y="103753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56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 lot to talk about!</a:t>
            </a:r>
          </a:p>
          <a:p>
            <a:pPr lvl="1"/>
            <a:r>
              <a:rPr lang="en-US" dirty="0" smtClean="0"/>
              <a:t>What is, and why use R?</a:t>
            </a:r>
          </a:p>
          <a:p>
            <a:pPr lvl="1"/>
            <a:r>
              <a:rPr lang="en-US" dirty="0" smtClean="0">
                <a:solidFill>
                  <a:srgbClr val="0D0D0D"/>
                </a:solidFill>
              </a:rPr>
              <a:t>All sorts of ANOVAs</a:t>
            </a:r>
          </a:p>
          <a:p>
            <a:pPr lvl="2"/>
            <a:r>
              <a:rPr lang="en-US" dirty="0" smtClean="0">
                <a:solidFill>
                  <a:srgbClr val="0D0D0D"/>
                </a:solidFill>
              </a:rPr>
              <a:t>And (most) everything to go with them!</a:t>
            </a:r>
            <a:endParaRPr lang="en-US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644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83558" y="103753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Content Placeholder 8" descr="sqrtRClos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4" b="74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63419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83558" y="103753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Content Placeholder 8" descr="sqrtRClos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4" b="7464"/>
          <a:stretch>
            <a:fillRect/>
          </a:stretch>
        </p:blipFill>
        <p:spPr/>
      </p:pic>
      <p:sp>
        <p:nvSpPr>
          <p:cNvPr id="3" name="Frame 2"/>
          <p:cNvSpPr/>
          <p:nvPr/>
        </p:nvSpPr>
        <p:spPr>
          <a:xfrm>
            <a:off x="268285" y="2647497"/>
            <a:ext cx="5299940" cy="153841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469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83558" y="103753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Content Placeholder 8" descr="sqrtRClos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4" b="7464"/>
          <a:stretch>
            <a:fillRect/>
          </a:stretch>
        </p:blipFill>
        <p:spPr/>
      </p:pic>
      <p:sp>
        <p:nvSpPr>
          <p:cNvPr id="3" name="Frame 2"/>
          <p:cNvSpPr/>
          <p:nvPr/>
        </p:nvSpPr>
        <p:spPr>
          <a:xfrm>
            <a:off x="125199" y="3631364"/>
            <a:ext cx="5443025" cy="2494799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469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Phew.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498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Oh…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still have to talk about ANOVAs!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489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real presentation!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back and forth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10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back and forth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slides &amp; R to show everything today</a:t>
            </a:r>
          </a:p>
          <a:p>
            <a:pPr lvl="1"/>
            <a:r>
              <a:rPr lang="en-US" dirty="0" smtClean="0"/>
              <a:t>Follow along as best you can.</a:t>
            </a:r>
          </a:p>
          <a:p>
            <a:pPr lvl="1"/>
            <a:r>
              <a:rPr lang="en-US" dirty="0" smtClean="0"/>
              <a:t>If you get lost, we’ll try to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775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I transition to 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07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See: very ugly.</a:t>
            </a:r>
            <a:endParaRPr lang="en-US" dirty="0"/>
          </a:p>
        </p:txBody>
      </p:sp>
      <p:pic>
        <p:nvPicPr>
          <p:cNvPr id="6" name="Picture 5" descr="Rinterfac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501" y="1561124"/>
            <a:ext cx="6025881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20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R</a:t>
            </a:r>
            <a:endParaRPr lang="en-US" dirty="0"/>
          </a:p>
        </p:txBody>
      </p:sp>
      <p:pic>
        <p:nvPicPr>
          <p:cNvPr id="7" name="Picture 6" descr="Rinterfac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501" y="1561124"/>
            <a:ext cx="6025881" cy="5257799"/>
          </a:xfrm>
          <a:prstGeom prst="rect">
            <a:avLst/>
          </a:prstGeom>
        </p:spPr>
      </p:pic>
      <p:sp>
        <p:nvSpPr>
          <p:cNvPr id="3" name="Frame 2"/>
          <p:cNvSpPr/>
          <p:nvPr/>
        </p:nvSpPr>
        <p:spPr>
          <a:xfrm>
            <a:off x="898769" y="4337534"/>
            <a:ext cx="7112000" cy="101600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911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Stats or Programming?</a:t>
            </a:r>
          </a:p>
          <a:p>
            <a:r>
              <a:rPr lang="en-US" dirty="0" smtClean="0"/>
              <a:t>Gratis vs. </a:t>
            </a:r>
            <a:r>
              <a:rPr lang="en-US" dirty="0" err="1" smtClean="0"/>
              <a:t>Libre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69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“Working directory”</a:t>
            </a:r>
          </a:p>
          <a:p>
            <a:pPr lvl="1"/>
            <a:r>
              <a:rPr lang="en-US" dirty="0" smtClean="0"/>
              <a:t>What it means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0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getwd</a:t>
            </a:r>
            <a:r>
              <a:rPr lang="en-US" dirty="0" smtClean="0">
                <a:latin typeface="Courier"/>
                <a:cs typeface="Courier"/>
              </a:rPr>
              <a:t>()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get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orking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irectory – the </a:t>
            </a:r>
            <a:r>
              <a:rPr lang="en-US" dirty="0" smtClean="0"/>
              <a:t>folder you’re currently in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523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setwd</a:t>
            </a:r>
            <a:r>
              <a:rPr lang="en-US" dirty="0" smtClean="0">
                <a:latin typeface="Courier"/>
                <a:cs typeface="Courier"/>
              </a:rPr>
              <a:t>()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set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orking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irectory – the </a:t>
            </a:r>
            <a:r>
              <a:rPr lang="en-US" dirty="0" smtClean="0"/>
              <a:t>folder you want to change to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11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&amp; set!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26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ls</a:t>
            </a:r>
            <a:r>
              <a:rPr lang="en-US" dirty="0" smtClean="0">
                <a:latin typeface="Courier"/>
                <a:cs typeface="Courier"/>
              </a:rPr>
              <a:t>()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060"/>
            <a:ext cx="8229600" cy="4525963"/>
          </a:xfrm>
        </p:spPr>
        <p:txBody>
          <a:bodyPr/>
          <a:lstStyle/>
          <a:p>
            <a:r>
              <a:rPr lang="en-US" dirty="0" smtClean="0"/>
              <a:t>Lists variables in R’s workspace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66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ls</a:t>
            </a:r>
            <a:r>
              <a:rPr lang="en-US" dirty="0" smtClean="0">
                <a:latin typeface="Courier"/>
                <a:cs typeface="Courier"/>
              </a:rPr>
              <a:t>()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060"/>
            <a:ext cx="8229600" cy="4525963"/>
          </a:xfrm>
        </p:spPr>
        <p:txBody>
          <a:bodyPr/>
          <a:lstStyle/>
          <a:p>
            <a:r>
              <a:rPr lang="en-US" dirty="0" smtClean="0"/>
              <a:t>Lists variables in R’s workspace</a:t>
            </a:r>
            <a:endParaRPr lang="en-US" dirty="0"/>
          </a:p>
        </p:txBody>
      </p:sp>
      <p:pic>
        <p:nvPicPr>
          <p:cNvPr id="4" name="Picture 3" descr="ls(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3396694"/>
            <a:ext cx="16383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66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ls</a:t>
            </a:r>
            <a:r>
              <a:rPr lang="en-US" dirty="0" smtClean="0">
                <a:latin typeface="Courier"/>
                <a:cs typeface="Courier"/>
              </a:rPr>
              <a:t>()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060"/>
            <a:ext cx="8229600" cy="4525963"/>
          </a:xfrm>
        </p:spPr>
        <p:txBody>
          <a:bodyPr/>
          <a:lstStyle/>
          <a:p>
            <a:r>
              <a:rPr lang="en-US" dirty="0" smtClean="0"/>
              <a:t>Lists variables in R’s workspace</a:t>
            </a:r>
            <a:endParaRPr lang="en-US" dirty="0"/>
          </a:p>
        </p:txBody>
      </p:sp>
      <p:pic>
        <p:nvPicPr>
          <p:cNvPr id="5" name="Picture 4" descr="character(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51" y="3396694"/>
            <a:ext cx="22987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66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my.var</a:t>
            </a:r>
            <a:r>
              <a:rPr lang="en-US" dirty="0" smtClean="0">
                <a:latin typeface="Courier"/>
                <a:cs typeface="Courier"/>
              </a:rPr>
              <a:t> &lt;- 10 + 12</a:t>
            </a:r>
          </a:p>
        </p:txBody>
      </p:sp>
    </p:spTree>
    <p:extLst>
      <p:ext uri="{BB962C8B-B14F-4D97-AF65-F5344CB8AC3E}">
        <p14:creationId xmlns:p14="http://schemas.microsoft.com/office/powerpoint/2010/main" val="1574466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is a fancy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4474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(Not) Storing variables</a:t>
            </a:r>
            <a:endParaRPr lang="en-US" dirty="0"/>
          </a:p>
        </p:txBody>
      </p:sp>
      <p:pic>
        <p:nvPicPr>
          <p:cNvPr id="5" name="Picture 4" descr="10+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68" y="2372812"/>
            <a:ext cx="1806319" cy="49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66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Stats </a:t>
            </a:r>
            <a:r>
              <a:rPr lang="en-US" strike="sngStrike" dirty="0" smtClean="0"/>
              <a:t>or</a:t>
            </a:r>
            <a:r>
              <a:rPr lang="en-US" dirty="0" smtClean="0"/>
              <a:t> Programming?</a:t>
            </a:r>
          </a:p>
          <a:p>
            <a:r>
              <a:rPr lang="en-US" dirty="0" smtClean="0"/>
              <a:t>Gratis </a:t>
            </a:r>
            <a:r>
              <a:rPr lang="en-US" strike="sngStrike" dirty="0" smtClean="0"/>
              <a:t>vs.</a:t>
            </a:r>
            <a:r>
              <a:rPr lang="en-US" dirty="0" smtClean="0"/>
              <a:t> </a:t>
            </a:r>
            <a:r>
              <a:rPr lang="en-US" dirty="0" err="1" smtClean="0"/>
              <a:t>Libre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30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(Not Yet) Storing variables</a:t>
            </a:r>
            <a:endParaRPr lang="en-US" dirty="0"/>
          </a:p>
        </p:txBody>
      </p:sp>
      <p:pic>
        <p:nvPicPr>
          <p:cNvPr id="4" name="Picture 3" descr="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930" y="2373648"/>
            <a:ext cx="1998281" cy="99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66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060"/>
            <a:ext cx="8229600" cy="4525963"/>
          </a:xfrm>
        </p:spPr>
        <p:txBody>
          <a:bodyPr/>
          <a:lstStyle/>
          <a:p>
            <a:r>
              <a:rPr lang="en-US" dirty="0" smtClean="0"/>
              <a:t>Lists variables in R’s workspace</a:t>
            </a:r>
            <a:endParaRPr lang="en-US" dirty="0"/>
          </a:p>
        </p:txBody>
      </p:sp>
      <p:pic>
        <p:nvPicPr>
          <p:cNvPr id="4" name="Picture 3" descr="ls(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24" y="3396694"/>
            <a:ext cx="16383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66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060"/>
            <a:ext cx="8229600" cy="4525963"/>
          </a:xfrm>
        </p:spPr>
        <p:txBody>
          <a:bodyPr/>
          <a:lstStyle/>
          <a:p>
            <a:r>
              <a:rPr lang="en-US" dirty="0" smtClean="0"/>
              <a:t>Lists variables in R’s workspace</a:t>
            </a:r>
            <a:endParaRPr lang="en-US" dirty="0"/>
          </a:p>
        </p:txBody>
      </p:sp>
      <p:pic>
        <p:nvPicPr>
          <p:cNvPr id="5" name="Picture 4" descr="character(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51" y="3396694"/>
            <a:ext cx="22987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66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(Now) Storing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755"/>
            <a:ext cx="8229600" cy="4525963"/>
          </a:xfrm>
        </p:spPr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my.var</a:t>
            </a:r>
            <a:r>
              <a:rPr lang="en-US" dirty="0" smtClean="0">
                <a:latin typeface="Courier"/>
                <a:cs typeface="Courier"/>
              </a:rPr>
              <a:t> &lt;- 10 + 12</a:t>
            </a:r>
          </a:p>
        </p:txBody>
      </p:sp>
    </p:spTree>
    <p:extLst>
      <p:ext uri="{BB962C8B-B14F-4D97-AF65-F5344CB8AC3E}">
        <p14:creationId xmlns:p14="http://schemas.microsoft.com/office/powerpoint/2010/main" val="1574466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755"/>
            <a:ext cx="8229600" cy="4525963"/>
          </a:xfrm>
        </p:spPr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my.var</a:t>
            </a:r>
            <a:r>
              <a:rPr lang="en-US" dirty="0" smtClean="0">
                <a:latin typeface="Courier"/>
                <a:cs typeface="Courier"/>
              </a:rPr>
              <a:t> &lt;- 10 + 12</a:t>
            </a:r>
          </a:p>
        </p:txBody>
      </p:sp>
      <p:pic>
        <p:nvPicPr>
          <p:cNvPr id="4" name="Picture 3" descr="my.var&lt;-10+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08085"/>
            <a:ext cx="2578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66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755"/>
            <a:ext cx="8229600" cy="4525963"/>
          </a:xfrm>
        </p:spPr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my.var</a:t>
            </a:r>
            <a:r>
              <a:rPr lang="en-US" dirty="0" smtClean="0">
                <a:latin typeface="Courier"/>
                <a:cs typeface="Courier"/>
              </a:rPr>
              <a:t> &lt;- 10 + 12</a:t>
            </a:r>
          </a:p>
        </p:txBody>
      </p:sp>
      <p:pic>
        <p:nvPicPr>
          <p:cNvPr id="5" name="Picture 4" descr="my.var&lt;-10+12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26135"/>
            <a:ext cx="25273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66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060"/>
            <a:ext cx="8229600" cy="4525963"/>
          </a:xfrm>
        </p:spPr>
        <p:txBody>
          <a:bodyPr/>
          <a:lstStyle/>
          <a:p>
            <a:r>
              <a:rPr lang="en-US" dirty="0" smtClean="0"/>
              <a:t>Lists variables in R’s workspace</a:t>
            </a:r>
            <a:endParaRPr lang="en-US" dirty="0"/>
          </a:p>
        </p:txBody>
      </p:sp>
      <p:pic>
        <p:nvPicPr>
          <p:cNvPr id="4" name="Picture 3" descr="ls(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10" y="3240390"/>
            <a:ext cx="16383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66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060"/>
            <a:ext cx="8229600" cy="4525963"/>
          </a:xfrm>
        </p:spPr>
        <p:txBody>
          <a:bodyPr/>
          <a:lstStyle/>
          <a:p>
            <a:r>
              <a:rPr lang="en-US" dirty="0" smtClean="0"/>
              <a:t>Lists variables in R’s workspace</a:t>
            </a:r>
            <a:endParaRPr lang="en-US" dirty="0"/>
          </a:p>
        </p:txBody>
      </p:sp>
      <p:pic>
        <p:nvPicPr>
          <p:cNvPr id="5" name="Picture 4" descr="ls()_my.v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26" y="3208461"/>
            <a:ext cx="21590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66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060"/>
            <a:ext cx="8229600" cy="4525963"/>
          </a:xfrm>
        </p:spPr>
        <p:txBody>
          <a:bodyPr/>
          <a:lstStyle/>
          <a:p>
            <a:r>
              <a:rPr lang="en-US" dirty="0" smtClean="0"/>
              <a:t>Lists variables in R’s workspace</a:t>
            </a:r>
            <a:endParaRPr lang="en-US" dirty="0"/>
          </a:p>
        </p:txBody>
      </p:sp>
      <p:pic>
        <p:nvPicPr>
          <p:cNvPr id="6" name="Picture 5" descr="ls()_my.var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64" y="3223719"/>
            <a:ext cx="22352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66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my.var</a:t>
            </a:r>
            <a:r>
              <a:rPr lang="en-US" dirty="0" smtClean="0">
                <a:latin typeface="Courier"/>
                <a:cs typeface="Courier"/>
              </a:rPr>
              <a:t> &lt;- 10 + 12</a:t>
            </a:r>
          </a:p>
          <a:p>
            <a:pPr lvl="1"/>
            <a:r>
              <a:rPr lang="en-US" dirty="0" smtClean="0">
                <a:latin typeface="Corbel"/>
                <a:cs typeface="Corbel"/>
              </a:rPr>
              <a:t>We’ll be doing this </a:t>
            </a:r>
            <a:r>
              <a:rPr lang="en-US" i="1" dirty="0" smtClean="0">
                <a:latin typeface="Corbel"/>
                <a:cs typeface="Corbel"/>
              </a:rPr>
              <a:t>a lot</a:t>
            </a:r>
            <a:endParaRPr lang="en-US" dirty="0" smtClean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574466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6298</TotalTime>
  <Words>2221</Words>
  <Application>Microsoft Macintosh PowerPoint</Application>
  <PresentationFormat>On-screen Show (4:3)</PresentationFormat>
  <Paragraphs>507</Paragraphs>
  <Slides>192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192</vt:i4>
      </vt:variant>
    </vt:vector>
  </HeadingPairs>
  <TitlesOfParts>
    <vt:vector size="193" baseType="lpstr">
      <vt:lpstr>Twilight</vt:lpstr>
      <vt:lpstr>An Introduction to ANOVA in R.</vt:lpstr>
      <vt:lpstr>An Introduction to ANOVA in R.</vt:lpstr>
      <vt:lpstr>An Introduction to ANOVA in R.</vt:lpstr>
      <vt:lpstr>An Introduction to ANOVA in R.</vt:lpstr>
      <vt:lpstr>An Introduction to ANOVA in R.</vt:lpstr>
      <vt:lpstr>Outline</vt:lpstr>
      <vt:lpstr>Outline</vt:lpstr>
      <vt:lpstr>R</vt:lpstr>
      <vt:lpstr>R</vt:lpstr>
      <vt:lpstr>R</vt:lpstr>
      <vt:lpstr>R</vt:lpstr>
      <vt:lpstr>R</vt:lpstr>
      <vt:lpstr>R Communities</vt:lpstr>
      <vt:lpstr>We promise!</vt:lpstr>
      <vt:lpstr>R Communities</vt:lpstr>
      <vt:lpstr>R is a language</vt:lpstr>
      <vt:lpstr>R as a language</vt:lpstr>
      <vt:lpstr>All sorts of interfaces</vt:lpstr>
      <vt:lpstr>Yuck!</vt:lpstr>
      <vt:lpstr>Less yuck</vt:lpstr>
      <vt:lpstr>SPSS like</vt:lpstr>
      <vt:lpstr>SPSS like</vt:lpstr>
      <vt:lpstr>Matlab like</vt:lpstr>
      <vt:lpstr>And many more</vt:lpstr>
      <vt:lpstr>Moving on</vt:lpstr>
      <vt:lpstr>Outline</vt:lpstr>
      <vt:lpstr>All sorts of ANOVAs</vt:lpstr>
      <vt:lpstr>All sorts of ANOVAs</vt:lpstr>
      <vt:lpstr>All sorts of ANOVAs</vt:lpstr>
      <vt:lpstr>All sorts of ANOVAs</vt:lpstr>
      <vt:lpstr>All sorts of ANOVAs</vt:lpstr>
      <vt:lpstr>All sorts of ANOVAs</vt:lpstr>
      <vt:lpstr>All sorts of ANOVAs</vt:lpstr>
      <vt:lpstr>All sorts of ANOVAs</vt:lpstr>
      <vt:lpstr>All sorts of ANOVAs</vt:lpstr>
      <vt:lpstr>All sorts of ANOVAs</vt:lpstr>
      <vt:lpstr>All sorts of ANOVAs</vt:lpstr>
      <vt:lpstr>All sorts of ANOVAs</vt:lpstr>
      <vt:lpstr>Outline</vt:lpstr>
      <vt:lpstr>(Most) Everything</vt:lpstr>
      <vt:lpstr>(Most) Everything</vt:lpstr>
      <vt:lpstr>(Most) Everything</vt:lpstr>
      <vt:lpstr>(Most) Everything</vt:lpstr>
      <vt:lpstr>(Most) Everything</vt:lpstr>
      <vt:lpstr>Quick background</vt:lpstr>
      <vt:lpstr>Quick background</vt:lpstr>
      <vt:lpstr>Variables</vt:lpstr>
      <vt:lpstr>Variables</vt:lpstr>
      <vt:lpstr>Variables</vt:lpstr>
      <vt:lpstr>Variables</vt:lpstr>
      <vt:lpstr>Variables</vt:lpstr>
      <vt:lpstr>Variables</vt:lpstr>
      <vt:lpstr>Variables</vt:lpstr>
      <vt:lpstr>Quick background</vt:lpstr>
      <vt:lpstr>Quick background</vt:lpstr>
      <vt:lpstr>Functions</vt:lpstr>
      <vt:lpstr>Functions</vt:lpstr>
      <vt:lpstr>Functions</vt:lpstr>
      <vt:lpstr>Functions</vt:lpstr>
      <vt:lpstr>Stuff goes in</vt:lpstr>
      <vt:lpstr>Magic</vt:lpstr>
      <vt:lpstr>Save that magic!</vt:lpstr>
      <vt:lpstr>R does the same thing</vt:lpstr>
      <vt:lpstr>f(x)</vt:lpstr>
      <vt:lpstr>In R?</vt:lpstr>
      <vt:lpstr>In R?</vt:lpstr>
      <vt:lpstr>In R?</vt:lpstr>
      <vt:lpstr>But really…</vt:lpstr>
      <vt:lpstr>But really…</vt:lpstr>
      <vt:lpstr>Or…</vt:lpstr>
      <vt:lpstr>Or…</vt:lpstr>
      <vt:lpstr>Or…</vt:lpstr>
      <vt:lpstr>Phew.</vt:lpstr>
      <vt:lpstr>Oh…</vt:lpstr>
      <vt:lpstr>The real presentation!</vt:lpstr>
      <vt:lpstr>Some back and forth</vt:lpstr>
      <vt:lpstr>Basics of R</vt:lpstr>
      <vt:lpstr>See: very ugly.</vt:lpstr>
      <vt:lpstr>How to use R</vt:lpstr>
      <vt:lpstr>Some basics</vt:lpstr>
      <vt:lpstr>getwd()</vt:lpstr>
      <vt:lpstr>setwd()</vt:lpstr>
      <vt:lpstr>Let’s get &amp; set!</vt:lpstr>
      <vt:lpstr>ls()</vt:lpstr>
      <vt:lpstr>ls()</vt:lpstr>
      <vt:lpstr>ls()</vt:lpstr>
      <vt:lpstr>Storing variables</vt:lpstr>
      <vt:lpstr>R is a fancy calculator</vt:lpstr>
      <vt:lpstr>(Not) Storing variables</vt:lpstr>
      <vt:lpstr>(Not Yet) Storing variables</vt:lpstr>
      <vt:lpstr>ls()</vt:lpstr>
      <vt:lpstr>ls()</vt:lpstr>
      <vt:lpstr>(Now) Storing variables</vt:lpstr>
      <vt:lpstr>Storing variables</vt:lpstr>
      <vt:lpstr>Storing variables</vt:lpstr>
      <vt:lpstr>ls()</vt:lpstr>
      <vt:lpstr>ls()</vt:lpstr>
      <vt:lpstr>ls()</vt:lpstr>
      <vt:lpstr>Storing variables</vt:lpstr>
      <vt:lpstr>rm()</vt:lpstr>
      <vt:lpstr>rm()</vt:lpstr>
      <vt:lpstr>Help!</vt:lpstr>
      <vt:lpstr>Help!</vt:lpstr>
      <vt:lpstr>Help!</vt:lpstr>
      <vt:lpstr>Kidding!</vt:lpstr>
      <vt:lpstr>Quick example</vt:lpstr>
      <vt:lpstr>PowerPoint Presentation</vt:lpstr>
      <vt:lpstr>Quick example</vt:lpstr>
      <vt:lpstr>PowerPoint Presentation</vt:lpstr>
      <vt:lpstr>Really stuck?</vt:lpstr>
      <vt:lpstr>Some basic reminders</vt:lpstr>
      <vt:lpstr>Dan’s turn!</vt:lpstr>
      <vt:lpstr>Let’s begin!</vt:lpstr>
      <vt:lpstr>See code for S(A)</vt:lpstr>
      <vt:lpstr>We’re back up here!</vt:lpstr>
      <vt:lpstr>We’re back up here!</vt:lpstr>
      <vt:lpstr>?interaction.plot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But what about the rest?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 vs. SPSS</vt:lpstr>
      <vt:lpstr>R vs. SPSS</vt:lpstr>
      <vt:lpstr>R vs. SPSS</vt:lpstr>
      <vt:lpstr>R vs. SPSS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Derek’s turn!</vt:lpstr>
      <vt:lpstr>S(A)xB</vt:lpstr>
      <vt:lpstr>S(A)xB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Phew</vt:lpstr>
      <vt:lpstr>PowerPoint Presentation</vt:lpstr>
      <vt:lpstr>PowerPoint Presentation</vt:lpstr>
      <vt:lpstr>PowerPoint Presentation</vt:lpstr>
      <vt:lpstr>Output</vt:lpstr>
      <vt:lpstr>Output</vt:lpstr>
      <vt:lpstr>Output</vt:lpstr>
      <vt:lpstr>Output</vt:lpstr>
      <vt:lpstr>Output</vt:lpstr>
      <vt:lpstr>Output</vt:lpstr>
      <vt:lpstr>Output</vt:lpstr>
      <vt:lpstr>Same ol’ same ol’</vt:lpstr>
      <vt:lpstr>PowerPoint Presentation</vt:lpstr>
      <vt:lpstr>Difficult ANOVAs</vt:lpstr>
      <vt:lpstr>So many options</vt:lpstr>
      <vt:lpstr>So many options</vt:lpstr>
      <vt:lpstr>Easier than</vt:lpstr>
      <vt:lpstr>Code!</vt:lpstr>
      <vt:lpstr>What didn’t we cover?</vt:lpstr>
      <vt:lpstr>Fixed and random?</vt:lpstr>
      <vt:lpstr>The Score Model.</vt:lpstr>
      <vt:lpstr>Sums of Squares?</vt:lpstr>
      <vt:lpstr>Contrasts!</vt:lpstr>
      <vt:lpstr>Packages</vt:lpstr>
      <vt:lpstr>Chicken!</vt:lpstr>
      <vt:lpstr>Fancy testing methods?</vt:lpstr>
      <vt:lpstr>Resampling</vt:lpstr>
      <vt:lpstr>Before we do</vt:lpstr>
    </vt:vector>
  </TitlesOfParts>
  <Company>The University of Texas at Dallas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ANOVA in R.</dc:title>
  <dc:creator>Derek Beaton</dc:creator>
  <cp:lastModifiedBy>Derek Beaton</cp:lastModifiedBy>
  <cp:revision>58</cp:revision>
  <dcterms:created xsi:type="dcterms:W3CDTF">2014-03-26T14:57:00Z</dcterms:created>
  <dcterms:modified xsi:type="dcterms:W3CDTF">2014-04-05T15:32:21Z</dcterms:modified>
</cp:coreProperties>
</file>