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2"/>
  </p:notesMasterIdLst>
  <p:sldIdLst>
    <p:sldId id="256" r:id="rId2"/>
    <p:sldId id="382" r:id="rId3"/>
    <p:sldId id="385" r:id="rId4"/>
    <p:sldId id="316" r:id="rId5"/>
    <p:sldId id="317" r:id="rId6"/>
    <p:sldId id="318" r:id="rId7"/>
    <p:sldId id="319" r:id="rId8"/>
    <p:sldId id="258" r:id="rId9"/>
    <p:sldId id="257" r:id="rId10"/>
    <p:sldId id="259" r:id="rId11"/>
    <p:sldId id="282" r:id="rId12"/>
    <p:sldId id="299" r:id="rId13"/>
    <p:sldId id="283" r:id="rId14"/>
    <p:sldId id="285" r:id="rId15"/>
    <p:sldId id="286" r:id="rId16"/>
    <p:sldId id="287" r:id="rId17"/>
    <p:sldId id="289" r:id="rId18"/>
    <p:sldId id="290" r:id="rId19"/>
    <p:sldId id="291" r:id="rId20"/>
    <p:sldId id="292" r:id="rId21"/>
    <p:sldId id="293" r:id="rId22"/>
    <p:sldId id="295" r:id="rId23"/>
    <p:sldId id="296" r:id="rId24"/>
    <p:sldId id="297" r:id="rId25"/>
    <p:sldId id="345" r:id="rId26"/>
    <p:sldId id="347" r:id="rId27"/>
    <p:sldId id="346" r:id="rId28"/>
    <p:sldId id="348" r:id="rId29"/>
    <p:sldId id="298" r:id="rId30"/>
    <p:sldId id="300" r:id="rId31"/>
    <p:sldId id="313" r:id="rId32"/>
    <p:sldId id="381" r:id="rId33"/>
    <p:sldId id="301" r:id="rId34"/>
    <p:sldId id="302" r:id="rId35"/>
    <p:sldId id="303" r:id="rId36"/>
    <p:sldId id="304" r:id="rId37"/>
    <p:sldId id="305" r:id="rId38"/>
    <p:sldId id="306" r:id="rId39"/>
    <p:sldId id="314" r:id="rId40"/>
    <p:sldId id="320" r:id="rId41"/>
    <p:sldId id="321" r:id="rId42"/>
    <p:sldId id="322" r:id="rId43"/>
    <p:sldId id="323" r:id="rId44"/>
    <p:sldId id="324" r:id="rId45"/>
    <p:sldId id="325" r:id="rId46"/>
    <p:sldId id="307" r:id="rId47"/>
    <p:sldId id="308" r:id="rId48"/>
    <p:sldId id="315" r:id="rId49"/>
    <p:sldId id="326" r:id="rId50"/>
    <p:sldId id="327" r:id="rId51"/>
    <p:sldId id="328" r:id="rId52"/>
    <p:sldId id="329" r:id="rId53"/>
    <p:sldId id="330" r:id="rId54"/>
    <p:sldId id="331" r:id="rId55"/>
    <p:sldId id="309" r:id="rId56"/>
    <p:sldId id="310" r:id="rId57"/>
    <p:sldId id="358" r:id="rId58"/>
    <p:sldId id="337" r:id="rId59"/>
    <p:sldId id="360" r:id="rId60"/>
    <p:sldId id="369" r:id="rId61"/>
    <p:sldId id="370" r:id="rId62"/>
    <p:sldId id="371" r:id="rId63"/>
    <p:sldId id="372" r:id="rId64"/>
    <p:sldId id="373" r:id="rId65"/>
    <p:sldId id="361" r:id="rId66"/>
    <p:sldId id="374" r:id="rId67"/>
    <p:sldId id="375" r:id="rId68"/>
    <p:sldId id="376" r:id="rId69"/>
    <p:sldId id="377" r:id="rId70"/>
    <p:sldId id="379" r:id="rId71"/>
    <p:sldId id="378" r:id="rId72"/>
    <p:sldId id="332" r:id="rId73"/>
    <p:sldId id="333" r:id="rId74"/>
    <p:sldId id="383" r:id="rId75"/>
    <p:sldId id="384" r:id="rId76"/>
    <p:sldId id="334" r:id="rId77"/>
    <p:sldId id="335" r:id="rId78"/>
    <p:sldId id="349" r:id="rId79"/>
    <p:sldId id="351" r:id="rId80"/>
    <p:sldId id="352" r:id="rId81"/>
    <p:sldId id="353" r:id="rId82"/>
    <p:sldId id="354" r:id="rId83"/>
    <p:sldId id="355" r:id="rId84"/>
    <p:sldId id="356" r:id="rId85"/>
    <p:sldId id="357" r:id="rId86"/>
    <p:sldId id="359" r:id="rId87"/>
    <p:sldId id="338" r:id="rId88"/>
    <p:sldId id="363" r:id="rId89"/>
    <p:sldId id="362" r:id="rId90"/>
    <p:sldId id="364" r:id="rId91"/>
    <p:sldId id="339" r:id="rId92"/>
    <p:sldId id="365" r:id="rId93"/>
    <p:sldId id="340" r:id="rId94"/>
    <p:sldId id="366" r:id="rId95"/>
    <p:sldId id="367" r:id="rId96"/>
    <p:sldId id="342" r:id="rId97"/>
    <p:sldId id="343" r:id="rId98"/>
    <p:sldId id="344" r:id="rId99"/>
    <p:sldId id="380" r:id="rId100"/>
    <p:sldId id="368" r:id="rId10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912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notesMaster" Target="notesMasters/notesMaster1.xml"/><Relationship Id="rId103" Type="http://schemas.openxmlformats.org/officeDocument/2006/relationships/printerSettings" Target="printerSettings/printerSettings1.bin"/><Relationship Id="rId104" Type="http://schemas.openxmlformats.org/officeDocument/2006/relationships/presProps" Target="presProps.xml"/><Relationship Id="rId105" Type="http://schemas.openxmlformats.org/officeDocument/2006/relationships/viewProps" Target="viewProps.xml"/><Relationship Id="rId106" Type="http://schemas.openxmlformats.org/officeDocument/2006/relationships/theme" Target="theme/theme1.xml"/><Relationship Id="rId10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C842C-A43B-2347-87E2-A835512AA60E}" type="datetimeFigureOut">
              <a:rPr lang="en-US" smtClean="0"/>
              <a:t>4/5/14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D0EC3-E686-434C-9E40-57637C023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24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Joseph takes over.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D0EC3-E686-434C-9E40-57637C023F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52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Gives you a whole bunch of rectangles. Note how the major</a:t>
            </a:r>
            <a:r>
              <a:rPr lang="en-US" baseline="0" dirty="0" smtClean="0"/>
              <a:t> source of variance cuts right through all those rectangles.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Well, guess what. That green line is…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D0EC3-E686-434C-9E40-57637C023F3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45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COMPONENT!!!! Our first,</a:t>
            </a:r>
            <a:r>
              <a:rPr lang="en-US" baseline="0" dirty="0" smtClean="0"/>
              <a:t> or principal, component.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D0EC3-E686-434C-9E40-57637C023F3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96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a PCA of that data set. Our first component, or all those rectangles, explains 88% of the total variance. </a:t>
            </a:r>
          </a:p>
          <a:p>
            <a:r>
              <a:rPr lang="en-US" baseline="0" dirty="0" smtClean="0"/>
              <a:t>The second is at a 90 degree angle – or orthogonal – or uncorrelated with the first component. It’s an orthogonal slice _after_ the first component.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picture shows us something called the factor scores (for the individuals).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these are the observations. Most want to know how the variables are involved.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D0EC3-E686-434C-9E40-57637C023F3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67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a more standard view of PCA. It tells us how the variables are related to the components.</a:t>
            </a:r>
          </a:p>
          <a:p>
            <a:r>
              <a:rPr lang="en-US" baseline="0" dirty="0" smtClean="0"/>
              <a:t>This shows us the factor scores (which are loadings normalized by eigenvalues) of the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D0EC3-E686-434C-9E40-57637C023F3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62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positively</a:t>
            </a:r>
            <a:r>
              <a:rPr lang="en-US" baseline="0" dirty="0" smtClean="0"/>
              <a:t> correlated with definitions --, so, we know that these have more definitions.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D0EC3-E686-434C-9E40-57637C023F3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67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a more standard view of PCA. It tells us how the variables are related to the components.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D0EC3-E686-434C-9E40-57637C023F3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62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with length, so, we know they are</a:t>
            </a:r>
            <a:r>
              <a:rPr lang="en-US" baseline="0" dirty="0" smtClean="0"/>
              <a:t> longer.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D0EC3-E686-434C-9E40-57637C023F3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67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en-US" baseline="0" dirty="0" smtClean="0"/>
              <a:t> that first component, the horizontal line, appears to tell us a story. We need to know what these components mean.</a:t>
            </a:r>
          </a:p>
          <a:p>
            <a:r>
              <a:rPr lang="en-US" baseline="0" dirty="0" smtClean="0"/>
              <a:t>First component appears to show a separation of utility (short, many meanings) words versus very specifically defined words.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D0EC3-E686-434C-9E40-57637C023F3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67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Sometimes, we also want to know how correlated variables are with components. This is called the Correlation Circle.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D0EC3-E686-434C-9E40-57637C023F3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24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Derek takes over.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D0EC3-E686-434C-9E40-57637C023F3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69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the SVD?</a:t>
            </a:r>
          </a:p>
          <a:p>
            <a:r>
              <a:rPr lang="en-US" dirty="0" smtClean="0"/>
              <a:t> It is at the core of</a:t>
            </a:r>
            <a:r>
              <a:rPr lang="en-US" baseline="0" dirty="0" smtClean="0"/>
              <a:t> most multivariate techniques or most multivariate techniques converge to the same solutions.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It’s an </a:t>
            </a:r>
            <a:r>
              <a:rPr lang="en-US" baseline="0" dirty="0" err="1" smtClean="0"/>
              <a:t>eigen</a:t>
            </a:r>
            <a:r>
              <a:rPr lang="en-US" baseline="0" dirty="0" smtClean="0"/>
              <a:t> for rectangular tables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It’s often used in an analysis, i.e., PCA, or sometimes as a preprocessing step.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D0EC3-E686-434C-9E40-57637C023F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419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 to Joseph for code run </a:t>
            </a:r>
            <a:r>
              <a:rPr lang="en-US" dirty="0" err="1" smtClean="0"/>
              <a:t>throughs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D0EC3-E686-434C-9E40-57637C023F3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365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Toss back to Derek; right</a:t>
            </a:r>
            <a:r>
              <a:rPr lang="en-US" baseline="0" dirty="0" smtClean="0"/>
              <a:t> after 1d_PCA_MoreDetails.R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D0EC3-E686-434C-9E40-57637C023F3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658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Derek hands off to Joseph, Joseph explains how to interpret</a:t>
            </a:r>
            <a:r>
              <a:rPr lang="en-US" baseline="0" dirty="0" smtClean="0"/>
              <a:t> the permutation and bootstrap version of PCA.</a:t>
            </a:r>
          </a:p>
          <a:p>
            <a:r>
              <a:rPr lang="en-US" baseline="0" dirty="0" smtClean="0"/>
              <a:t>Pick up at 1e_PCA_Inference.R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D0EC3-E686-434C-9E40-57637C023F3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014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 to J-</a:t>
            </a:r>
            <a:r>
              <a:rPr lang="en-US" dirty="0" err="1" smtClean="0"/>
              <a:t>dawg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D0EC3-E686-434C-9E40-57637C023F3E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012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D0EC3-E686-434C-9E40-57637C023F3E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286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sure</a:t>
            </a:r>
            <a:r>
              <a:rPr lang="en-US" baseline="0" dirty="0" smtClean="0"/>
              <a:t> to point out that we get much more detail.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May trick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D0EC3-E686-434C-9E40-57637C023F3E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195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Joseph</a:t>
            </a:r>
            <a:r>
              <a:rPr lang="en-US" baseline="0" dirty="0" smtClean="0"/>
              <a:t> or Daniel – yell from the crowd at the end of this slide.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D0EC3-E686-434C-9E40-57637C023F3E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119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D0EC3-E686-434C-9E40-57637C023F3E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382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D0EC3-E686-434C-9E40-57637C023F3E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38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SVD has two very important properties:</a:t>
            </a:r>
          </a:p>
          <a:p>
            <a:pPr marL="228600" indent="-228600">
              <a:buAutoNum type="arabicParenR"/>
            </a:pPr>
            <a:r>
              <a:rPr lang="en-US" dirty="0" smtClean="0"/>
              <a:t>It finds the major source of variance</a:t>
            </a:r>
          </a:p>
          <a:p>
            <a:pPr marL="0" indent="0">
              <a:buNone/>
            </a:pPr>
            <a:r>
              <a:rPr lang="en-US" dirty="0" smtClean="0"/>
              <a:t>2)</a:t>
            </a:r>
            <a:r>
              <a:rPr lang="en-US" baseline="0" dirty="0" smtClean="0"/>
              <a:t> And then all orthogonal (i.e., uncorrelated) slices of the variance after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D0EC3-E686-434C-9E40-57637C023F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91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Finally,</a:t>
            </a:r>
            <a:r>
              <a:rPr lang="en-US" baseline="0" dirty="0" smtClean="0"/>
              <a:t> what we’re here to talk about!</a:t>
            </a:r>
          </a:p>
          <a:p>
            <a:endParaRPr lang="en-US" baseline="0" dirty="0" smtClean="0"/>
          </a:p>
          <a:p>
            <a:r>
              <a:rPr lang="en-US" baseline="0" dirty="0" smtClean="0"/>
              <a:t>PCA is just the SVD, but with some centering and scaling. </a:t>
            </a:r>
          </a:p>
          <a:p>
            <a:r>
              <a:rPr lang="en-US" baseline="0" dirty="0" smtClean="0"/>
              <a:t>Centering means to </a:t>
            </a:r>
            <a:r>
              <a:rPr lang="en-US" baseline="0" dirty="0" err="1" smtClean="0"/>
              <a:t>subtrac</a:t>
            </a:r>
            <a:r>
              <a:rPr lang="en-US" baseline="0" dirty="0" smtClean="0"/>
              <a:t> the mean of your measures.</a:t>
            </a:r>
          </a:p>
          <a:p>
            <a:r>
              <a:rPr lang="en-US" baseline="0" dirty="0" smtClean="0"/>
              <a:t>Scaling is to transform them to say z-scores.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D0EC3-E686-434C-9E40-57637C023F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43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words with 2 variables: # of definitions and word length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D0EC3-E686-434C-9E40-57637C023F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66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center and scale the data, this is what</a:t>
            </a:r>
            <a:r>
              <a:rPr lang="en-US" baseline="0" dirty="0" smtClean="0"/>
              <a:t> it looks like. Note the origin in the middle – that’s 0.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D0EC3-E686-434C-9E40-57637C023F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04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PCA will </a:t>
            </a:r>
            <a:r>
              <a:rPr lang="en-US" i="1" dirty="0" smtClean="0"/>
              <a:t>find</a:t>
            </a:r>
            <a:r>
              <a:rPr lang="en-US" i="0" dirty="0" smtClean="0"/>
              <a:t> the major source of variance. This green line represents that major source of variance. So, how is it defined?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D0EC3-E686-434C-9E40-57637C023F3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52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First, the distance from one axis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D0EC3-E686-434C-9E40-57637C023F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80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the distance from the other axis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D0EC3-E686-434C-9E40-57637C023F3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02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4/5/14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</a:t>
            </a:r>
            <a:r>
              <a:rPr lang="en-US" dirty="0" err="1"/>
              <a:t>ExPosition</a:t>
            </a:r>
            <a:r>
              <a:rPr lang="en-US" dirty="0"/>
              <a:t> of Bootstrap and Permutation tests for Principal </a:t>
            </a:r>
            <a:r>
              <a:rPr lang="en-US"/>
              <a:t>Components </a:t>
            </a:r>
            <a:r>
              <a:rPr lang="en-US" smtClean="0"/>
              <a:t>Analyses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Derek Beaton</a:t>
            </a:r>
          </a:p>
          <a:p>
            <a:r>
              <a:rPr lang="en-US" dirty="0" smtClean="0"/>
              <a:t>Joseph Dunlop</a:t>
            </a:r>
          </a:p>
          <a:p>
            <a:r>
              <a:rPr lang="en-US" dirty="0" err="1" smtClean="0"/>
              <a:t>Hervé</a:t>
            </a:r>
            <a:r>
              <a:rPr lang="en-US" dirty="0" smtClean="0"/>
              <a:t> </a:t>
            </a:r>
            <a:r>
              <a:rPr lang="en-US" dirty="0" err="1" smtClean="0"/>
              <a:t>Abdi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009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We have a lot to talk about!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Principal Components Analysis (PCA)</a:t>
            </a:r>
          </a:p>
          <a:p>
            <a:pPr lvl="1"/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Multiple Correspondence Analysis (MCA)</a:t>
            </a:r>
          </a:p>
          <a:p>
            <a:pPr lvl="1"/>
            <a:r>
              <a:rPr lang="en-US" dirty="0" smtClean="0"/>
              <a:t>Bootstrap</a:t>
            </a:r>
          </a:p>
          <a:p>
            <a:pPr lvl="1"/>
            <a:r>
              <a:rPr lang="en-US" dirty="0" smtClean="0"/>
              <a:t>Permutation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916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 fin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for sticking around</a:t>
            </a:r>
          </a:p>
          <a:p>
            <a:r>
              <a:rPr lang="en-US" dirty="0" smtClean="0"/>
              <a:t>If you have any questions about either workshop – please find us</a:t>
            </a:r>
          </a:p>
          <a:p>
            <a:pPr lvl="1"/>
            <a:r>
              <a:rPr lang="en-US" dirty="0" smtClean="0"/>
              <a:t>Or email us!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06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/>
              <a:t>ExPosition</a:t>
            </a:r>
            <a:r>
              <a:rPr lang="en-US" dirty="0" smtClean="0"/>
              <a:t> 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SVD</a:t>
            </a:r>
          </a:p>
          <a:p>
            <a:r>
              <a:rPr lang="en-US" dirty="0" smtClean="0"/>
              <a:t>Resampling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189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/>
              <a:t>ExPosition</a:t>
            </a:r>
            <a:r>
              <a:rPr lang="en-US" dirty="0" smtClean="0"/>
              <a:t> 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SVD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Resampling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89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SVD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Root of </a:t>
            </a:r>
            <a:r>
              <a:rPr lang="en-US" strike="sngStrike" dirty="0" smtClean="0"/>
              <a:t>all evil </a:t>
            </a:r>
            <a:r>
              <a:rPr lang="en-US" dirty="0" smtClean="0"/>
              <a:t>most multivariate techniques</a:t>
            </a:r>
          </a:p>
          <a:p>
            <a:r>
              <a:rPr lang="en-US" dirty="0" smtClean="0"/>
              <a:t>Is just an </a:t>
            </a:r>
            <a:r>
              <a:rPr lang="en-US" dirty="0" err="1" smtClean="0"/>
              <a:t>eigendecomposition</a:t>
            </a:r>
            <a:r>
              <a:rPr lang="en-US" dirty="0" smtClean="0"/>
              <a:t>*</a:t>
            </a:r>
          </a:p>
          <a:p>
            <a:r>
              <a:rPr lang="en-US" dirty="0" smtClean="0"/>
              <a:t>Analyses or pre-analyses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055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Orthogonawesome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SVD is for rectangular tables</a:t>
            </a:r>
          </a:p>
          <a:p>
            <a:r>
              <a:rPr lang="en-US" dirty="0" smtClean="0"/>
              <a:t>Does two things</a:t>
            </a:r>
          </a:p>
          <a:p>
            <a:pPr lvl="1"/>
            <a:r>
              <a:rPr lang="en-US" dirty="0" smtClean="0"/>
              <a:t>Finds </a:t>
            </a:r>
            <a:r>
              <a:rPr lang="en-US" i="1" dirty="0" smtClean="0"/>
              <a:t>the</a:t>
            </a:r>
            <a:r>
              <a:rPr lang="en-US" dirty="0" smtClean="0"/>
              <a:t> major source of variance</a:t>
            </a:r>
          </a:p>
          <a:p>
            <a:pPr lvl="1"/>
            <a:r>
              <a:rPr lang="en-US" dirty="0" smtClean="0"/>
              <a:t>Finds orthogonal slices of your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61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= SVD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Center &amp; Scale your data</a:t>
            </a:r>
          </a:p>
          <a:p>
            <a:r>
              <a:rPr lang="en-US" dirty="0" smtClean="0"/>
              <a:t>Then SVD</a:t>
            </a:r>
          </a:p>
          <a:p>
            <a:r>
              <a:rPr lang="en-US" dirty="0" smtClean="0"/>
              <a:t>= PCA!</a:t>
            </a:r>
          </a:p>
          <a:p>
            <a:r>
              <a:rPr lang="en-US" dirty="0" smtClean="0"/>
              <a:t>Quick illustration</a:t>
            </a:r>
          </a:p>
        </p:txBody>
      </p:sp>
    </p:spTree>
    <p:extLst>
      <p:ext uri="{BB962C8B-B14F-4D97-AF65-F5344CB8AC3E}">
        <p14:creationId xmlns:p14="http://schemas.microsoft.com/office/powerpoint/2010/main" val="68597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3" name="Picture 2" descr="regulardata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642" y="1396965"/>
            <a:ext cx="5273583" cy="527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77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Centered &amp; Normed</a:t>
            </a:r>
            <a:endParaRPr lang="en-US" dirty="0"/>
          </a:p>
        </p:txBody>
      </p:sp>
      <p:pic>
        <p:nvPicPr>
          <p:cNvPr id="4" name="Picture 3" descr="centereddata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642" y="1395644"/>
            <a:ext cx="5274914" cy="527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94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rlin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638" y="1394470"/>
            <a:ext cx="5276088" cy="5276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variance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24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riz-dis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636" y="1394470"/>
            <a:ext cx="5276088" cy="5276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24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An </a:t>
            </a:r>
            <a:r>
              <a:rPr lang="en-US" dirty="0" err="1"/>
              <a:t>ExPosition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of Bootstrap and Permutation tests for Principal Components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Analyses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Derek Beaton</a:t>
            </a:r>
          </a:p>
          <a:p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Joseph Dunlop</a:t>
            </a:r>
          </a:p>
          <a:p>
            <a:r>
              <a:rPr lang="en-US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Hervé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Abdi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721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ert-dis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631" y="1387824"/>
            <a:ext cx="5276088" cy="5276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115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s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631" y="1387824"/>
            <a:ext cx="5276088" cy="5276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168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s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631" y="1387824"/>
            <a:ext cx="5276088" cy="5276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a component!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37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PCA!</a:t>
            </a:r>
            <a:endParaRPr lang="en-US" dirty="0"/>
          </a:p>
        </p:txBody>
      </p:sp>
      <p:pic>
        <p:nvPicPr>
          <p:cNvPr id="4" name="Picture 3" descr="F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827" y="1388746"/>
            <a:ext cx="5276088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54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variables</a:t>
            </a:r>
            <a:endParaRPr lang="en-US" dirty="0"/>
          </a:p>
        </p:txBody>
      </p:sp>
      <p:pic>
        <p:nvPicPr>
          <p:cNvPr id="4" name="Picture 3" descr="Fj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824" y="1395642"/>
            <a:ext cx="5276088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10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PCA!</a:t>
            </a:r>
            <a:endParaRPr lang="en-US" dirty="0"/>
          </a:p>
        </p:txBody>
      </p:sp>
      <p:pic>
        <p:nvPicPr>
          <p:cNvPr id="4" name="Picture 3" descr="F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827" y="1388746"/>
            <a:ext cx="5276088" cy="5276088"/>
          </a:xfrm>
          <a:prstGeom prst="rect">
            <a:avLst/>
          </a:prstGeom>
        </p:spPr>
      </p:pic>
      <p:sp>
        <p:nvSpPr>
          <p:cNvPr id="3" name="Frame 2"/>
          <p:cNvSpPr/>
          <p:nvPr/>
        </p:nvSpPr>
        <p:spPr>
          <a:xfrm>
            <a:off x="4436533" y="2252133"/>
            <a:ext cx="3268134" cy="201506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906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variables</a:t>
            </a:r>
            <a:endParaRPr lang="en-US" dirty="0"/>
          </a:p>
        </p:txBody>
      </p:sp>
      <p:pic>
        <p:nvPicPr>
          <p:cNvPr id="4" name="Picture 3" descr="Fj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824" y="1395642"/>
            <a:ext cx="5276088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29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PCA!</a:t>
            </a:r>
            <a:endParaRPr lang="en-US" dirty="0"/>
          </a:p>
        </p:txBody>
      </p:sp>
      <p:pic>
        <p:nvPicPr>
          <p:cNvPr id="4" name="Picture 3" descr="F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827" y="1388746"/>
            <a:ext cx="5276088" cy="5276088"/>
          </a:xfrm>
          <a:prstGeom prst="rect">
            <a:avLst/>
          </a:prstGeom>
        </p:spPr>
      </p:pic>
      <p:sp>
        <p:nvSpPr>
          <p:cNvPr id="3" name="Frame 2"/>
          <p:cNvSpPr/>
          <p:nvPr/>
        </p:nvSpPr>
        <p:spPr>
          <a:xfrm>
            <a:off x="1557866" y="2252133"/>
            <a:ext cx="3268134" cy="201506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225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PCA!</a:t>
            </a:r>
            <a:endParaRPr lang="en-US" dirty="0"/>
          </a:p>
        </p:txBody>
      </p:sp>
      <p:pic>
        <p:nvPicPr>
          <p:cNvPr id="4" name="Picture 3" descr="F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827" y="1388746"/>
            <a:ext cx="5276088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00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Usual visual</a:t>
            </a:r>
            <a:endParaRPr lang="en-US" dirty="0"/>
          </a:p>
        </p:txBody>
      </p:sp>
      <p:pic>
        <p:nvPicPr>
          <p:cNvPr id="4" name="Picture 3" descr="CorCirc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384" y="1399032"/>
            <a:ext cx="5276088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61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761527"/>
              </p:ext>
            </p:extLst>
          </p:nvPr>
        </p:nvGraphicFramePr>
        <p:xfrm>
          <a:off x="1524000" y="2988734"/>
          <a:ext cx="6095996" cy="1854200"/>
        </p:xfrm>
        <a:graphic>
          <a:graphicData uri="http://schemas.openxmlformats.org/drawingml/2006/table">
            <a:tbl>
              <a:tblPr bandRow="1">
                <a:tableStyleId>{91EBBBCC-DAD2-459C-BE2E-F6DE35CF9A28}</a:tableStyleId>
              </a:tblPr>
              <a:tblGrid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394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/>
              <a:t>ExPosition</a:t>
            </a:r>
            <a:r>
              <a:rPr lang="en-US" dirty="0" smtClean="0"/>
              <a:t> 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The SVD</a:t>
            </a:r>
          </a:p>
          <a:p>
            <a:r>
              <a:rPr lang="en-US" dirty="0" smtClean="0"/>
              <a:t>Resampling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08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702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Provides  a null</a:t>
            </a:r>
          </a:p>
          <a:p>
            <a:pPr lvl="1"/>
            <a:r>
              <a:rPr lang="en-US" dirty="0" smtClean="0"/>
              <a:t>Provides a distribution</a:t>
            </a:r>
          </a:p>
          <a:p>
            <a:pPr lvl="1"/>
            <a:r>
              <a:rPr lang="en-US" dirty="0" smtClean="0"/>
              <a:t>Provides intervals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88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First: Folklore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 &gt; 200 (Guilford, 1954) or &gt; 250 (</a:t>
            </a:r>
            <a:r>
              <a:rPr lang="en-US" dirty="0" err="1" smtClean="0"/>
              <a:t>Cattell</a:t>
            </a:r>
            <a:r>
              <a:rPr lang="en-US" dirty="0" smtClean="0"/>
              <a:t>, 1978) observations</a:t>
            </a:r>
          </a:p>
          <a:p>
            <a:r>
              <a:rPr lang="en-US" dirty="0" smtClean="0"/>
              <a:t>Require 5:1 </a:t>
            </a:r>
            <a:r>
              <a:rPr lang="en-US" dirty="0" err="1" smtClean="0"/>
              <a:t>observations:measures</a:t>
            </a:r>
            <a:r>
              <a:rPr lang="en-US" dirty="0" smtClean="0"/>
              <a:t> ratio (</a:t>
            </a:r>
            <a:r>
              <a:rPr lang="en-US" dirty="0" err="1" smtClean="0"/>
              <a:t>Gorsuch</a:t>
            </a:r>
            <a:r>
              <a:rPr lang="en-US" dirty="0" smtClean="0"/>
              <a:t>, 1983)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535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Folklore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components with </a:t>
            </a:r>
            <a:r>
              <a:rPr lang="en-US" dirty="0" err="1" smtClean="0"/>
              <a:t>eigen</a:t>
            </a:r>
            <a:r>
              <a:rPr lang="en-US" dirty="0" smtClean="0"/>
              <a:t> values &gt; 1</a:t>
            </a:r>
          </a:p>
          <a:p>
            <a:r>
              <a:rPr lang="en-US" dirty="0" smtClean="0"/>
              <a:t>Scree/elbow “tests”</a:t>
            </a:r>
          </a:p>
        </p:txBody>
      </p:sp>
    </p:spTree>
    <p:extLst>
      <p:ext uri="{BB962C8B-B14F-4D97-AF65-F5344CB8AC3E}">
        <p14:creationId xmlns:p14="http://schemas.microsoft.com/office/powerpoint/2010/main" val="611237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Folklore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dimensional low sample size can be OK (Jung &amp; </a:t>
            </a:r>
            <a:r>
              <a:rPr lang="en-US" dirty="0" err="1" smtClean="0"/>
              <a:t>Marron</a:t>
            </a:r>
            <a:r>
              <a:rPr lang="en-US" dirty="0" smtClean="0"/>
              <a:t>, 2009; Chi 2012)</a:t>
            </a:r>
          </a:p>
          <a:p>
            <a:r>
              <a:rPr lang="en-US" dirty="0" smtClean="0"/>
              <a:t>Power derived like MANOVA (in some cases; D’Amico et al., 2001)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Folklore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all </a:t>
            </a:r>
            <a:r>
              <a:rPr lang="en-US" dirty="0" err="1" smtClean="0"/>
              <a:t>eigens</a:t>
            </a:r>
            <a:r>
              <a:rPr lang="en-US" dirty="0" smtClean="0"/>
              <a:t> &lt;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270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Resampling can do that!</a:t>
            </a:r>
          </a:p>
          <a:p>
            <a:r>
              <a:rPr lang="en-US" dirty="0" smtClean="0"/>
              <a:t>Bootstrap (</a:t>
            </a:r>
            <a:r>
              <a:rPr lang="en-US" dirty="0" err="1" smtClean="0"/>
              <a:t>Efron</a:t>
            </a:r>
            <a:r>
              <a:rPr lang="en-US" dirty="0" smtClean="0"/>
              <a:t> &amp; </a:t>
            </a:r>
            <a:r>
              <a:rPr lang="en-US" dirty="0" err="1" smtClean="0"/>
              <a:t>Tibshirani</a:t>
            </a:r>
            <a:r>
              <a:rPr lang="en-US" dirty="0" smtClean="0"/>
              <a:t>, 1983, </a:t>
            </a:r>
            <a:r>
              <a:rPr lang="en-US" dirty="0" err="1" smtClean="0"/>
              <a:t>Hesterberg</a:t>
            </a:r>
            <a:r>
              <a:rPr lang="en-US" dirty="0" smtClean="0"/>
              <a:t> 2011, </a:t>
            </a:r>
            <a:r>
              <a:rPr lang="en-US" dirty="0" err="1" smtClean="0"/>
              <a:t>Chernick</a:t>
            </a:r>
            <a:r>
              <a:rPr lang="en-US" dirty="0" smtClean="0"/>
              <a:t> 2008)</a:t>
            </a:r>
          </a:p>
          <a:p>
            <a:r>
              <a:rPr lang="en-US" dirty="0" smtClean="0"/>
              <a:t>Permutation (Berry et al., 2011)</a:t>
            </a:r>
          </a:p>
          <a:p>
            <a:pPr lvl="1"/>
            <a:r>
              <a:rPr lang="en-US" dirty="0" smtClean="0"/>
              <a:t>But really, Fisher &amp; Student did this first.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32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Scrambles data</a:t>
            </a:r>
          </a:p>
          <a:p>
            <a:r>
              <a:rPr lang="en-US" dirty="0" smtClean="0"/>
              <a:t>An exact test of the H</a:t>
            </a:r>
            <a:r>
              <a:rPr lang="en-US" baseline="-25000" dirty="0" smtClean="0"/>
              <a:t>0</a:t>
            </a:r>
          </a:p>
          <a:p>
            <a:pPr lvl="1"/>
            <a:r>
              <a:rPr lang="en-US" dirty="0" smtClean="0"/>
              <a:t>Tests an omnibus effect</a:t>
            </a:r>
          </a:p>
          <a:p>
            <a:pPr lvl="1"/>
            <a:r>
              <a:rPr lang="en-US" dirty="0" smtClean="0"/>
              <a:t>Tests each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038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312030"/>
              </p:ext>
            </p:extLst>
          </p:nvPr>
        </p:nvGraphicFramePr>
        <p:xfrm>
          <a:off x="457201" y="2133598"/>
          <a:ext cx="4927599" cy="362711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42533"/>
                <a:gridCol w="1642533"/>
                <a:gridCol w="16425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Obs.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16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4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5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6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50000" y="3640667"/>
            <a:ext cx="23686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r = -0.5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84294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</a:t>
            </a:r>
            <a:r>
              <a:rPr lang="en-US" dirty="0" err="1"/>
              <a:t>ExPosition</a:t>
            </a:r>
            <a:r>
              <a:rPr lang="en-US" dirty="0"/>
              <a:t> of Bootstrap and Permutation tests for Principal </a:t>
            </a:r>
            <a:r>
              <a:rPr lang="en-US"/>
              <a:t>Components </a:t>
            </a:r>
            <a:r>
              <a:rPr lang="en-US" smtClean="0"/>
              <a:t>Analyses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Derek Beaton</a:t>
            </a:r>
          </a:p>
          <a:p>
            <a:r>
              <a:rPr lang="en-US" dirty="0" smtClean="0"/>
              <a:t>Joseph Dunlop</a:t>
            </a:r>
          </a:p>
          <a:p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Hervé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Abdi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995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597943"/>
              </p:ext>
            </p:extLst>
          </p:nvPr>
        </p:nvGraphicFramePr>
        <p:xfrm>
          <a:off x="457201" y="2133598"/>
          <a:ext cx="4927600" cy="362711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31900"/>
                <a:gridCol w="1231900"/>
                <a:gridCol w="1231900"/>
                <a:gridCol w="1231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Obs.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Obs.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16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4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4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5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5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6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6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872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02968"/>
              </p:ext>
            </p:extLst>
          </p:nvPr>
        </p:nvGraphicFramePr>
        <p:xfrm>
          <a:off x="457201" y="2133598"/>
          <a:ext cx="2463800" cy="362711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31900"/>
                <a:gridCol w="1231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Obs.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4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5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6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541669"/>
              </p:ext>
            </p:extLst>
          </p:nvPr>
        </p:nvGraphicFramePr>
        <p:xfrm>
          <a:off x="6223000" y="2133598"/>
          <a:ext cx="2463800" cy="362711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31900"/>
                <a:gridCol w="1231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Obs.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16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4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5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6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29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907265"/>
              </p:ext>
            </p:extLst>
          </p:nvPr>
        </p:nvGraphicFramePr>
        <p:xfrm>
          <a:off x="457201" y="2133598"/>
          <a:ext cx="2463800" cy="362711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31900"/>
                <a:gridCol w="1231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Obs.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4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5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6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383577"/>
              </p:ext>
            </p:extLst>
          </p:nvPr>
        </p:nvGraphicFramePr>
        <p:xfrm>
          <a:off x="6223000" y="2133598"/>
          <a:ext cx="2463800" cy="362711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31900"/>
                <a:gridCol w="1231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Obs.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6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u="sng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en-US" sz="2800" b="1" u="sng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5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u="sng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2800" b="1" u="sng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u="sng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en-US" sz="2800" b="1" u="sng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4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u="sng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2800" b="1" u="sng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u="sng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en-US" sz="2800" b="1" u="sng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u="sng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en-US" sz="2800" b="1" u="sng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050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44500"/>
              </p:ext>
            </p:extLst>
          </p:nvPr>
        </p:nvGraphicFramePr>
        <p:xfrm>
          <a:off x="457201" y="2133598"/>
          <a:ext cx="2463800" cy="362711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31900"/>
                <a:gridCol w="1231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Obs.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4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5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6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023854"/>
              </p:ext>
            </p:extLst>
          </p:nvPr>
        </p:nvGraphicFramePr>
        <p:xfrm>
          <a:off x="2904068" y="2133598"/>
          <a:ext cx="2463800" cy="362711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31900"/>
                <a:gridCol w="1231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Obs.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6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u="sng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en-US" sz="2800" b="1" u="sng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5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u="sng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2800" b="1" u="sng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u="sng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en-US" sz="2800" b="1" u="sng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4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u="sng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2800" b="1" u="sng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u="sng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en-US" sz="2800" b="1" u="sng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u="sng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en-US" sz="2800" b="1" u="sng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164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080910"/>
              </p:ext>
            </p:extLst>
          </p:nvPr>
        </p:nvGraphicFramePr>
        <p:xfrm>
          <a:off x="457201" y="2133598"/>
          <a:ext cx="4182531" cy="362711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94177"/>
                <a:gridCol w="1394177"/>
                <a:gridCol w="139417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“Obs.”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Y</a:t>
                      </a:r>
                      <a:r>
                        <a:rPr lang="en-US" sz="2800" baseline="-25000" dirty="0" err="1" smtClean="0"/>
                        <a:t>perm</a:t>
                      </a:r>
                      <a:endParaRPr lang="en-US" sz="28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u="sng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en-US" sz="2800" b="1" u="sng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u="sng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2800" b="1" u="sng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u="sng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en-US" sz="2800" b="1" u="sng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4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u="sng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2800" b="1" u="sng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5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u="sng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en-US" sz="2800" b="1" u="sng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6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u="sng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en-US" sz="2800" b="1" u="sng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597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298017"/>
              </p:ext>
            </p:extLst>
          </p:nvPr>
        </p:nvGraphicFramePr>
        <p:xfrm>
          <a:off x="457201" y="2133598"/>
          <a:ext cx="4182531" cy="362711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94177"/>
                <a:gridCol w="1394177"/>
                <a:gridCol w="139417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“Obs.”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Y</a:t>
                      </a:r>
                      <a:r>
                        <a:rPr lang="en-US" sz="2800" baseline="-25000" dirty="0" err="1" smtClean="0"/>
                        <a:t>perm</a:t>
                      </a:r>
                      <a:endParaRPr lang="en-US" sz="28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u="sng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en-US" sz="2800" b="1" u="sng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u="sng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2800" b="1" u="sng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u="sng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en-US" sz="2800" b="1" u="sng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4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u="sng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2800" b="1" u="sng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5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u="sng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en-US" sz="2800" b="1" u="sng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6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u="sng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en-US" sz="2800" b="1" u="sng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350000" y="3640667"/>
            <a:ext cx="21364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r = 0.2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236805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Courier New"/>
                <a:cs typeface="Courier New"/>
              </a:rPr>
              <a:t>R&gt; sample(1:4,4,FALSE)</a:t>
            </a:r>
          </a:p>
          <a:p>
            <a:pPr marL="0" indent="0">
              <a:buNone/>
            </a:pPr>
            <a:r>
              <a:rPr lang="en-US" dirty="0"/>
              <a:t>2 3 1 4</a:t>
            </a:r>
          </a:p>
          <a:p>
            <a:r>
              <a:rPr lang="en-US" dirty="0">
                <a:latin typeface="Courier New"/>
                <a:cs typeface="Courier New"/>
              </a:rPr>
              <a:t>R&gt; sample(1:4,4,FALSE)</a:t>
            </a:r>
          </a:p>
          <a:p>
            <a:pPr marL="0" indent="0">
              <a:buNone/>
            </a:pPr>
            <a:r>
              <a:rPr lang="en-US" dirty="0"/>
              <a:t>3 2 1 4</a:t>
            </a:r>
          </a:p>
          <a:p>
            <a:r>
              <a:rPr lang="en-US" dirty="0">
                <a:latin typeface="Courier New"/>
                <a:cs typeface="Courier New"/>
              </a:rPr>
              <a:t>R&gt; sample(1:4,4,FALSE)</a:t>
            </a:r>
          </a:p>
          <a:p>
            <a:pPr marL="0" indent="0">
              <a:buNone/>
            </a:pPr>
            <a:r>
              <a:rPr lang="en-US" dirty="0"/>
              <a:t>4 3 2 1</a:t>
            </a:r>
          </a:p>
          <a:p>
            <a:r>
              <a:rPr lang="en-US" dirty="0">
                <a:latin typeface="Courier New"/>
                <a:cs typeface="Courier New"/>
              </a:rPr>
              <a:t>R&gt; sample(1:4,4,FALSE)</a:t>
            </a:r>
          </a:p>
          <a:p>
            <a:pPr marL="0" indent="0">
              <a:buNone/>
            </a:pPr>
            <a:r>
              <a:rPr lang="en-US" dirty="0"/>
              <a:t>3 4 1 2</a:t>
            </a:r>
          </a:p>
        </p:txBody>
      </p:sp>
    </p:spTree>
    <p:extLst>
      <p:ext uri="{BB962C8B-B14F-4D97-AF65-F5344CB8AC3E}">
        <p14:creationId xmlns:p14="http://schemas.microsoft.com/office/powerpoint/2010/main" val="552686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Confidence intervals</a:t>
            </a:r>
          </a:p>
          <a:p>
            <a:pPr lvl="1"/>
            <a:r>
              <a:rPr lang="en-US" dirty="0" smtClean="0"/>
              <a:t>Which measures are different from each other</a:t>
            </a:r>
          </a:p>
          <a:p>
            <a:r>
              <a:rPr lang="en-US" i="1" dirty="0" smtClean="0"/>
              <a:t>t</a:t>
            </a:r>
            <a:r>
              <a:rPr lang="en-US" dirty="0" smtClean="0"/>
              <a:t>-like tests</a:t>
            </a:r>
          </a:p>
          <a:p>
            <a:pPr lvl="1"/>
            <a:r>
              <a:rPr lang="en-US" dirty="0" smtClean="0"/>
              <a:t>Which measures are important to components?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635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967996"/>
              </p:ext>
            </p:extLst>
          </p:nvPr>
        </p:nvGraphicFramePr>
        <p:xfrm>
          <a:off x="457201" y="2133598"/>
          <a:ext cx="4927599" cy="362711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42533"/>
                <a:gridCol w="1642533"/>
                <a:gridCol w="16425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Obs.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16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4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5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6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50000" y="3640667"/>
            <a:ext cx="23686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r = -0.5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902583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766013"/>
              </p:ext>
            </p:extLst>
          </p:nvPr>
        </p:nvGraphicFramePr>
        <p:xfrm>
          <a:off x="457201" y="2133598"/>
          <a:ext cx="4927600" cy="362711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31900"/>
                <a:gridCol w="1231900"/>
                <a:gridCol w="1231900"/>
                <a:gridCol w="1231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Obs.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Obs.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16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4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4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5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5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6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6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147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</a:t>
            </a:r>
            <a:r>
              <a:rPr lang="en-US" dirty="0" err="1"/>
              <a:t>ExPosition</a:t>
            </a:r>
            <a:r>
              <a:rPr lang="en-US" dirty="0"/>
              <a:t> of Bootstrap and Permutation tests for Principal </a:t>
            </a:r>
            <a:r>
              <a:rPr lang="en-US"/>
              <a:t>Components </a:t>
            </a:r>
            <a:r>
              <a:rPr lang="en-US" smtClean="0"/>
              <a:t>Analyses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Derek Beaton</a:t>
            </a:r>
          </a:p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Joseph Dunlop</a:t>
            </a:r>
          </a:p>
          <a:p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Hervé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Abdi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66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77436"/>
              </p:ext>
            </p:extLst>
          </p:nvPr>
        </p:nvGraphicFramePr>
        <p:xfrm>
          <a:off x="457201" y="2133598"/>
          <a:ext cx="2463800" cy="362711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31900"/>
                <a:gridCol w="1231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Obs.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4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5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6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928313"/>
              </p:ext>
            </p:extLst>
          </p:nvPr>
        </p:nvGraphicFramePr>
        <p:xfrm>
          <a:off x="6223000" y="2133598"/>
          <a:ext cx="2463800" cy="362711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31900"/>
                <a:gridCol w="1231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Obs.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16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4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5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6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4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057492"/>
              </p:ext>
            </p:extLst>
          </p:nvPr>
        </p:nvGraphicFramePr>
        <p:xfrm>
          <a:off x="457201" y="2133598"/>
          <a:ext cx="2463800" cy="362711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31900"/>
                <a:gridCol w="1231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Obs.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4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5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6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98612"/>
              </p:ext>
            </p:extLst>
          </p:nvPr>
        </p:nvGraphicFramePr>
        <p:xfrm>
          <a:off x="6223000" y="2133598"/>
          <a:ext cx="2463800" cy="362711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31900"/>
                <a:gridCol w="1231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Obs.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16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4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5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6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352800" y="2912531"/>
            <a:ext cx="2438400" cy="18288"/>
          </a:xfrm>
          <a:prstGeom prst="straightConnector1">
            <a:avLst/>
          </a:prstGeom>
          <a:ln w="1016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352800" y="3979331"/>
            <a:ext cx="2438400" cy="18288"/>
          </a:xfrm>
          <a:prstGeom prst="straightConnector1">
            <a:avLst/>
          </a:prstGeom>
          <a:ln w="1016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352800" y="4487331"/>
            <a:ext cx="2438400" cy="18288"/>
          </a:xfrm>
          <a:prstGeom prst="straightConnector1">
            <a:avLst/>
          </a:prstGeom>
          <a:ln w="1016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352800" y="5029198"/>
            <a:ext cx="2438400" cy="18288"/>
          </a:xfrm>
          <a:prstGeom prst="straightConnector1">
            <a:avLst/>
          </a:prstGeom>
          <a:ln w="1016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352800" y="5587998"/>
            <a:ext cx="2438400" cy="18288"/>
          </a:xfrm>
          <a:prstGeom prst="straightConnector1">
            <a:avLst/>
          </a:prstGeom>
          <a:ln w="1016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352800" y="3420531"/>
            <a:ext cx="2438400" cy="18288"/>
          </a:xfrm>
          <a:prstGeom prst="straightConnector1">
            <a:avLst/>
          </a:prstGeom>
          <a:ln w="1016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752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610096"/>
              </p:ext>
            </p:extLst>
          </p:nvPr>
        </p:nvGraphicFramePr>
        <p:xfrm>
          <a:off x="457201" y="2133598"/>
          <a:ext cx="2463800" cy="362711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31900"/>
                <a:gridCol w="1231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Obs.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5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5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6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5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018288"/>
              </p:ext>
            </p:extLst>
          </p:nvPr>
        </p:nvGraphicFramePr>
        <p:xfrm>
          <a:off x="6223000" y="2133598"/>
          <a:ext cx="2463800" cy="362711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31900"/>
                <a:gridCol w="1231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Obs.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16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5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5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6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5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12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021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727797"/>
              </p:ext>
            </p:extLst>
          </p:nvPr>
        </p:nvGraphicFramePr>
        <p:xfrm>
          <a:off x="457201" y="2133598"/>
          <a:ext cx="2463800" cy="362711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31900"/>
                <a:gridCol w="1231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Obs.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5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5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6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5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599419"/>
              </p:ext>
            </p:extLst>
          </p:nvPr>
        </p:nvGraphicFramePr>
        <p:xfrm>
          <a:off x="2904068" y="2133598"/>
          <a:ext cx="2463800" cy="362711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31900"/>
                <a:gridCol w="1231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Obs.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16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5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5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6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5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12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084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04188"/>
              </p:ext>
            </p:extLst>
          </p:nvPr>
        </p:nvGraphicFramePr>
        <p:xfrm>
          <a:off x="457201" y="2133598"/>
          <a:ext cx="3217332" cy="362711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72444"/>
                <a:gridCol w="1072444"/>
                <a:gridCol w="10724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Obs.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W</a:t>
                      </a:r>
                      <a:r>
                        <a:rPr lang="en-US" sz="2800" baseline="-25000" dirty="0" err="1" smtClean="0"/>
                        <a:t>boot</a:t>
                      </a:r>
                      <a:endParaRPr lang="en-US" sz="2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Y</a:t>
                      </a:r>
                      <a:r>
                        <a:rPr lang="en-US" sz="2800" baseline="-25000" dirty="0" err="1" smtClean="0"/>
                        <a:t>boot</a:t>
                      </a:r>
                      <a:endParaRPr lang="en-US" sz="28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16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5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5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6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5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12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50000" y="3640667"/>
            <a:ext cx="27319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r = -0.79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38472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Courier New"/>
                <a:cs typeface="Courier New"/>
              </a:rPr>
              <a:t>R&gt; sample(1:4,4,TRUE)</a:t>
            </a:r>
          </a:p>
          <a:p>
            <a:pPr marL="0" indent="0">
              <a:buNone/>
            </a:pPr>
            <a:r>
              <a:rPr lang="en-US" dirty="0"/>
              <a:t>1 2 4 4</a:t>
            </a:r>
          </a:p>
          <a:p>
            <a:r>
              <a:rPr lang="en-US" dirty="0">
                <a:latin typeface="Courier New"/>
                <a:cs typeface="Courier New"/>
              </a:rPr>
              <a:t>R&gt; sample(1:4,4,TRUE)</a:t>
            </a:r>
          </a:p>
          <a:p>
            <a:pPr marL="0" indent="0">
              <a:buNone/>
            </a:pPr>
            <a:r>
              <a:rPr lang="en-US" dirty="0"/>
              <a:t>4 4 1 4</a:t>
            </a:r>
          </a:p>
          <a:p>
            <a:r>
              <a:rPr lang="en-US" dirty="0">
                <a:latin typeface="Courier New"/>
                <a:cs typeface="Courier New"/>
              </a:rPr>
              <a:t>R&gt; sample(1:4,4,TRUE)</a:t>
            </a:r>
          </a:p>
          <a:p>
            <a:pPr marL="0" indent="0">
              <a:buNone/>
            </a:pPr>
            <a:r>
              <a:rPr lang="en-US" dirty="0"/>
              <a:t>4 1 2 1</a:t>
            </a:r>
          </a:p>
          <a:p>
            <a:r>
              <a:rPr lang="en-US" dirty="0">
                <a:latin typeface="Courier New"/>
                <a:cs typeface="Courier New"/>
              </a:rPr>
              <a:t>R&gt; sample(1:4,4,TRUE)</a:t>
            </a:r>
          </a:p>
          <a:p>
            <a:pPr marL="0" indent="0">
              <a:buNone/>
            </a:pPr>
            <a:r>
              <a:rPr lang="en-US" dirty="0"/>
              <a:t>4 3 2 1</a:t>
            </a:r>
          </a:p>
        </p:txBody>
      </p:sp>
    </p:spTree>
    <p:extLst>
      <p:ext uri="{BB962C8B-B14F-4D97-AF65-F5344CB8AC3E}">
        <p14:creationId xmlns:p14="http://schemas.microsoft.com/office/powerpoint/2010/main" val="4288660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Resampling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permutation and bootstrap tests of just a correlation</a:t>
            </a:r>
          </a:p>
        </p:txBody>
      </p:sp>
    </p:spTree>
    <p:extLst>
      <p:ext uri="{BB962C8B-B14F-4D97-AF65-F5344CB8AC3E}">
        <p14:creationId xmlns:p14="http://schemas.microsoft.com/office/powerpoint/2010/main" val="918781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Simulated Paranoia Scale data</a:t>
            </a:r>
          </a:p>
          <a:p>
            <a:pPr lvl="1"/>
            <a:r>
              <a:rPr lang="en-US" dirty="0" smtClean="0"/>
              <a:t>Some of us have seen it!</a:t>
            </a:r>
          </a:p>
          <a:p>
            <a:r>
              <a:rPr lang="en-US" dirty="0" smtClean="0"/>
              <a:t>Control group, Social Anxiety, Psychosis</a:t>
            </a:r>
          </a:p>
          <a:p>
            <a:r>
              <a:rPr lang="en-US" dirty="0" smtClean="0"/>
              <a:t>20 questions on sub-clinical paranoia</a:t>
            </a:r>
          </a:p>
          <a:p>
            <a:r>
              <a:rPr lang="en-US" dirty="0" smtClean="0"/>
              <a:t>5 responses – none to a lot.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753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for PCA!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code for most of PCA. Return here before the “inference battery”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455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 &amp; Perm in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Permutation of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02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</a:t>
            </a:r>
            <a:r>
              <a:rPr lang="en-US" dirty="0" err="1"/>
              <a:t>ExPosition</a:t>
            </a:r>
            <a:r>
              <a:rPr lang="en-US" dirty="0"/>
              <a:t> of Bootstrap and Permutation tests for Principal </a:t>
            </a:r>
            <a:r>
              <a:rPr lang="en-US"/>
              <a:t>Components </a:t>
            </a:r>
            <a:r>
              <a:rPr lang="en-US" smtClean="0"/>
              <a:t>Analyses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Derek Beaton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Joseph Dunlop</a:t>
            </a:r>
          </a:p>
          <a:p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Hervé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Abdi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743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Permute for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Scramble up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74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Permute for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Scramble up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90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006645"/>
              </p:ext>
            </p:extLst>
          </p:nvPr>
        </p:nvGraphicFramePr>
        <p:xfrm>
          <a:off x="457201" y="2133598"/>
          <a:ext cx="2463800" cy="362711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31900"/>
                <a:gridCol w="1231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Obs.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4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5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6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363397"/>
              </p:ext>
            </p:extLst>
          </p:nvPr>
        </p:nvGraphicFramePr>
        <p:xfrm>
          <a:off x="6223000" y="2133598"/>
          <a:ext cx="2463800" cy="362711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31900"/>
                <a:gridCol w="1231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Obs.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16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4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5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6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095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967687"/>
              </p:ext>
            </p:extLst>
          </p:nvPr>
        </p:nvGraphicFramePr>
        <p:xfrm>
          <a:off x="457201" y="2133598"/>
          <a:ext cx="2463800" cy="362711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31900"/>
                <a:gridCol w="1231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Obs.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4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5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6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486645"/>
              </p:ext>
            </p:extLst>
          </p:nvPr>
        </p:nvGraphicFramePr>
        <p:xfrm>
          <a:off x="6223000" y="2133598"/>
          <a:ext cx="2463800" cy="362711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31900"/>
                <a:gridCol w="1231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Obs.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6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u="sng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en-US" sz="2800" b="1" u="sng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5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u="sng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2800" b="1" u="sng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u="sng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en-US" sz="2800" b="1" u="sng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4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u="sng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2800" b="1" u="sng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u="sng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en-US" sz="2800" b="1" u="sng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u="sng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en-US" sz="2800" b="1" u="sng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29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Permute for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the analysis again</a:t>
            </a:r>
          </a:p>
          <a:p>
            <a:r>
              <a:rPr lang="en-US" dirty="0" smtClean="0"/>
              <a:t>Keep track of singular or </a:t>
            </a:r>
            <a:r>
              <a:rPr lang="en-US" dirty="0" err="1" smtClean="0"/>
              <a:t>eigen</a:t>
            </a:r>
            <a:r>
              <a:rPr lang="en-US" dirty="0" smtClean="0"/>
              <a:t> values (variance)</a:t>
            </a:r>
          </a:p>
          <a:p>
            <a:r>
              <a:rPr lang="en-US" dirty="0" smtClean="0"/>
              <a:t>Keep only the ones that explain more than chance.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6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 &amp; Perm in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 ratios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221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for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which are significant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58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931403"/>
              </p:ext>
            </p:extLst>
          </p:nvPr>
        </p:nvGraphicFramePr>
        <p:xfrm>
          <a:off x="457201" y="2133598"/>
          <a:ext cx="2463800" cy="362711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31900"/>
                <a:gridCol w="1231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Obs.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4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5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6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06845"/>
              </p:ext>
            </p:extLst>
          </p:nvPr>
        </p:nvGraphicFramePr>
        <p:xfrm>
          <a:off x="6223000" y="2133598"/>
          <a:ext cx="2463800" cy="362711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31900"/>
                <a:gridCol w="1231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Obs.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16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4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5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6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731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623673"/>
              </p:ext>
            </p:extLst>
          </p:nvPr>
        </p:nvGraphicFramePr>
        <p:xfrm>
          <a:off x="457201" y="2133598"/>
          <a:ext cx="2463800" cy="362711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31900"/>
                <a:gridCol w="1231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Obs.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4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5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6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130355"/>
              </p:ext>
            </p:extLst>
          </p:nvPr>
        </p:nvGraphicFramePr>
        <p:xfrm>
          <a:off x="6223000" y="2133598"/>
          <a:ext cx="2463800" cy="362711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31900"/>
                <a:gridCol w="1231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Obs.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16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4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5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6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352800" y="2912531"/>
            <a:ext cx="2438400" cy="18288"/>
          </a:xfrm>
          <a:prstGeom prst="straightConnector1">
            <a:avLst/>
          </a:prstGeom>
          <a:ln w="1016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352800" y="3979331"/>
            <a:ext cx="2438400" cy="18288"/>
          </a:xfrm>
          <a:prstGeom prst="straightConnector1">
            <a:avLst/>
          </a:prstGeom>
          <a:ln w="1016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352800" y="4487331"/>
            <a:ext cx="2438400" cy="18288"/>
          </a:xfrm>
          <a:prstGeom prst="straightConnector1">
            <a:avLst/>
          </a:prstGeom>
          <a:ln w="1016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352800" y="5029198"/>
            <a:ext cx="2438400" cy="18288"/>
          </a:xfrm>
          <a:prstGeom prst="straightConnector1">
            <a:avLst/>
          </a:prstGeom>
          <a:ln w="1016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352800" y="5587998"/>
            <a:ext cx="2438400" cy="18288"/>
          </a:xfrm>
          <a:prstGeom prst="straightConnector1">
            <a:avLst/>
          </a:prstGeom>
          <a:ln w="1016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352800" y="3420531"/>
            <a:ext cx="2438400" cy="18288"/>
          </a:xfrm>
          <a:prstGeom prst="straightConnector1">
            <a:avLst/>
          </a:prstGeom>
          <a:ln w="1016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802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692389"/>
              </p:ext>
            </p:extLst>
          </p:nvPr>
        </p:nvGraphicFramePr>
        <p:xfrm>
          <a:off x="457201" y="2133598"/>
          <a:ext cx="2463800" cy="362711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31900"/>
                <a:gridCol w="1231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Obs.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5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5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6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5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783481"/>
              </p:ext>
            </p:extLst>
          </p:nvPr>
        </p:nvGraphicFramePr>
        <p:xfrm>
          <a:off x="6223000" y="2133598"/>
          <a:ext cx="2463800" cy="362711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31900"/>
                <a:gridCol w="1231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Obs.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16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5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5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6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5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8000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12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31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</a:t>
            </a:r>
            <a:r>
              <a:rPr lang="en-US" dirty="0" err="1"/>
              <a:t>ExPosition</a:t>
            </a:r>
            <a:r>
              <a:rPr lang="en-US" dirty="0"/>
              <a:t> of Bootstrap and Permutation tests for Principal </a:t>
            </a:r>
            <a:r>
              <a:rPr lang="en-US"/>
              <a:t>Components </a:t>
            </a:r>
            <a:r>
              <a:rPr lang="en-US" smtClean="0"/>
              <a:t>Analyses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Derek Beaton</a:t>
            </a:r>
          </a:p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Joseph Dunlop</a:t>
            </a:r>
          </a:p>
          <a:p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Hervé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Abdi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Chevron 3"/>
          <p:cNvSpPr/>
          <p:nvPr/>
        </p:nvSpPr>
        <p:spPr>
          <a:xfrm rot="14039471">
            <a:off x="5530121" y="4725389"/>
            <a:ext cx="508000" cy="1055077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9814486">
            <a:off x="5409449" y="5275592"/>
            <a:ext cx="1901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Daniel Faso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6825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for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analysis again</a:t>
            </a:r>
          </a:p>
          <a:p>
            <a:r>
              <a:rPr lang="en-US" dirty="0" smtClean="0"/>
              <a:t>Keep track of how much variables change their position</a:t>
            </a:r>
          </a:p>
          <a:p>
            <a:r>
              <a:rPr lang="en-US" dirty="0" smtClean="0"/>
              <a:t>Compute a </a:t>
            </a:r>
            <a:r>
              <a:rPr lang="en-US" i="1" dirty="0" smtClean="0"/>
              <a:t>t</a:t>
            </a:r>
            <a:r>
              <a:rPr lang="en-US" dirty="0" smtClean="0"/>
              <a:t>-value</a:t>
            </a:r>
          </a:p>
          <a:p>
            <a:r>
              <a:rPr lang="en-US" dirty="0" smtClean="0"/>
              <a:t>Keep those above a threshold (e.g., 1.96).</a:t>
            </a:r>
          </a:p>
        </p:txBody>
      </p:sp>
    </p:spTree>
    <p:extLst>
      <p:ext uri="{BB962C8B-B14F-4D97-AF65-F5344CB8AC3E}">
        <p14:creationId xmlns:p14="http://schemas.microsoft.com/office/powerpoint/2010/main" val="2599137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back to PCA!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the inference results from the code.</a:t>
            </a:r>
          </a:p>
          <a:p>
            <a:r>
              <a:rPr lang="en-US" dirty="0" smtClean="0"/>
              <a:t>Return to the slides after PCA </a:t>
            </a:r>
            <a:r>
              <a:rPr lang="en-US" smtClean="0"/>
              <a:t>and before MCA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88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But, Derek Disagrees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always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94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the data categorical?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so, how do we “PCA” with categories?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567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Simulated Paranoia Scale data</a:t>
            </a:r>
          </a:p>
          <a:p>
            <a:pPr lvl="1"/>
            <a:r>
              <a:rPr lang="en-US" dirty="0" smtClean="0"/>
              <a:t>Some of us have seen it!</a:t>
            </a:r>
          </a:p>
          <a:p>
            <a:r>
              <a:rPr lang="en-US" dirty="0" smtClean="0"/>
              <a:t>Control group, Social Anxiety, Psychosis</a:t>
            </a:r>
          </a:p>
          <a:p>
            <a:r>
              <a:rPr lang="en-US" dirty="0" smtClean="0"/>
              <a:t>20 questions on sub-clinical paranoia</a:t>
            </a:r>
          </a:p>
          <a:p>
            <a:r>
              <a:rPr lang="en-US" dirty="0" smtClean="0"/>
              <a:t>5 responses – none to a lot.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652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Simulated Paranoia Scale data</a:t>
            </a:r>
          </a:p>
          <a:p>
            <a:pPr lvl="1"/>
            <a:r>
              <a:rPr lang="en-US" dirty="0" smtClean="0"/>
              <a:t>Some of us have seen it!</a:t>
            </a:r>
          </a:p>
          <a:p>
            <a:r>
              <a:rPr lang="en-US" dirty="0" smtClean="0"/>
              <a:t>Control group, Social Anxiety, Psychosis</a:t>
            </a:r>
          </a:p>
          <a:p>
            <a:r>
              <a:rPr lang="en-US" dirty="0" smtClean="0"/>
              <a:t>20 questions on sub-clinical paranoia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5 responses – none to a lot.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652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Multiple Correspondence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r>
              <a:rPr lang="en-US" dirty="0" smtClean="0"/>
              <a:t>Why haven’t I heard of it before?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46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</p:txBody>
      </p:sp>
    </p:spTree>
    <p:extLst>
      <p:ext uri="{BB962C8B-B14F-4D97-AF65-F5344CB8AC3E}">
        <p14:creationId xmlns:p14="http://schemas.microsoft.com/office/powerpoint/2010/main" val="1897393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564075"/>
              </p:ext>
            </p:extLst>
          </p:nvPr>
        </p:nvGraphicFramePr>
        <p:xfrm>
          <a:off x="457201" y="2133598"/>
          <a:ext cx="2463800" cy="362711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31900"/>
                <a:gridCol w="1231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Q1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Q2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en-US" sz="2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242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27016"/>
              </p:ext>
            </p:extLst>
          </p:nvPr>
        </p:nvGraphicFramePr>
        <p:xfrm>
          <a:off x="457201" y="2133598"/>
          <a:ext cx="2463800" cy="362711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31900"/>
                <a:gridCol w="1231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Q1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Q2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en-US" sz="2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912125"/>
              </p:ext>
            </p:extLst>
          </p:nvPr>
        </p:nvGraphicFramePr>
        <p:xfrm>
          <a:off x="6223000" y="2133598"/>
          <a:ext cx="2463800" cy="362711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15950"/>
                <a:gridCol w="615950"/>
                <a:gridCol w="615950"/>
                <a:gridCol w="6159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676400" y="1981200"/>
            <a:ext cx="1388533" cy="397933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96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 lot to talk about!</a:t>
            </a:r>
          </a:p>
          <a:p>
            <a:pPr lvl="1"/>
            <a:r>
              <a:rPr lang="en-US" dirty="0" smtClean="0"/>
              <a:t>Principal Components Analysis (PCA)</a:t>
            </a:r>
          </a:p>
          <a:p>
            <a:pPr lvl="1"/>
            <a:r>
              <a:rPr lang="en-US" dirty="0" smtClean="0"/>
              <a:t>Multiple Correspondence Analysis (MCA)</a:t>
            </a:r>
          </a:p>
          <a:p>
            <a:pPr lvl="1"/>
            <a:r>
              <a:rPr lang="en-US" dirty="0" smtClean="0"/>
              <a:t>Bootstrap</a:t>
            </a:r>
          </a:p>
          <a:p>
            <a:pPr lvl="1"/>
            <a:r>
              <a:rPr lang="en-US" dirty="0" smtClean="0"/>
              <a:t>Permutation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560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594948"/>
              </p:ext>
            </p:extLst>
          </p:nvPr>
        </p:nvGraphicFramePr>
        <p:xfrm>
          <a:off x="457201" y="2133598"/>
          <a:ext cx="2463800" cy="362711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31900"/>
                <a:gridCol w="1231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Q1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Q2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en-US" sz="2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79112"/>
              </p:ext>
            </p:extLst>
          </p:nvPr>
        </p:nvGraphicFramePr>
        <p:xfrm>
          <a:off x="6223000" y="2133598"/>
          <a:ext cx="2463800" cy="362711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15950"/>
                <a:gridCol w="615950"/>
                <a:gridCol w="615950"/>
                <a:gridCol w="6159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54004" y="1981200"/>
            <a:ext cx="1388533" cy="397933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64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910358"/>
              </p:ext>
            </p:extLst>
          </p:nvPr>
        </p:nvGraphicFramePr>
        <p:xfrm>
          <a:off x="3822698" y="2133598"/>
          <a:ext cx="2463800" cy="362711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15950"/>
                <a:gridCol w="615950"/>
                <a:gridCol w="615950"/>
                <a:gridCol w="6159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784589"/>
              </p:ext>
            </p:extLst>
          </p:nvPr>
        </p:nvGraphicFramePr>
        <p:xfrm>
          <a:off x="6388100" y="2133598"/>
          <a:ext cx="2463800" cy="362711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15950"/>
                <a:gridCol w="615950"/>
                <a:gridCol w="615950"/>
                <a:gridCol w="6159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D0D0D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0D0D0D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649931"/>
              </p:ext>
            </p:extLst>
          </p:nvPr>
        </p:nvGraphicFramePr>
        <p:xfrm>
          <a:off x="440268" y="2133598"/>
          <a:ext cx="2463800" cy="362711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31900"/>
                <a:gridCol w="1231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Q1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Q2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…</a:t>
                      </a:r>
                      <a:endParaRPr lang="en-US" sz="2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en-US" sz="2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238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perspectives</a:t>
            </a:r>
          </a:p>
          <a:p>
            <a:r>
              <a:rPr lang="en-US" dirty="0" smtClean="0"/>
              <a:t>PCA, CA, 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489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version:</a:t>
            </a:r>
          </a:p>
          <a:p>
            <a:pPr lvl="1"/>
            <a:r>
              <a:rPr lang="en-US" dirty="0" smtClean="0"/>
              <a:t>Compute the marginal probabilities</a:t>
            </a:r>
          </a:p>
          <a:p>
            <a:pPr lvl="1"/>
            <a:r>
              <a:rPr lang="en-US" dirty="0" smtClean="0"/>
              <a:t>Compute an observed and expected matrix</a:t>
            </a:r>
          </a:p>
          <a:p>
            <a:pPr lvl="2"/>
            <a:r>
              <a:rPr lang="en-US" dirty="0" smtClean="0"/>
              <a:t>Subtract</a:t>
            </a:r>
          </a:p>
          <a:p>
            <a:pPr lvl="1"/>
            <a:r>
              <a:rPr lang="en-US" dirty="0" smtClean="0"/>
              <a:t>Multiply by the marginal probabilities.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52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familiar!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χ</a:t>
            </a:r>
            <a:r>
              <a:rPr lang="en-US" baseline="30000" dirty="0" smtClean="0"/>
              <a:t>2</a:t>
            </a:r>
            <a:r>
              <a:rPr lang="en-US" dirty="0" smtClean="0"/>
              <a:t>  so far!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21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χ</a:t>
            </a:r>
            <a:r>
              <a:rPr lang="en-US" baseline="30000" dirty="0" smtClean="0"/>
              <a:t>2</a:t>
            </a:r>
            <a:r>
              <a:rPr lang="en-US" dirty="0" smtClean="0"/>
              <a:t>  preprocessed disjunctive table</a:t>
            </a:r>
          </a:p>
          <a:p>
            <a:r>
              <a:rPr lang="en-US" dirty="0" smtClean="0"/>
              <a:t>Put through SVD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3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33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people are “enough”?</a:t>
            </a:r>
          </a:p>
          <a:p>
            <a:r>
              <a:rPr lang="en-US" dirty="0" smtClean="0"/>
              <a:t>How many variables are “too many”?</a:t>
            </a:r>
          </a:p>
          <a:p>
            <a:r>
              <a:rPr lang="en-US" dirty="0" smtClean="0"/>
              <a:t>How many iterations are “enough”?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972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Enough is enough!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hard to tell, but here are some suggestions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623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to use PCA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864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SVD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We have a lot to talk about!</a:t>
            </a:r>
          </a:p>
          <a:p>
            <a:pPr lvl="1"/>
            <a:r>
              <a:rPr lang="en-US" dirty="0" smtClean="0"/>
              <a:t>Principal Components Analysis (PCA)</a:t>
            </a:r>
          </a:p>
          <a:p>
            <a:pPr lvl="1"/>
            <a:r>
              <a:rPr lang="en-US" dirty="0" smtClean="0"/>
              <a:t>Multiple Correspondence Analysis (MCA)</a:t>
            </a:r>
          </a:p>
          <a:p>
            <a:pPr lvl="1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Bootstrap</a:t>
            </a:r>
          </a:p>
          <a:p>
            <a:pPr lvl="1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Permutation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433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is </a:t>
            </a:r>
            <a:r>
              <a:rPr lang="en-US" smtClean="0"/>
              <a:t>for quantitative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Reaction Times</a:t>
            </a:r>
          </a:p>
          <a:p>
            <a:r>
              <a:rPr lang="en-US" dirty="0" smtClean="0"/>
              <a:t>Hits &amp; False alarms</a:t>
            </a:r>
          </a:p>
          <a:p>
            <a:r>
              <a:rPr lang="en-US" dirty="0" smtClean="0"/>
              <a:t>Eye tracking</a:t>
            </a:r>
          </a:p>
          <a:p>
            <a:r>
              <a:rPr lang="en-US" dirty="0" smtClean="0"/>
              <a:t>fMRI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Surveys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189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to use MCA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459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Demographics data</a:t>
            </a:r>
          </a:p>
          <a:p>
            <a:r>
              <a:rPr lang="en-US" dirty="0" smtClean="0"/>
              <a:t>Genetics</a:t>
            </a:r>
          </a:p>
          <a:p>
            <a:r>
              <a:rPr lang="en-US" smtClean="0"/>
              <a:t>Preference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Surveys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205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resampling?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878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folklore!</a:t>
            </a:r>
          </a:p>
          <a:p>
            <a:pPr lvl="1"/>
            <a:r>
              <a:rPr lang="en-US" dirty="0" smtClean="0"/>
              <a:t>Some of it’s not bad though</a:t>
            </a:r>
          </a:p>
          <a:p>
            <a:r>
              <a:rPr lang="en-US" dirty="0" smtClean="0"/>
              <a:t>We need to know what is reliable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276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can be tough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Permutation</a:t>
            </a:r>
          </a:p>
          <a:p>
            <a:pPr lvl="1"/>
            <a:r>
              <a:rPr lang="en-US" dirty="0" smtClean="0"/>
              <a:t>Focus on only significant components</a:t>
            </a:r>
          </a:p>
          <a:p>
            <a:r>
              <a:rPr lang="en-US" dirty="0" smtClean="0"/>
              <a:t>Bootstrap</a:t>
            </a:r>
          </a:p>
          <a:p>
            <a:pPr lvl="1"/>
            <a:r>
              <a:rPr lang="en-US" dirty="0" smtClean="0"/>
              <a:t>Focus on only significant contributors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249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those groups?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between-group (a la, ANOVA) approaches for PCA &amp; MCA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438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Barycentric</a:t>
            </a:r>
            <a:r>
              <a:rPr lang="en-US" dirty="0" smtClean="0"/>
              <a:t> (Discriminant)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Barycentric</a:t>
            </a:r>
            <a:r>
              <a:rPr lang="en-US" dirty="0" smtClean="0"/>
              <a:t> Discriminant Analysis (BADA)</a:t>
            </a:r>
          </a:p>
          <a:p>
            <a:pPr lvl="1"/>
            <a:r>
              <a:rPr lang="en-US" dirty="0" smtClean="0"/>
              <a:t>PCA for between groups</a:t>
            </a:r>
          </a:p>
          <a:p>
            <a:r>
              <a:rPr lang="en-US" dirty="0" smtClean="0"/>
              <a:t>Discriminant Correspondence Analysis</a:t>
            </a:r>
          </a:p>
          <a:p>
            <a:pPr lvl="1"/>
            <a:r>
              <a:rPr lang="en-US" dirty="0" smtClean="0"/>
              <a:t>MCA for between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77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Questions, comments, complaints?</a:t>
            </a:r>
          </a:p>
          <a:p>
            <a:pPr lvl="1"/>
            <a:r>
              <a:rPr lang="en-US" dirty="0" smtClean="0"/>
              <a:t>If we don’t have time up here, we’ll be around</a:t>
            </a:r>
          </a:p>
          <a:p>
            <a:pPr lvl="1"/>
            <a:r>
              <a:rPr lang="en-US" dirty="0" smtClean="0"/>
              <a:t>Please feel free!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92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covered a lot in 2.5 hours</a:t>
            </a:r>
          </a:p>
          <a:p>
            <a:r>
              <a:rPr lang="en-US" dirty="0" smtClean="0"/>
              <a:t>We hope it was worth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779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1167</TotalTime>
  <Words>2572</Words>
  <Application>Microsoft Macintosh PowerPoint</Application>
  <PresentationFormat>On-screen Show (4:3)</PresentationFormat>
  <Paragraphs>1103</Paragraphs>
  <Slides>100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1" baseType="lpstr">
      <vt:lpstr>Twilight</vt:lpstr>
      <vt:lpstr>An ExPosition of Bootstrap and Permutation tests for Principal Components Analyses</vt:lpstr>
      <vt:lpstr>An ExPosition of Bootstrap and Permutation tests for Principal Components Analyses</vt:lpstr>
      <vt:lpstr>Kinds of Data</vt:lpstr>
      <vt:lpstr>An ExPosition of Bootstrap and Permutation tests for Principal Components Analyses</vt:lpstr>
      <vt:lpstr>An ExPosition of Bootstrap and Permutation tests for Principal Components Analyses</vt:lpstr>
      <vt:lpstr>An ExPosition of Bootstrap and Permutation tests for Principal Components Analyses</vt:lpstr>
      <vt:lpstr>An ExPosition of Bootstrap and Permutation tests for Principal Components Analyses</vt:lpstr>
      <vt:lpstr>Outline</vt:lpstr>
      <vt:lpstr>The SVD</vt:lpstr>
      <vt:lpstr>Resampling</vt:lpstr>
      <vt:lpstr>An ExPosition of</vt:lpstr>
      <vt:lpstr>An ExPosition of</vt:lpstr>
      <vt:lpstr>The SVD</vt:lpstr>
      <vt:lpstr>Orthogonawesome</vt:lpstr>
      <vt:lpstr>PCA = SVD</vt:lpstr>
      <vt:lpstr>Data</vt:lpstr>
      <vt:lpstr>Centered &amp; Normed</vt:lpstr>
      <vt:lpstr>Find variance</vt:lpstr>
      <vt:lpstr>How?</vt:lpstr>
      <vt:lpstr>How?</vt:lpstr>
      <vt:lpstr>How?</vt:lpstr>
      <vt:lpstr>That’s a component!</vt:lpstr>
      <vt:lpstr>PCA!</vt:lpstr>
      <vt:lpstr>And variables</vt:lpstr>
      <vt:lpstr>PCA!</vt:lpstr>
      <vt:lpstr>And variables</vt:lpstr>
      <vt:lpstr>PCA!</vt:lpstr>
      <vt:lpstr>PCA!</vt:lpstr>
      <vt:lpstr>Usual visual</vt:lpstr>
      <vt:lpstr>An ExPosition of</vt:lpstr>
      <vt:lpstr>Resampling</vt:lpstr>
      <vt:lpstr>Resampling</vt:lpstr>
      <vt:lpstr>First: Folklore</vt:lpstr>
      <vt:lpstr>More Folklore</vt:lpstr>
      <vt:lpstr>Fixing Folklore</vt:lpstr>
      <vt:lpstr>Fixing Folklore</vt:lpstr>
      <vt:lpstr>We need a null</vt:lpstr>
      <vt:lpstr>Permutation</vt:lpstr>
      <vt:lpstr>Permutation</vt:lpstr>
      <vt:lpstr>Permutation</vt:lpstr>
      <vt:lpstr>Permutation</vt:lpstr>
      <vt:lpstr>Permutation</vt:lpstr>
      <vt:lpstr>Permutation</vt:lpstr>
      <vt:lpstr>Permutation</vt:lpstr>
      <vt:lpstr>Permutation</vt:lpstr>
      <vt:lpstr>Permutation in R</vt:lpstr>
      <vt:lpstr>Bootstrap</vt:lpstr>
      <vt:lpstr>Bootstrap</vt:lpstr>
      <vt:lpstr>Bootstrap</vt:lpstr>
      <vt:lpstr>Bootstrap</vt:lpstr>
      <vt:lpstr>Bootstrap</vt:lpstr>
      <vt:lpstr>Bootstrap</vt:lpstr>
      <vt:lpstr>Bootstrap</vt:lpstr>
      <vt:lpstr>Bootstrap</vt:lpstr>
      <vt:lpstr>Bootstrap in R</vt:lpstr>
      <vt:lpstr>Simple Resampling Examples</vt:lpstr>
      <vt:lpstr>Today’s data</vt:lpstr>
      <vt:lpstr>Time for PCA!</vt:lpstr>
      <vt:lpstr>Boot &amp; Perm in PCA</vt:lpstr>
      <vt:lpstr>Permute for Components</vt:lpstr>
      <vt:lpstr>Permute for Components</vt:lpstr>
      <vt:lpstr>Permutation</vt:lpstr>
      <vt:lpstr>Permutation</vt:lpstr>
      <vt:lpstr>Permute for Components</vt:lpstr>
      <vt:lpstr>Boot &amp; Perm in PCA</vt:lpstr>
      <vt:lpstr>Bootstrap for Variables</vt:lpstr>
      <vt:lpstr>Bootstrap</vt:lpstr>
      <vt:lpstr>Bootstrap</vt:lpstr>
      <vt:lpstr>Bootstrap</vt:lpstr>
      <vt:lpstr>Bootstrap for Variables</vt:lpstr>
      <vt:lpstr>And back to PCA!</vt:lpstr>
      <vt:lpstr>But, Derek Disagrees</vt:lpstr>
      <vt:lpstr>Are the data categorical?</vt:lpstr>
      <vt:lpstr>Today’s data</vt:lpstr>
      <vt:lpstr>Today’s data</vt:lpstr>
      <vt:lpstr>Multiple Correspondence Analysis</vt:lpstr>
      <vt:lpstr>MCA</vt:lpstr>
      <vt:lpstr>MCA</vt:lpstr>
      <vt:lpstr>MCA</vt:lpstr>
      <vt:lpstr>MCA</vt:lpstr>
      <vt:lpstr>MCA</vt:lpstr>
      <vt:lpstr>MCA</vt:lpstr>
      <vt:lpstr>MCA</vt:lpstr>
      <vt:lpstr>That’s familiar!</vt:lpstr>
      <vt:lpstr>MCA</vt:lpstr>
      <vt:lpstr>Back to code!</vt:lpstr>
      <vt:lpstr>Conclusions</vt:lpstr>
      <vt:lpstr>Enough is enough!</vt:lpstr>
      <vt:lpstr>Conclusions</vt:lpstr>
      <vt:lpstr>PCA is for quantitative</vt:lpstr>
      <vt:lpstr>Conclusions</vt:lpstr>
      <vt:lpstr>MCA</vt:lpstr>
      <vt:lpstr>Conclusions</vt:lpstr>
      <vt:lpstr>We need tests</vt:lpstr>
      <vt:lpstr>Big data can be tough</vt:lpstr>
      <vt:lpstr>What about those groups?</vt:lpstr>
      <vt:lpstr>Barycentric (Discriminant)</vt:lpstr>
      <vt:lpstr>Fin</vt:lpstr>
      <vt:lpstr>General wrap up</vt:lpstr>
      <vt:lpstr>Fin fin</vt:lpstr>
    </vt:vector>
  </TitlesOfParts>
  <Company>The University of Texas at Dallas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ExPosition of Bootstrap and Permutation tests for Principal Components Analyses</dc:title>
  <dc:creator>Derek Beaton</dc:creator>
  <cp:lastModifiedBy>Derek Beaton</cp:lastModifiedBy>
  <cp:revision>76</cp:revision>
  <dcterms:created xsi:type="dcterms:W3CDTF">2014-02-13T20:13:43Z</dcterms:created>
  <dcterms:modified xsi:type="dcterms:W3CDTF">2014-04-05T15:35:03Z</dcterms:modified>
</cp:coreProperties>
</file>