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6"/>
    <p:sldMasterId id="214748365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3" roundtripDataSignature="AMtx7mjHa8egyqHj4shYhQaXB8xpIRR3r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idi Abdel Rh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CD47A9-B26E-4F82-B68E-6544AF561AA8}">
  <a:tblStyle styleId="{CCCD47A9-B26E-4F82-B68E-6544AF561A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27A492D-A6B4-42F8-B567-6322E71E6B5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43" Type="http://customschemas.google.com/relationships/presentationmetadata" Target="meta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17T23:14:23.066">
    <p:pos x="6000" y="0"/>
    <p:text>working on this</p:text>
    <p:extLst>
      <p:ext uri="{C676402C-5697-4E1C-873F-D02D1690AC5C}">
        <p15:threadingInfo timeZoneBias="0"/>
      </p:ext>
      <p:ext uri="http://customooxmlschemas.google.com/">
        <go:slidesCustomData xmlns:go="http://customooxmlschemas.google.com/" commentPostId="AAABYxMh0_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
        <p:nvSpPr>
          <p:cNvPr id="24" name="Google Shape;2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5fa92342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5fa92342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Yahir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5fa92342b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Didi</a:t>
            </a:r>
            <a:endParaRPr/>
          </a:p>
        </p:txBody>
      </p:sp>
      <p:sp>
        <p:nvSpPr>
          <p:cNvPr id="122" name="Google Shape;122;g315fa92342b_5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5fa92342b_5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Yahir</a:t>
            </a:r>
            <a:endParaRPr/>
          </a:p>
        </p:txBody>
      </p:sp>
      <p:sp>
        <p:nvSpPr>
          <p:cNvPr id="136" name="Google Shape;136;g315fa92342b_5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5fa92342b_5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Yahir</a:t>
            </a:r>
            <a:endParaRPr/>
          </a:p>
        </p:txBody>
      </p:sp>
      <p:sp>
        <p:nvSpPr>
          <p:cNvPr id="146" name="Google Shape;146;g315fa92342b_5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5fa92342b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Yahir</a:t>
            </a:r>
            <a:endParaRPr/>
          </a:p>
        </p:txBody>
      </p:sp>
      <p:sp>
        <p:nvSpPr>
          <p:cNvPr id="158" name="Google Shape;158;g315fa92342b_5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fa92342b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Derek</a:t>
            </a:r>
            <a:endParaRPr/>
          </a:p>
        </p:txBody>
      </p:sp>
      <p:sp>
        <p:nvSpPr>
          <p:cNvPr id="168" name="Google Shape;168;g315fa92342b_6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5fa92342b_4_1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Derek</a:t>
            </a:r>
            <a:endParaRPr/>
          </a:p>
        </p:txBody>
      </p:sp>
      <p:sp>
        <p:nvSpPr>
          <p:cNvPr id="182" name="Google Shape;182;g315fa92342b_4_16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5fa92342b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Derek</a:t>
            </a:r>
            <a:endParaRPr/>
          </a:p>
        </p:txBody>
      </p:sp>
      <p:sp>
        <p:nvSpPr>
          <p:cNvPr id="192" name="Google Shape;192;g315fa92342b_4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Derek</a:t>
            </a:r>
            <a:endParaRPr/>
          </a:p>
        </p:txBody>
      </p:sp>
      <p:sp>
        <p:nvSpPr>
          <p:cNvPr id="220" name="Google Shape;2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
        <p:nvSpPr>
          <p:cNvPr id="31" name="Google Shape;3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5fa92342b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Derek</a:t>
            </a:r>
            <a:endParaRPr/>
          </a:p>
        </p:txBody>
      </p:sp>
      <p:sp>
        <p:nvSpPr>
          <p:cNvPr id="233" name="Google Shape;233;g315fa92342b_6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60eb9b1c6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60eb9b1c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6216c9730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6216c973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6216c9730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6216c973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5f86b060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5f86b06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Yahir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60eb9b1c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60eb9b1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Yahir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6216c9730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6216c973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Didi</a:t>
            </a:r>
            <a:endParaRPr/>
          </a:p>
          <a:p>
            <a:pPr indent="0" lvl="0" marL="0" rtl="0" algn="l">
              <a:spcBef>
                <a:spcPts val="0"/>
              </a:spcBef>
              <a:spcAft>
                <a:spcPts val="0"/>
              </a:spcAft>
              <a:buNone/>
            </a:pPr>
            <a:r>
              <a:t/>
            </a:r>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1. Less precise, arcing trials to demonstrate improved voltage output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Objective</a:t>
            </a:r>
            <a:r>
              <a:rPr lang="en-US">
                <a:solidFill>
                  <a:schemeClr val="dk1"/>
                </a:solidFill>
              </a:rPr>
              <a:t>: These trials aim to observe how the solar array's voltage output improves when using a less precise but smoother arcing motion.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Details</a:t>
            </a:r>
            <a:r>
              <a:rPr lang="en-US">
                <a:solidFill>
                  <a:schemeClr val="dk1"/>
                </a:solidFill>
              </a:rPr>
              <a:t>: The idea here is that instead of making precise, stepwise movements, the system will perform broader, smoother arcs to track the sun. This can be beneficial because smoother tracking might reduce power consumption in the motors while still maintaining efficient solar panel orientation. The focus will be on measuring whether this approach yields an increase in average voltage output compared to more precise adjustments.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Implementation</a:t>
            </a:r>
            <a:r>
              <a:rPr lang="en-US">
                <a:solidFill>
                  <a:schemeClr val="dk1"/>
                </a:solidFill>
              </a:rPr>
              <a:t>: You could implement this by adjusting the tracking algorithm to allow for smoother transitions rather than discrete steps. This can be achieved by reducing the frequency of corrective movements, letting the panels move in a continuous arc instead.</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2. Incorporate voltage output readings into tracking algorithm</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Objective</a:t>
            </a:r>
            <a:r>
              <a:rPr lang="en-US">
                <a:solidFill>
                  <a:schemeClr val="dk1"/>
                </a:solidFill>
              </a:rPr>
              <a:t>: This aims to enhance the solar tracking algorithm by directly integrating real-time voltage output data from the solar panels.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Details</a:t>
            </a:r>
            <a:r>
              <a:rPr lang="en-US">
                <a:solidFill>
                  <a:schemeClr val="dk1"/>
                </a:solidFill>
              </a:rPr>
              <a:t>: By feeding voltage readings into the algorithm, the system can dynamically adjust its orientation to maximize the power output. This real-time feedback loop allows the system to adapt to changes in lighting conditions, optimizing the panel orientation without relying solely on sun-tracking sensors.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Implementation</a:t>
            </a:r>
            <a:r>
              <a:rPr lang="en-US">
                <a:solidFill>
                  <a:schemeClr val="dk1"/>
                </a:solidFill>
              </a:rPr>
              <a:t>: This would require integrating a voltage sensor with your microcontroller (likely the Raspberry Pi), reading data in real time, and using this information to adjust the motors' movements. The algorithm would prioritize maximizing voltage output rather than solely following a sun-tracking signal.</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3. Repeating dual axis trials from all three viable camera positions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Objective</a:t>
            </a:r>
            <a:r>
              <a:rPr lang="en-US">
                <a:solidFill>
                  <a:schemeClr val="dk1"/>
                </a:solidFill>
              </a:rPr>
              <a:t>: To evaluate the effectiveness of using different camera positions for sun-tracking.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Details</a:t>
            </a:r>
            <a:r>
              <a:rPr lang="en-US">
                <a:solidFill>
                  <a:schemeClr val="dk1"/>
                </a:solidFill>
              </a:rPr>
              <a:t>: In your current setup, the IR camera is used to detect the sun's position. By testing with the camera mounted in three different positions, you can identify which placement provides the most accurate and efficient tracking. This will help determine the optimal configuration for the CubeSat in orbit.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Implementation</a:t>
            </a:r>
            <a:r>
              <a:rPr lang="en-US">
                <a:solidFill>
                  <a:schemeClr val="dk1"/>
                </a:solidFill>
              </a:rPr>
              <a:t>: Conduct the same set of tracking trials with the camera mounted in three distinct locations on the CubeSat, comparing the resulting voltage outputs and tracking accuracy. You would analyze data to determine which camera position results in the best power generation.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4. Comparative trials for performance comparison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This involves running experiments to compare the effectiveness of your current dual-axis system against simpler configurations to better understand the benefits of dual-axis articulation.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 Single axis, isolating stepper motor motion about yaw axis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Objective</a:t>
            </a:r>
            <a:r>
              <a:rPr lang="en-US">
                <a:solidFill>
                  <a:schemeClr val="dk1"/>
                </a:solidFill>
              </a:rPr>
              <a:t>: To determine the benefits of dual-axis articulation by isolating the stepper motor to only control the yaw axis (horizontal rotation).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Details</a:t>
            </a:r>
            <a:r>
              <a:rPr lang="en-US">
                <a:solidFill>
                  <a:schemeClr val="dk1"/>
                </a:solidFill>
              </a:rPr>
              <a:t>: Here, you would deactivate the tilt (pitch) control and only allow the panel to rotate horizontally. This will help you assess how much additional power the pitch axis contributes when included.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Implementation</a:t>
            </a:r>
            <a:r>
              <a:rPr lang="en-US">
                <a:solidFill>
                  <a:schemeClr val="dk1"/>
                </a:solidFill>
              </a:rPr>
              <a:t>: Modify the control system to limit the movement to the yaw axis only. Run trials to measure voltage outputs compared to the dual-axis configuration.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b. Fixed deployable, pitching 90° and deactivating both motors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Objective</a:t>
            </a:r>
            <a:r>
              <a:rPr lang="en-US">
                <a:solidFill>
                  <a:schemeClr val="dk1"/>
                </a:solidFill>
              </a:rPr>
              <a:t>: To evaluate the performance of the system when set to a fixed 90° pitch angle without active tracking.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Details</a:t>
            </a:r>
            <a:r>
              <a:rPr lang="en-US">
                <a:solidFill>
                  <a:schemeClr val="dk1"/>
                </a:solidFill>
              </a:rPr>
              <a:t>: This simulates a scenario where the solar array is deployed at a fixed angle without dynamic articulation. By comparing the power output in this fixed configuration to the fully articulated system, you can quantify the benefits of having active tracking.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Implementation</a:t>
            </a:r>
            <a:r>
              <a:rPr lang="en-US">
                <a:solidFill>
                  <a:schemeClr val="dk1"/>
                </a:solidFill>
              </a:rPr>
              <a:t>: Set the array to a 90° pitch and lock both motors. Record the voltage output over time under varying lighting conditions and compare it with the data from the dual-axis and single-axis configurations.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Didi</a:t>
            </a:r>
            <a:endParaRPr>
              <a:solidFill>
                <a:schemeClr val="dk1"/>
              </a:solidFill>
            </a:endParaRPr>
          </a:p>
          <a:p>
            <a:pPr indent="0" lvl="0" marL="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Interplanetary CubeSats:</a:t>
            </a:r>
            <a:r>
              <a:rPr lang="en-US">
                <a:solidFill>
                  <a:schemeClr val="dk1"/>
                </a:solidFill>
              </a:rPr>
              <a:t> For CubeSats exploring deep space, such as lunar or Mars missions, the ability to adjust solar panels along two axes ensures optimal sunlight capture despite varying angles due to different orbital dynamics. Dual-axis systems provide a critical advantage in environments with unpredictable or low solar incidence angles, maximizing power availability.</a:t>
            </a:r>
            <a:endParaRPr>
              <a:solidFill>
                <a:schemeClr val="dk1"/>
              </a:solidFill>
            </a:endParaRPr>
          </a:p>
          <a:p>
            <a:pPr indent="-406400" lvl="0" marL="457200" rtl="0" algn="l">
              <a:spcBef>
                <a:spcPts val="0"/>
              </a:spcBef>
              <a:spcAft>
                <a:spcPts val="0"/>
              </a:spcAft>
              <a:buClr>
                <a:srgbClr val="990000"/>
              </a:buClr>
              <a:buSzPts val="2800"/>
              <a:buChar char="•"/>
            </a:pPr>
            <a:r>
              <a:rPr b="1" lang="en-US">
                <a:solidFill>
                  <a:schemeClr val="dk1"/>
                </a:solidFill>
              </a:rPr>
              <a:t>Polar and High-Inclination Orbits:</a:t>
            </a:r>
            <a:r>
              <a:rPr lang="en-US">
                <a:solidFill>
                  <a:schemeClr val="dk1"/>
                </a:solidFill>
              </a:rPr>
              <a:t> CubeSats in polar orbits, especially those conducting Earth observation or climate monitoring, experience constantly changing sun angles. Dual-axis articulation allows these CubeSats to continuously align their solar panels to the sun, ensuring consistent power generation regardless of orbit orientation.</a:t>
            </a:r>
            <a:endParaRPr>
              <a:solidFill>
                <a:schemeClr val="dk1"/>
              </a:solidFill>
            </a:endParaRPr>
          </a:p>
          <a:p>
            <a:pPr indent="-406400" lvl="0" marL="457200" rtl="0" algn="l">
              <a:spcBef>
                <a:spcPts val="0"/>
              </a:spcBef>
              <a:spcAft>
                <a:spcPts val="0"/>
              </a:spcAft>
              <a:buClr>
                <a:srgbClr val="990000"/>
              </a:buClr>
              <a:buSzPts val="2800"/>
              <a:buChar char="•"/>
            </a:pPr>
            <a:r>
              <a:rPr b="1" lang="en-US">
                <a:solidFill>
                  <a:schemeClr val="dk1"/>
                </a:solidFill>
              </a:rPr>
              <a:t>CubeSats for Prolonged Eclipse Operations:</a:t>
            </a:r>
            <a:r>
              <a:rPr lang="en-US">
                <a:solidFill>
                  <a:schemeClr val="dk1"/>
                </a:solidFill>
              </a:rPr>
              <a:t> In missions where CubeSats experience prolonged eclipses or are in orbits with significant shading (e.g., near asteroids or other celestial bodies), dual-axis articulation allows for rapid realignment to capture sunlight as soon as it becomes available, optimizing charging efficiency during limited exposure windows.</a:t>
            </a:r>
            <a:endParaRPr>
              <a:solidFill>
                <a:schemeClr val="dk1"/>
              </a:solidFill>
            </a:endParaRPr>
          </a:p>
          <a:p>
            <a:pPr indent="0" lvl="0" marL="0" rtl="0" algn="l">
              <a:spcBef>
                <a:spcPts val="0"/>
              </a:spcBef>
              <a:spcAft>
                <a:spcPts val="0"/>
              </a:spcAft>
              <a:buNone/>
            </a:pPr>
            <a:r>
              <a:t/>
            </a:r>
            <a:endParaRPr b="1">
              <a:solidFill>
                <a:schemeClr val="dk1"/>
              </a:solidFill>
            </a:endParaRPr>
          </a:p>
        </p:txBody>
      </p:sp>
      <p:sp>
        <p:nvSpPr>
          <p:cNvPr id="300" name="Google Shape;3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5fa92342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15fa92342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5fa92342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5fa92342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315fa92342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315fa9234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rPr>
              <a:t>Elle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5fa92342b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
        <p:nvSpPr>
          <p:cNvPr id="324" name="Google Shape;324;g315fa92342b_6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6216c9730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16216c9730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6216c9730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6216c9730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6388ac2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16388ac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16216c973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16216c973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300">
                <a:solidFill>
                  <a:schemeClr val="dk1"/>
                </a:solidFill>
              </a:rPr>
              <a:t>Didi</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1. Origins of CubeSats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Developed in 1999</a:t>
            </a:r>
            <a:r>
              <a:rPr lang="en-US">
                <a:solidFill>
                  <a:schemeClr val="dk1"/>
                </a:solidFill>
              </a:rPr>
              <a:t> by </a:t>
            </a:r>
            <a:r>
              <a:rPr b="1" lang="en-US">
                <a:solidFill>
                  <a:schemeClr val="dk1"/>
                </a:solidFill>
              </a:rPr>
              <a:t>Professors Bob Twiggs (Stanford University)</a:t>
            </a:r>
            <a:r>
              <a:rPr lang="en-US">
                <a:solidFill>
                  <a:schemeClr val="dk1"/>
                </a:solidFill>
              </a:rPr>
              <a:t> and </a:t>
            </a:r>
            <a:r>
              <a:rPr b="1" lang="en-US">
                <a:solidFill>
                  <a:schemeClr val="dk1"/>
                </a:solidFill>
              </a:rPr>
              <a:t>Jordi Puig-Suari (California Polytechnic State University)</a:t>
            </a:r>
            <a:r>
              <a:rPr lang="en-US">
                <a:solidFill>
                  <a:schemeClr val="dk1"/>
                </a:solidFill>
              </a:rPr>
              <a:t> with the goal of providing a standard, cost-effective platform for space exploration and research.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original intent was to </a:t>
            </a:r>
            <a:r>
              <a:rPr b="1" lang="en-US">
                <a:solidFill>
                  <a:schemeClr val="dk1"/>
                </a:solidFill>
              </a:rPr>
              <a:t>create a simple and affordable satellite</a:t>
            </a:r>
            <a:r>
              <a:rPr lang="en-US">
                <a:solidFill>
                  <a:schemeClr val="dk1"/>
                </a:solidFill>
              </a:rPr>
              <a:t> that university students could design, build, and launch within a short timeframe, making space more accessible to academic institutions.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first CubeSats were designed to fit in a </a:t>
            </a:r>
            <a:r>
              <a:rPr b="1" lang="en-US">
                <a:solidFill>
                  <a:schemeClr val="dk1"/>
                </a:solidFill>
              </a:rPr>
              <a:t>10 cm x 10 cm x 10 cm (1U) cube</a:t>
            </a:r>
            <a:r>
              <a:rPr lang="en-US">
                <a:solidFill>
                  <a:schemeClr val="dk1"/>
                </a:solidFill>
              </a:rPr>
              <a:t> with a weight limit of 1.33 kg, setting the standard for CubeSat design that continues today.</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2. Growth and Popularity of CubeSats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CubeSats quickly gained popularity due to their </a:t>
            </a:r>
            <a:r>
              <a:rPr b="1" lang="en-US">
                <a:solidFill>
                  <a:schemeClr val="dk1"/>
                </a:solidFill>
              </a:rPr>
              <a:t>low cost, short development cycles, and versatility</a:t>
            </a:r>
            <a:r>
              <a:rPr lang="en-US">
                <a:solidFill>
                  <a:schemeClr val="dk1"/>
                </a:solidFill>
              </a:rPr>
              <a:t>. They can be developed in a fraction of the time and cost compared to traditional satellites.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First CubeSat Launch (2003)</a:t>
            </a:r>
            <a:r>
              <a:rPr lang="en-US">
                <a:solidFill>
                  <a:schemeClr val="dk1"/>
                </a:solidFill>
              </a:rPr>
              <a:t>: A group of CubeSats was launched on a Russian rocket. This marked the beginning of CubeSats being used for real-world applications beyond academic projects.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As of 2024, </a:t>
            </a:r>
            <a:r>
              <a:rPr b="1" lang="en-US">
                <a:solidFill>
                  <a:schemeClr val="dk1"/>
                </a:solidFill>
              </a:rPr>
              <a:t>over 2,000 CubeSats have been launched</a:t>
            </a:r>
            <a:r>
              <a:rPr lang="en-US">
                <a:solidFill>
                  <a:schemeClr val="dk1"/>
                </a:solidFill>
              </a:rPr>
              <a:t>, with applications ranging from Earth observation to communications, technology demonstrations, and scientific research.</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3. Technological Advancements and Expanding Capabilities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Initially, CubeSats were limited to </a:t>
            </a:r>
            <a:r>
              <a:rPr b="1" lang="en-US">
                <a:solidFill>
                  <a:schemeClr val="dk1"/>
                </a:solidFill>
              </a:rPr>
              <a:t>low Earth orbit (LEO)</a:t>
            </a:r>
            <a:r>
              <a:rPr lang="en-US">
                <a:solidFill>
                  <a:schemeClr val="dk1"/>
                </a:solidFill>
              </a:rPr>
              <a:t> missions with short lifespans, primarily used for educational purposes or technology demonstrations.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However, advancements in </a:t>
            </a:r>
            <a:r>
              <a:rPr b="1" lang="en-US">
                <a:solidFill>
                  <a:schemeClr val="dk1"/>
                </a:solidFill>
              </a:rPr>
              <a:t>miniaturization of electronics, sensors, and power systems</a:t>
            </a:r>
            <a:r>
              <a:rPr lang="en-US">
                <a:solidFill>
                  <a:schemeClr val="dk1"/>
                </a:solidFill>
              </a:rPr>
              <a:t> have enabled CubeSats to take on more complex missions, including: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Interplanetary missions</a:t>
            </a:r>
            <a:r>
              <a:rPr lang="en-US">
                <a:solidFill>
                  <a:schemeClr val="dk1"/>
                </a:solidFill>
              </a:rPr>
              <a:t> (e.g., NASA’s MarCO CubeSats that accompanied the InSight lander to Mars).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Earth imaging and monitoring</a:t>
            </a:r>
            <a:r>
              <a:rPr lang="en-US">
                <a:solidFill>
                  <a:schemeClr val="dk1"/>
                </a:solidFill>
              </a:rPr>
              <a:t> (e.g., Planet Labs' constellation of CubeSats for daily Earth observation).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Communications networks</a:t>
            </a:r>
            <a:r>
              <a:rPr lang="en-US">
                <a:solidFill>
                  <a:schemeClr val="dk1"/>
                </a:solidFill>
              </a:rPr>
              <a:t> (e.g., Swarm Technologies' CubeSat-based IoT networks).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4. The Rise of Commercial and Government Use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CubeSats are no longer just academic tools. They have become essential for both </a:t>
            </a:r>
            <a:r>
              <a:rPr b="1" lang="en-US">
                <a:solidFill>
                  <a:schemeClr val="dk1"/>
                </a:solidFill>
              </a:rPr>
              <a:t>commercial companies and government agencies</a:t>
            </a:r>
            <a:r>
              <a:rPr lang="en-US">
                <a:solidFill>
                  <a:schemeClr val="dk1"/>
                </a:solidFill>
              </a:rPr>
              <a:t> like NASA, ESA, and JAXA, who use them for research, exploration, and data collection.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NewSpace industry</a:t>
            </a:r>
            <a:r>
              <a:rPr lang="en-US">
                <a:solidFill>
                  <a:schemeClr val="dk1"/>
                </a:solidFill>
              </a:rPr>
              <a:t> has driven demand for CubeSats due to their </a:t>
            </a:r>
            <a:r>
              <a:rPr b="1" lang="en-US">
                <a:solidFill>
                  <a:schemeClr val="dk1"/>
                </a:solidFill>
              </a:rPr>
              <a:t>scalability and rapid deployment</a:t>
            </a:r>
            <a:r>
              <a:rPr lang="en-US">
                <a:solidFill>
                  <a:schemeClr val="dk1"/>
                </a:solidFill>
              </a:rPr>
              <a:t>, especially for satellite constellations that provide services like global internet coverage (e.g., Swarm, Starlink).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CubeSats are seen as a cost-effective way to </a:t>
            </a:r>
            <a:r>
              <a:rPr b="1" lang="en-US">
                <a:solidFill>
                  <a:schemeClr val="dk1"/>
                </a:solidFill>
              </a:rPr>
              <a:t>test new technologies</a:t>
            </a:r>
            <a:r>
              <a:rPr lang="en-US">
                <a:solidFill>
                  <a:schemeClr val="dk1"/>
                </a:solidFill>
              </a:rPr>
              <a:t> before committing them to larger, more expensive satellite platforms.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5. Challenges and Innovations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Despite their success, CubeSats face </a:t>
            </a:r>
            <a:r>
              <a:rPr b="1" lang="en-US">
                <a:solidFill>
                  <a:schemeClr val="dk1"/>
                </a:solidFill>
              </a:rPr>
              <a:t>limitations in power, communication, and payload capacity</a:t>
            </a:r>
            <a:r>
              <a:rPr lang="en-US">
                <a:solidFill>
                  <a:schemeClr val="dk1"/>
                </a:solidFill>
              </a:rPr>
              <a:t> due to their small size.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One major challenge is </a:t>
            </a:r>
            <a:r>
              <a:rPr b="1" lang="en-US">
                <a:solidFill>
                  <a:schemeClr val="dk1"/>
                </a:solidFill>
              </a:rPr>
              <a:t>power generation</a:t>
            </a:r>
            <a:r>
              <a:rPr lang="en-US">
                <a:solidFill>
                  <a:schemeClr val="dk1"/>
                </a:solidFill>
              </a:rPr>
              <a:t> since CubeSats often have fixed solar panels with limited surface area.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Innovations like your </a:t>
            </a:r>
            <a:r>
              <a:rPr b="1" lang="en-US">
                <a:solidFill>
                  <a:schemeClr val="dk1"/>
                </a:solidFill>
              </a:rPr>
              <a:t>dual-axis solar array articulation system</a:t>
            </a:r>
            <a:r>
              <a:rPr lang="en-US">
                <a:solidFill>
                  <a:schemeClr val="dk1"/>
                </a:solidFill>
              </a:rPr>
              <a:t> are addressing these challenges by optimizing power collection, enabling CubeSats to support more demanding missions.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6. Future Trends and Opportunities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CubeSat market is projected to grow significantly in the coming decade, driven by </a:t>
            </a:r>
            <a:r>
              <a:rPr b="1" lang="en-US">
                <a:solidFill>
                  <a:schemeClr val="dk1"/>
                </a:solidFill>
              </a:rPr>
              <a:t>miniaturization of components, increasing launch opportunities, and new mission types</a:t>
            </a:r>
            <a:r>
              <a:rPr lang="en-US">
                <a:solidFill>
                  <a:schemeClr val="dk1"/>
                </a:solidFill>
              </a:rPr>
              <a:t> (e.g., deep space exploration, disaster monitoring).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Your project aligns with the trend of </a:t>
            </a:r>
            <a:r>
              <a:rPr b="1" lang="en-US">
                <a:solidFill>
                  <a:schemeClr val="dk1"/>
                </a:solidFill>
              </a:rPr>
              <a:t>enhancing CubeSat capabilities</a:t>
            </a:r>
            <a:r>
              <a:rPr lang="en-US">
                <a:solidFill>
                  <a:schemeClr val="dk1"/>
                </a:solidFill>
              </a:rPr>
              <a:t>, allowing them to undertake longer and more complex missions while remaining cost-effective.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15fa92342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315fa9234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Didi</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Battery Capacity Limitations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Constraint</a:t>
            </a:r>
            <a:r>
              <a:rPr lang="en-US">
                <a:solidFill>
                  <a:schemeClr val="dk1"/>
                </a:solidFill>
              </a:rPr>
              <a:t>: CubeSats are limited in size (e.g., 3U) and cannot accommodate large batteries. This means they have a very restricted </a:t>
            </a:r>
            <a:r>
              <a:rPr b="1" lang="en-US">
                <a:solidFill>
                  <a:schemeClr val="dk1"/>
                </a:solidFill>
              </a:rPr>
              <a:t>energy storage capacity</a:t>
            </a:r>
            <a:r>
              <a:rPr lang="en-US">
                <a:solidFill>
                  <a:schemeClr val="dk1"/>
                </a:solidFill>
              </a:rPr>
              <a:t>, which impacts the power available for articulation, communication, and payload operations.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By optimizing solar panel orientation with minimal power consumption, your articulation system ensures that </a:t>
            </a:r>
            <a:r>
              <a:rPr b="1" lang="en-US">
                <a:solidFill>
                  <a:schemeClr val="dk1"/>
                </a:solidFill>
              </a:rPr>
              <a:t>more energy is stored in the batteries</a:t>
            </a:r>
            <a:r>
              <a:rPr lang="en-US">
                <a:solidFill>
                  <a:schemeClr val="dk1"/>
                </a:solidFill>
              </a:rPr>
              <a:t>, reducing the risk of power shortages during critical operations or extended eclipse periods.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Power Demand Peaks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Constraint</a:t>
            </a:r>
            <a:r>
              <a:rPr lang="en-US">
                <a:solidFill>
                  <a:schemeClr val="dk1"/>
                </a:solidFill>
              </a:rPr>
              <a:t>: CubeSats often experience sudden peaks in power demand, such as during data transmission or when operating high-power sensors. If the solar panels are not optimally positioned, they may not generate enough power to support these surges, forcing the system to draw heavily from limited battery reserves.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The dual-axis articulation system helps </a:t>
            </a:r>
            <a:r>
              <a:rPr b="1" lang="en-US">
                <a:solidFill>
                  <a:schemeClr val="dk1"/>
                </a:solidFill>
              </a:rPr>
              <a:t>maximize power input during high-demand periods</a:t>
            </a:r>
            <a:r>
              <a:rPr lang="en-US">
                <a:solidFill>
                  <a:schemeClr val="dk1"/>
                </a:solidFill>
              </a:rPr>
              <a:t>, ensuring that CubeSats can sustain critical operations without depleting their batteries.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Eclipse and Shadow Periods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Constraint</a:t>
            </a:r>
            <a:r>
              <a:rPr lang="en-US">
                <a:solidFill>
                  <a:schemeClr val="dk1"/>
                </a:solidFill>
              </a:rPr>
              <a:t>: CubeSats in Low Earth Orbit frequently pass through Earth’s shadow, causing temporary </a:t>
            </a:r>
            <a:r>
              <a:rPr b="1" lang="en-US">
                <a:solidFill>
                  <a:schemeClr val="dk1"/>
                </a:solidFill>
              </a:rPr>
              <a:t>power loss</a:t>
            </a:r>
            <a:r>
              <a:rPr lang="en-US">
                <a:solidFill>
                  <a:schemeClr val="dk1"/>
                </a:solidFill>
              </a:rPr>
              <a:t>. Fixed panels are less efficient in capturing sunlight immediately after exiting shadow, delaying battery recharge.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Your system allows panels to quickly </a:t>
            </a:r>
            <a:r>
              <a:rPr b="1" lang="en-US">
                <a:solidFill>
                  <a:schemeClr val="dk1"/>
                </a:solidFill>
              </a:rPr>
              <a:t>reorient toward the sun</a:t>
            </a:r>
            <a:r>
              <a:rPr lang="en-US">
                <a:solidFill>
                  <a:schemeClr val="dk1"/>
                </a:solidFill>
              </a:rPr>
              <a:t> as soon as the CubeSat exits an eclipse, optimizing the recharge rate and minimizing downtime.</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Orientation Constraints Due to Mission Requirements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Constraint</a:t>
            </a:r>
            <a:r>
              <a:rPr lang="en-US">
                <a:solidFill>
                  <a:schemeClr val="dk1"/>
                </a:solidFill>
              </a:rPr>
              <a:t>: Many CubeSat missions require precise orientation for imaging or communication, limiting their ability to adjust the entire spacecraft to optimize solar panel exposure.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Solution</a:t>
            </a:r>
            <a:r>
              <a:rPr lang="en-US">
                <a:solidFill>
                  <a:schemeClr val="dk1"/>
                </a:solidFill>
              </a:rPr>
              <a:t>: By enabling independent panel articulation, your system allows CubeSats to </a:t>
            </a:r>
            <a:r>
              <a:rPr b="1" lang="en-US">
                <a:solidFill>
                  <a:schemeClr val="dk1"/>
                </a:solidFill>
              </a:rPr>
              <a:t>maximize power generation without compromising their primary mission orientation</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Limited Power Budget</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US">
                <a:solidFill>
                  <a:schemeClr val="dk1"/>
                </a:solidFill>
              </a:rPr>
              <a:t>Challenge</a:t>
            </a:r>
            <a:r>
              <a:rPr lang="en-US">
                <a:solidFill>
                  <a:schemeClr val="dk1"/>
                </a:solidFill>
              </a:rPr>
              <a:t>: CubeSats have a </a:t>
            </a:r>
            <a:r>
              <a:rPr b="1" lang="en-US">
                <a:solidFill>
                  <a:schemeClr val="dk1"/>
                </a:solidFill>
              </a:rPr>
              <a:t>very limited surface area</a:t>
            </a:r>
            <a:r>
              <a:rPr lang="en-US">
                <a:solidFill>
                  <a:schemeClr val="dk1"/>
                </a:solidFill>
              </a:rPr>
              <a:t> for solar panels, which means they can only generate a small amount of power. Articulating mechanisms that optimize sunlight exposure consume extra power, reducing the energy available for the primary mission.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i="1" lang="en-US">
                <a:solidFill>
                  <a:schemeClr val="dk1"/>
                </a:solidFill>
              </a:rPr>
              <a:t>Solution</a:t>
            </a:r>
            <a:r>
              <a:rPr lang="en-US">
                <a:solidFill>
                  <a:schemeClr val="dk1"/>
                </a:solidFill>
              </a:rPr>
              <a:t>: Our system is designed to be </a:t>
            </a:r>
            <a:r>
              <a:rPr b="1" lang="en-US">
                <a:solidFill>
                  <a:schemeClr val="dk1"/>
                </a:solidFill>
              </a:rPr>
              <a:t>highly efficient</a:t>
            </a:r>
            <a:r>
              <a:rPr lang="en-US">
                <a:solidFill>
                  <a:schemeClr val="dk1"/>
                </a:solidFill>
              </a:rPr>
              <a:t>, using </a:t>
            </a:r>
            <a:r>
              <a:rPr b="1" lang="en-US">
                <a:solidFill>
                  <a:schemeClr val="dk1"/>
                </a:solidFill>
              </a:rPr>
              <a:t>low-power motors and control algorithms</a:t>
            </a:r>
            <a:r>
              <a:rPr lang="en-US">
                <a:solidFill>
                  <a:schemeClr val="dk1"/>
                </a:solidFill>
              </a:rPr>
              <a:t> that only adjust the panels when necessary. This ensures that we maximize solar energy capture without significantly increasing power consumption.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5fa92342b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5fa92342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300">
                <a:solidFill>
                  <a:schemeClr val="dk1"/>
                </a:solidFill>
              </a:rPr>
              <a:t>Didi</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Explanation: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Baseline Assumptions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power efficiency values are estimated by comparing the </a:t>
            </a:r>
            <a:r>
              <a:rPr b="1" lang="en-US">
                <a:solidFill>
                  <a:schemeClr val="dk1"/>
                </a:solidFill>
              </a:rPr>
              <a:t>relative performance</a:t>
            </a:r>
            <a:r>
              <a:rPr lang="en-US">
                <a:solidFill>
                  <a:schemeClr val="dk1"/>
                </a:solidFill>
              </a:rPr>
              <a:t> of each configuration type. The percentages represent how efficiently each system can capture solar energy under varying mission demands.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For example, a </a:t>
            </a:r>
            <a:r>
              <a:rPr b="1" lang="en-US">
                <a:solidFill>
                  <a:schemeClr val="dk1"/>
                </a:solidFill>
              </a:rPr>
              <a:t>body-fixed</a:t>
            </a:r>
            <a:r>
              <a:rPr lang="en-US">
                <a:solidFill>
                  <a:schemeClr val="dk1"/>
                </a:solidFill>
              </a:rPr>
              <a:t> system is used as a baseline with an assumed efficiency of 60% in optimal conditions (i.e., always facing the sun). Other configurations are compared to this baseline.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Factors Considered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Body-Fixed</a:t>
            </a:r>
            <a:r>
              <a:rPr lang="en-US">
                <a:solidFill>
                  <a:schemeClr val="dk1"/>
                </a:solidFill>
              </a:rPr>
              <a:t>: Limited by its inability to adjust to the sun's position, which reduces its efficiency as the satellite’s orientation changes throughout its orbit.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Static Deployed</a:t>
            </a:r>
            <a:r>
              <a:rPr lang="en-US">
                <a:solidFill>
                  <a:schemeClr val="dk1"/>
                </a:solidFill>
              </a:rPr>
              <a:t>: Gains some efficiency by increasing surface area, but since it's fixed once deployed, it cannot adapt to changes in sun angles.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Single-Axis Articulation</a:t>
            </a:r>
            <a:r>
              <a:rPr lang="en-US">
                <a:solidFill>
                  <a:schemeClr val="dk1"/>
                </a:solidFill>
              </a:rPr>
              <a:t>: Can track the sun along one axis (e.g., pitch), which improves efficiency, especially in low Earth orbit (LEO) where the sun angle is more predictable.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Dual-Axis Articulation</a:t>
            </a:r>
            <a:r>
              <a:rPr lang="en-US">
                <a:solidFill>
                  <a:schemeClr val="dk1"/>
                </a:solidFill>
              </a:rPr>
              <a:t>: Can adjust along two axes (e.g., pitch and yaw), allowing optimal sun tracking regardless of orbit or orientation, making it ideal for deep-space missions or varying orbital conditions.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Relative Power Efficiency Scaling</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numbers were scaled based on known performance advantages of </a:t>
            </a:r>
            <a:r>
              <a:rPr b="1" lang="en-US">
                <a:solidFill>
                  <a:schemeClr val="dk1"/>
                </a:solidFill>
              </a:rPr>
              <a:t>articulating solar arrays</a:t>
            </a:r>
            <a:r>
              <a:rPr lang="en-US">
                <a:solidFill>
                  <a:schemeClr val="dk1"/>
                </a:solidFill>
              </a:rPr>
              <a:t>. For instance, dual-axis articulation can theoretically increase solar capture by up to 30-40% over body-fixed systems in environments with varying solar angles, such as deep space.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efficiency drop-offs for the </a:t>
            </a:r>
            <a:r>
              <a:rPr b="1" lang="en-US">
                <a:solidFill>
                  <a:schemeClr val="dk1"/>
                </a:solidFill>
              </a:rPr>
              <a:t>body-fixed</a:t>
            </a:r>
            <a:r>
              <a:rPr lang="en-US">
                <a:solidFill>
                  <a:schemeClr val="dk1"/>
                </a:solidFill>
              </a:rPr>
              <a:t> and </a:t>
            </a:r>
            <a:r>
              <a:rPr b="1" lang="en-US">
                <a:solidFill>
                  <a:schemeClr val="dk1"/>
                </a:solidFill>
              </a:rPr>
              <a:t>static-deployed</a:t>
            </a:r>
            <a:r>
              <a:rPr lang="en-US">
                <a:solidFill>
                  <a:schemeClr val="dk1"/>
                </a:solidFill>
              </a:rPr>
              <a:t> systems under higher demand missions reflect their limitations in power optimization.</a:t>
            </a:r>
            <a:endParaRPr>
              <a:solidFill>
                <a:schemeClr val="dk1"/>
              </a:solidFill>
            </a:endParaRPr>
          </a:p>
          <a:p>
            <a:pPr indent="0" lvl="0" marL="0" rtl="0" algn="l">
              <a:spcBef>
                <a:spcPts val="1200"/>
              </a:spcBef>
              <a:spcAft>
                <a:spcPts val="0"/>
              </a:spcAft>
              <a:buNone/>
            </a:pPr>
            <a:r>
              <a:rPr lang="en-US"/>
              <a:t> these estimates are based on general industry knowledge and theoretical scaling rather than specific test data or direct measurements.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5fa92342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5fa9234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300">
                <a:solidFill>
                  <a:schemeClr val="dk1"/>
                </a:solidFill>
              </a:rPr>
              <a:t>Didi</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Explanation: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Baseline Assumptions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power efficiency values are estimated by comparing the </a:t>
            </a:r>
            <a:r>
              <a:rPr b="1" lang="en-US">
                <a:solidFill>
                  <a:schemeClr val="dk1"/>
                </a:solidFill>
              </a:rPr>
              <a:t>relative performance</a:t>
            </a:r>
            <a:r>
              <a:rPr lang="en-US">
                <a:solidFill>
                  <a:schemeClr val="dk1"/>
                </a:solidFill>
              </a:rPr>
              <a:t> of each configuration type. The percentages represent how efficiently each system can capture solar energy under varying mission demands.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For example, a </a:t>
            </a:r>
            <a:r>
              <a:rPr b="1" lang="en-US">
                <a:solidFill>
                  <a:schemeClr val="dk1"/>
                </a:solidFill>
              </a:rPr>
              <a:t>body-fixed</a:t>
            </a:r>
            <a:r>
              <a:rPr lang="en-US">
                <a:solidFill>
                  <a:schemeClr val="dk1"/>
                </a:solidFill>
              </a:rPr>
              <a:t> system is used as a baseline with an assumed efficiency of 60% in optimal conditions (i.e., always facing the sun). Other configurations are compared to this baseline.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Factors Considered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Body-Fixed</a:t>
            </a:r>
            <a:r>
              <a:rPr lang="en-US">
                <a:solidFill>
                  <a:schemeClr val="dk1"/>
                </a:solidFill>
              </a:rPr>
              <a:t>: Limited by its inability to adjust to the sun's position, which reduces its efficiency as the satellite’s orientation changes throughout its orbit.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Static Deployed</a:t>
            </a:r>
            <a:r>
              <a:rPr lang="en-US">
                <a:solidFill>
                  <a:schemeClr val="dk1"/>
                </a:solidFill>
              </a:rPr>
              <a:t>: Gains some efficiency by increasing surface area, but since it's fixed once deployed, it cannot adapt to changes in sun angles.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Single-Axis Articulation</a:t>
            </a:r>
            <a:r>
              <a:rPr lang="en-US">
                <a:solidFill>
                  <a:schemeClr val="dk1"/>
                </a:solidFill>
              </a:rPr>
              <a:t>: Can track the sun along one axis (e.g., pitch), which improves efficiency, especially in low Earth orbit (LEO) where the sun angle is more predictable.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Dual-Axis Articulation</a:t>
            </a:r>
            <a:r>
              <a:rPr lang="en-US">
                <a:solidFill>
                  <a:schemeClr val="dk1"/>
                </a:solidFill>
              </a:rPr>
              <a:t>: Can adjust along two axes (e.g., pitch and yaw), allowing optimal sun tracking regardless of orbit or orientation, making it ideal for deep-space missions or varying orbital conditions.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Relative Power Efficiency Scaling</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numbers were scaled based on known performance advantages of </a:t>
            </a:r>
            <a:r>
              <a:rPr b="1" lang="en-US">
                <a:solidFill>
                  <a:schemeClr val="dk1"/>
                </a:solidFill>
              </a:rPr>
              <a:t>articulating solar arrays</a:t>
            </a:r>
            <a:r>
              <a:rPr lang="en-US">
                <a:solidFill>
                  <a:schemeClr val="dk1"/>
                </a:solidFill>
              </a:rPr>
              <a:t>. For instance, dual-axis articulation can theoretically increase solar capture by up to 30-40% over body-fixed systems in environments with varying solar angles, such as deep space.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efficiency drop-offs for the </a:t>
            </a:r>
            <a:r>
              <a:rPr b="1" lang="en-US">
                <a:solidFill>
                  <a:schemeClr val="dk1"/>
                </a:solidFill>
              </a:rPr>
              <a:t>body-fixed</a:t>
            </a:r>
            <a:r>
              <a:rPr lang="en-US">
                <a:solidFill>
                  <a:schemeClr val="dk1"/>
                </a:solidFill>
              </a:rPr>
              <a:t> and </a:t>
            </a:r>
            <a:r>
              <a:rPr b="1" lang="en-US">
                <a:solidFill>
                  <a:schemeClr val="dk1"/>
                </a:solidFill>
              </a:rPr>
              <a:t>static-deployed</a:t>
            </a:r>
            <a:r>
              <a:rPr lang="en-US">
                <a:solidFill>
                  <a:schemeClr val="dk1"/>
                </a:solidFill>
              </a:rPr>
              <a:t> systems under higher demand missions reflect their limitations in power optimization.</a:t>
            </a:r>
            <a:endParaRPr>
              <a:solidFill>
                <a:schemeClr val="dk1"/>
              </a:solidFill>
            </a:endParaRPr>
          </a:p>
          <a:p>
            <a:pPr indent="0" lvl="0" marL="0" rtl="0" algn="l">
              <a:spcBef>
                <a:spcPts val="1200"/>
              </a:spcBef>
              <a:spcAft>
                <a:spcPts val="0"/>
              </a:spcAft>
              <a:buNone/>
            </a:pPr>
            <a:r>
              <a:rPr lang="en-US"/>
              <a:t> these estimates are based on general industry knowledge and theoretical scaling rather than specific test data or direct measurements.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5fa92342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5fa9234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Elle</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
        <p:nvSpPr>
          <p:cNvPr id="12" name="Google Shape;12;p1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1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2.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1"/>
          <p:cNvSpPr/>
          <p:nvPr/>
        </p:nvSpPr>
        <p:spPr>
          <a:xfrm flipH="1" rot="10800000">
            <a:off x="0" y="5778500"/>
            <a:ext cx="9144000" cy="50800"/>
          </a:xfrm>
          <a:prstGeom prst="rect">
            <a:avLst/>
          </a:prstGeom>
          <a:solidFill>
            <a:srgbClr val="FFCC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Small Use Shield_GoldOnTrans.eps" id="7" name="Google Shape;7;p11"/>
          <p:cNvPicPr preferRelativeResize="0"/>
          <p:nvPr/>
        </p:nvPicPr>
        <p:blipFill rotWithShape="1">
          <a:blip r:embed="rId1">
            <a:alphaModFix/>
          </a:blip>
          <a:srcRect b="0" l="0" r="0" t="0"/>
          <a:stretch/>
        </p:blipFill>
        <p:spPr>
          <a:xfrm>
            <a:off x="8201027" y="238127"/>
            <a:ext cx="748239" cy="748239"/>
          </a:xfrm>
          <a:prstGeom prst="rect">
            <a:avLst/>
          </a:prstGeom>
          <a:noFill/>
          <a:ln>
            <a:noFill/>
          </a:ln>
        </p:spPr>
      </p:pic>
      <p:pic>
        <p:nvPicPr>
          <p:cNvPr descr="1-lineWordmark_GoldOnCard_NoBG.eps" id="8" name="Google Shape;8;p11"/>
          <p:cNvPicPr preferRelativeResize="0"/>
          <p:nvPr/>
        </p:nvPicPr>
        <p:blipFill rotWithShape="1">
          <a:blip r:embed="rId2">
            <a:alphaModFix/>
          </a:blip>
          <a:srcRect b="0" l="0" r="0" t="0"/>
          <a:stretch/>
        </p:blipFill>
        <p:spPr>
          <a:xfrm>
            <a:off x="6997700" y="6462029"/>
            <a:ext cx="1822126" cy="154821"/>
          </a:xfrm>
          <a:prstGeom prst="rect">
            <a:avLst/>
          </a:prstGeom>
          <a:noFill/>
          <a:ln>
            <a:noFill/>
          </a:ln>
        </p:spPr>
      </p:pic>
      <p:pic>
        <p:nvPicPr>
          <p:cNvPr descr="Formal_Viterbi_GoldOnCard_NoBG.eps" id="9" name="Google Shape;9;p11"/>
          <p:cNvPicPr preferRelativeResize="0"/>
          <p:nvPr/>
        </p:nvPicPr>
        <p:blipFill rotWithShape="1">
          <a:blip r:embed="rId3">
            <a:alphaModFix/>
          </a:blip>
          <a:srcRect b="0" l="0" r="0" t="0"/>
          <a:stretch/>
        </p:blipFill>
        <p:spPr>
          <a:xfrm>
            <a:off x="292102" y="6138309"/>
            <a:ext cx="1741688" cy="470075"/>
          </a:xfrm>
          <a:prstGeom prst="rect">
            <a:avLst/>
          </a:prstGeom>
          <a:noFill/>
          <a:ln>
            <a:noFill/>
          </a:ln>
        </p:spPr>
      </p:pic>
      <p:sp>
        <p:nvSpPr>
          <p:cNvPr id="10" name="Google Shape;10;p1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13"/>
          <p:cNvSpPr/>
          <p:nvPr/>
        </p:nvSpPr>
        <p:spPr>
          <a:xfrm>
            <a:off x="0" y="5803900"/>
            <a:ext cx="9144000" cy="1052718"/>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3"/>
          <p:cNvSpPr/>
          <p:nvPr/>
        </p:nvSpPr>
        <p:spPr>
          <a:xfrm flipH="1" rot="10800000">
            <a:off x="0" y="5778500"/>
            <a:ext cx="9144000" cy="50800"/>
          </a:xfrm>
          <a:prstGeom prst="rect">
            <a:avLst/>
          </a:prstGeom>
          <a:solidFill>
            <a:srgbClr val="FFCC00"/>
          </a:solidFill>
          <a:ln>
            <a:noFill/>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Small Use Shield_GoldOnTrans.eps" id="16" name="Google Shape;16;p13"/>
          <p:cNvPicPr preferRelativeResize="0"/>
          <p:nvPr/>
        </p:nvPicPr>
        <p:blipFill rotWithShape="1">
          <a:blip r:embed="rId1">
            <a:alphaModFix/>
          </a:blip>
          <a:srcRect b="0" l="0" r="0" t="0"/>
          <a:stretch/>
        </p:blipFill>
        <p:spPr>
          <a:xfrm>
            <a:off x="8201027" y="238127"/>
            <a:ext cx="748239" cy="748239"/>
          </a:xfrm>
          <a:prstGeom prst="rect">
            <a:avLst/>
          </a:prstGeom>
          <a:noFill/>
          <a:ln>
            <a:noFill/>
          </a:ln>
        </p:spPr>
      </p:pic>
      <p:pic>
        <p:nvPicPr>
          <p:cNvPr descr="1-lineWordmark_GoldOnCard_NoBG.eps" id="17" name="Google Shape;17;p13"/>
          <p:cNvPicPr preferRelativeResize="0"/>
          <p:nvPr/>
        </p:nvPicPr>
        <p:blipFill rotWithShape="1">
          <a:blip r:embed="rId2">
            <a:alphaModFix/>
          </a:blip>
          <a:srcRect b="0" l="0" r="0" t="0"/>
          <a:stretch/>
        </p:blipFill>
        <p:spPr>
          <a:xfrm>
            <a:off x="6997700" y="6462029"/>
            <a:ext cx="1822126" cy="154821"/>
          </a:xfrm>
          <a:prstGeom prst="rect">
            <a:avLst/>
          </a:prstGeom>
          <a:noFill/>
          <a:ln>
            <a:noFill/>
          </a:ln>
        </p:spPr>
      </p:pic>
      <p:pic>
        <p:nvPicPr>
          <p:cNvPr descr="Formal_Viterbi_GoldOnCard_NoBG.eps" id="18" name="Google Shape;18;p13"/>
          <p:cNvPicPr preferRelativeResize="0"/>
          <p:nvPr/>
        </p:nvPicPr>
        <p:blipFill rotWithShape="1">
          <a:blip r:embed="rId3">
            <a:alphaModFix/>
          </a:blip>
          <a:srcRect b="0" l="0" r="0" t="0"/>
          <a:stretch/>
        </p:blipFill>
        <p:spPr>
          <a:xfrm>
            <a:off x="292102" y="6138309"/>
            <a:ext cx="1741688" cy="470075"/>
          </a:xfrm>
          <a:prstGeom prst="rect">
            <a:avLst/>
          </a:prstGeom>
          <a:noFill/>
          <a:ln>
            <a:noFill/>
          </a:ln>
        </p:spPr>
      </p:pic>
      <p:sp>
        <p:nvSpPr>
          <p:cNvPr id="19" name="Google Shape;19;p13"/>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mSVemuIXcM8n8SXkj-K6AYOOcG8-73pI/view" TargetMode="Externa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9.jpg"/><Relationship Id="rId4" Type="http://schemas.openxmlformats.org/officeDocument/2006/relationships/image" Target="../media/image4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hyperlink" Target="http://drive.google.com/file/d/1pZXdQz8j4LMAe2uPyvP25xqpAqF8DgGC/view" TargetMode="External"/><Relationship Id="rId5" Type="http://schemas.openxmlformats.org/officeDocument/2006/relationships/image" Target="../media/image2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hyperlink" Target="http://drive.google.com/file/d/1XN3s7Em_CltJSTMoZrKfrqFVhikw51_9/view" TargetMode="External"/><Relationship Id="rId5" Type="http://schemas.openxmlformats.org/officeDocument/2006/relationships/image" Target="../media/image3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www.spacefoundation.org/space_technology_hal/cubesats/" TargetMode="External"/><Relationship Id="rId4" Type="http://schemas.openxmlformats.org/officeDocument/2006/relationships/hyperlink" Target="https://www.satellitetoday.com/connectivity/2022/08/09/swarm-founder-suggests-future-starlink-swarm-products-could-highlight-synergies-between-the-services/" TargetMode="External"/><Relationship Id="rId5" Type="http://schemas.openxmlformats.org/officeDocument/2006/relationships/hyperlink" Target="https://esmats.eu/amspapers/pastpapers/pdfs/2010/passaretti.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drive.google.com/file/d/1VXw7Pjln9VjG4D8rspn8WnO0_Kcprkw8/view" TargetMode="External"/><Relationship Id="rId4" Type="http://schemas.openxmlformats.org/officeDocument/2006/relationships/image" Target="../media/image2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0.png"/><Relationship Id="rId5" Type="http://schemas.openxmlformats.org/officeDocument/2006/relationships/image" Target="../media/image29.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drive.google.com/file/d/1RXPOLv9yAuWQrMr8CM-qvtsRio_b-uM3/view" TargetMode="Externa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1"/>
          <p:cNvSpPr txBox="1"/>
          <p:nvPr/>
        </p:nvSpPr>
        <p:spPr>
          <a:xfrm>
            <a:off x="7350" y="1338793"/>
            <a:ext cx="9129299" cy="220027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3200"/>
              <a:buFont typeface="Arial"/>
              <a:buNone/>
            </a:pPr>
            <a:r>
              <a:rPr b="1" i="0" lang="en-US" sz="3200" u="none" cap="none" strike="noStrike">
                <a:solidFill>
                  <a:schemeClr val="lt2"/>
                </a:solidFill>
                <a:latin typeface="Calibri"/>
                <a:ea typeface="Calibri"/>
                <a:cs typeface="Calibri"/>
                <a:sym typeface="Calibri"/>
              </a:rPr>
              <a:t>CubeSat Dual Axis Solar Articulation</a:t>
            </a:r>
            <a:br>
              <a:rPr i="0" lang="en-US" sz="4400" u="none" cap="none" strike="noStrike">
                <a:solidFill>
                  <a:schemeClr val="lt2"/>
                </a:solidFill>
                <a:latin typeface="Calibri"/>
                <a:ea typeface="Calibri"/>
                <a:cs typeface="Calibri"/>
                <a:sym typeface="Calibri"/>
              </a:rPr>
            </a:br>
            <a:r>
              <a:rPr i="0" lang="en-US" sz="2750" u="none" cap="none" strike="noStrike">
                <a:solidFill>
                  <a:schemeClr val="lt2"/>
                </a:solidFill>
                <a:latin typeface="Calibri"/>
                <a:ea typeface="Calibri"/>
                <a:cs typeface="Calibri"/>
                <a:sym typeface="Calibri"/>
              </a:rPr>
              <a:t>Sunflowers in Space - G22</a:t>
            </a:r>
            <a:endParaRPr>
              <a:latin typeface="Calibri"/>
              <a:ea typeface="Calibri"/>
              <a:cs typeface="Calibri"/>
              <a:sym typeface="Calibri"/>
            </a:endParaRPr>
          </a:p>
        </p:txBody>
      </p:sp>
      <p:sp>
        <p:nvSpPr>
          <p:cNvPr id="27" name="Google Shape;27;p1"/>
          <p:cNvSpPr txBox="1"/>
          <p:nvPr/>
        </p:nvSpPr>
        <p:spPr>
          <a:xfrm>
            <a:off x="7349" y="3390899"/>
            <a:ext cx="9129299" cy="749301"/>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chemeClr val="lt1"/>
              </a:buClr>
              <a:buSzPts val="2400"/>
              <a:buFont typeface="Arial"/>
              <a:buNone/>
            </a:pPr>
            <a:r>
              <a:rPr i="1" lang="en-US" sz="2400" u="none" cap="none" strike="noStrike">
                <a:solidFill>
                  <a:schemeClr val="lt1"/>
                </a:solidFill>
                <a:latin typeface="Times New Roman"/>
                <a:ea typeface="Times New Roman"/>
                <a:cs typeface="Times New Roman"/>
                <a:sym typeface="Times New Roman"/>
              </a:rPr>
              <a:t>Elle Barker, Derek Chibuzor,</a:t>
            </a:r>
            <a:endParaRPr>
              <a:latin typeface="Times New Roman"/>
              <a:ea typeface="Times New Roman"/>
              <a:cs typeface="Times New Roman"/>
              <a:sym typeface="Times New Roman"/>
            </a:endParaRPr>
          </a:p>
          <a:p>
            <a:pPr indent="0" lvl="0" marL="0" marR="0" rtl="0" algn="ctr">
              <a:lnSpc>
                <a:spcPct val="100000"/>
              </a:lnSpc>
              <a:spcBef>
                <a:spcPts val="444"/>
              </a:spcBef>
              <a:spcAft>
                <a:spcPts val="0"/>
              </a:spcAft>
              <a:buClr>
                <a:schemeClr val="lt1"/>
              </a:buClr>
              <a:buSzPts val="2400"/>
              <a:buFont typeface="Arial"/>
              <a:buNone/>
            </a:pPr>
            <a:r>
              <a:rPr i="1" lang="en-US" sz="2400" u="none" cap="none" strike="noStrike">
                <a:solidFill>
                  <a:schemeClr val="lt1"/>
                </a:solidFill>
                <a:latin typeface="Times New Roman"/>
                <a:ea typeface="Times New Roman"/>
                <a:cs typeface="Times New Roman"/>
                <a:sym typeface="Times New Roman"/>
              </a:rPr>
              <a:t>Yahir Garcia, Didi Abdel Rhim</a:t>
            </a:r>
            <a:endParaRPr i="1" sz="2400" u="none" cap="none" strike="noStrike">
              <a:solidFill>
                <a:schemeClr val="lt1"/>
              </a:solidFill>
              <a:latin typeface="Times New Roman"/>
              <a:ea typeface="Times New Roman"/>
              <a:cs typeface="Times New Roman"/>
              <a:sym typeface="Times New Roman"/>
            </a:endParaRPr>
          </a:p>
        </p:txBody>
      </p:sp>
      <p:sp>
        <p:nvSpPr>
          <p:cNvPr id="28" name="Google Shape;28;p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nvSpPr>
        <p:spPr>
          <a:xfrm>
            <a:off x="7274981" y="6214529"/>
            <a:ext cx="1625599" cy="317499"/>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9</a:t>
            </a:r>
            <a:endParaRPr>
              <a:latin typeface="Calibri"/>
              <a:ea typeface="Calibri"/>
              <a:cs typeface="Calibri"/>
              <a:sym typeface="Calibri"/>
            </a:endParaRPr>
          </a:p>
        </p:txBody>
      </p:sp>
      <p:sp>
        <p:nvSpPr>
          <p:cNvPr id="106" name="Google Shape;106;p5"/>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Development</a:t>
            </a:r>
            <a:endParaRPr sz="100">
              <a:latin typeface="Calibri"/>
              <a:ea typeface="Calibri"/>
              <a:cs typeface="Calibri"/>
              <a:sym typeface="Calibri"/>
            </a:endParaRPr>
          </a:p>
        </p:txBody>
      </p:sp>
      <p:sp>
        <p:nvSpPr>
          <p:cNvPr id="107" name="Google Shape;107;p5"/>
          <p:cNvSpPr txBox="1"/>
          <p:nvPr/>
        </p:nvSpPr>
        <p:spPr>
          <a:xfrm>
            <a:off x="437701" y="1002300"/>
            <a:ext cx="7864500" cy="2678100"/>
          </a:xfrm>
          <a:prstGeom prst="rect">
            <a:avLst/>
          </a:prstGeom>
          <a:noFill/>
          <a:ln>
            <a:noFill/>
          </a:ln>
        </p:spPr>
        <p:txBody>
          <a:bodyPr anchorCtr="0" anchor="t" bIns="45700" lIns="91425" spcFirstLastPara="1" rIns="91425" wrap="square" tIns="45700">
            <a:spAutoFit/>
          </a:bodyPr>
          <a:lstStyle/>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Chose to target a 3U CubeSat configuration</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Allows for scalability up or down (1U vs 6U, etc.)</a:t>
            </a:r>
            <a:endParaRPr sz="2400">
              <a:solidFill>
                <a:schemeClr val="dk1"/>
              </a:solidFill>
              <a:latin typeface="Calibri"/>
              <a:ea typeface="Calibri"/>
              <a:cs typeface="Calibri"/>
              <a:sym typeface="Calibri"/>
            </a:endParaRPr>
          </a:p>
          <a:p>
            <a:pPr indent="-381000" lvl="1" marL="9144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Moderate constraints on expense and size</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Selected an infrared camera for sun-sensing</a:t>
            </a: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electronic and structural components are incompatible with space environment since prototyping is done with cheaper materials</a:t>
            </a:r>
            <a:endParaRPr sz="2500">
              <a:solidFill>
                <a:schemeClr val="dk1"/>
              </a:solidFill>
              <a:latin typeface="Calibri"/>
              <a:ea typeface="Calibri"/>
              <a:cs typeface="Calibri"/>
              <a:sym typeface="Calibri"/>
            </a:endParaRPr>
          </a:p>
        </p:txBody>
      </p:sp>
      <p:sp>
        <p:nvSpPr>
          <p:cNvPr id="108" name="Google Shape;108;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09" name="Google Shape;109;p5"/>
          <p:cNvSpPr txBox="1"/>
          <p:nvPr/>
        </p:nvSpPr>
        <p:spPr>
          <a:xfrm>
            <a:off x="4959300" y="5413775"/>
            <a:ext cx="27699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latin typeface="Calibri"/>
                <a:ea typeface="Calibri"/>
                <a:cs typeface="Calibri"/>
                <a:sym typeface="Calibri"/>
              </a:rPr>
              <a:t>Figure 3:  CubeSat scaling</a:t>
            </a:r>
            <a:endParaRPr b="1" sz="1100">
              <a:solidFill>
                <a:srgbClr val="080808"/>
              </a:solidFill>
              <a:latin typeface="Calibri"/>
              <a:ea typeface="Calibri"/>
              <a:cs typeface="Calibri"/>
              <a:sym typeface="Calibri"/>
            </a:endParaRPr>
          </a:p>
        </p:txBody>
      </p:sp>
      <p:pic>
        <p:nvPicPr>
          <p:cNvPr id="110" name="Google Shape;110;p5"/>
          <p:cNvPicPr preferRelativeResize="0"/>
          <p:nvPr/>
        </p:nvPicPr>
        <p:blipFill>
          <a:blip r:embed="rId3">
            <a:alphaModFix/>
          </a:blip>
          <a:stretch>
            <a:fillRect/>
          </a:stretch>
        </p:blipFill>
        <p:spPr>
          <a:xfrm>
            <a:off x="4030264" y="3429000"/>
            <a:ext cx="4627962" cy="1984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g315fa92342b_2_0" title="cubesat assembly.mp4">
            <a:hlinkClick r:id="rId3"/>
          </p:cNvPr>
          <p:cNvPicPr preferRelativeResize="0"/>
          <p:nvPr/>
        </p:nvPicPr>
        <p:blipFill>
          <a:blip r:embed="rId4">
            <a:alphaModFix/>
          </a:blip>
          <a:stretch>
            <a:fillRect/>
          </a:stretch>
        </p:blipFill>
        <p:spPr>
          <a:xfrm>
            <a:off x="1147025" y="1076075"/>
            <a:ext cx="7409750" cy="4167979"/>
          </a:xfrm>
          <a:prstGeom prst="rect">
            <a:avLst/>
          </a:prstGeom>
          <a:noFill/>
          <a:ln>
            <a:noFill/>
          </a:ln>
        </p:spPr>
      </p:pic>
      <p:sp>
        <p:nvSpPr>
          <p:cNvPr id="116" name="Google Shape;116;g315fa92342b_2_0"/>
          <p:cNvSpPr txBox="1"/>
          <p:nvPr/>
        </p:nvSpPr>
        <p:spPr>
          <a:xfrm>
            <a:off x="584400" y="262425"/>
            <a:ext cx="7653900" cy="6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CubeSat Assembly </a:t>
            </a:r>
            <a:endParaRPr b="1" sz="3000">
              <a:solidFill>
                <a:schemeClr val="dk1"/>
              </a:solidFill>
              <a:latin typeface="Calibri"/>
              <a:ea typeface="Calibri"/>
              <a:cs typeface="Calibri"/>
              <a:sym typeface="Calibri"/>
            </a:endParaRPr>
          </a:p>
        </p:txBody>
      </p:sp>
      <p:sp>
        <p:nvSpPr>
          <p:cNvPr id="117" name="Google Shape;117;g315fa92342b_2_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18" name="Google Shape;118;g315fa92342b_2_0"/>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10</a:t>
            </a:r>
            <a:endParaRPr>
              <a:latin typeface="Calibri"/>
              <a:ea typeface="Calibri"/>
              <a:cs typeface="Calibri"/>
              <a:sym typeface="Calibri"/>
            </a:endParaRPr>
          </a:p>
        </p:txBody>
      </p:sp>
      <p:sp>
        <p:nvSpPr>
          <p:cNvPr id="119" name="Google Shape;119;g315fa92342b_2_0"/>
          <p:cNvSpPr txBox="1"/>
          <p:nvPr/>
        </p:nvSpPr>
        <p:spPr>
          <a:xfrm>
            <a:off x="3067500" y="5319225"/>
            <a:ext cx="46458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80808"/>
                </a:solidFill>
              </a:rPr>
              <a:t>Figure 4: CAD assembly of </a:t>
            </a:r>
            <a:r>
              <a:rPr b="1" lang="en-US" sz="1100">
                <a:solidFill>
                  <a:srgbClr val="080808"/>
                </a:solidFill>
              </a:rPr>
              <a:t>designed</a:t>
            </a:r>
            <a:r>
              <a:rPr b="1" lang="en-US" sz="1100">
                <a:solidFill>
                  <a:srgbClr val="080808"/>
                </a:solidFill>
              </a:rPr>
              <a:t> CubeSat</a:t>
            </a:r>
            <a:endParaRPr b="1" sz="1100">
              <a:solidFill>
                <a:srgbClr val="08080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5fa92342b_5_75"/>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11</a:t>
            </a:r>
            <a:endParaRPr>
              <a:latin typeface="Calibri"/>
              <a:ea typeface="Calibri"/>
              <a:cs typeface="Calibri"/>
              <a:sym typeface="Calibri"/>
            </a:endParaRPr>
          </a:p>
        </p:txBody>
      </p:sp>
      <p:sp>
        <p:nvSpPr>
          <p:cNvPr id="125" name="Google Shape;125;g315fa92342b_5_75"/>
          <p:cNvSpPr txBox="1"/>
          <p:nvPr/>
        </p:nvSpPr>
        <p:spPr>
          <a:xfrm>
            <a:off x="263449" y="339300"/>
            <a:ext cx="80064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Stepper &amp; Servo Motor </a:t>
            </a:r>
            <a:endParaRPr sz="3000">
              <a:latin typeface="Calibri"/>
              <a:ea typeface="Calibri"/>
              <a:cs typeface="Calibri"/>
              <a:sym typeface="Calibri"/>
            </a:endParaRPr>
          </a:p>
        </p:txBody>
      </p:sp>
      <p:sp>
        <p:nvSpPr>
          <p:cNvPr id="126" name="Google Shape;126;g315fa92342b_5_75"/>
          <p:cNvSpPr txBox="1"/>
          <p:nvPr/>
        </p:nvSpPr>
        <p:spPr>
          <a:xfrm>
            <a:off x="373575" y="1045800"/>
            <a:ext cx="5539800" cy="38736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Stepper moves the system on the yaw axis </a:t>
            </a:r>
            <a:endParaRPr sz="2000">
              <a:solidFill>
                <a:schemeClr val="dk1"/>
              </a:solidFill>
              <a:latin typeface="Calibri"/>
              <a:ea typeface="Calibri"/>
              <a:cs typeface="Calibri"/>
              <a:sym typeface="Calibri"/>
            </a:endParaRPr>
          </a:p>
          <a:p>
            <a:pPr indent="-406400" lvl="0" marL="457200" marR="0" rtl="0" algn="l">
              <a:lnSpc>
                <a:spcPct val="115000"/>
              </a:lnSpc>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Servo moves the system on the pitch axis</a:t>
            </a:r>
            <a:endParaRPr sz="2000">
              <a:solidFill>
                <a:schemeClr val="dk1"/>
              </a:solidFill>
              <a:latin typeface="Calibri"/>
              <a:ea typeface="Calibri"/>
              <a:cs typeface="Calibri"/>
              <a:sym typeface="Calibri"/>
            </a:endParaRPr>
          </a:p>
          <a:p>
            <a:pPr indent="-355600" lvl="1" marL="914400" marR="0" rtl="0" algn="l">
              <a:lnSpc>
                <a:spcPct val="115000"/>
              </a:lnSpc>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Necessary for deployment stage</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Originally chose the MG90S micro servo motor and NEMA 17-39 stepper motor</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Recalculated static torque requirements with initial manufactured components, chose the INJORA 2065 servo</a:t>
            </a:r>
            <a:endParaRPr sz="2000">
              <a:solidFill>
                <a:schemeClr val="dk1"/>
              </a:solidFill>
              <a:latin typeface="Calibri"/>
              <a:ea typeface="Calibri"/>
              <a:cs typeface="Calibri"/>
              <a:sym typeface="Calibri"/>
            </a:endParaRPr>
          </a:p>
          <a:p>
            <a:pPr indent="0" lvl="0" marL="0" marR="0" rtl="0" algn="l">
              <a:lnSpc>
                <a:spcPct val="115000"/>
              </a:lnSpc>
              <a:spcBef>
                <a:spcPts val="1000"/>
              </a:spcBef>
              <a:spcAft>
                <a:spcPts val="1000"/>
              </a:spcAft>
              <a:buNone/>
            </a:pPr>
            <a:r>
              <a:t/>
            </a:r>
            <a:endParaRPr sz="2000">
              <a:solidFill>
                <a:schemeClr val="dk1"/>
              </a:solidFill>
              <a:latin typeface="Calibri"/>
              <a:ea typeface="Calibri"/>
              <a:cs typeface="Calibri"/>
              <a:sym typeface="Calibri"/>
            </a:endParaRPr>
          </a:p>
        </p:txBody>
      </p:sp>
      <p:sp>
        <p:nvSpPr>
          <p:cNvPr id="127" name="Google Shape;127;g315fa92342b_5_7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pic>
        <p:nvPicPr>
          <p:cNvPr id="128" name="Google Shape;128;g315fa92342b_5_75"/>
          <p:cNvPicPr preferRelativeResize="0"/>
          <p:nvPr/>
        </p:nvPicPr>
        <p:blipFill>
          <a:blip r:embed="rId3">
            <a:alphaModFix/>
          </a:blip>
          <a:stretch>
            <a:fillRect/>
          </a:stretch>
        </p:blipFill>
        <p:spPr>
          <a:xfrm>
            <a:off x="7464838" y="2140763"/>
            <a:ext cx="1679175" cy="1758499"/>
          </a:xfrm>
          <a:prstGeom prst="rect">
            <a:avLst/>
          </a:prstGeom>
          <a:noFill/>
          <a:ln>
            <a:noFill/>
          </a:ln>
        </p:spPr>
      </p:pic>
      <p:pic>
        <p:nvPicPr>
          <p:cNvPr id="129" name="Google Shape;129;g315fa92342b_5_75"/>
          <p:cNvPicPr preferRelativeResize="0"/>
          <p:nvPr/>
        </p:nvPicPr>
        <p:blipFill>
          <a:blip r:embed="rId4">
            <a:alphaModFix/>
          </a:blip>
          <a:stretch>
            <a:fillRect/>
          </a:stretch>
        </p:blipFill>
        <p:spPr>
          <a:xfrm>
            <a:off x="5749950" y="727300"/>
            <a:ext cx="1625699" cy="1527608"/>
          </a:xfrm>
          <a:prstGeom prst="rect">
            <a:avLst/>
          </a:prstGeom>
          <a:noFill/>
          <a:ln>
            <a:noFill/>
          </a:ln>
        </p:spPr>
      </p:pic>
      <p:sp>
        <p:nvSpPr>
          <p:cNvPr id="130" name="Google Shape;130;g315fa92342b_5_75"/>
          <p:cNvSpPr txBox="1"/>
          <p:nvPr/>
        </p:nvSpPr>
        <p:spPr>
          <a:xfrm>
            <a:off x="5749150" y="2079950"/>
            <a:ext cx="1986300" cy="57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rPr>
              <a:t>Figure 5a: MG90S micro servo motor</a:t>
            </a:r>
            <a:endParaRPr b="1" sz="1100">
              <a:solidFill>
                <a:srgbClr val="080808"/>
              </a:solidFill>
            </a:endParaRPr>
          </a:p>
        </p:txBody>
      </p:sp>
      <p:sp>
        <p:nvSpPr>
          <p:cNvPr id="131" name="Google Shape;131;g315fa92342b_5_75"/>
          <p:cNvSpPr txBox="1"/>
          <p:nvPr/>
        </p:nvSpPr>
        <p:spPr>
          <a:xfrm>
            <a:off x="7274975" y="3839800"/>
            <a:ext cx="1986300" cy="57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rPr>
              <a:t>Figure 5b: INJORA 2065 servo motor</a:t>
            </a:r>
            <a:endParaRPr b="1" sz="1100">
              <a:solidFill>
                <a:srgbClr val="080808"/>
              </a:solidFill>
            </a:endParaRPr>
          </a:p>
        </p:txBody>
      </p:sp>
      <p:pic>
        <p:nvPicPr>
          <p:cNvPr id="132" name="Google Shape;132;g315fa92342b_5_75"/>
          <p:cNvPicPr preferRelativeResize="0"/>
          <p:nvPr/>
        </p:nvPicPr>
        <p:blipFill>
          <a:blip r:embed="rId5">
            <a:alphaModFix/>
          </a:blip>
          <a:stretch>
            <a:fillRect/>
          </a:stretch>
        </p:blipFill>
        <p:spPr>
          <a:xfrm>
            <a:off x="5749948" y="3613648"/>
            <a:ext cx="1625699" cy="1747572"/>
          </a:xfrm>
          <a:prstGeom prst="rect">
            <a:avLst/>
          </a:prstGeom>
          <a:noFill/>
          <a:ln>
            <a:noFill/>
          </a:ln>
        </p:spPr>
      </p:pic>
      <p:sp>
        <p:nvSpPr>
          <p:cNvPr id="133" name="Google Shape;133;g315fa92342b_5_75"/>
          <p:cNvSpPr txBox="1"/>
          <p:nvPr/>
        </p:nvSpPr>
        <p:spPr>
          <a:xfrm>
            <a:off x="5626950" y="5192300"/>
            <a:ext cx="1871700" cy="2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rPr>
              <a:t>Figure 6: NEMA 17-39 stepper motor</a:t>
            </a:r>
            <a:endParaRPr b="1" sz="1100">
              <a:solidFill>
                <a:srgbClr val="08080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15fa92342b_5_82"/>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12</a:t>
            </a:r>
            <a:endParaRPr b="1" sz="1100">
              <a:solidFill>
                <a:schemeClr val="lt1"/>
              </a:solidFill>
              <a:latin typeface="Calibri"/>
              <a:ea typeface="Calibri"/>
              <a:cs typeface="Calibri"/>
              <a:sym typeface="Calibri"/>
            </a:endParaRPr>
          </a:p>
        </p:txBody>
      </p:sp>
      <p:sp>
        <p:nvSpPr>
          <p:cNvPr id="139" name="Google Shape;139;g315fa92342b_5_82"/>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“Tiltaxis” </a:t>
            </a:r>
            <a:endParaRPr sz="3000">
              <a:latin typeface="Calibri"/>
              <a:ea typeface="Calibri"/>
              <a:cs typeface="Calibri"/>
              <a:sym typeface="Calibri"/>
            </a:endParaRPr>
          </a:p>
        </p:txBody>
      </p:sp>
      <p:sp>
        <p:nvSpPr>
          <p:cNvPr id="140" name="Google Shape;140;g315fa92342b_5_82"/>
          <p:cNvSpPr txBox="1"/>
          <p:nvPr/>
        </p:nvSpPr>
        <p:spPr>
          <a:xfrm>
            <a:off x="373575" y="1271250"/>
            <a:ext cx="5151000" cy="1816200"/>
          </a:xfrm>
          <a:prstGeom prst="rect">
            <a:avLst/>
          </a:prstGeom>
          <a:noFill/>
          <a:ln>
            <a:noFill/>
          </a:ln>
        </p:spPr>
        <p:txBody>
          <a:bodyPr anchorCtr="0" anchor="t" bIns="45700" lIns="91425" spcFirstLastPara="1" rIns="91425" wrap="square" tIns="45700">
            <a:spAutoFit/>
          </a:bodyPr>
          <a:lstStyle/>
          <a:p>
            <a:pPr indent="-406400" lvl="0" marL="4572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Connects the rotation of the stepper and servo motors at one point</a:t>
            </a:r>
            <a:endParaRPr sz="2000">
              <a:solidFill>
                <a:schemeClr val="dk1"/>
              </a:solidFill>
              <a:latin typeface="Calibri"/>
              <a:ea typeface="Calibri"/>
              <a:cs typeface="Calibri"/>
              <a:sym typeface="Calibri"/>
            </a:endParaRPr>
          </a:p>
          <a:p>
            <a:pPr indent="-406400" lvl="0" marL="4572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Houses the servo motor in the upper frame</a:t>
            </a:r>
            <a:endParaRPr sz="2000">
              <a:solidFill>
                <a:schemeClr val="dk1"/>
              </a:solidFill>
              <a:latin typeface="Calibri"/>
              <a:ea typeface="Calibri"/>
              <a:cs typeface="Calibri"/>
              <a:sym typeface="Calibri"/>
            </a:endParaRPr>
          </a:p>
          <a:p>
            <a:pPr indent="-406400" lvl="0" marL="457200" marR="0" rtl="0" algn="l">
              <a:lnSpc>
                <a:spcPct val="115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Stepper motor shaft inserts into the base of the tilt axis</a:t>
            </a:r>
            <a:endParaRPr sz="2000">
              <a:solidFill>
                <a:schemeClr val="dk1"/>
              </a:solidFill>
              <a:latin typeface="Calibri"/>
              <a:ea typeface="Calibri"/>
              <a:cs typeface="Calibri"/>
              <a:sym typeface="Calibri"/>
            </a:endParaRPr>
          </a:p>
        </p:txBody>
      </p:sp>
      <p:sp>
        <p:nvSpPr>
          <p:cNvPr id="141" name="Google Shape;141;g315fa92342b_5_8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pic>
        <p:nvPicPr>
          <p:cNvPr id="142" name="Google Shape;142;g315fa92342b_5_82"/>
          <p:cNvPicPr preferRelativeResize="0"/>
          <p:nvPr/>
        </p:nvPicPr>
        <p:blipFill>
          <a:blip r:embed="rId3">
            <a:alphaModFix/>
          </a:blip>
          <a:stretch>
            <a:fillRect/>
          </a:stretch>
        </p:blipFill>
        <p:spPr>
          <a:xfrm>
            <a:off x="5876175" y="2207875"/>
            <a:ext cx="2828375" cy="2692176"/>
          </a:xfrm>
          <a:prstGeom prst="rect">
            <a:avLst/>
          </a:prstGeom>
          <a:noFill/>
          <a:ln>
            <a:noFill/>
          </a:ln>
        </p:spPr>
      </p:pic>
      <p:sp>
        <p:nvSpPr>
          <p:cNvPr id="143" name="Google Shape;143;g315fa92342b_5_82"/>
          <p:cNvSpPr txBox="1"/>
          <p:nvPr/>
        </p:nvSpPr>
        <p:spPr>
          <a:xfrm>
            <a:off x="5632675" y="4974175"/>
            <a:ext cx="2669400" cy="39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rPr>
              <a:t>Figure 7: Tilt Axis on CubeSat</a:t>
            </a:r>
            <a:endParaRPr b="1" sz="1100">
              <a:solidFill>
                <a:srgbClr val="08080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5fa92342b_5_89"/>
          <p:cNvSpPr txBox="1"/>
          <p:nvPr/>
        </p:nvSpPr>
        <p:spPr>
          <a:xfrm>
            <a:off x="360300" y="1160750"/>
            <a:ext cx="4763100" cy="31707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Mimics the dimensions of a 3U (10x10x30 cm) CubeSat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Laser cut acrylic with finger joints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Epoxy to adhere individual components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Designed for 4 articulated panels, demonstrating concept with one</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Purchased AOSHIKE Mini Solar Panels from Amazon</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Low quality design</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Inexpensive but lacking resilience</a:t>
            </a:r>
            <a:endParaRPr sz="2000">
              <a:solidFill>
                <a:schemeClr val="dk1"/>
              </a:solidFill>
              <a:latin typeface="Calibri"/>
              <a:ea typeface="Calibri"/>
              <a:cs typeface="Calibri"/>
              <a:sym typeface="Calibri"/>
            </a:endParaRPr>
          </a:p>
        </p:txBody>
      </p:sp>
      <p:sp>
        <p:nvSpPr>
          <p:cNvPr id="149" name="Google Shape;149;g315fa92342b_5_89"/>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a:t>
            </a:r>
            <a:r>
              <a:rPr b="1" lang="en-US" sz="1100">
                <a:solidFill>
                  <a:schemeClr val="lt1"/>
                </a:solidFill>
                <a:latin typeface="Calibri"/>
                <a:ea typeface="Calibri"/>
                <a:cs typeface="Calibri"/>
                <a:sym typeface="Calibri"/>
              </a:rPr>
              <a:t> 13</a:t>
            </a:r>
            <a:endParaRPr>
              <a:latin typeface="Calibri"/>
              <a:ea typeface="Calibri"/>
              <a:cs typeface="Calibri"/>
              <a:sym typeface="Calibri"/>
            </a:endParaRPr>
          </a:p>
        </p:txBody>
      </p:sp>
      <p:sp>
        <p:nvSpPr>
          <p:cNvPr id="150" name="Google Shape;150;g315fa92342b_5_89"/>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Satellite Frame and Solar Arrays</a:t>
            </a:r>
            <a:endParaRPr sz="3000">
              <a:latin typeface="Calibri"/>
              <a:ea typeface="Calibri"/>
              <a:cs typeface="Calibri"/>
              <a:sym typeface="Calibri"/>
            </a:endParaRPr>
          </a:p>
        </p:txBody>
      </p:sp>
      <p:sp>
        <p:nvSpPr>
          <p:cNvPr id="151" name="Google Shape;151;g315fa92342b_5_8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pic>
        <p:nvPicPr>
          <p:cNvPr id="152" name="Google Shape;152;g315fa92342b_5_89"/>
          <p:cNvPicPr preferRelativeResize="0"/>
          <p:nvPr/>
        </p:nvPicPr>
        <p:blipFill>
          <a:blip r:embed="rId3">
            <a:alphaModFix/>
          </a:blip>
          <a:stretch>
            <a:fillRect/>
          </a:stretch>
        </p:blipFill>
        <p:spPr>
          <a:xfrm>
            <a:off x="5244250" y="2932701"/>
            <a:ext cx="1294525" cy="2701948"/>
          </a:xfrm>
          <a:prstGeom prst="rect">
            <a:avLst/>
          </a:prstGeom>
          <a:noFill/>
          <a:ln>
            <a:noFill/>
          </a:ln>
        </p:spPr>
      </p:pic>
      <p:pic>
        <p:nvPicPr>
          <p:cNvPr id="153" name="Google Shape;153;g315fa92342b_5_89"/>
          <p:cNvPicPr preferRelativeResize="0"/>
          <p:nvPr/>
        </p:nvPicPr>
        <p:blipFill>
          <a:blip r:embed="rId4">
            <a:alphaModFix/>
          </a:blip>
          <a:stretch>
            <a:fillRect/>
          </a:stretch>
        </p:blipFill>
        <p:spPr>
          <a:xfrm rot="4">
            <a:off x="6297427" y="1103276"/>
            <a:ext cx="2626898" cy="1601072"/>
          </a:xfrm>
          <a:prstGeom prst="rect">
            <a:avLst/>
          </a:prstGeom>
          <a:noFill/>
          <a:ln>
            <a:noFill/>
          </a:ln>
        </p:spPr>
      </p:pic>
      <p:sp>
        <p:nvSpPr>
          <p:cNvPr id="154" name="Google Shape;154;g315fa92342b_5_89"/>
          <p:cNvSpPr txBox="1"/>
          <p:nvPr/>
        </p:nvSpPr>
        <p:spPr>
          <a:xfrm>
            <a:off x="6953275" y="2614100"/>
            <a:ext cx="2152200" cy="2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t>Figure 8: Panel Assembly</a:t>
            </a:r>
            <a:endParaRPr b="1" sz="1100"/>
          </a:p>
        </p:txBody>
      </p:sp>
      <p:sp>
        <p:nvSpPr>
          <p:cNvPr id="155" name="Google Shape;155;g315fa92342b_5_89"/>
          <p:cNvSpPr txBox="1"/>
          <p:nvPr/>
        </p:nvSpPr>
        <p:spPr>
          <a:xfrm>
            <a:off x="6735175" y="4782975"/>
            <a:ext cx="17514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t>Figure 9: </a:t>
            </a:r>
            <a:r>
              <a:rPr b="1" lang="en-US" sz="1100"/>
              <a:t>Satellite</a:t>
            </a:r>
            <a:r>
              <a:rPr b="1" lang="en-US" sz="1100"/>
              <a:t> Frame Assembly </a:t>
            </a:r>
            <a:endParaRPr b="1"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15fa92342b_5_53"/>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14</a:t>
            </a:r>
            <a:endParaRPr>
              <a:latin typeface="Calibri"/>
              <a:ea typeface="Calibri"/>
              <a:cs typeface="Calibri"/>
              <a:sym typeface="Calibri"/>
            </a:endParaRPr>
          </a:p>
        </p:txBody>
      </p:sp>
      <p:sp>
        <p:nvSpPr>
          <p:cNvPr id="161" name="Google Shape;161;g315fa92342b_5_53"/>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Design Challenges and Solutions</a:t>
            </a:r>
            <a:endParaRPr sz="3000">
              <a:latin typeface="Calibri"/>
              <a:ea typeface="Calibri"/>
              <a:cs typeface="Calibri"/>
              <a:sym typeface="Calibri"/>
            </a:endParaRPr>
          </a:p>
        </p:txBody>
      </p:sp>
      <p:sp>
        <p:nvSpPr>
          <p:cNvPr id="162" name="Google Shape;162;g315fa92342b_5_53"/>
          <p:cNvSpPr txBox="1"/>
          <p:nvPr/>
        </p:nvSpPr>
        <p:spPr>
          <a:xfrm>
            <a:off x="228600" y="1128450"/>
            <a:ext cx="4273800" cy="41559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Sizing the servo motor for smooth movement and consistent holding of position</a:t>
            </a:r>
            <a:endParaRPr sz="20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Changed servos 3 times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Predicted torque requirements underestimated actual system</a:t>
            </a:r>
            <a:endParaRPr sz="18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Flawed initial design for frame </a:t>
            </a:r>
            <a:endParaRPr sz="20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Didn’t integrate electronic components well</a:t>
            </a:r>
            <a:endParaRPr sz="18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Inexpensive components were prone to failure</a:t>
            </a:r>
            <a:endParaRPr sz="20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Solar cell wiring broke easily and required repair</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Jumper cables displaced easily</a:t>
            </a:r>
            <a:endParaRPr sz="1800">
              <a:solidFill>
                <a:schemeClr val="dk1"/>
              </a:solidFill>
              <a:latin typeface="Calibri"/>
              <a:ea typeface="Calibri"/>
              <a:cs typeface="Calibri"/>
              <a:sym typeface="Calibri"/>
            </a:endParaRPr>
          </a:p>
        </p:txBody>
      </p:sp>
      <p:sp>
        <p:nvSpPr>
          <p:cNvPr id="163" name="Google Shape;163;g315fa92342b_5_5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164" name="Google Shape;164;g315fa92342b_5_53"/>
          <p:cNvSpPr txBox="1"/>
          <p:nvPr/>
        </p:nvSpPr>
        <p:spPr>
          <a:xfrm>
            <a:off x="5097600" y="1204650"/>
            <a:ext cx="3807000" cy="3601800"/>
          </a:xfrm>
          <a:prstGeom prst="rect">
            <a:avLst/>
          </a:prstGeom>
          <a:noFill/>
          <a:ln>
            <a:noFill/>
          </a:ln>
        </p:spPr>
        <p:txBody>
          <a:bodyPr anchorCtr="0" anchor="t" bIns="45700" lIns="91425" spcFirstLastPara="1" rIns="91425" wrap="square" tIns="45700">
            <a:spAutoFit/>
          </a:bodyPr>
          <a:lstStyle/>
          <a:p>
            <a:pPr indent="-4064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Redesigned tiltaxis to accommodate new servo</a:t>
            </a:r>
            <a:endParaRPr sz="2000">
              <a:solidFill>
                <a:schemeClr val="dk1"/>
              </a:solidFill>
              <a:latin typeface="Calibri"/>
              <a:ea typeface="Calibri"/>
              <a:cs typeface="Calibri"/>
              <a:sym typeface="Calibri"/>
            </a:endParaRPr>
          </a:p>
          <a:p>
            <a:pPr indent="-4064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Fully redesigned frame</a:t>
            </a:r>
            <a:endParaRPr sz="20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Improved spacing for electronic components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Platform for IR camera</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Assembly fits 3U constraints</a:t>
            </a:r>
            <a:endParaRPr sz="18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Soldered broken connections in panel system</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Modified tracking algorithm </a:t>
            </a:r>
            <a:endParaRPr sz="20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Slowed motor articulation</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Improved overall stability</a:t>
            </a:r>
            <a:endParaRPr sz="1800">
              <a:solidFill>
                <a:schemeClr val="dk1"/>
              </a:solidFill>
              <a:latin typeface="Calibri"/>
              <a:ea typeface="Calibri"/>
              <a:cs typeface="Calibri"/>
              <a:sym typeface="Calibri"/>
            </a:endParaRPr>
          </a:p>
        </p:txBody>
      </p:sp>
      <p:sp>
        <p:nvSpPr>
          <p:cNvPr id="165" name="Google Shape;165;g315fa92342b_5_53"/>
          <p:cNvSpPr/>
          <p:nvPr/>
        </p:nvSpPr>
        <p:spPr>
          <a:xfrm>
            <a:off x="4273800" y="3111600"/>
            <a:ext cx="747600" cy="317400"/>
          </a:xfrm>
          <a:prstGeom prst="rightArrow">
            <a:avLst>
              <a:gd fmla="val 50000" name="adj1"/>
              <a:gd fmla="val 50000" name="adj2"/>
            </a:avLst>
          </a:prstGeom>
          <a:solidFill>
            <a:schemeClr val="dk1"/>
          </a:solidFill>
          <a:ln cap="flat" cmpd="sng" w="9525">
            <a:solidFill>
              <a:srgbClr val="08080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g315fa92342b_6_19"/>
          <p:cNvGrpSpPr/>
          <p:nvPr/>
        </p:nvGrpSpPr>
        <p:grpSpPr>
          <a:xfrm>
            <a:off x="339650" y="2724403"/>
            <a:ext cx="4693946" cy="2575076"/>
            <a:chOff x="2461813" y="1383711"/>
            <a:chExt cx="5923708" cy="3796368"/>
          </a:xfrm>
        </p:grpSpPr>
        <p:pic>
          <p:nvPicPr>
            <p:cNvPr id="171" name="Google Shape;171;g315fa92342b_6_19"/>
            <p:cNvPicPr preferRelativeResize="0"/>
            <p:nvPr/>
          </p:nvPicPr>
          <p:blipFill>
            <a:blip r:embed="rId3">
              <a:alphaModFix/>
            </a:blip>
            <a:stretch>
              <a:fillRect/>
            </a:stretch>
          </p:blipFill>
          <p:spPr>
            <a:xfrm>
              <a:off x="2461813" y="1383711"/>
              <a:ext cx="5869626" cy="3381160"/>
            </a:xfrm>
            <a:prstGeom prst="rect">
              <a:avLst/>
            </a:prstGeom>
            <a:noFill/>
            <a:ln>
              <a:noFill/>
            </a:ln>
          </p:spPr>
        </p:pic>
        <p:sp>
          <p:nvSpPr>
            <p:cNvPr id="172" name="Google Shape;172;g315fa92342b_6_19"/>
            <p:cNvSpPr txBox="1"/>
            <p:nvPr/>
          </p:nvSpPr>
          <p:spPr>
            <a:xfrm>
              <a:off x="2734420" y="4764879"/>
              <a:ext cx="5651100" cy="415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US" sz="1100">
                  <a:latin typeface="Calibri"/>
                  <a:ea typeface="Calibri"/>
                  <a:cs typeface="Calibri"/>
                  <a:sym typeface="Calibri"/>
                </a:rPr>
                <a:t>FIgure 10a: Intra-Bank Barrier [1]</a:t>
              </a:r>
              <a:endParaRPr/>
            </a:p>
          </p:txBody>
        </p:sp>
      </p:grpSp>
      <p:sp>
        <p:nvSpPr>
          <p:cNvPr id="173" name="Google Shape;173;g315fa92342b_6_19"/>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15</a:t>
            </a:r>
            <a:endParaRPr b="1" sz="1100">
              <a:solidFill>
                <a:schemeClr val="lt1"/>
              </a:solidFill>
              <a:latin typeface="Calibri"/>
              <a:ea typeface="Calibri"/>
              <a:cs typeface="Calibri"/>
              <a:sym typeface="Calibri"/>
            </a:endParaRPr>
          </a:p>
        </p:txBody>
      </p:sp>
      <p:sp>
        <p:nvSpPr>
          <p:cNvPr id="174" name="Google Shape;174;g315fa92342b_6_19"/>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Sun-Sensing Methods</a:t>
            </a:r>
            <a:endParaRPr sz="3000">
              <a:latin typeface="Calibri"/>
              <a:ea typeface="Calibri"/>
              <a:cs typeface="Calibri"/>
              <a:sym typeface="Calibri"/>
            </a:endParaRPr>
          </a:p>
        </p:txBody>
      </p:sp>
      <p:sp>
        <p:nvSpPr>
          <p:cNvPr id="175" name="Google Shape;175;g315fa92342b_6_19"/>
          <p:cNvSpPr txBox="1"/>
          <p:nvPr/>
        </p:nvSpPr>
        <p:spPr>
          <a:xfrm>
            <a:off x="310550" y="1394075"/>
            <a:ext cx="3870000" cy="13236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Indirect systems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Photoresistors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Intra-Bank Barrier</a:t>
            </a:r>
            <a:endParaRPr sz="2000">
              <a:solidFill>
                <a:schemeClr val="dk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sz="2000">
              <a:solidFill>
                <a:schemeClr val="dk1"/>
              </a:solidFill>
              <a:latin typeface="Calibri"/>
              <a:ea typeface="Calibri"/>
              <a:cs typeface="Calibri"/>
              <a:sym typeface="Calibri"/>
            </a:endParaRPr>
          </a:p>
        </p:txBody>
      </p:sp>
      <p:grpSp>
        <p:nvGrpSpPr>
          <p:cNvPr id="176" name="Google Shape;176;g315fa92342b_6_19"/>
          <p:cNvGrpSpPr/>
          <p:nvPr/>
        </p:nvGrpSpPr>
        <p:grpSpPr>
          <a:xfrm>
            <a:off x="5274625" y="3295350"/>
            <a:ext cx="3473100" cy="1709950"/>
            <a:chOff x="4363112" y="3868800"/>
            <a:chExt cx="3473100" cy="1709950"/>
          </a:xfrm>
        </p:grpSpPr>
        <p:pic>
          <p:nvPicPr>
            <p:cNvPr id="177" name="Google Shape;177;g315fa92342b_6_19"/>
            <p:cNvPicPr preferRelativeResize="0"/>
            <p:nvPr/>
          </p:nvPicPr>
          <p:blipFill rotWithShape="1">
            <a:blip r:embed="rId4">
              <a:alphaModFix/>
            </a:blip>
            <a:srcRect b="26950" l="0" r="0" t="19470"/>
            <a:stretch/>
          </p:blipFill>
          <p:spPr>
            <a:xfrm>
              <a:off x="4742938" y="3868800"/>
              <a:ext cx="2713474" cy="1453824"/>
            </a:xfrm>
            <a:prstGeom prst="rect">
              <a:avLst/>
            </a:prstGeom>
            <a:noFill/>
            <a:ln>
              <a:noFill/>
            </a:ln>
          </p:spPr>
        </p:pic>
        <p:sp>
          <p:nvSpPr>
            <p:cNvPr id="178" name="Google Shape;178;g315fa92342b_6_19"/>
            <p:cNvSpPr txBox="1"/>
            <p:nvPr/>
          </p:nvSpPr>
          <p:spPr>
            <a:xfrm>
              <a:off x="4363112" y="5224750"/>
              <a:ext cx="347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latin typeface="Calibri"/>
                  <a:ea typeface="Calibri"/>
                  <a:cs typeface="Calibri"/>
                  <a:sym typeface="Calibri"/>
                </a:rPr>
                <a:t>Figure 10b: Raspberry Pi Camera Module 3 NoIR Wide</a:t>
              </a:r>
              <a:endParaRPr/>
            </a:p>
          </p:txBody>
        </p:sp>
      </p:grpSp>
      <p:sp>
        <p:nvSpPr>
          <p:cNvPr id="179" name="Google Shape;179;g315fa92342b_6_19"/>
          <p:cNvSpPr txBox="1"/>
          <p:nvPr/>
        </p:nvSpPr>
        <p:spPr>
          <a:xfrm>
            <a:off x="5076175" y="1432575"/>
            <a:ext cx="3870000" cy="10158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a:t>
            </a:r>
            <a:r>
              <a:rPr lang="en-US" sz="2000">
                <a:solidFill>
                  <a:schemeClr val="dk1"/>
                </a:solidFill>
                <a:latin typeface="Calibri"/>
                <a:ea typeface="Calibri"/>
                <a:cs typeface="Calibri"/>
                <a:sym typeface="Calibri"/>
              </a:rPr>
              <a:t>irect systems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Infrared Camera</a:t>
            </a:r>
            <a:endParaRPr sz="2000">
              <a:solidFill>
                <a:schemeClr val="dk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15fa92342b_4_1629"/>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16</a:t>
            </a:r>
            <a:endParaRPr>
              <a:latin typeface="Calibri"/>
              <a:ea typeface="Calibri"/>
              <a:cs typeface="Calibri"/>
              <a:sym typeface="Calibri"/>
            </a:endParaRPr>
          </a:p>
        </p:txBody>
      </p:sp>
      <p:sp>
        <p:nvSpPr>
          <p:cNvPr id="185" name="Google Shape;185;g315fa92342b_4_1629"/>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SimpleBlobDetector Parameters</a:t>
            </a:r>
            <a:endParaRPr sz="3000">
              <a:latin typeface="Calibri"/>
              <a:ea typeface="Calibri"/>
              <a:cs typeface="Calibri"/>
              <a:sym typeface="Calibri"/>
            </a:endParaRPr>
          </a:p>
        </p:txBody>
      </p:sp>
      <p:pic>
        <p:nvPicPr>
          <p:cNvPr id="186" name="Google Shape;186;g315fa92342b_4_1629"/>
          <p:cNvPicPr preferRelativeResize="0"/>
          <p:nvPr/>
        </p:nvPicPr>
        <p:blipFill>
          <a:blip r:embed="rId3">
            <a:alphaModFix/>
          </a:blip>
          <a:stretch>
            <a:fillRect/>
          </a:stretch>
        </p:blipFill>
        <p:spPr>
          <a:xfrm>
            <a:off x="4571978" y="2045962"/>
            <a:ext cx="4032525" cy="2766075"/>
          </a:xfrm>
          <a:prstGeom prst="rect">
            <a:avLst/>
          </a:prstGeom>
          <a:noFill/>
          <a:ln>
            <a:noFill/>
          </a:ln>
        </p:spPr>
      </p:pic>
      <p:pic>
        <p:nvPicPr>
          <p:cNvPr id="187" name="Google Shape;187;g315fa92342b_4_1629"/>
          <p:cNvPicPr preferRelativeResize="0"/>
          <p:nvPr/>
        </p:nvPicPr>
        <p:blipFill>
          <a:blip r:embed="rId4">
            <a:alphaModFix/>
          </a:blip>
          <a:stretch>
            <a:fillRect/>
          </a:stretch>
        </p:blipFill>
        <p:spPr>
          <a:xfrm>
            <a:off x="820975" y="1688210"/>
            <a:ext cx="3181348" cy="3181348"/>
          </a:xfrm>
          <a:prstGeom prst="rect">
            <a:avLst/>
          </a:prstGeom>
          <a:noFill/>
          <a:ln>
            <a:noFill/>
          </a:ln>
        </p:spPr>
      </p:pic>
      <p:sp>
        <p:nvSpPr>
          <p:cNvPr id="188" name="Google Shape;188;g315fa92342b_4_1629"/>
          <p:cNvSpPr txBox="1"/>
          <p:nvPr/>
        </p:nvSpPr>
        <p:spPr>
          <a:xfrm>
            <a:off x="5088250" y="50303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latin typeface="Calibri"/>
                <a:ea typeface="Calibri"/>
                <a:cs typeface="Calibri"/>
                <a:sym typeface="Calibri"/>
              </a:rPr>
              <a:t>Figure 12: SimpleBlobDetector Parameters</a:t>
            </a:r>
            <a:endParaRPr b="1">
              <a:latin typeface="Calibri"/>
              <a:ea typeface="Calibri"/>
              <a:cs typeface="Calibri"/>
              <a:sym typeface="Calibri"/>
            </a:endParaRPr>
          </a:p>
        </p:txBody>
      </p:sp>
      <p:sp>
        <p:nvSpPr>
          <p:cNvPr id="189" name="Google Shape;189;g315fa92342b_4_1629"/>
          <p:cNvSpPr txBox="1"/>
          <p:nvPr/>
        </p:nvSpPr>
        <p:spPr>
          <a:xfrm>
            <a:off x="911650" y="503035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latin typeface="Calibri"/>
                <a:ea typeface="Calibri"/>
                <a:cs typeface="Calibri"/>
                <a:sym typeface="Calibri"/>
              </a:rPr>
              <a:t>Figure 11: </a:t>
            </a:r>
            <a:r>
              <a:rPr b="1" lang="en-US" sz="1100">
                <a:latin typeface="Calibri"/>
                <a:ea typeface="Calibri"/>
                <a:cs typeface="Calibri"/>
                <a:sym typeface="Calibri"/>
              </a:rPr>
              <a:t>Screen capture</a:t>
            </a:r>
            <a:r>
              <a:rPr b="1" lang="en-US" sz="1100">
                <a:latin typeface="Calibri"/>
                <a:ea typeface="Calibri"/>
                <a:cs typeface="Calibri"/>
                <a:sym typeface="Calibri"/>
              </a:rPr>
              <a:t> of detected light source</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5fa92342b_4_3"/>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 </a:t>
            </a:r>
            <a:r>
              <a:rPr b="1" lang="en-US" sz="1100">
                <a:solidFill>
                  <a:schemeClr val="lt1"/>
                </a:solidFill>
                <a:latin typeface="Calibri"/>
                <a:ea typeface="Calibri"/>
                <a:cs typeface="Calibri"/>
                <a:sym typeface="Calibri"/>
              </a:rPr>
              <a:t>17</a:t>
            </a:r>
            <a:endParaRPr>
              <a:latin typeface="Calibri"/>
              <a:ea typeface="Calibri"/>
              <a:cs typeface="Calibri"/>
              <a:sym typeface="Calibri"/>
            </a:endParaRPr>
          </a:p>
        </p:txBody>
      </p:sp>
      <p:sp>
        <p:nvSpPr>
          <p:cNvPr id="195" name="Google Shape;195;g315fa92342b_4_3"/>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Tracking Algorithm</a:t>
            </a:r>
            <a:endParaRPr sz="3000">
              <a:latin typeface="Calibri"/>
              <a:ea typeface="Calibri"/>
              <a:cs typeface="Calibri"/>
              <a:sym typeface="Calibri"/>
            </a:endParaRPr>
          </a:p>
        </p:txBody>
      </p:sp>
      <p:grpSp>
        <p:nvGrpSpPr>
          <p:cNvPr id="196" name="Google Shape;196;g315fa92342b_4_3"/>
          <p:cNvGrpSpPr/>
          <p:nvPr/>
        </p:nvGrpSpPr>
        <p:grpSpPr>
          <a:xfrm>
            <a:off x="1927925" y="1302912"/>
            <a:ext cx="5288167" cy="3887231"/>
            <a:chOff x="1862550" y="1351600"/>
            <a:chExt cx="5768700" cy="4154800"/>
          </a:xfrm>
        </p:grpSpPr>
        <p:sp>
          <p:nvSpPr>
            <p:cNvPr id="197" name="Google Shape;197;g315fa92342b_4_3"/>
            <p:cNvSpPr/>
            <p:nvPr/>
          </p:nvSpPr>
          <p:spPr>
            <a:xfrm flipH="1" rot="5400000">
              <a:off x="5432550" y="2315550"/>
              <a:ext cx="2402400" cy="1995000"/>
            </a:xfrm>
            <a:prstGeom prst="uturnArrow">
              <a:avLst>
                <a:gd fmla="val 3737" name="adj1"/>
                <a:gd fmla="val 4734" name="adj2"/>
                <a:gd fmla="val 4852" name="adj3"/>
                <a:gd fmla="val 0" name="adj4"/>
                <a:gd fmla="val 98038" name="adj5"/>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g315fa92342b_4_3"/>
            <p:cNvSpPr/>
            <p:nvPr/>
          </p:nvSpPr>
          <p:spPr>
            <a:xfrm flipH="1" rot="5400000">
              <a:off x="5816550" y="2179150"/>
              <a:ext cx="1488600" cy="1776600"/>
            </a:xfrm>
            <a:prstGeom prst="uturnArrow">
              <a:avLst>
                <a:gd fmla="val 5093" name="adj1"/>
                <a:gd fmla="val 5730" name="adj2"/>
                <a:gd fmla="val 6578" name="adj3"/>
                <a:gd fmla="val 0" name="adj4"/>
                <a:gd fmla="val 100000" name="adj5"/>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g315fa92342b_4_3"/>
            <p:cNvSpPr/>
            <p:nvPr/>
          </p:nvSpPr>
          <p:spPr>
            <a:xfrm>
              <a:off x="2712447" y="1351600"/>
              <a:ext cx="2959500" cy="429300"/>
            </a:xfrm>
            <a:prstGeom prst="roundRect">
              <a:avLst>
                <a:gd fmla="val 50000"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rgbClr val="FFFFFF"/>
                  </a:solidFill>
                  <a:latin typeface="Calibri"/>
                  <a:ea typeface="Calibri"/>
                  <a:cs typeface="Calibri"/>
                  <a:sym typeface="Calibri"/>
                </a:rPr>
                <a:t>Initialize Servo, Stepper, Camera, Detector</a:t>
              </a:r>
              <a:endParaRPr b="1">
                <a:solidFill>
                  <a:srgbClr val="FFFFFF"/>
                </a:solidFill>
                <a:latin typeface="Calibri"/>
                <a:ea typeface="Calibri"/>
                <a:cs typeface="Calibri"/>
                <a:sym typeface="Calibri"/>
              </a:endParaRPr>
            </a:p>
          </p:txBody>
        </p:sp>
        <p:sp>
          <p:nvSpPr>
            <p:cNvPr id="200" name="Google Shape;200;g315fa92342b_4_3"/>
            <p:cNvSpPr/>
            <p:nvPr/>
          </p:nvSpPr>
          <p:spPr>
            <a:xfrm>
              <a:off x="4094970" y="1780711"/>
              <a:ext cx="195900" cy="308100"/>
            </a:xfrm>
            <a:prstGeom prst="down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g315fa92342b_4_3"/>
            <p:cNvSpPr/>
            <p:nvPr/>
          </p:nvSpPr>
          <p:spPr>
            <a:xfrm>
              <a:off x="5017990" y="2507337"/>
              <a:ext cx="195900" cy="297900"/>
            </a:xfrm>
            <a:prstGeom prst="down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g315fa92342b_4_3"/>
            <p:cNvSpPr/>
            <p:nvPr/>
          </p:nvSpPr>
          <p:spPr>
            <a:xfrm>
              <a:off x="4094386" y="2804842"/>
              <a:ext cx="2959500" cy="429300"/>
            </a:xfrm>
            <a:prstGeom prst="roundRect">
              <a:avLst>
                <a:gd fmla="val 50000"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rgbClr val="FFFFFF"/>
                  </a:solidFill>
                  <a:latin typeface="Calibri"/>
                  <a:ea typeface="Calibri"/>
                  <a:cs typeface="Calibri"/>
                  <a:sym typeface="Calibri"/>
                </a:rPr>
                <a:t>Capture, Process Frame </a:t>
              </a:r>
              <a:endParaRPr b="1" sz="1000">
                <a:solidFill>
                  <a:srgbClr val="FFFFFF"/>
                </a:solidFill>
                <a:latin typeface="Calibri"/>
                <a:ea typeface="Calibri"/>
                <a:cs typeface="Calibri"/>
                <a:sym typeface="Calibri"/>
              </a:endParaRPr>
            </a:p>
            <a:p>
              <a:pPr indent="0" lvl="0" marL="0" rtl="0" algn="ctr">
                <a:spcBef>
                  <a:spcPts val="0"/>
                </a:spcBef>
                <a:spcAft>
                  <a:spcPts val="0"/>
                </a:spcAft>
                <a:buNone/>
              </a:pPr>
              <a:r>
                <a:rPr b="1" lang="en-US" sz="1000">
                  <a:solidFill>
                    <a:srgbClr val="FFFFFF"/>
                  </a:solidFill>
                  <a:latin typeface="Calibri"/>
                  <a:ea typeface="Calibri"/>
                  <a:cs typeface="Calibri"/>
                  <a:sym typeface="Calibri"/>
                </a:rPr>
                <a:t>(Gaussian Blur, Threshold)</a:t>
              </a:r>
              <a:endParaRPr b="1">
                <a:solidFill>
                  <a:srgbClr val="FFFFFF"/>
                </a:solidFill>
                <a:latin typeface="Calibri"/>
                <a:ea typeface="Calibri"/>
                <a:cs typeface="Calibri"/>
                <a:sym typeface="Calibri"/>
              </a:endParaRPr>
            </a:p>
          </p:txBody>
        </p:sp>
        <p:sp>
          <p:nvSpPr>
            <p:cNvPr id="203" name="Google Shape;203;g315fa92342b_4_3"/>
            <p:cNvSpPr/>
            <p:nvPr/>
          </p:nvSpPr>
          <p:spPr>
            <a:xfrm>
              <a:off x="4094386" y="3531468"/>
              <a:ext cx="2959500" cy="4293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rgbClr val="FFFFFF"/>
                  </a:solidFill>
                  <a:latin typeface="Calibri"/>
                  <a:ea typeface="Calibri"/>
                  <a:cs typeface="Calibri"/>
                  <a:sym typeface="Calibri"/>
                </a:rPr>
                <a:t>Sun Detected?</a:t>
              </a:r>
              <a:endParaRPr b="1">
                <a:solidFill>
                  <a:srgbClr val="FFFFFF"/>
                </a:solidFill>
                <a:latin typeface="Calibri"/>
                <a:ea typeface="Calibri"/>
                <a:cs typeface="Calibri"/>
                <a:sym typeface="Calibri"/>
              </a:endParaRPr>
            </a:p>
          </p:txBody>
        </p:sp>
        <p:sp>
          <p:nvSpPr>
            <p:cNvPr id="204" name="Google Shape;204;g315fa92342b_4_3"/>
            <p:cNvSpPr/>
            <p:nvPr/>
          </p:nvSpPr>
          <p:spPr>
            <a:xfrm>
              <a:off x="5476325" y="3233964"/>
              <a:ext cx="195900" cy="302400"/>
            </a:xfrm>
            <a:prstGeom prst="down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g315fa92342b_4_3"/>
            <p:cNvSpPr txBox="1"/>
            <p:nvPr/>
          </p:nvSpPr>
          <p:spPr>
            <a:xfrm>
              <a:off x="6878022" y="3772387"/>
              <a:ext cx="704400" cy="1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latin typeface="Calibri"/>
                  <a:ea typeface="Calibri"/>
                  <a:cs typeface="Calibri"/>
                  <a:sym typeface="Calibri"/>
                </a:rPr>
                <a:t>No</a:t>
              </a:r>
              <a:endParaRPr b="1" sz="1000">
                <a:latin typeface="Calibri"/>
                <a:ea typeface="Calibri"/>
                <a:cs typeface="Calibri"/>
                <a:sym typeface="Calibri"/>
              </a:endParaRPr>
            </a:p>
          </p:txBody>
        </p:sp>
        <p:sp>
          <p:nvSpPr>
            <p:cNvPr id="206" name="Google Shape;206;g315fa92342b_4_3"/>
            <p:cNvSpPr/>
            <p:nvPr/>
          </p:nvSpPr>
          <p:spPr>
            <a:xfrm>
              <a:off x="5476325" y="3960590"/>
              <a:ext cx="195900" cy="302400"/>
            </a:xfrm>
            <a:prstGeom prst="down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g315fa92342b_4_3"/>
            <p:cNvSpPr/>
            <p:nvPr/>
          </p:nvSpPr>
          <p:spPr>
            <a:xfrm>
              <a:off x="4094386" y="4258094"/>
              <a:ext cx="2959500" cy="4293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rgbClr val="FFFFFF"/>
                  </a:solidFill>
                  <a:latin typeface="Calibri"/>
                  <a:ea typeface="Calibri"/>
                  <a:cs typeface="Calibri"/>
                  <a:sym typeface="Calibri"/>
                </a:rPr>
                <a:t>Calculate Angle, Update Motors</a:t>
              </a:r>
              <a:endParaRPr b="1" sz="1000">
                <a:solidFill>
                  <a:srgbClr val="FFFFFF"/>
                </a:solidFill>
                <a:latin typeface="Calibri"/>
                <a:ea typeface="Calibri"/>
                <a:cs typeface="Calibri"/>
                <a:sym typeface="Calibri"/>
              </a:endParaRPr>
            </a:p>
          </p:txBody>
        </p:sp>
        <p:sp>
          <p:nvSpPr>
            <p:cNvPr id="208" name="Google Shape;208;g315fa92342b_4_3"/>
            <p:cNvSpPr txBox="1"/>
            <p:nvPr/>
          </p:nvSpPr>
          <p:spPr>
            <a:xfrm>
              <a:off x="5589811" y="3921169"/>
              <a:ext cx="704400" cy="14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latin typeface="Calibri"/>
                  <a:ea typeface="Calibri"/>
                  <a:cs typeface="Calibri"/>
                  <a:sym typeface="Calibri"/>
                </a:rPr>
                <a:t>Yes</a:t>
              </a:r>
              <a:endParaRPr b="1" sz="1000">
                <a:latin typeface="Calibri"/>
                <a:ea typeface="Calibri"/>
                <a:cs typeface="Calibri"/>
                <a:sym typeface="Calibri"/>
              </a:endParaRPr>
            </a:p>
          </p:txBody>
        </p:sp>
        <p:sp>
          <p:nvSpPr>
            <p:cNvPr id="209" name="Google Shape;209;g315fa92342b_4_3"/>
            <p:cNvSpPr/>
            <p:nvPr/>
          </p:nvSpPr>
          <p:spPr>
            <a:xfrm>
              <a:off x="2712461" y="5077100"/>
              <a:ext cx="3519900" cy="429300"/>
            </a:xfrm>
            <a:prstGeom prst="roundRect">
              <a:avLst>
                <a:gd fmla="val 50000"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rgbClr val="FFFFFF"/>
                  </a:solidFill>
                  <a:latin typeface="Calibri"/>
                  <a:ea typeface="Calibri"/>
                  <a:cs typeface="Calibri"/>
                  <a:sym typeface="Calibri"/>
                </a:rPr>
                <a:t>End Script, Cleanup Hardware</a:t>
              </a:r>
              <a:endParaRPr b="1">
                <a:solidFill>
                  <a:srgbClr val="FFFFFF"/>
                </a:solidFill>
                <a:latin typeface="Calibri"/>
                <a:ea typeface="Calibri"/>
                <a:cs typeface="Calibri"/>
                <a:sym typeface="Calibri"/>
              </a:endParaRPr>
            </a:p>
          </p:txBody>
        </p:sp>
        <p:sp>
          <p:nvSpPr>
            <p:cNvPr id="210" name="Google Shape;210;g315fa92342b_4_3"/>
            <p:cNvSpPr txBox="1"/>
            <p:nvPr/>
          </p:nvSpPr>
          <p:spPr>
            <a:xfrm rot="-5400000">
              <a:off x="2850816" y="3567493"/>
              <a:ext cx="1106100" cy="17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latin typeface="Calibri"/>
                  <a:ea typeface="Calibri"/>
                  <a:cs typeface="Calibri"/>
                  <a:sym typeface="Calibri"/>
                </a:rPr>
                <a:t>Exception</a:t>
              </a:r>
              <a:endParaRPr b="1" sz="1000">
                <a:latin typeface="Calibri"/>
                <a:ea typeface="Calibri"/>
                <a:cs typeface="Calibri"/>
                <a:sym typeface="Calibri"/>
              </a:endParaRPr>
            </a:p>
          </p:txBody>
        </p:sp>
        <p:sp>
          <p:nvSpPr>
            <p:cNvPr id="211" name="Google Shape;211;g315fa92342b_4_3"/>
            <p:cNvSpPr/>
            <p:nvPr/>
          </p:nvSpPr>
          <p:spPr>
            <a:xfrm>
              <a:off x="5435773" y="4687216"/>
              <a:ext cx="195900" cy="389700"/>
            </a:xfrm>
            <a:prstGeom prst="down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g315fa92342b_4_3"/>
            <p:cNvSpPr txBox="1"/>
            <p:nvPr/>
          </p:nvSpPr>
          <p:spPr>
            <a:xfrm>
              <a:off x="5631458" y="4687388"/>
              <a:ext cx="19950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000">
                  <a:latin typeface="Calibri"/>
                  <a:ea typeface="Calibri"/>
                  <a:cs typeface="Calibri"/>
                  <a:sym typeface="Calibri"/>
                </a:rPr>
                <a:t>Keyboard Interrupt</a:t>
              </a:r>
              <a:endParaRPr b="1" sz="1000">
                <a:latin typeface="Calibri"/>
                <a:ea typeface="Calibri"/>
                <a:cs typeface="Calibri"/>
                <a:sym typeface="Calibri"/>
              </a:endParaRPr>
            </a:p>
          </p:txBody>
        </p:sp>
        <p:cxnSp>
          <p:nvCxnSpPr>
            <p:cNvPr id="213" name="Google Shape;213;g315fa92342b_4_3"/>
            <p:cNvCxnSpPr/>
            <p:nvPr/>
          </p:nvCxnSpPr>
          <p:spPr>
            <a:xfrm>
              <a:off x="3624777" y="2513826"/>
              <a:ext cx="0" cy="2556900"/>
            </a:xfrm>
            <a:prstGeom prst="straightConnector1">
              <a:avLst/>
            </a:prstGeom>
            <a:noFill/>
            <a:ln cap="flat" cmpd="sng" w="19050">
              <a:solidFill>
                <a:srgbClr val="000000"/>
              </a:solidFill>
              <a:prstDash val="dot"/>
              <a:round/>
              <a:headEnd len="med" w="med" type="none"/>
              <a:tailEnd len="med" w="med" type="triangle"/>
            </a:ln>
          </p:spPr>
        </p:cxnSp>
        <p:cxnSp>
          <p:nvCxnSpPr>
            <p:cNvPr id="214" name="Google Shape;214;g315fa92342b_4_3"/>
            <p:cNvCxnSpPr>
              <a:stCxn id="199" idx="1"/>
              <a:endCxn id="209" idx="1"/>
            </p:cNvCxnSpPr>
            <p:nvPr/>
          </p:nvCxnSpPr>
          <p:spPr>
            <a:xfrm>
              <a:off x="2712447" y="1566250"/>
              <a:ext cx="600" cy="3725400"/>
            </a:xfrm>
            <a:prstGeom prst="bentConnector3">
              <a:avLst>
                <a:gd fmla="val -43293880" name="adj1"/>
              </a:avLst>
            </a:prstGeom>
            <a:noFill/>
            <a:ln cap="flat" cmpd="sng" w="19050">
              <a:solidFill>
                <a:srgbClr val="000000"/>
              </a:solidFill>
              <a:prstDash val="dot"/>
              <a:round/>
              <a:headEnd len="med" w="med" type="none"/>
              <a:tailEnd len="med" w="med" type="triangle"/>
            </a:ln>
          </p:spPr>
        </p:cxnSp>
        <p:sp>
          <p:nvSpPr>
            <p:cNvPr id="215" name="Google Shape;215;g315fa92342b_4_3"/>
            <p:cNvSpPr txBox="1"/>
            <p:nvPr/>
          </p:nvSpPr>
          <p:spPr>
            <a:xfrm rot="-5400000">
              <a:off x="1398150" y="3567493"/>
              <a:ext cx="1106100" cy="17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000">
                  <a:latin typeface="Calibri"/>
                  <a:ea typeface="Calibri"/>
                  <a:cs typeface="Calibri"/>
                  <a:sym typeface="Calibri"/>
                </a:rPr>
                <a:t>Exception</a:t>
              </a:r>
              <a:endParaRPr b="1" sz="1000">
                <a:latin typeface="Calibri"/>
                <a:ea typeface="Calibri"/>
                <a:cs typeface="Calibri"/>
                <a:sym typeface="Calibri"/>
              </a:endParaRPr>
            </a:p>
          </p:txBody>
        </p:sp>
        <p:sp>
          <p:nvSpPr>
            <p:cNvPr id="216" name="Google Shape;216;g315fa92342b_4_3"/>
            <p:cNvSpPr/>
            <p:nvPr/>
          </p:nvSpPr>
          <p:spPr>
            <a:xfrm>
              <a:off x="2713186" y="2078217"/>
              <a:ext cx="2959500" cy="429300"/>
            </a:xfrm>
            <a:prstGeom prst="roundRect">
              <a:avLst>
                <a:gd fmla="val 50000" name="adj"/>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000">
                  <a:solidFill>
                    <a:srgbClr val="FFFFFF"/>
                  </a:solidFill>
                  <a:latin typeface="Calibri"/>
                  <a:ea typeface="Calibri"/>
                  <a:cs typeface="Calibri"/>
                  <a:sym typeface="Calibri"/>
                </a:rPr>
                <a:t>Main Loop</a:t>
              </a:r>
              <a:endParaRPr b="1">
                <a:solidFill>
                  <a:srgbClr val="FFFFFF"/>
                </a:solidFill>
                <a:latin typeface="Calibri"/>
                <a:ea typeface="Calibri"/>
                <a:cs typeface="Calibri"/>
                <a:sym typeface="Calibri"/>
              </a:endParaRPr>
            </a:p>
          </p:txBody>
        </p:sp>
      </p:grpSp>
      <p:sp>
        <p:nvSpPr>
          <p:cNvPr id="217" name="Google Shape;217;g315fa92342b_4_3"/>
          <p:cNvSpPr txBox="1"/>
          <p:nvPr/>
        </p:nvSpPr>
        <p:spPr>
          <a:xfrm>
            <a:off x="3623250" y="53100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100">
                <a:latin typeface="Calibri"/>
                <a:ea typeface="Calibri"/>
                <a:cs typeface="Calibri"/>
                <a:sym typeface="Calibri"/>
              </a:rPr>
              <a:t>Figure 13: Solar articulation algorithm diagram</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7"/>
          <p:cNvSpPr txBox="1"/>
          <p:nvPr/>
        </p:nvSpPr>
        <p:spPr>
          <a:xfrm>
            <a:off x="7274981" y="6214529"/>
            <a:ext cx="1625599" cy="317499"/>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DEVELOPMENT</a:t>
            </a:r>
            <a:r>
              <a:rPr b="1" lang="en-US" sz="1100" u="none" cap="none" strike="noStrike">
                <a:solidFill>
                  <a:schemeClr val="lt1"/>
                </a:solidFill>
                <a:latin typeface="Calibri"/>
                <a:ea typeface="Calibri"/>
                <a:cs typeface="Calibri"/>
                <a:sym typeface="Calibri"/>
              </a:rPr>
              <a:t> | </a:t>
            </a:r>
            <a:r>
              <a:rPr b="1" lang="en-US" sz="1100">
                <a:solidFill>
                  <a:schemeClr val="lt1"/>
                </a:solidFill>
                <a:latin typeface="Calibri"/>
                <a:ea typeface="Calibri"/>
                <a:cs typeface="Calibri"/>
                <a:sym typeface="Calibri"/>
              </a:rPr>
              <a:t>18</a:t>
            </a:r>
            <a:endParaRPr>
              <a:latin typeface="Calibri"/>
              <a:ea typeface="Calibri"/>
              <a:cs typeface="Calibri"/>
              <a:sym typeface="Calibri"/>
            </a:endParaRPr>
          </a:p>
        </p:txBody>
      </p:sp>
      <p:sp>
        <p:nvSpPr>
          <p:cNvPr id="223" name="Google Shape;223;p7"/>
          <p:cNvSpPr txBox="1"/>
          <p:nvPr/>
        </p:nvSpPr>
        <p:spPr>
          <a:xfrm>
            <a:off x="263449" y="236875"/>
            <a:ext cx="82065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Multithreading and Concurrency for Real-Time Control</a:t>
            </a:r>
            <a:endParaRPr sz="3000">
              <a:latin typeface="Calibri"/>
              <a:ea typeface="Calibri"/>
              <a:cs typeface="Calibri"/>
              <a:sym typeface="Calibri"/>
            </a:endParaRPr>
          </a:p>
        </p:txBody>
      </p:sp>
      <p:sp>
        <p:nvSpPr>
          <p:cNvPr id="224" name="Google Shape;224;p7"/>
          <p:cNvSpPr txBox="1"/>
          <p:nvPr/>
        </p:nvSpPr>
        <p:spPr>
          <a:xfrm>
            <a:off x="362966" y="1136563"/>
            <a:ext cx="8268600" cy="4202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a:solidFill>
                  <a:srgbClr val="0033B3"/>
                </a:solidFill>
                <a:latin typeface="Courier New"/>
                <a:ea typeface="Courier New"/>
                <a:cs typeface="Courier New"/>
                <a:sym typeface="Courier New"/>
              </a:rPr>
              <a:t>from </a:t>
            </a:r>
            <a:r>
              <a:rPr lang="en-US">
                <a:solidFill>
                  <a:srgbClr val="080808"/>
                </a:solidFill>
                <a:latin typeface="Courier New"/>
                <a:ea typeface="Courier New"/>
                <a:cs typeface="Courier New"/>
                <a:sym typeface="Courier New"/>
              </a:rPr>
              <a:t>concurrent.futures </a:t>
            </a:r>
            <a:r>
              <a:rPr lang="en-US">
                <a:solidFill>
                  <a:srgbClr val="0033B3"/>
                </a:solidFill>
                <a:latin typeface="Courier New"/>
                <a:ea typeface="Courier New"/>
                <a:cs typeface="Courier New"/>
                <a:sym typeface="Courier New"/>
              </a:rPr>
              <a:t>import </a:t>
            </a:r>
            <a:r>
              <a:rPr lang="en-US">
                <a:solidFill>
                  <a:srgbClr val="080808"/>
                </a:solidFill>
                <a:latin typeface="Courier New"/>
                <a:ea typeface="Courier New"/>
                <a:cs typeface="Courier New"/>
                <a:sym typeface="Courier New"/>
              </a:rPr>
              <a:t>ThreadPoolExecutor</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033B3"/>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033B3"/>
              </a:solidFill>
              <a:latin typeface="Courier New"/>
              <a:ea typeface="Courier New"/>
              <a:cs typeface="Courier New"/>
              <a:sym typeface="Courier New"/>
            </a:endParaRPr>
          </a:p>
          <a:p>
            <a:pPr indent="0" lvl="0" marL="0" rtl="0" algn="l">
              <a:spcBef>
                <a:spcPts val="0"/>
              </a:spcBef>
              <a:spcAft>
                <a:spcPts val="0"/>
              </a:spcAft>
              <a:buNone/>
            </a:pPr>
            <a:r>
              <a:rPr lang="en-US">
                <a:solidFill>
                  <a:srgbClr val="0033B3"/>
                </a:solidFill>
                <a:latin typeface="Courier New"/>
                <a:ea typeface="Courier New"/>
                <a:cs typeface="Courier New"/>
                <a:sym typeface="Courier New"/>
              </a:rPr>
              <a:t>def </a:t>
            </a:r>
            <a:r>
              <a:rPr lang="en-US">
                <a:solidFill>
                  <a:srgbClr val="080808"/>
                </a:solidFill>
                <a:latin typeface="Courier New"/>
                <a:ea typeface="Courier New"/>
                <a:cs typeface="Courier New"/>
                <a:sym typeface="Courier New"/>
              </a:rPr>
              <a:t>record_motor_data(t1, t2, m1, m2, start_time):</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a:t>
            </a:r>
            <a:r>
              <a:rPr lang="en-US">
                <a:solidFill>
                  <a:srgbClr val="0033B3"/>
                </a:solidFill>
                <a:latin typeface="Courier New"/>
                <a:ea typeface="Courier New"/>
                <a:cs typeface="Courier New"/>
                <a:sym typeface="Courier New"/>
              </a:rPr>
              <a:t>if not </a:t>
            </a:r>
            <a:r>
              <a:rPr lang="en-US">
                <a:solidFill>
                  <a:srgbClr val="080808"/>
                </a:solidFill>
                <a:latin typeface="Courier New"/>
                <a:ea typeface="Courier New"/>
                <a:cs typeface="Courier New"/>
                <a:sym typeface="Courier New"/>
              </a:rPr>
              <a:t>(t1 </a:t>
            </a:r>
            <a:r>
              <a:rPr lang="en-US">
                <a:solidFill>
                  <a:srgbClr val="0033B3"/>
                </a:solidFill>
                <a:latin typeface="Courier New"/>
                <a:ea typeface="Courier New"/>
                <a:cs typeface="Courier New"/>
                <a:sym typeface="Courier New"/>
              </a:rPr>
              <a:t>or </a:t>
            </a:r>
            <a:r>
              <a:rPr lang="en-US">
                <a:solidFill>
                  <a:srgbClr val="080808"/>
                </a:solidFill>
                <a:latin typeface="Courier New"/>
                <a:ea typeface="Courier New"/>
                <a:cs typeface="Courier New"/>
                <a:sym typeface="Courier New"/>
              </a:rPr>
              <a:t>t2):</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a:t>
            </a:r>
            <a:r>
              <a:rPr lang="en-US">
                <a:solidFill>
                  <a:srgbClr val="0033B3"/>
                </a:solidFill>
                <a:latin typeface="Courier New"/>
                <a:ea typeface="Courier New"/>
                <a:cs typeface="Courier New"/>
                <a:sym typeface="Courier New"/>
              </a:rPr>
              <a:t>return</a:t>
            </a:r>
            <a:endParaRPr>
              <a:solidFill>
                <a:srgbClr val="0033B3"/>
              </a:solidFill>
              <a:latin typeface="Courier New"/>
              <a:ea typeface="Courier New"/>
              <a:cs typeface="Courier New"/>
              <a:sym typeface="Courier New"/>
            </a:endParaRPr>
          </a:p>
          <a:p>
            <a:pPr indent="0" lvl="0" marL="0" rtl="0" algn="l">
              <a:spcBef>
                <a:spcPts val="0"/>
              </a:spcBef>
              <a:spcAft>
                <a:spcPts val="0"/>
              </a:spcAft>
              <a:buNone/>
            </a:pPr>
            <a:r>
              <a:rPr lang="en-US">
                <a:solidFill>
                  <a:srgbClr val="0033B3"/>
                </a:solidFill>
                <a:latin typeface="Courier New"/>
                <a:ea typeface="Courier New"/>
                <a:cs typeface="Courier New"/>
                <a:sym typeface="Courier New"/>
              </a:rPr>
              <a:t>   while </a:t>
            </a:r>
            <a:r>
              <a:rPr lang="en-US">
                <a:solidFill>
                  <a:srgbClr val="080808"/>
                </a:solidFill>
                <a:latin typeface="Courier New"/>
                <a:ea typeface="Courier New"/>
                <a:cs typeface="Courier New"/>
                <a:sym typeface="Courier New"/>
              </a:rPr>
              <a:t>(t1 </a:t>
            </a:r>
            <a:r>
              <a:rPr lang="en-US">
                <a:solidFill>
                  <a:srgbClr val="0033B3"/>
                </a:solidFill>
                <a:latin typeface="Courier New"/>
                <a:ea typeface="Courier New"/>
                <a:cs typeface="Courier New"/>
                <a:sym typeface="Courier New"/>
              </a:rPr>
              <a:t>and not </a:t>
            </a:r>
            <a:r>
              <a:rPr lang="en-US">
                <a:solidFill>
                  <a:srgbClr val="080808"/>
                </a:solidFill>
                <a:latin typeface="Courier New"/>
                <a:ea typeface="Courier New"/>
                <a:cs typeface="Courier New"/>
                <a:sym typeface="Courier New"/>
              </a:rPr>
              <a:t>t1.done()) </a:t>
            </a:r>
            <a:r>
              <a:rPr lang="en-US">
                <a:solidFill>
                  <a:srgbClr val="0033B3"/>
                </a:solidFill>
                <a:latin typeface="Courier New"/>
                <a:ea typeface="Courier New"/>
                <a:cs typeface="Courier New"/>
                <a:sym typeface="Courier New"/>
              </a:rPr>
              <a:t>or </a:t>
            </a:r>
            <a:r>
              <a:rPr lang="en-US">
                <a:solidFill>
                  <a:srgbClr val="080808"/>
                </a:solidFill>
                <a:latin typeface="Courier New"/>
                <a:ea typeface="Courier New"/>
                <a:cs typeface="Courier New"/>
                <a:sym typeface="Courier New"/>
              </a:rPr>
              <a:t>(t2 </a:t>
            </a:r>
            <a:r>
              <a:rPr lang="en-US">
                <a:solidFill>
                  <a:srgbClr val="0033B3"/>
                </a:solidFill>
                <a:latin typeface="Courier New"/>
                <a:ea typeface="Courier New"/>
                <a:cs typeface="Courier New"/>
                <a:sym typeface="Courier New"/>
              </a:rPr>
              <a:t>and not </a:t>
            </a:r>
            <a:r>
              <a:rPr lang="en-US">
                <a:solidFill>
                  <a:srgbClr val="080808"/>
                </a:solidFill>
                <a:latin typeface="Courier New"/>
                <a:ea typeface="Courier New"/>
                <a:cs typeface="Courier New"/>
                <a:sym typeface="Courier New"/>
              </a:rPr>
              <a:t>t2.done()):</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t = time.time() - start_time</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m1.write_data(t)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m2.write_data(t)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time.sleep(</a:t>
            </a:r>
            <a:r>
              <a:rPr lang="en-US">
                <a:solidFill>
                  <a:srgbClr val="1750EB"/>
                </a:solidFill>
                <a:latin typeface="Courier New"/>
                <a:ea typeface="Courier New"/>
                <a:cs typeface="Courier New"/>
                <a:sym typeface="Courier New"/>
              </a:rPr>
              <a:t>0.02</a:t>
            </a:r>
            <a:r>
              <a:rPr lang="en-US">
                <a:solidFill>
                  <a:srgbClr val="080808"/>
                </a:solidFill>
                <a:latin typeface="Courier New"/>
                <a:ea typeface="Courier New"/>
                <a:cs typeface="Courier New"/>
                <a:sym typeface="Courier New"/>
              </a:rPr>
              <a: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033B3"/>
                </a:solidFill>
                <a:latin typeface="Courier New"/>
                <a:ea typeface="Courier New"/>
                <a:cs typeface="Courier New"/>
                <a:sym typeface="Courier New"/>
              </a:rPr>
              <a:t>with </a:t>
            </a:r>
            <a:r>
              <a:rPr lang="en-US">
                <a:solidFill>
                  <a:srgbClr val="080808"/>
                </a:solidFill>
                <a:latin typeface="Courier New"/>
                <a:ea typeface="Courier New"/>
                <a:cs typeface="Courier New"/>
                <a:sym typeface="Courier New"/>
              </a:rPr>
              <a:t>ThreadPoolExecutor(max_workers=</a:t>
            </a:r>
            <a:r>
              <a:rPr lang="en-US">
                <a:solidFill>
                  <a:srgbClr val="1750EB"/>
                </a:solidFill>
                <a:latin typeface="Courier New"/>
                <a:ea typeface="Courier New"/>
                <a:cs typeface="Courier New"/>
                <a:sym typeface="Courier New"/>
              </a:rPr>
              <a:t>2</a:t>
            </a:r>
            <a:r>
              <a:rPr lang="en-US">
                <a:solidFill>
                  <a:srgbClr val="080808"/>
                </a:solidFill>
                <a:latin typeface="Courier New"/>
                <a:ea typeface="Courier New"/>
                <a:cs typeface="Courier New"/>
                <a:sym typeface="Courier New"/>
              </a:rPr>
              <a:t>) </a:t>
            </a:r>
            <a:r>
              <a:rPr lang="en-US">
                <a:solidFill>
                  <a:srgbClr val="0033B3"/>
                </a:solidFill>
                <a:latin typeface="Courier New"/>
                <a:ea typeface="Courier New"/>
                <a:cs typeface="Courier New"/>
                <a:sym typeface="Courier New"/>
              </a:rPr>
              <a:t>as </a:t>
            </a:r>
            <a:r>
              <a:rPr lang="en-US">
                <a:solidFill>
                  <a:srgbClr val="080808"/>
                </a:solidFill>
                <a:latin typeface="Courier New"/>
                <a:ea typeface="Courier New"/>
                <a:cs typeface="Courier New"/>
                <a:sym typeface="Courier New"/>
              </a:rPr>
              <a:t>executor:</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t1 = executor.submit(servo1.move_slow, pitch_angle_setpoint)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t2 = executor.submit(stepper1.move, yaw_angle_setpoint)</a:t>
            </a:r>
            <a:endParaRPr>
              <a:solidFill>
                <a:srgbClr val="080808"/>
              </a:solidFill>
              <a:latin typeface="Courier New"/>
              <a:ea typeface="Courier New"/>
              <a:cs typeface="Courier New"/>
              <a:sym typeface="Courier New"/>
            </a:endParaRPr>
          </a:p>
          <a:p>
            <a:pPr indent="0" lvl="0" marL="0" rtl="0" algn="l">
              <a:spcBef>
                <a:spcPts val="0"/>
              </a:spcBef>
              <a:spcAft>
                <a:spcPts val="0"/>
              </a:spcAft>
              <a:buNone/>
            </a:pPr>
            <a:r>
              <a:rPr lang="en-US">
                <a:solidFill>
                  <a:srgbClr val="080808"/>
                </a:solidFill>
                <a:latin typeface="Courier New"/>
                <a:ea typeface="Courier New"/>
                <a:cs typeface="Courier New"/>
                <a:sym typeface="Courier New"/>
              </a:rPr>
              <a:t>   record_motor_data(t1=t1, t2=t2, m1=servo1, m2=stepper1, start_time=start_time)</a:t>
            </a:r>
            <a:endParaRPr>
              <a:solidFill>
                <a:srgbClr val="080808"/>
              </a:solidFill>
              <a:latin typeface="Courier New"/>
              <a:ea typeface="Courier New"/>
              <a:cs typeface="Courier New"/>
              <a:sym typeface="Courier New"/>
            </a:endParaRPr>
          </a:p>
          <a:p>
            <a:pPr indent="0" lvl="0" marL="0" marR="0" rtl="0" algn="l">
              <a:spcBef>
                <a:spcPts val="0"/>
              </a:spcBef>
              <a:spcAft>
                <a:spcPts val="0"/>
              </a:spcAft>
              <a:buNone/>
            </a:pPr>
            <a:r>
              <a:t/>
            </a:r>
            <a:endParaRPr sz="1500">
              <a:solidFill>
                <a:srgbClr val="CC7832"/>
              </a:solidFill>
              <a:latin typeface="Courier New"/>
              <a:ea typeface="Courier New"/>
              <a:cs typeface="Courier New"/>
              <a:sym typeface="Courier New"/>
            </a:endParaRPr>
          </a:p>
        </p:txBody>
      </p:sp>
      <p:cxnSp>
        <p:nvCxnSpPr>
          <p:cNvPr id="225" name="Google Shape;225;p7"/>
          <p:cNvCxnSpPr/>
          <p:nvPr/>
        </p:nvCxnSpPr>
        <p:spPr>
          <a:xfrm rot="10800000">
            <a:off x="5760075" y="1357525"/>
            <a:ext cx="657600" cy="250800"/>
          </a:xfrm>
          <a:prstGeom prst="straightConnector1">
            <a:avLst/>
          </a:prstGeom>
          <a:noFill/>
          <a:ln cap="flat" cmpd="sng" w="28575">
            <a:solidFill>
              <a:schemeClr val="dk1"/>
            </a:solidFill>
            <a:prstDash val="solid"/>
            <a:round/>
            <a:headEnd len="med" w="med" type="none"/>
            <a:tailEnd len="med" w="med" type="triangle"/>
          </a:ln>
        </p:spPr>
      </p:cxnSp>
      <p:sp>
        <p:nvSpPr>
          <p:cNvPr id="226" name="Google Shape;226;p7"/>
          <p:cNvSpPr txBox="1"/>
          <p:nvPr/>
        </p:nvSpPr>
        <p:spPr>
          <a:xfrm>
            <a:off x="6213700" y="1342975"/>
            <a:ext cx="15660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Import multithreading library</a:t>
            </a:r>
            <a:endParaRPr b="1">
              <a:latin typeface="Calibri"/>
              <a:ea typeface="Calibri"/>
              <a:cs typeface="Calibri"/>
              <a:sym typeface="Calibri"/>
            </a:endParaRPr>
          </a:p>
        </p:txBody>
      </p:sp>
      <p:sp>
        <p:nvSpPr>
          <p:cNvPr id="227" name="Google Shape;227;p7"/>
          <p:cNvSpPr txBox="1"/>
          <p:nvPr/>
        </p:nvSpPr>
        <p:spPr>
          <a:xfrm>
            <a:off x="7592475" y="4391375"/>
            <a:ext cx="1231200" cy="9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Submit two threads for concurrent execution</a:t>
            </a:r>
            <a:endParaRPr b="1">
              <a:latin typeface="Calibri"/>
              <a:ea typeface="Calibri"/>
              <a:cs typeface="Calibri"/>
              <a:sym typeface="Calibri"/>
            </a:endParaRPr>
          </a:p>
        </p:txBody>
      </p:sp>
      <p:sp>
        <p:nvSpPr>
          <p:cNvPr id="228" name="Google Shape;228;p7"/>
          <p:cNvSpPr txBox="1"/>
          <p:nvPr/>
        </p:nvSpPr>
        <p:spPr>
          <a:xfrm>
            <a:off x="5868000" y="2985175"/>
            <a:ext cx="2658300" cy="50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alibri"/>
                <a:ea typeface="Calibri"/>
                <a:cs typeface="Calibri"/>
                <a:sym typeface="Calibri"/>
              </a:rPr>
              <a:t>Force blocking and record positional data while at least one thread is active</a:t>
            </a:r>
            <a:endParaRPr b="1">
              <a:latin typeface="Calibri"/>
              <a:ea typeface="Calibri"/>
              <a:cs typeface="Calibri"/>
              <a:sym typeface="Calibri"/>
            </a:endParaRPr>
          </a:p>
        </p:txBody>
      </p:sp>
      <p:cxnSp>
        <p:nvCxnSpPr>
          <p:cNvPr id="229" name="Google Shape;229;p7"/>
          <p:cNvCxnSpPr/>
          <p:nvPr/>
        </p:nvCxnSpPr>
        <p:spPr>
          <a:xfrm rot="10800000">
            <a:off x="6786600" y="4573788"/>
            <a:ext cx="801300" cy="303000"/>
          </a:xfrm>
          <a:prstGeom prst="bentConnector3">
            <a:avLst>
              <a:gd fmla="val 50000" name="adj1"/>
            </a:avLst>
          </a:prstGeom>
          <a:noFill/>
          <a:ln cap="flat" cmpd="sng" w="28575">
            <a:solidFill>
              <a:schemeClr val="dk1"/>
            </a:solidFill>
            <a:prstDash val="solid"/>
            <a:round/>
            <a:headEnd len="med" w="med" type="none"/>
            <a:tailEnd len="med" w="med" type="stealth"/>
          </a:ln>
        </p:spPr>
      </p:cxnSp>
      <p:cxnSp>
        <p:nvCxnSpPr>
          <p:cNvPr id="230" name="Google Shape;230;p7"/>
          <p:cNvCxnSpPr/>
          <p:nvPr/>
        </p:nvCxnSpPr>
        <p:spPr>
          <a:xfrm flipH="1" rot="5400000">
            <a:off x="6839250" y="2543763"/>
            <a:ext cx="442500" cy="547800"/>
          </a:xfrm>
          <a:prstGeom prst="bentConnector2">
            <a:avLst/>
          </a:prstGeom>
          <a:noFill/>
          <a:ln cap="flat" cmpd="sng" w="28575">
            <a:solidFill>
              <a:schemeClr val="dk1"/>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2"/>
          <p:cNvSpPr txBox="1"/>
          <p:nvPr/>
        </p:nvSpPr>
        <p:spPr>
          <a:xfrm>
            <a:off x="7274981" y="6214529"/>
            <a:ext cx="1625599" cy="317499"/>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i="0" lang="en-US" sz="1100" u="none" cap="none" strike="noStrike">
                <a:solidFill>
                  <a:schemeClr val="lt1"/>
                </a:solidFill>
                <a:latin typeface="Calibri"/>
                <a:ea typeface="Calibri"/>
                <a:cs typeface="Calibri"/>
                <a:sym typeface="Calibri"/>
              </a:rPr>
              <a:t>OVERVIEW  |  1</a:t>
            </a:r>
            <a:endParaRPr b="1" i="0" sz="1100" u="none" cap="none" strike="noStrike">
              <a:solidFill>
                <a:schemeClr val="lt1"/>
              </a:solidFill>
              <a:latin typeface="Calibri"/>
              <a:ea typeface="Calibri"/>
              <a:cs typeface="Calibri"/>
              <a:sym typeface="Calibri"/>
            </a:endParaRPr>
          </a:p>
        </p:txBody>
      </p:sp>
      <p:sp>
        <p:nvSpPr>
          <p:cNvPr id="34" name="Google Shape;34;p2"/>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000" u="none" cap="none" strike="noStrike">
                <a:solidFill>
                  <a:schemeClr val="dk1"/>
                </a:solidFill>
                <a:latin typeface="Calibri"/>
                <a:ea typeface="Calibri"/>
                <a:cs typeface="Calibri"/>
                <a:sym typeface="Calibri"/>
              </a:rPr>
              <a:t>Overview</a:t>
            </a:r>
            <a:endParaRPr sz="3000">
              <a:latin typeface="Calibri"/>
              <a:ea typeface="Calibri"/>
              <a:cs typeface="Calibri"/>
              <a:sym typeface="Calibri"/>
            </a:endParaRPr>
          </a:p>
        </p:txBody>
      </p:sp>
      <p:sp>
        <p:nvSpPr>
          <p:cNvPr id="35" name="Google Shape;35;p2"/>
          <p:cNvSpPr txBox="1"/>
          <p:nvPr/>
        </p:nvSpPr>
        <p:spPr>
          <a:xfrm>
            <a:off x="440800" y="966450"/>
            <a:ext cx="6901500" cy="40944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Context</a:t>
            </a:r>
            <a:endParaRPr i="0" sz="2000" u="none" cap="none" strike="noStrike">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What are CubeSats?</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Solar Articulation</a:t>
            </a:r>
            <a:endParaRPr sz="2000">
              <a:solidFill>
                <a:schemeClr val="dk1"/>
              </a:solidFill>
              <a:latin typeface="Calibri"/>
              <a:ea typeface="Calibri"/>
              <a:cs typeface="Calibri"/>
              <a:sym typeface="Calibri"/>
            </a:endParaRPr>
          </a:p>
          <a:p>
            <a:pPr indent="-209550" lvl="0" marL="28575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  </a:t>
            </a:r>
            <a:r>
              <a:rPr i="0" lang="en-US" sz="2000" u="none" cap="none" strike="noStrike">
                <a:solidFill>
                  <a:schemeClr val="dk1"/>
                </a:solidFill>
                <a:latin typeface="Calibri"/>
                <a:ea typeface="Calibri"/>
                <a:cs typeface="Calibri"/>
                <a:sym typeface="Calibri"/>
              </a:rPr>
              <a:t>Design Objective</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Development</a:t>
            </a:r>
            <a:endParaRPr i="0" sz="2000" u="none" cap="none" strike="noStrike">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Assembly</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Design Choices</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Solar Tracking Algorithm</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Testing and </a:t>
            </a:r>
            <a:r>
              <a:rPr lang="en-US" sz="2000">
                <a:solidFill>
                  <a:schemeClr val="dk1"/>
                </a:solidFill>
                <a:latin typeface="Calibri"/>
                <a:ea typeface="Calibri"/>
                <a:cs typeface="Calibri"/>
                <a:sym typeface="Calibri"/>
              </a:rPr>
              <a:t>Issues</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Position &amp; Voltage</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Camera Output</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Future Application</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i="0" lang="en-US" sz="2000" u="none" cap="none" strike="noStrike">
                <a:solidFill>
                  <a:schemeClr val="dk1"/>
                </a:solidFill>
                <a:latin typeface="Calibri"/>
                <a:ea typeface="Calibri"/>
                <a:cs typeface="Calibri"/>
                <a:sym typeface="Calibri"/>
              </a:rPr>
              <a:t>Questions</a:t>
            </a:r>
            <a:endParaRPr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15fa92342b_6_8"/>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DEVELOPMENT |</a:t>
            </a:r>
            <a:r>
              <a:rPr b="1" lang="en-US" sz="1100">
                <a:solidFill>
                  <a:schemeClr val="lt1"/>
                </a:solidFill>
                <a:latin typeface="Calibri"/>
                <a:ea typeface="Calibri"/>
                <a:cs typeface="Calibri"/>
                <a:sym typeface="Calibri"/>
              </a:rPr>
              <a:t> 19</a:t>
            </a:r>
            <a:endParaRPr>
              <a:latin typeface="Calibri"/>
              <a:ea typeface="Calibri"/>
              <a:cs typeface="Calibri"/>
              <a:sym typeface="Calibri"/>
            </a:endParaRPr>
          </a:p>
        </p:txBody>
      </p:sp>
      <p:sp>
        <p:nvSpPr>
          <p:cNvPr id="236" name="Google Shape;236;g315fa92342b_6_8"/>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PID Control vs. Dead Reckoning</a:t>
            </a:r>
            <a:endParaRPr sz="3000">
              <a:latin typeface="Calibri"/>
              <a:ea typeface="Calibri"/>
              <a:cs typeface="Calibri"/>
              <a:sym typeface="Calibri"/>
            </a:endParaRPr>
          </a:p>
        </p:txBody>
      </p:sp>
      <p:sp>
        <p:nvSpPr>
          <p:cNvPr id="237" name="Google Shape;237;g315fa92342b_6_8"/>
          <p:cNvSpPr txBox="1"/>
          <p:nvPr/>
        </p:nvSpPr>
        <p:spPr>
          <a:xfrm>
            <a:off x="373575" y="1271250"/>
            <a:ext cx="8229300" cy="3170700"/>
          </a:xfrm>
          <a:prstGeom prst="rect">
            <a:avLst/>
          </a:prstGeom>
          <a:noFill/>
          <a:ln>
            <a:noFill/>
          </a:ln>
        </p:spPr>
        <p:txBody>
          <a:bodyPr anchorCtr="0" anchor="t" bIns="45700" lIns="91425" spcFirstLastPara="1" rIns="91425" wrap="square" tIns="45700">
            <a:spAutoFit/>
          </a:bodyPr>
          <a:lstStyle/>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PID Control</a:t>
            </a:r>
            <a:endParaRPr sz="2500">
              <a:solidFill>
                <a:schemeClr val="dk1"/>
              </a:solidFill>
              <a:latin typeface="Calibri"/>
              <a:ea typeface="Calibri"/>
              <a:cs typeface="Calibri"/>
              <a:sym typeface="Calibri"/>
            </a:endParaRPr>
          </a:p>
          <a:p>
            <a:pPr indent="-387350" lvl="1" marL="9144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Governing equation derivation</a:t>
            </a:r>
            <a:endParaRPr sz="2500">
              <a:solidFill>
                <a:schemeClr val="dk1"/>
              </a:solidFill>
              <a:latin typeface="Calibri"/>
              <a:ea typeface="Calibri"/>
              <a:cs typeface="Calibri"/>
              <a:sym typeface="Calibri"/>
            </a:endParaRPr>
          </a:p>
          <a:p>
            <a:pPr indent="-387350" lvl="1" marL="9144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System Identification</a:t>
            </a:r>
            <a:endParaRPr sz="2500">
              <a:solidFill>
                <a:schemeClr val="dk1"/>
              </a:solidFill>
              <a:latin typeface="Calibri"/>
              <a:ea typeface="Calibri"/>
              <a:cs typeface="Calibri"/>
              <a:sym typeface="Calibri"/>
            </a:endParaRPr>
          </a:p>
          <a:p>
            <a:pPr indent="-387350" lvl="1" marL="9144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Problem</a:t>
            </a:r>
            <a:r>
              <a:rPr lang="en-US" sz="2500">
                <a:solidFill>
                  <a:schemeClr val="dk1"/>
                </a:solidFill>
                <a:latin typeface="Calibri"/>
                <a:ea typeface="Calibri"/>
                <a:cs typeface="Calibri"/>
                <a:sym typeface="Calibri"/>
              </a:rPr>
              <a:t>: Unknown motor position</a:t>
            </a:r>
            <a:endParaRPr sz="2500">
              <a:solidFill>
                <a:schemeClr val="dk1"/>
              </a:solidFill>
              <a:latin typeface="Calibri"/>
              <a:ea typeface="Calibri"/>
              <a:cs typeface="Calibri"/>
              <a:sym typeface="Calibri"/>
            </a:endParaRPr>
          </a:p>
          <a:p>
            <a:pPr indent="0" lvl="0" marL="914400" marR="0" rtl="0" algn="l">
              <a:spcBef>
                <a:spcPts val="0"/>
              </a:spcBef>
              <a:spcAft>
                <a:spcPts val="0"/>
              </a:spcAft>
              <a:buNone/>
            </a:pPr>
            <a:r>
              <a:rPr lang="en-US" sz="2500">
                <a:solidFill>
                  <a:schemeClr val="dk1"/>
                </a:solidFill>
                <a:latin typeface="Calibri"/>
                <a:ea typeface="Calibri"/>
                <a:cs typeface="Calibri"/>
                <a:sym typeface="Calibri"/>
              </a:rPr>
              <a:t> </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Dead reckoning</a:t>
            </a:r>
            <a:endParaRPr sz="2500">
              <a:solidFill>
                <a:schemeClr val="dk1"/>
              </a:solidFill>
              <a:latin typeface="Calibri"/>
              <a:ea typeface="Calibri"/>
              <a:cs typeface="Calibri"/>
              <a:sym typeface="Calibri"/>
            </a:endParaRPr>
          </a:p>
          <a:p>
            <a:pPr indent="-387350" lvl="1" marL="9144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Problem</a:t>
            </a:r>
            <a:r>
              <a:rPr lang="en-US" sz="2500">
                <a:solidFill>
                  <a:schemeClr val="dk1"/>
                </a:solidFill>
                <a:latin typeface="Calibri"/>
                <a:ea typeface="Calibri"/>
                <a:cs typeface="Calibri"/>
                <a:sym typeface="Calibri"/>
              </a:rPr>
              <a:t>: Errors accumulate</a:t>
            </a:r>
            <a:endParaRPr sz="2500">
              <a:solidFill>
                <a:schemeClr val="dk1"/>
              </a:solidFill>
              <a:latin typeface="Calibri"/>
              <a:ea typeface="Calibri"/>
              <a:cs typeface="Calibri"/>
              <a:sym typeface="Calibri"/>
            </a:endParaRPr>
          </a:p>
          <a:p>
            <a:pPr indent="-387350" lvl="1" marL="9144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Solution</a:t>
            </a:r>
            <a:r>
              <a:rPr lang="en-US" sz="2500">
                <a:solidFill>
                  <a:schemeClr val="dk1"/>
                </a:solidFill>
                <a:latin typeface="Calibri"/>
                <a:ea typeface="Calibri"/>
                <a:cs typeface="Calibri"/>
                <a:sym typeface="Calibri"/>
              </a:rPr>
              <a:t>: Limit switch</a:t>
            </a:r>
            <a:endParaRPr sz="25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160eb9b1c6_1_3"/>
          <p:cNvSpPr txBox="1"/>
          <p:nvPr/>
        </p:nvSpPr>
        <p:spPr>
          <a:xfrm>
            <a:off x="415200" y="378550"/>
            <a:ext cx="77178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solidFill>
                  <a:schemeClr val="dk1"/>
                </a:solidFill>
                <a:latin typeface="Calibri"/>
                <a:ea typeface="Calibri"/>
                <a:cs typeface="Calibri"/>
                <a:sym typeface="Calibri"/>
              </a:rPr>
              <a:t>Testing</a:t>
            </a:r>
            <a:endParaRPr b="1" sz="3500">
              <a:solidFill>
                <a:schemeClr val="dk1"/>
              </a:solidFill>
              <a:latin typeface="Calibri"/>
              <a:ea typeface="Calibri"/>
              <a:cs typeface="Calibri"/>
              <a:sym typeface="Calibri"/>
            </a:endParaRPr>
          </a:p>
        </p:txBody>
      </p:sp>
      <p:sp>
        <p:nvSpPr>
          <p:cNvPr id="243" name="Google Shape;243;g3160eb9b1c6_1_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44" name="Google Shape;244;g3160eb9b1c6_1_3"/>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TESTING | </a:t>
            </a:r>
            <a:r>
              <a:rPr b="1" lang="en-US" sz="1100">
                <a:solidFill>
                  <a:schemeClr val="lt1"/>
                </a:solidFill>
                <a:latin typeface="Calibri"/>
                <a:ea typeface="Calibri"/>
                <a:cs typeface="Calibri"/>
                <a:sym typeface="Calibri"/>
              </a:rPr>
              <a:t>20</a:t>
            </a:r>
            <a:endParaRPr>
              <a:latin typeface="Calibri"/>
              <a:ea typeface="Calibri"/>
              <a:cs typeface="Calibri"/>
              <a:sym typeface="Calibri"/>
            </a:endParaRPr>
          </a:p>
        </p:txBody>
      </p:sp>
      <p:sp>
        <p:nvSpPr>
          <p:cNvPr id="245" name="Google Shape;245;g3160eb9b1c6_1_3"/>
          <p:cNvSpPr txBox="1"/>
          <p:nvPr/>
        </p:nvSpPr>
        <p:spPr>
          <a:xfrm>
            <a:off x="351175" y="1172350"/>
            <a:ext cx="4695000" cy="47100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Original Plan</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Verify stable deployment from launch position</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Static test of tracking algorithm integration</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Long exposure with rooftop test and natural light source</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Short, repeated trials with overhead, arcing, artificial light source</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Difficult to replicate </a:t>
            </a:r>
            <a:r>
              <a:rPr lang="en-US" sz="2000">
                <a:solidFill>
                  <a:schemeClr val="dk1"/>
                </a:solidFill>
                <a:latin typeface="Calibri"/>
                <a:ea typeface="Calibri"/>
                <a:cs typeface="Calibri"/>
                <a:sym typeface="Calibri"/>
              </a:rPr>
              <a:t>artificial light source motion with precision</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Proper monitoring of rooftop performance wasn’t feasible</a:t>
            </a:r>
            <a:endParaRPr sz="2000">
              <a:solidFill>
                <a:schemeClr val="dk1"/>
              </a:solidFill>
              <a:latin typeface="Calibri"/>
              <a:ea typeface="Calibri"/>
              <a:cs typeface="Calibri"/>
              <a:sym typeface="Calibri"/>
            </a:endParaRPr>
          </a:p>
          <a:p>
            <a:pPr indent="0" lvl="0" marL="914400" marR="0" rtl="0" algn="l">
              <a:spcBef>
                <a:spcPts val="0"/>
              </a:spcBef>
              <a:spcAft>
                <a:spcPts val="0"/>
              </a:spcAft>
              <a:buNone/>
            </a:pP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pic>
        <p:nvPicPr>
          <p:cNvPr id="246" name="Google Shape;246;g3160eb9b1c6_1_3"/>
          <p:cNvPicPr preferRelativeResize="0"/>
          <p:nvPr/>
        </p:nvPicPr>
        <p:blipFill rotWithShape="1">
          <a:blip r:embed="rId3">
            <a:alphaModFix/>
          </a:blip>
          <a:srcRect b="0" l="13330" r="22427" t="0"/>
          <a:stretch/>
        </p:blipFill>
        <p:spPr>
          <a:xfrm>
            <a:off x="5498750" y="1550400"/>
            <a:ext cx="3058023" cy="2363100"/>
          </a:xfrm>
          <a:prstGeom prst="rect">
            <a:avLst/>
          </a:prstGeom>
          <a:noFill/>
          <a:ln>
            <a:noFill/>
          </a:ln>
        </p:spPr>
      </p:pic>
      <p:sp>
        <p:nvSpPr>
          <p:cNvPr id="247" name="Google Shape;247;g3160eb9b1c6_1_3"/>
          <p:cNvSpPr txBox="1"/>
          <p:nvPr/>
        </p:nvSpPr>
        <p:spPr>
          <a:xfrm>
            <a:off x="5737400" y="3955675"/>
            <a:ext cx="28194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rPr>
              <a:t>Figure 16: Original testing setup</a:t>
            </a:r>
            <a:endParaRPr b="1" sz="1100">
              <a:solidFill>
                <a:srgbClr val="08080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16216c9730_0_36"/>
          <p:cNvSpPr txBox="1"/>
          <p:nvPr/>
        </p:nvSpPr>
        <p:spPr>
          <a:xfrm>
            <a:off x="415200" y="378550"/>
            <a:ext cx="77178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solidFill>
                  <a:schemeClr val="dk1"/>
                </a:solidFill>
                <a:latin typeface="Calibri"/>
                <a:ea typeface="Calibri"/>
                <a:cs typeface="Calibri"/>
                <a:sym typeface="Calibri"/>
              </a:rPr>
              <a:t>Testing</a:t>
            </a:r>
            <a:endParaRPr b="1" sz="3500">
              <a:solidFill>
                <a:schemeClr val="dk1"/>
              </a:solidFill>
              <a:latin typeface="Calibri"/>
              <a:ea typeface="Calibri"/>
              <a:cs typeface="Calibri"/>
              <a:sym typeface="Calibri"/>
            </a:endParaRPr>
          </a:p>
        </p:txBody>
      </p:sp>
      <p:sp>
        <p:nvSpPr>
          <p:cNvPr id="253" name="Google Shape;253;g316216c9730_0_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54" name="Google Shape;254;g316216c9730_0_36"/>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TESTING | </a:t>
            </a:r>
            <a:r>
              <a:rPr b="1" lang="en-US" sz="1100">
                <a:solidFill>
                  <a:schemeClr val="lt1"/>
                </a:solidFill>
                <a:latin typeface="Calibri"/>
                <a:ea typeface="Calibri"/>
                <a:cs typeface="Calibri"/>
                <a:sym typeface="Calibri"/>
              </a:rPr>
              <a:t>21</a:t>
            </a:r>
            <a:endParaRPr>
              <a:latin typeface="Calibri"/>
              <a:ea typeface="Calibri"/>
              <a:cs typeface="Calibri"/>
              <a:sym typeface="Calibri"/>
            </a:endParaRPr>
          </a:p>
        </p:txBody>
      </p:sp>
      <p:sp>
        <p:nvSpPr>
          <p:cNvPr id="255" name="Google Shape;255;g316216c9730_0_36"/>
          <p:cNvSpPr txBox="1"/>
          <p:nvPr/>
        </p:nvSpPr>
        <p:spPr>
          <a:xfrm>
            <a:off x="373575" y="1118850"/>
            <a:ext cx="7489800" cy="4155900"/>
          </a:xfrm>
          <a:prstGeom prst="rect">
            <a:avLst/>
          </a:prstGeom>
          <a:noFill/>
          <a:ln>
            <a:noFill/>
          </a:ln>
        </p:spPr>
        <p:txBody>
          <a:bodyPr anchorCtr="0" anchor="t" bIns="45700" lIns="91425" spcFirstLastPara="1" rIns="91425" wrap="square" tIns="45700">
            <a:spAutoFit/>
          </a:bodyPr>
          <a:lstStyle/>
          <a:p>
            <a:pPr indent="-368300" lvl="0" marL="4572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Modified</a:t>
            </a:r>
            <a:r>
              <a:rPr lang="en-US" sz="2200">
                <a:solidFill>
                  <a:schemeClr val="dk1"/>
                </a:solidFill>
                <a:latin typeface="Calibri"/>
                <a:ea typeface="Calibri"/>
                <a:cs typeface="Calibri"/>
                <a:sym typeface="Calibri"/>
              </a:rPr>
              <a:t> Plan</a:t>
            </a:r>
            <a:endParaRPr sz="2200">
              <a:solidFill>
                <a:schemeClr val="dk1"/>
              </a:solidFill>
              <a:latin typeface="Calibri"/>
              <a:ea typeface="Calibri"/>
              <a:cs typeface="Calibri"/>
              <a:sym typeface="Calibri"/>
            </a:endParaRPr>
          </a:p>
          <a:p>
            <a:pPr indent="-368300" lvl="1" marL="9144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Allows for use of precise artificial light positioning with traverse</a:t>
            </a:r>
            <a:endParaRPr sz="2200">
              <a:solidFill>
                <a:schemeClr val="dk1"/>
              </a:solidFill>
              <a:latin typeface="Calibri"/>
              <a:ea typeface="Calibri"/>
              <a:cs typeface="Calibri"/>
              <a:sym typeface="Calibri"/>
            </a:endParaRPr>
          </a:p>
          <a:p>
            <a:pPr indent="-368300" lvl="1" marL="9144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Rotate camera positioning to induce pitching and yaw motion</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Highly controlled and replicable</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Avoids changing assembly orientation relative to gravity</a:t>
            </a:r>
            <a:endParaRPr sz="2200">
              <a:solidFill>
                <a:schemeClr val="dk1"/>
              </a:solidFill>
              <a:latin typeface="Calibri"/>
              <a:ea typeface="Calibri"/>
              <a:cs typeface="Calibri"/>
              <a:sym typeface="Calibri"/>
            </a:endParaRPr>
          </a:p>
          <a:p>
            <a:pPr indent="-368300" lvl="0" marL="4572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Doesn’t incorporate panel voltage output since light is oriented to camera</a:t>
            </a:r>
            <a:endParaRPr sz="2200">
              <a:solidFill>
                <a:schemeClr val="dk1"/>
              </a:solidFill>
              <a:latin typeface="Calibri"/>
              <a:ea typeface="Calibri"/>
              <a:cs typeface="Calibri"/>
              <a:sym typeface="Calibri"/>
            </a:endParaRPr>
          </a:p>
          <a:p>
            <a:pPr indent="-368300" lvl="1" marL="9144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Considering methods to re-incorporate </a:t>
            </a:r>
            <a:r>
              <a:rPr lang="en-US" sz="2200">
                <a:solidFill>
                  <a:schemeClr val="dk1"/>
                </a:solidFill>
                <a:latin typeface="Calibri"/>
                <a:ea typeface="Calibri"/>
                <a:cs typeface="Calibri"/>
                <a:sym typeface="Calibri"/>
              </a:rPr>
              <a:t>panel</a:t>
            </a:r>
            <a:r>
              <a:rPr lang="en-US" sz="2200">
                <a:solidFill>
                  <a:schemeClr val="dk1"/>
                </a:solidFill>
                <a:latin typeface="Calibri"/>
                <a:ea typeface="Calibri"/>
                <a:cs typeface="Calibri"/>
                <a:sym typeface="Calibri"/>
              </a:rPr>
              <a:t> output</a:t>
            </a:r>
            <a:endParaRPr sz="2200">
              <a:solidFill>
                <a:schemeClr val="dk1"/>
              </a:solidFill>
              <a:latin typeface="Calibri"/>
              <a:ea typeface="Calibri"/>
              <a:cs typeface="Calibri"/>
              <a:sym typeface="Calibri"/>
            </a:endParaRPr>
          </a:p>
          <a:p>
            <a:pPr indent="-368300" lvl="1" marL="914400" marR="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Voltage output does improve but is not maximized</a:t>
            </a:r>
            <a:endParaRPr sz="2200">
              <a:solidFill>
                <a:schemeClr val="dk1"/>
              </a:solidFill>
              <a:latin typeface="Calibri"/>
              <a:ea typeface="Calibri"/>
              <a:cs typeface="Calibri"/>
              <a:sym typeface="Calibri"/>
            </a:endParaRPr>
          </a:p>
          <a:p>
            <a:pPr indent="0" lvl="0" marL="914400" marR="0" rtl="0" algn="l">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g316216c9730_0_61"/>
          <p:cNvPicPr preferRelativeResize="0"/>
          <p:nvPr/>
        </p:nvPicPr>
        <p:blipFill>
          <a:blip r:embed="rId3">
            <a:alphaModFix/>
          </a:blip>
          <a:stretch>
            <a:fillRect/>
          </a:stretch>
        </p:blipFill>
        <p:spPr>
          <a:xfrm>
            <a:off x="1041363" y="1881500"/>
            <a:ext cx="2240326" cy="2459626"/>
          </a:xfrm>
          <a:prstGeom prst="rect">
            <a:avLst/>
          </a:prstGeom>
          <a:noFill/>
          <a:ln>
            <a:noFill/>
          </a:ln>
        </p:spPr>
      </p:pic>
      <p:pic>
        <p:nvPicPr>
          <p:cNvPr id="261" name="Google Shape;261;g316216c9730_0_61"/>
          <p:cNvPicPr preferRelativeResize="0"/>
          <p:nvPr/>
        </p:nvPicPr>
        <p:blipFill rotWithShape="1">
          <a:blip r:embed="rId4">
            <a:alphaModFix/>
          </a:blip>
          <a:srcRect b="0" l="0" r="0" t="6585"/>
          <a:stretch/>
        </p:blipFill>
        <p:spPr>
          <a:xfrm>
            <a:off x="4416950" y="1550500"/>
            <a:ext cx="4351926" cy="2790624"/>
          </a:xfrm>
          <a:prstGeom prst="rect">
            <a:avLst/>
          </a:prstGeom>
          <a:noFill/>
          <a:ln>
            <a:noFill/>
          </a:ln>
        </p:spPr>
      </p:pic>
      <p:sp>
        <p:nvSpPr>
          <p:cNvPr id="262" name="Google Shape;262;g316216c9730_0_61"/>
          <p:cNvSpPr txBox="1"/>
          <p:nvPr/>
        </p:nvSpPr>
        <p:spPr>
          <a:xfrm>
            <a:off x="415200" y="378550"/>
            <a:ext cx="77178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solidFill>
                  <a:schemeClr val="dk1"/>
                </a:solidFill>
                <a:latin typeface="Calibri"/>
                <a:ea typeface="Calibri"/>
                <a:cs typeface="Calibri"/>
                <a:sym typeface="Calibri"/>
              </a:rPr>
              <a:t>Testing</a:t>
            </a:r>
            <a:endParaRPr b="1" sz="3500">
              <a:solidFill>
                <a:schemeClr val="dk1"/>
              </a:solidFill>
              <a:latin typeface="Calibri"/>
              <a:ea typeface="Calibri"/>
              <a:cs typeface="Calibri"/>
              <a:sym typeface="Calibri"/>
            </a:endParaRPr>
          </a:p>
        </p:txBody>
      </p:sp>
      <p:sp>
        <p:nvSpPr>
          <p:cNvPr id="263" name="Google Shape;263;g316216c9730_0_6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64" name="Google Shape;264;g316216c9730_0_61"/>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TESTING | </a:t>
            </a:r>
            <a:r>
              <a:rPr b="1" lang="en-US" sz="1100">
                <a:solidFill>
                  <a:schemeClr val="lt1"/>
                </a:solidFill>
                <a:latin typeface="Calibri"/>
                <a:ea typeface="Calibri"/>
                <a:cs typeface="Calibri"/>
                <a:sym typeface="Calibri"/>
              </a:rPr>
              <a:t>22</a:t>
            </a:r>
            <a:endParaRPr>
              <a:latin typeface="Calibri"/>
              <a:ea typeface="Calibri"/>
              <a:cs typeface="Calibri"/>
              <a:sym typeface="Calibri"/>
            </a:endParaRPr>
          </a:p>
        </p:txBody>
      </p:sp>
      <p:sp>
        <p:nvSpPr>
          <p:cNvPr id="265" name="Google Shape;265;g316216c9730_0_61"/>
          <p:cNvSpPr txBox="1"/>
          <p:nvPr/>
        </p:nvSpPr>
        <p:spPr>
          <a:xfrm>
            <a:off x="4833563" y="4341125"/>
            <a:ext cx="35187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latin typeface="Calibri"/>
                <a:ea typeface="Calibri"/>
                <a:cs typeface="Calibri"/>
                <a:sym typeface="Calibri"/>
              </a:rPr>
              <a:t>FIgure 18: Actual setup during modified testing</a:t>
            </a:r>
            <a:endParaRPr b="1" sz="1100">
              <a:solidFill>
                <a:srgbClr val="080808"/>
              </a:solidFill>
              <a:latin typeface="Calibri"/>
              <a:ea typeface="Calibri"/>
              <a:cs typeface="Calibri"/>
              <a:sym typeface="Calibri"/>
            </a:endParaRPr>
          </a:p>
        </p:txBody>
      </p:sp>
      <p:sp>
        <p:nvSpPr>
          <p:cNvPr id="266" name="Google Shape;266;g316216c9730_0_61"/>
          <p:cNvSpPr txBox="1"/>
          <p:nvPr/>
        </p:nvSpPr>
        <p:spPr>
          <a:xfrm>
            <a:off x="402178" y="4341125"/>
            <a:ext cx="35187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latin typeface="Calibri"/>
                <a:ea typeface="Calibri"/>
                <a:cs typeface="Calibri"/>
                <a:sym typeface="Calibri"/>
              </a:rPr>
              <a:t>Figure 17: Representation of system response during modified testing</a:t>
            </a:r>
            <a:endParaRPr b="1" sz="1100">
              <a:solidFill>
                <a:srgbClr val="08080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15f86b0608_0_0"/>
          <p:cNvSpPr txBox="1"/>
          <p:nvPr/>
        </p:nvSpPr>
        <p:spPr>
          <a:xfrm>
            <a:off x="333613" y="253775"/>
            <a:ext cx="70284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Experimental Data </a:t>
            </a:r>
            <a:endParaRPr sz="2900">
              <a:solidFill>
                <a:schemeClr val="dk1"/>
              </a:solidFill>
              <a:latin typeface="Calibri"/>
              <a:ea typeface="Calibri"/>
              <a:cs typeface="Calibri"/>
              <a:sym typeface="Calibri"/>
            </a:endParaRPr>
          </a:p>
        </p:txBody>
      </p:sp>
      <p:sp>
        <p:nvSpPr>
          <p:cNvPr id="272" name="Google Shape;272;g315f86b0608_0_0"/>
          <p:cNvSpPr txBox="1"/>
          <p:nvPr/>
        </p:nvSpPr>
        <p:spPr>
          <a:xfrm>
            <a:off x="1272475" y="5083650"/>
            <a:ext cx="68064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CubeSat Placement: 90°; Panel Location: 90° CCW from camera</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US" sz="1300">
                <a:solidFill>
                  <a:schemeClr val="dk1"/>
                </a:solidFill>
                <a:latin typeface="Calibri"/>
                <a:ea typeface="Calibri"/>
                <a:cs typeface="Calibri"/>
                <a:sym typeface="Calibri"/>
              </a:rPr>
              <a:t>Δt = 2 ms (Raspberry Pi delay); Light Source: Moving flashlight across x-direction </a:t>
            </a:r>
            <a:endParaRPr sz="1300">
              <a:solidFill>
                <a:schemeClr val="dk1"/>
              </a:solidFill>
              <a:latin typeface="Calibri"/>
              <a:ea typeface="Calibri"/>
              <a:cs typeface="Calibri"/>
              <a:sym typeface="Calibri"/>
            </a:endParaRPr>
          </a:p>
        </p:txBody>
      </p:sp>
      <p:pic>
        <p:nvPicPr>
          <p:cNvPr id="273" name="Google Shape;273;g315f86b0608_0_0"/>
          <p:cNvPicPr preferRelativeResize="0"/>
          <p:nvPr/>
        </p:nvPicPr>
        <p:blipFill>
          <a:blip r:embed="rId3">
            <a:alphaModFix/>
          </a:blip>
          <a:stretch>
            <a:fillRect/>
          </a:stretch>
        </p:blipFill>
        <p:spPr>
          <a:xfrm>
            <a:off x="7646938" y="1813225"/>
            <a:ext cx="1465325" cy="2193625"/>
          </a:xfrm>
          <a:prstGeom prst="rect">
            <a:avLst/>
          </a:prstGeom>
          <a:noFill/>
          <a:ln>
            <a:noFill/>
          </a:ln>
        </p:spPr>
      </p:pic>
      <p:pic>
        <p:nvPicPr>
          <p:cNvPr id="274" name="Google Shape;274;g315f86b0608_0_0" title="90, 90 - Made with Clipchamp.mp4">
            <a:hlinkClick r:id="rId4"/>
          </p:cNvPr>
          <p:cNvPicPr preferRelativeResize="0"/>
          <p:nvPr/>
        </p:nvPicPr>
        <p:blipFill>
          <a:blip r:embed="rId5">
            <a:alphaModFix/>
          </a:blip>
          <a:stretch>
            <a:fillRect/>
          </a:stretch>
        </p:blipFill>
        <p:spPr>
          <a:xfrm>
            <a:off x="333625" y="893700"/>
            <a:ext cx="7313323" cy="4113750"/>
          </a:xfrm>
          <a:prstGeom prst="rect">
            <a:avLst/>
          </a:prstGeom>
          <a:noFill/>
          <a:ln>
            <a:noFill/>
          </a:ln>
        </p:spPr>
      </p:pic>
      <p:sp>
        <p:nvSpPr>
          <p:cNvPr id="275" name="Google Shape;275;g315f86b0608_0_0"/>
          <p:cNvSpPr txBox="1"/>
          <p:nvPr/>
        </p:nvSpPr>
        <p:spPr>
          <a:xfrm>
            <a:off x="7203275" y="5278450"/>
            <a:ext cx="17463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6" name="Google Shape;276;g315f86b0608_0_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77" name="Google Shape;277;g315f86b0608_0_0"/>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TESTING | </a:t>
            </a:r>
            <a:r>
              <a:rPr b="1" lang="en-US" sz="1100">
                <a:solidFill>
                  <a:schemeClr val="lt1"/>
                </a:solidFill>
                <a:latin typeface="Calibri"/>
                <a:ea typeface="Calibri"/>
                <a:cs typeface="Calibri"/>
                <a:sym typeface="Calibri"/>
              </a:rPr>
              <a:t>23</a:t>
            </a:r>
            <a:endParaRPr>
              <a:latin typeface="Calibri"/>
              <a:ea typeface="Calibri"/>
              <a:cs typeface="Calibri"/>
              <a:sym typeface="Calibri"/>
            </a:endParaRPr>
          </a:p>
        </p:txBody>
      </p:sp>
      <p:sp>
        <p:nvSpPr>
          <p:cNvPr id="278" name="Google Shape;278;g315f86b0608_0_0"/>
          <p:cNvSpPr txBox="1"/>
          <p:nvPr/>
        </p:nvSpPr>
        <p:spPr>
          <a:xfrm>
            <a:off x="7895275" y="4099575"/>
            <a:ext cx="12102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latin typeface="Calibri"/>
                <a:ea typeface="Calibri"/>
                <a:cs typeface="Calibri"/>
                <a:sym typeface="Calibri"/>
              </a:rPr>
              <a:t>Figure 19: Panel 90</a:t>
            </a:r>
            <a:r>
              <a:rPr b="1" lang="en-US" sz="1100">
                <a:solidFill>
                  <a:srgbClr val="080808"/>
                </a:solidFill>
                <a:latin typeface="Calibri"/>
                <a:ea typeface="Calibri"/>
                <a:cs typeface="Calibri"/>
                <a:sym typeface="Calibri"/>
              </a:rPr>
              <a:t>° from camera</a:t>
            </a:r>
            <a:r>
              <a:rPr b="1" lang="en-US" sz="1100">
                <a:solidFill>
                  <a:srgbClr val="080808"/>
                </a:solidFill>
                <a:latin typeface="Calibri"/>
                <a:ea typeface="Calibri"/>
                <a:cs typeface="Calibri"/>
                <a:sym typeface="Calibri"/>
              </a:rPr>
              <a:t>  </a:t>
            </a:r>
            <a:endParaRPr b="1" sz="1100">
              <a:solidFill>
                <a:srgbClr val="08080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g3160eb9b1c6_1_0"/>
          <p:cNvPicPr preferRelativeResize="0"/>
          <p:nvPr/>
        </p:nvPicPr>
        <p:blipFill rotWithShape="1">
          <a:blip r:embed="rId3">
            <a:alphaModFix/>
          </a:blip>
          <a:srcRect b="0" l="14577" r="19341" t="0"/>
          <a:stretch/>
        </p:blipFill>
        <p:spPr>
          <a:xfrm>
            <a:off x="7732875" y="1738150"/>
            <a:ext cx="1411125" cy="2410526"/>
          </a:xfrm>
          <a:prstGeom prst="rect">
            <a:avLst/>
          </a:prstGeom>
          <a:noFill/>
          <a:ln>
            <a:noFill/>
          </a:ln>
        </p:spPr>
      </p:pic>
      <p:sp>
        <p:nvSpPr>
          <p:cNvPr id="284" name="Google Shape;284;g3160eb9b1c6_1_0"/>
          <p:cNvSpPr txBox="1"/>
          <p:nvPr/>
        </p:nvSpPr>
        <p:spPr>
          <a:xfrm>
            <a:off x="1120075" y="5159850"/>
            <a:ext cx="6806400" cy="9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CubeSat Placement: 90°; Panel Location: 180° CCW from camera</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US" sz="1300">
                <a:solidFill>
                  <a:schemeClr val="dk1"/>
                </a:solidFill>
                <a:latin typeface="Calibri"/>
                <a:ea typeface="Calibri"/>
                <a:cs typeface="Calibri"/>
                <a:sym typeface="Calibri"/>
              </a:rPr>
              <a:t>Δt = 2 ms (Raspberry Pi delay); Light Source: Moving flashlight across x-direction </a:t>
            </a:r>
            <a:endParaRPr sz="1300">
              <a:solidFill>
                <a:schemeClr val="dk1"/>
              </a:solidFill>
              <a:latin typeface="Calibri"/>
              <a:ea typeface="Calibri"/>
              <a:cs typeface="Calibri"/>
              <a:sym typeface="Calibri"/>
            </a:endParaRPr>
          </a:p>
        </p:txBody>
      </p:sp>
      <p:sp>
        <p:nvSpPr>
          <p:cNvPr id="285" name="Google Shape;285;g3160eb9b1c6_1_0"/>
          <p:cNvSpPr txBox="1"/>
          <p:nvPr/>
        </p:nvSpPr>
        <p:spPr>
          <a:xfrm>
            <a:off x="333613" y="253775"/>
            <a:ext cx="70284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Experimental Data </a:t>
            </a:r>
            <a:endParaRPr sz="3000">
              <a:solidFill>
                <a:schemeClr val="dk1"/>
              </a:solidFill>
              <a:latin typeface="Calibri"/>
              <a:ea typeface="Calibri"/>
              <a:cs typeface="Calibri"/>
              <a:sym typeface="Calibri"/>
            </a:endParaRPr>
          </a:p>
        </p:txBody>
      </p:sp>
      <p:pic>
        <p:nvPicPr>
          <p:cNvPr id="286" name="Google Shape;286;g3160eb9b1c6_1_0" title="90. 180 - Made with Clipchamp.mp4">
            <a:hlinkClick r:id="rId4"/>
          </p:cNvPr>
          <p:cNvPicPr preferRelativeResize="0"/>
          <p:nvPr/>
        </p:nvPicPr>
        <p:blipFill>
          <a:blip r:embed="rId5">
            <a:alphaModFix/>
          </a:blip>
          <a:stretch>
            <a:fillRect/>
          </a:stretch>
        </p:blipFill>
        <p:spPr>
          <a:xfrm>
            <a:off x="333625" y="940830"/>
            <a:ext cx="7423502" cy="4175720"/>
          </a:xfrm>
          <a:prstGeom prst="rect">
            <a:avLst/>
          </a:prstGeom>
          <a:noFill/>
          <a:ln>
            <a:noFill/>
          </a:ln>
        </p:spPr>
      </p:pic>
      <p:sp>
        <p:nvSpPr>
          <p:cNvPr id="287" name="Google Shape;287;g3160eb9b1c6_1_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88" name="Google Shape;288;g3160eb9b1c6_1_0"/>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TESTING | </a:t>
            </a:r>
            <a:r>
              <a:rPr b="1" lang="en-US" sz="1100">
                <a:solidFill>
                  <a:schemeClr val="lt1"/>
                </a:solidFill>
                <a:latin typeface="Calibri"/>
                <a:ea typeface="Calibri"/>
                <a:cs typeface="Calibri"/>
                <a:sym typeface="Calibri"/>
              </a:rPr>
              <a:t>24</a:t>
            </a:r>
            <a:endParaRPr>
              <a:latin typeface="Calibri"/>
              <a:ea typeface="Calibri"/>
              <a:cs typeface="Calibri"/>
              <a:sym typeface="Calibri"/>
            </a:endParaRPr>
          </a:p>
        </p:txBody>
      </p:sp>
      <p:sp>
        <p:nvSpPr>
          <p:cNvPr id="289" name="Google Shape;289;g3160eb9b1c6_1_0"/>
          <p:cNvSpPr txBox="1"/>
          <p:nvPr/>
        </p:nvSpPr>
        <p:spPr>
          <a:xfrm>
            <a:off x="7757125" y="4148675"/>
            <a:ext cx="12102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latin typeface="Calibri"/>
                <a:ea typeface="Calibri"/>
                <a:cs typeface="Calibri"/>
                <a:sym typeface="Calibri"/>
              </a:rPr>
              <a:t>Figure 20: Panel 180° from camera  </a:t>
            </a:r>
            <a:endParaRPr b="1" sz="1100">
              <a:solidFill>
                <a:srgbClr val="08080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16216c9730_0_27"/>
          <p:cNvSpPr txBox="1"/>
          <p:nvPr/>
        </p:nvSpPr>
        <p:spPr>
          <a:xfrm>
            <a:off x="415200" y="378550"/>
            <a:ext cx="77178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solidFill>
                  <a:schemeClr val="dk1"/>
                </a:solidFill>
                <a:latin typeface="Calibri"/>
                <a:ea typeface="Calibri"/>
                <a:cs typeface="Calibri"/>
                <a:sym typeface="Calibri"/>
              </a:rPr>
              <a:t>Future </a:t>
            </a:r>
            <a:r>
              <a:rPr b="1" lang="en-US" sz="3500">
                <a:solidFill>
                  <a:schemeClr val="dk1"/>
                </a:solidFill>
                <a:latin typeface="Calibri"/>
                <a:ea typeface="Calibri"/>
                <a:cs typeface="Calibri"/>
                <a:sym typeface="Calibri"/>
              </a:rPr>
              <a:t>Testing</a:t>
            </a:r>
            <a:endParaRPr b="1" sz="3500">
              <a:solidFill>
                <a:schemeClr val="dk1"/>
              </a:solidFill>
              <a:latin typeface="Calibri"/>
              <a:ea typeface="Calibri"/>
              <a:cs typeface="Calibri"/>
              <a:sym typeface="Calibri"/>
            </a:endParaRPr>
          </a:p>
        </p:txBody>
      </p:sp>
      <p:sp>
        <p:nvSpPr>
          <p:cNvPr id="295" name="Google Shape;295;g316216c9730_0_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296" name="Google Shape;296;g316216c9730_0_27"/>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TESTING | </a:t>
            </a:r>
            <a:r>
              <a:rPr b="1" lang="en-US" sz="1100">
                <a:solidFill>
                  <a:schemeClr val="lt1"/>
                </a:solidFill>
                <a:latin typeface="Calibri"/>
                <a:ea typeface="Calibri"/>
                <a:cs typeface="Calibri"/>
                <a:sym typeface="Calibri"/>
              </a:rPr>
              <a:t>25</a:t>
            </a:r>
            <a:endParaRPr>
              <a:latin typeface="Calibri"/>
              <a:ea typeface="Calibri"/>
              <a:cs typeface="Calibri"/>
              <a:sym typeface="Calibri"/>
            </a:endParaRPr>
          </a:p>
        </p:txBody>
      </p:sp>
      <p:sp>
        <p:nvSpPr>
          <p:cNvPr id="297" name="Google Shape;297;g316216c9730_0_27"/>
          <p:cNvSpPr txBox="1"/>
          <p:nvPr/>
        </p:nvSpPr>
        <p:spPr>
          <a:xfrm>
            <a:off x="263450" y="1033300"/>
            <a:ext cx="8229300" cy="27090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Less precise, arcing trials to demonstrate </a:t>
            </a:r>
            <a:r>
              <a:rPr lang="en-US" sz="2000">
                <a:solidFill>
                  <a:schemeClr val="dk1"/>
                </a:solidFill>
                <a:latin typeface="Calibri"/>
                <a:ea typeface="Calibri"/>
                <a:cs typeface="Calibri"/>
                <a:sym typeface="Calibri"/>
              </a:rPr>
              <a:t>improved</a:t>
            </a:r>
            <a:r>
              <a:rPr lang="en-US" sz="2000">
                <a:solidFill>
                  <a:schemeClr val="dk1"/>
                </a:solidFill>
                <a:latin typeface="Calibri"/>
                <a:ea typeface="Calibri"/>
                <a:cs typeface="Calibri"/>
                <a:sym typeface="Calibri"/>
              </a:rPr>
              <a:t> voltage output</a:t>
            </a:r>
            <a:endParaRPr sz="2000">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Incorporate voltage output readings into tracking algorithm</a:t>
            </a:r>
            <a:endParaRPr sz="2000">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Repeating dual axis trials from all three viable camera positions</a:t>
            </a:r>
            <a:endParaRPr sz="2000">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Comparative</a:t>
            </a:r>
            <a:r>
              <a:rPr lang="en-US" sz="2000">
                <a:solidFill>
                  <a:schemeClr val="dk1"/>
                </a:solidFill>
                <a:latin typeface="Calibri"/>
                <a:ea typeface="Calibri"/>
                <a:cs typeface="Calibri"/>
                <a:sym typeface="Calibri"/>
              </a:rPr>
              <a:t> trials for performance comparison</a:t>
            </a:r>
            <a:endParaRPr sz="2000">
              <a:solidFill>
                <a:schemeClr val="dk1"/>
              </a:solidFill>
              <a:latin typeface="Calibri"/>
              <a:ea typeface="Calibri"/>
              <a:cs typeface="Calibri"/>
              <a:sym typeface="Calibri"/>
            </a:endParaRPr>
          </a:p>
          <a:p>
            <a:pPr indent="-355600" lvl="1" marL="9144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Single axis, isolating stepper motor motion about yaw axis</a:t>
            </a:r>
            <a:endParaRPr sz="2000">
              <a:solidFill>
                <a:schemeClr val="dk1"/>
              </a:solidFill>
              <a:latin typeface="Calibri"/>
              <a:ea typeface="Calibri"/>
              <a:cs typeface="Calibri"/>
              <a:sym typeface="Calibri"/>
            </a:endParaRPr>
          </a:p>
          <a:p>
            <a:pPr indent="-355600" lvl="1" marL="9144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Fixed deployable, pitching 90° </a:t>
            </a:r>
            <a:r>
              <a:rPr lang="en-US" sz="2000">
                <a:solidFill>
                  <a:schemeClr val="dk1"/>
                </a:solidFill>
                <a:latin typeface="Calibri"/>
                <a:ea typeface="Calibri"/>
                <a:cs typeface="Calibri"/>
                <a:sym typeface="Calibri"/>
              </a:rPr>
              <a:t>and deactivating both motors</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8"/>
          <p:cNvSpPr txBox="1"/>
          <p:nvPr/>
        </p:nvSpPr>
        <p:spPr>
          <a:xfrm>
            <a:off x="7274981" y="6214529"/>
            <a:ext cx="1625599" cy="317499"/>
          </a:xfrm>
          <a:prstGeom prst="rect">
            <a:avLst/>
          </a:prstGeom>
          <a:noFill/>
          <a:ln>
            <a:noFill/>
          </a:ln>
        </p:spPr>
        <p:txBody>
          <a:bodyPr anchorCtr="0" anchor="t" bIns="45700" lIns="91425" spcFirstLastPara="1" rIns="91425" wrap="square" tIns="45700">
            <a:normAutofit fontScale="92500"/>
          </a:bodyPr>
          <a:lstStyle/>
          <a:p>
            <a:pPr indent="0" lvl="0" marL="0" marR="0" rtl="0" algn="r">
              <a:lnSpc>
                <a:spcPct val="100000"/>
              </a:lnSpc>
              <a:spcBef>
                <a:spcPts val="0"/>
              </a:spcBef>
              <a:spcAft>
                <a:spcPts val="0"/>
              </a:spcAft>
              <a:buClr>
                <a:schemeClr val="lt1"/>
              </a:buClr>
              <a:buSzPct val="100000"/>
              <a:buFont typeface="Arial"/>
              <a:buNone/>
            </a:pPr>
            <a:r>
              <a:rPr b="1" lang="en-US" sz="1100" u="none" cap="none" strike="noStrike">
                <a:solidFill>
                  <a:schemeClr val="lt1"/>
                </a:solidFill>
                <a:latin typeface="Calibri"/>
                <a:ea typeface="Calibri"/>
                <a:cs typeface="Calibri"/>
                <a:sym typeface="Calibri"/>
              </a:rPr>
              <a:t>FUTURE APPLICATION | </a:t>
            </a:r>
            <a:r>
              <a:rPr b="1" lang="en-US" sz="1100">
                <a:solidFill>
                  <a:schemeClr val="lt1"/>
                </a:solidFill>
                <a:latin typeface="Calibri"/>
                <a:ea typeface="Calibri"/>
                <a:cs typeface="Calibri"/>
                <a:sym typeface="Calibri"/>
              </a:rPr>
              <a:t>26</a:t>
            </a:r>
            <a:endParaRPr>
              <a:latin typeface="Calibri"/>
              <a:ea typeface="Calibri"/>
              <a:cs typeface="Calibri"/>
              <a:sym typeface="Calibri"/>
            </a:endParaRPr>
          </a:p>
        </p:txBody>
      </p:sp>
      <p:sp>
        <p:nvSpPr>
          <p:cNvPr id="303" name="Google Shape;303;p8"/>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Future Application</a:t>
            </a:r>
            <a:endParaRPr sz="3000">
              <a:latin typeface="Calibri"/>
              <a:ea typeface="Calibri"/>
              <a:cs typeface="Calibri"/>
              <a:sym typeface="Calibri"/>
            </a:endParaRPr>
          </a:p>
        </p:txBody>
      </p:sp>
      <p:sp>
        <p:nvSpPr>
          <p:cNvPr id="304" name="Google Shape;304;p8"/>
          <p:cNvSpPr txBox="1"/>
          <p:nvPr/>
        </p:nvSpPr>
        <p:spPr>
          <a:xfrm>
            <a:off x="263450" y="1033300"/>
            <a:ext cx="8229300" cy="409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dual axis design prototype could be applied to the following missions</a:t>
            </a:r>
            <a:endParaRPr sz="2000">
              <a:solidFill>
                <a:schemeClr val="dk1"/>
              </a:solidFill>
              <a:latin typeface="Calibri"/>
              <a:ea typeface="Calibri"/>
              <a:cs typeface="Calibri"/>
              <a:sym typeface="Calibri"/>
            </a:endParaRPr>
          </a:p>
          <a:p>
            <a:pPr indent="-355600" lvl="1" marL="9144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Interplanetary CubeSats</a:t>
            </a:r>
            <a:endParaRPr sz="2000">
              <a:solidFill>
                <a:schemeClr val="dk1"/>
              </a:solidFill>
              <a:latin typeface="Calibri"/>
              <a:ea typeface="Calibri"/>
              <a:cs typeface="Calibri"/>
              <a:sym typeface="Calibri"/>
            </a:endParaRPr>
          </a:p>
          <a:p>
            <a:pPr indent="-355600" lvl="1" marL="9144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Polar and High-Inclination Orbits</a:t>
            </a:r>
            <a:endParaRPr sz="2000">
              <a:solidFill>
                <a:schemeClr val="dk1"/>
              </a:solidFill>
              <a:latin typeface="Calibri"/>
              <a:ea typeface="Calibri"/>
              <a:cs typeface="Calibri"/>
              <a:sym typeface="Calibri"/>
            </a:endParaRPr>
          </a:p>
          <a:p>
            <a:pPr indent="-355600" lvl="1" marL="9144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Prolonged Eclipse Operation</a:t>
            </a:r>
            <a:endParaRPr sz="2000">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Beyond the 3U configuration, scaling to accommodate the smaller 1U satellite or larger 6U satellite would be fairly straightforward</a:t>
            </a:r>
            <a:endParaRPr sz="2000">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Autonomous constellations could benefit from the increased power</a:t>
            </a:r>
            <a:endParaRPr sz="2000">
              <a:solidFill>
                <a:schemeClr val="dk1"/>
              </a:solidFill>
              <a:latin typeface="Calibri"/>
              <a:ea typeface="Calibri"/>
              <a:cs typeface="Calibri"/>
              <a:sym typeface="Calibri"/>
            </a:endParaRPr>
          </a:p>
          <a:p>
            <a:pPr indent="-355600" lvl="1" marL="9144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Reduced down time on orbit</a:t>
            </a:r>
            <a:endParaRPr sz="2000">
              <a:solidFill>
                <a:schemeClr val="dk1"/>
              </a:solidFill>
              <a:latin typeface="Calibri"/>
              <a:ea typeface="Calibri"/>
              <a:cs typeface="Calibri"/>
              <a:sym typeface="Calibri"/>
            </a:endParaRPr>
          </a:p>
          <a:p>
            <a:pPr indent="-355600" lvl="1" marL="914400" marR="0" rtl="0" algn="l">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Increased reliability for users</a:t>
            </a:r>
            <a:endParaRPr sz="2000">
              <a:solidFill>
                <a:schemeClr val="dk1"/>
              </a:solidFill>
              <a:latin typeface="Calibri"/>
              <a:ea typeface="Calibri"/>
              <a:cs typeface="Calibri"/>
              <a:sym typeface="Calibri"/>
            </a:endParaRPr>
          </a:p>
        </p:txBody>
      </p:sp>
      <p:sp>
        <p:nvSpPr>
          <p:cNvPr id="305" name="Google Shape;305;p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15fa92342b_0_47"/>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Budget</a:t>
            </a:r>
            <a:endParaRPr sz="3000">
              <a:latin typeface="Calibri"/>
              <a:ea typeface="Calibri"/>
              <a:cs typeface="Calibri"/>
              <a:sym typeface="Calibri"/>
            </a:endParaRPr>
          </a:p>
        </p:txBody>
      </p:sp>
      <p:sp>
        <p:nvSpPr>
          <p:cNvPr id="311" name="Google Shape;311;g315fa92342b_0_4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12" name="Google Shape;312;g315fa92342b_0_47"/>
          <p:cNvGraphicFramePr/>
          <p:nvPr/>
        </p:nvGraphicFramePr>
        <p:xfrm>
          <a:off x="772525" y="1283250"/>
          <a:ext cx="3000000" cy="3000000"/>
        </p:xfrm>
        <a:graphic>
          <a:graphicData uri="http://schemas.openxmlformats.org/drawingml/2006/table">
            <a:tbl>
              <a:tblPr>
                <a:noFill/>
                <a:tableStyleId>{827A492D-A6B4-42F8-B567-6322E71E6B5D}</a:tableStyleId>
              </a:tblPr>
              <a:tblGrid>
                <a:gridCol w="1805100"/>
                <a:gridCol w="3352325"/>
                <a:gridCol w="577150"/>
                <a:gridCol w="970100"/>
                <a:gridCol w="884125"/>
              </a:tblGrid>
              <a:tr h="266700">
                <a:tc gridSpan="5">
                  <a:txBody>
                    <a:bodyPr/>
                    <a:lstStyle/>
                    <a:p>
                      <a:pPr indent="0" lvl="0" marL="0" rtl="0" algn="ctr">
                        <a:spcBef>
                          <a:spcPts val="0"/>
                        </a:spcBef>
                        <a:spcAft>
                          <a:spcPts val="0"/>
                        </a:spcAft>
                        <a:buNone/>
                      </a:pPr>
                      <a:r>
                        <a:rPr b="1" lang="en-US" sz="1000">
                          <a:latin typeface="Calibri"/>
                          <a:ea typeface="Calibri"/>
                          <a:cs typeface="Calibri"/>
                          <a:sym typeface="Calibri"/>
                        </a:rPr>
                        <a:t>Purchased Items</a:t>
                      </a:r>
                      <a:endParaRPr b="1" sz="1000">
                        <a:latin typeface="Calibri"/>
                        <a:ea typeface="Calibri"/>
                        <a:cs typeface="Calibri"/>
                        <a:sym typeface="Calibri"/>
                      </a:endParaRPr>
                    </a:p>
                  </a:txBody>
                  <a:tcPr marT="63500" marB="63500" marR="63500" marL="63500"/>
                </a:tc>
                <a:tc hMerge="1"/>
                <a:tc hMerge="1"/>
                <a:tc hMerge="1"/>
                <a:tc hMerge="1"/>
              </a:tr>
              <a:tr h="12700">
                <a:tc>
                  <a:txBody>
                    <a:bodyPr/>
                    <a:lstStyle/>
                    <a:p>
                      <a:pPr indent="0" lvl="0" marL="0" rtl="0" algn="ctr">
                        <a:spcBef>
                          <a:spcPts val="0"/>
                        </a:spcBef>
                        <a:spcAft>
                          <a:spcPts val="0"/>
                        </a:spcAft>
                        <a:buNone/>
                      </a:pPr>
                      <a:r>
                        <a:rPr lang="en-US" sz="1000">
                          <a:latin typeface="Calibri"/>
                          <a:ea typeface="Calibri"/>
                          <a:cs typeface="Calibri"/>
                          <a:sym typeface="Calibri"/>
                        </a:rPr>
                        <a:t>Solar Cells</a:t>
                      </a:r>
                      <a:endParaRPr baseline="30000"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highlight>
                            <a:srgbClr val="FFFFFF"/>
                          </a:highlight>
                          <a:latin typeface="Calibri"/>
                          <a:ea typeface="Calibri"/>
                          <a:cs typeface="Calibri"/>
                          <a:sym typeface="Calibri"/>
                        </a:rPr>
                        <a:t>AOSHIKE 10 pc 5V 30 mA Mini Solar Panels</a:t>
                      </a:r>
                      <a:endParaRPr sz="12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2</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$15.99</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$31.98</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Servo Motor</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highlight>
                            <a:srgbClr val="FFFFFF"/>
                          </a:highlight>
                          <a:latin typeface="Calibri"/>
                          <a:ea typeface="Calibri"/>
                          <a:cs typeface="Calibri"/>
                          <a:sym typeface="Calibri"/>
                        </a:rPr>
                        <a:t>INJORA 7kg 2065 digital servo</a:t>
                      </a:r>
                      <a:endParaRPr sz="1000">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$17.98</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$17.98</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Stepper Motor</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highlight>
                            <a:srgbClr val="FFFFFF"/>
                          </a:highlight>
                          <a:latin typeface="Calibri"/>
                          <a:ea typeface="Calibri"/>
                          <a:cs typeface="Calibri"/>
                          <a:sym typeface="Calibri"/>
                        </a:rPr>
                        <a:t>Nema 17-39</a:t>
                      </a:r>
                      <a:endParaRPr sz="1000">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$78.64</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$78.64</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Infrared Camera</a:t>
                      </a:r>
                      <a:endParaRPr baseline="30000"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Raspberry Pi Camera Module 3 NoIR </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$35.00</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$35.00</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Raspberry Pi 4</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Raspberry Pi 4 Model B - 8 GB RAM</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$75.00</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$75.00</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Control Power Supply</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Raspberry Pi Power Supply 5.1V 3A with USB C</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$7.95</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$7.95</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Standoffs</a:t>
                      </a:r>
                      <a:endParaRPr baseline="30000"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320 Piece M2 Male Female Hex Brass Standoffs</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$12.99</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$12.99</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Micro HDMI-HDMI Cable</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solidFill>
                            <a:srgbClr val="1A1818"/>
                          </a:solidFill>
                          <a:highlight>
                            <a:srgbClr val="FFFFFF"/>
                          </a:highlight>
                          <a:latin typeface="Calibri"/>
                          <a:ea typeface="Calibri"/>
                          <a:cs typeface="Calibri"/>
                          <a:sym typeface="Calibri"/>
                        </a:rPr>
                        <a:t>Raspberry Pi Official Micro HDMI to HDMI cable</a:t>
                      </a:r>
                      <a:endParaRPr sz="1000">
                        <a:solidFill>
                          <a:srgbClr val="1A1818"/>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$5.95</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$5.95</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64 GB Memory Card</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solidFill>
                            <a:srgbClr val="1A1818"/>
                          </a:solidFill>
                          <a:highlight>
                            <a:srgbClr val="FFFFFF"/>
                          </a:highlight>
                          <a:latin typeface="Calibri"/>
                          <a:ea typeface="Calibri"/>
                          <a:cs typeface="Calibri"/>
                          <a:sym typeface="Calibri"/>
                        </a:rPr>
                        <a:t>SanDisk Pre-Installed NOOBS MicroSD Cards</a:t>
                      </a:r>
                      <a:endParaRPr sz="1000">
                        <a:solidFill>
                          <a:srgbClr val="1A1818"/>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$19.95</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$19.95</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Thrust Ball Bearings</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solidFill>
                            <a:srgbClr val="1A1818"/>
                          </a:solidFill>
                          <a:highlight>
                            <a:srgbClr val="FFFFFF"/>
                          </a:highlight>
                          <a:latin typeface="Calibri"/>
                          <a:ea typeface="Calibri"/>
                          <a:cs typeface="Calibri"/>
                          <a:sym typeface="Calibri"/>
                        </a:rPr>
                        <a:t>6655K72</a:t>
                      </a:r>
                      <a:endParaRPr sz="1000">
                        <a:solidFill>
                          <a:srgbClr val="1A1818"/>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$5.10</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$5.10</a:t>
                      </a:r>
                      <a:endParaRPr sz="1000">
                        <a:latin typeface="Calibri"/>
                        <a:ea typeface="Calibri"/>
                        <a:cs typeface="Calibri"/>
                        <a:sym typeface="Calibri"/>
                      </a:endParaRPr>
                    </a:p>
                  </a:txBody>
                  <a:tcPr marT="63500" marB="63500" marR="63500" marL="63500"/>
                </a:tc>
              </a:tr>
              <a:tr h="280375">
                <a:tc>
                  <a:txBody>
                    <a:bodyPr/>
                    <a:lstStyle/>
                    <a:p>
                      <a:pPr indent="0" lvl="0" marL="0" rtl="0" algn="ctr">
                        <a:spcBef>
                          <a:spcPts val="0"/>
                        </a:spcBef>
                        <a:spcAft>
                          <a:spcPts val="0"/>
                        </a:spcAft>
                        <a:buNone/>
                      </a:pPr>
                      <a:r>
                        <a:rPr lang="en-US" sz="1000">
                          <a:latin typeface="Calibri"/>
                          <a:ea typeface="Calibri"/>
                          <a:cs typeface="Calibri"/>
                          <a:sym typeface="Calibri"/>
                        </a:rPr>
                        <a:t>DC-DC Buck Converter</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solidFill>
                            <a:srgbClr val="1A1818"/>
                          </a:solidFill>
                          <a:highlight>
                            <a:srgbClr val="FFFFFF"/>
                          </a:highlight>
                          <a:latin typeface="Calibri"/>
                          <a:ea typeface="Calibri"/>
                          <a:cs typeface="Calibri"/>
                          <a:sym typeface="Calibri"/>
                        </a:rPr>
                        <a:t>LM2596S DC-DC Buck Converter </a:t>
                      </a:r>
                      <a:endParaRPr sz="1000">
                        <a:solidFill>
                          <a:srgbClr val="1A1818"/>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$12.99</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$12.99</a:t>
                      </a:r>
                      <a:endParaRPr sz="1000">
                        <a:latin typeface="Calibri"/>
                        <a:ea typeface="Calibri"/>
                        <a:cs typeface="Calibri"/>
                        <a:sym typeface="Calibri"/>
                      </a:endParaRPr>
                    </a:p>
                  </a:txBody>
                  <a:tcPr marT="63500" marB="63500" marR="63500" marL="63500"/>
                </a:tc>
              </a:tr>
              <a:tr h="12700">
                <a:tc>
                  <a:txBody>
                    <a:bodyPr/>
                    <a:lstStyle/>
                    <a:p>
                      <a:pPr indent="0" lvl="0" marL="0" rtl="0" algn="ctr">
                        <a:spcBef>
                          <a:spcPts val="0"/>
                        </a:spcBef>
                        <a:spcAft>
                          <a:spcPts val="0"/>
                        </a:spcAft>
                        <a:buNone/>
                      </a:pPr>
                      <a:r>
                        <a:rPr lang="en-US" sz="1000">
                          <a:latin typeface="Calibri"/>
                          <a:ea typeface="Calibri"/>
                          <a:cs typeface="Calibri"/>
                          <a:sym typeface="Calibri"/>
                        </a:rPr>
                        <a:t>Plastic Servo Arms</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solidFill>
                            <a:srgbClr val="1A1818"/>
                          </a:solidFill>
                          <a:highlight>
                            <a:srgbClr val="FFFFFF"/>
                          </a:highlight>
                          <a:latin typeface="Calibri"/>
                          <a:ea typeface="Calibri"/>
                          <a:cs typeface="Calibri"/>
                          <a:sym typeface="Calibri"/>
                        </a:rPr>
                        <a:t>Plastic Servo Arms 23T Blue, 3mm Hole Single/Double Arm for JR 1 Set</a:t>
                      </a:r>
                      <a:endParaRPr sz="1000">
                        <a:solidFill>
                          <a:srgbClr val="1A1818"/>
                        </a:solidFill>
                        <a:highlight>
                          <a:srgbClr val="FFFFFF"/>
                        </a:highlight>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1</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$9.99</a:t>
                      </a:r>
                      <a:endParaRPr sz="1000">
                        <a:latin typeface="Calibri"/>
                        <a:ea typeface="Calibri"/>
                        <a:cs typeface="Calibri"/>
                        <a:sym typeface="Calibri"/>
                      </a:endParaRPr>
                    </a:p>
                  </a:txBody>
                  <a:tcPr marT="63500" marB="63500" marR="63500" marL="63500"/>
                </a:tc>
                <a:tc>
                  <a:txBody>
                    <a:bodyPr/>
                    <a:lstStyle/>
                    <a:p>
                      <a:pPr indent="0" lvl="0" marL="0" rtl="0" algn="ctr">
                        <a:spcBef>
                          <a:spcPts val="0"/>
                        </a:spcBef>
                        <a:spcAft>
                          <a:spcPts val="0"/>
                        </a:spcAft>
                        <a:buNone/>
                      </a:pPr>
                      <a:r>
                        <a:rPr lang="en-US" sz="1000">
                          <a:latin typeface="Calibri"/>
                          <a:ea typeface="Calibri"/>
                          <a:cs typeface="Calibri"/>
                          <a:sym typeface="Calibri"/>
                        </a:rPr>
                        <a:t>$9.99</a:t>
                      </a:r>
                      <a:endParaRPr sz="1000">
                        <a:latin typeface="Calibri"/>
                        <a:ea typeface="Calibri"/>
                        <a:cs typeface="Calibri"/>
                        <a:sym typeface="Calibri"/>
                      </a:endParaRPr>
                    </a:p>
                  </a:txBody>
                  <a:tcPr marT="63500" marB="63500" marR="63500" marL="63500"/>
                </a:tc>
              </a:tr>
              <a:tr h="74375">
                <a:tc gridSpan="5">
                  <a:txBody>
                    <a:bodyPr/>
                    <a:lstStyle/>
                    <a:p>
                      <a:pPr indent="0" lvl="0" marL="0" rtl="0" algn="r">
                        <a:spcBef>
                          <a:spcPts val="0"/>
                        </a:spcBef>
                        <a:spcAft>
                          <a:spcPts val="0"/>
                        </a:spcAft>
                        <a:buNone/>
                      </a:pPr>
                      <a:r>
                        <a:rPr i="1" lang="en-US" sz="1000">
                          <a:latin typeface="Calibri"/>
                          <a:ea typeface="Calibri"/>
                          <a:cs typeface="Calibri"/>
                          <a:sym typeface="Calibri"/>
                        </a:rPr>
                        <a:t>Subtotal: $313.22</a:t>
                      </a:r>
                      <a:endParaRPr i="1" sz="1000">
                        <a:latin typeface="Calibri"/>
                        <a:ea typeface="Calibri"/>
                        <a:cs typeface="Calibri"/>
                        <a:sym typeface="Calibri"/>
                      </a:endParaRPr>
                    </a:p>
                  </a:txBody>
                  <a:tcPr marT="63500" marB="63500" marR="63500" marL="63500"/>
                </a:tc>
                <a:tc hMerge="1"/>
                <a:tc hMerge="1"/>
                <a:tc hMerge="1"/>
                <a:tc hMerge="1"/>
              </a:tr>
            </a:tbl>
          </a:graphicData>
        </a:graphic>
      </p:graphicFrame>
      <p:sp>
        <p:nvSpPr>
          <p:cNvPr id="313" name="Google Shape;313;g315fa92342b_0_47"/>
          <p:cNvSpPr txBox="1"/>
          <p:nvPr/>
        </p:nvSpPr>
        <p:spPr>
          <a:xfrm>
            <a:off x="2151550" y="893400"/>
            <a:ext cx="4650300" cy="24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latin typeface="Calibri"/>
                <a:ea typeface="Calibri"/>
                <a:cs typeface="Calibri"/>
                <a:sym typeface="Calibri"/>
              </a:rPr>
              <a:t>Table 1: Items purchased </a:t>
            </a:r>
            <a:endParaRPr b="1" sz="1600">
              <a:latin typeface="Calibri"/>
              <a:ea typeface="Calibri"/>
              <a:cs typeface="Calibri"/>
              <a:sym typeface="Calibri"/>
            </a:endParaRPr>
          </a:p>
        </p:txBody>
      </p:sp>
      <p:sp>
        <p:nvSpPr>
          <p:cNvPr id="314" name="Google Shape;314;g315fa92342b_0_47"/>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QUESTIONS </a:t>
            </a:r>
            <a:r>
              <a:rPr b="1" lang="en-US" sz="1100" u="none" cap="none" strike="noStrike">
                <a:solidFill>
                  <a:schemeClr val="lt1"/>
                </a:solidFill>
                <a:latin typeface="Calibri"/>
                <a:ea typeface="Calibri"/>
                <a:cs typeface="Calibri"/>
                <a:sym typeface="Calibri"/>
              </a:rPr>
              <a:t>| </a:t>
            </a:r>
            <a:r>
              <a:rPr b="1" lang="en-US" sz="1100">
                <a:solidFill>
                  <a:schemeClr val="lt1"/>
                </a:solidFill>
                <a:latin typeface="Calibri"/>
                <a:ea typeface="Calibri"/>
                <a:cs typeface="Calibri"/>
                <a:sym typeface="Calibri"/>
              </a:rPr>
              <a:t>27</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15fa92342b_0_50"/>
          <p:cNvSpPr txBox="1"/>
          <p:nvPr/>
        </p:nvSpPr>
        <p:spPr>
          <a:xfrm>
            <a:off x="263462" y="339292"/>
            <a:ext cx="7399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Gantt Chart</a:t>
            </a:r>
            <a:endParaRPr>
              <a:latin typeface="Calibri"/>
              <a:ea typeface="Calibri"/>
              <a:cs typeface="Calibri"/>
              <a:sym typeface="Calibri"/>
            </a:endParaRPr>
          </a:p>
        </p:txBody>
      </p:sp>
      <p:pic>
        <p:nvPicPr>
          <p:cNvPr id="320" name="Google Shape;320;g315fa92342b_0_50"/>
          <p:cNvPicPr preferRelativeResize="0"/>
          <p:nvPr/>
        </p:nvPicPr>
        <p:blipFill>
          <a:blip r:embed="rId3">
            <a:alphaModFix/>
          </a:blip>
          <a:stretch>
            <a:fillRect/>
          </a:stretch>
        </p:blipFill>
        <p:spPr>
          <a:xfrm>
            <a:off x="655451" y="1118525"/>
            <a:ext cx="7833098" cy="4566775"/>
          </a:xfrm>
          <a:prstGeom prst="rect">
            <a:avLst/>
          </a:prstGeom>
          <a:noFill/>
          <a:ln>
            <a:noFill/>
          </a:ln>
        </p:spPr>
      </p:pic>
      <p:sp>
        <p:nvSpPr>
          <p:cNvPr id="321" name="Google Shape;321;g315fa92342b_0_50"/>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SUMMARY </a:t>
            </a:r>
            <a:r>
              <a:rPr b="1" lang="en-US" sz="1100" u="none" cap="none" strike="noStrike">
                <a:solidFill>
                  <a:schemeClr val="lt1"/>
                </a:solidFill>
                <a:latin typeface="Calibri"/>
                <a:ea typeface="Calibri"/>
                <a:cs typeface="Calibri"/>
                <a:sym typeface="Calibri"/>
              </a:rPr>
              <a:t>| </a:t>
            </a:r>
            <a:r>
              <a:rPr b="1" lang="en-US" sz="1100">
                <a:solidFill>
                  <a:schemeClr val="lt1"/>
                </a:solidFill>
                <a:latin typeface="Calibri"/>
                <a:ea typeface="Calibri"/>
                <a:cs typeface="Calibri"/>
                <a:sym typeface="Calibri"/>
              </a:rPr>
              <a:t>28</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315fa92342b_0_0"/>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Historical Context</a:t>
            </a:r>
            <a:endParaRPr sz="3000">
              <a:latin typeface="Calibri"/>
              <a:ea typeface="Calibri"/>
              <a:cs typeface="Calibri"/>
              <a:sym typeface="Calibri"/>
            </a:endParaRPr>
          </a:p>
        </p:txBody>
      </p:sp>
      <p:sp>
        <p:nvSpPr>
          <p:cNvPr id="41" name="Google Shape;41;g315fa92342b_0_0"/>
          <p:cNvSpPr txBox="1"/>
          <p:nvPr/>
        </p:nvSpPr>
        <p:spPr>
          <a:xfrm>
            <a:off x="263450" y="1074063"/>
            <a:ext cx="7468200" cy="34785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CubeSats were created in 1999 by Professors Bob Twiggs at Stanford and Jordi Puig-Suari at CalPoly [1]</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Simple, affordable, and easily produced </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Designed and launched by students</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Made space more accessible to academic institutions</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10 cm x 10 cm x 10 cm (1U) cube, weight limit of 1.33 kg</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First CubeSats were launched in 2003 [2]</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Demonstrated viability</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Standardized launch vehicle (P-Pod) was</a:t>
            </a:r>
            <a:endParaRPr sz="2000">
              <a:solidFill>
                <a:schemeClr val="dk1"/>
              </a:solidFill>
              <a:latin typeface="Calibri"/>
              <a:ea typeface="Calibri"/>
              <a:cs typeface="Calibri"/>
              <a:sym typeface="Calibri"/>
            </a:endParaRPr>
          </a:p>
          <a:p>
            <a:pPr indent="0" lvl="0" marL="914400" marR="0" rtl="0" algn="l">
              <a:spcBef>
                <a:spcPts val="0"/>
              </a:spcBef>
              <a:spcAft>
                <a:spcPts val="0"/>
              </a:spcAft>
              <a:buNone/>
            </a:pPr>
            <a:r>
              <a:rPr lang="en-US" sz="2000">
                <a:solidFill>
                  <a:schemeClr val="dk1"/>
                </a:solidFill>
                <a:latin typeface="Calibri"/>
                <a:ea typeface="Calibri"/>
                <a:cs typeface="Calibri"/>
                <a:sym typeface="Calibri"/>
              </a:rPr>
              <a:t>a significant asset for broader use</a:t>
            </a:r>
            <a:endParaRPr sz="2000">
              <a:solidFill>
                <a:schemeClr val="dk1"/>
              </a:solidFill>
              <a:latin typeface="Calibri"/>
              <a:ea typeface="Calibri"/>
              <a:cs typeface="Calibri"/>
              <a:sym typeface="Calibri"/>
            </a:endParaRPr>
          </a:p>
        </p:txBody>
      </p:sp>
      <p:sp>
        <p:nvSpPr>
          <p:cNvPr id="42" name="Google Shape;42;g315fa92342b_0_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43" name="Google Shape;43;g315fa92342b_0_0"/>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CONTEXT</a:t>
            </a:r>
            <a:r>
              <a:rPr b="1" i="0" lang="en-US" sz="1100" u="none" cap="none" strike="noStrike">
                <a:solidFill>
                  <a:schemeClr val="lt1"/>
                </a:solidFill>
                <a:latin typeface="Calibri"/>
                <a:ea typeface="Calibri"/>
                <a:cs typeface="Calibri"/>
                <a:sym typeface="Calibri"/>
              </a:rPr>
              <a:t> |  </a:t>
            </a:r>
            <a:r>
              <a:rPr b="1" lang="en-US" sz="1100">
                <a:solidFill>
                  <a:schemeClr val="lt1"/>
                </a:solidFill>
                <a:latin typeface="Calibri"/>
                <a:ea typeface="Calibri"/>
                <a:cs typeface="Calibri"/>
                <a:sym typeface="Calibri"/>
              </a:rPr>
              <a:t>2</a:t>
            </a:r>
            <a:endParaRPr b="1" i="0" sz="1100" u="none" cap="none" strike="noStrike">
              <a:solidFill>
                <a:schemeClr val="lt1"/>
              </a:solidFill>
              <a:latin typeface="Calibri"/>
              <a:ea typeface="Calibri"/>
              <a:cs typeface="Calibri"/>
              <a:sym typeface="Calibri"/>
            </a:endParaRPr>
          </a:p>
        </p:txBody>
      </p:sp>
      <p:sp>
        <p:nvSpPr>
          <p:cNvPr id="44" name="Google Shape;44;g315fa92342b_0_0"/>
          <p:cNvSpPr txBox="1"/>
          <p:nvPr/>
        </p:nvSpPr>
        <p:spPr>
          <a:xfrm>
            <a:off x="5587175" y="5109975"/>
            <a:ext cx="27792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latin typeface="Calibri"/>
                <a:ea typeface="Calibri"/>
                <a:cs typeface="Calibri"/>
                <a:sym typeface="Calibri"/>
              </a:rPr>
              <a:t>Figure 1: First CubeSat design [1]</a:t>
            </a:r>
            <a:endParaRPr b="1" sz="1100">
              <a:solidFill>
                <a:srgbClr val="080808"/>
              </a:solidFill>
              <a:latin typeface="Calibri"/>
              <a:ea typeface="Calibri"/>
              <a:cs typeface="Calibri"/>
              <a:sym typeface="Calibri"/>
            </a:endParaRPr>
          </a:p>
        </p:txBody>
      </p:sp>
      <p:pic>
        <p:nvPicPr>
          <p:cNvPr id="45" name="Google Shape;45;g315fa92342b_0_0"/>
          <p:cNvPicPr preferRelativeResize="0"/>
          <p:nvPr/>
        </p:nvPicPr>
        <p:blipFill>
          <a:blip r:embed="rId3">
            <a:alphaModFix/>
          </a:blip>
          <a:stretch>
            <a:fillRect/>
          </a:stretch>
        </p:blipFill>
        <p:spPr>
          <a:xfrm>
            <a:off x="5894884" y="3629175"/>
            <a:ext cx="2163775" cy="1578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315fa92342b_6_33"/>
          <p:cNvSpPr txBox="1"/>
          <p:nvPr/>
        </p:nvSpPr>
        <p:spPr>
          <a:xfrm>
            <a:off x="263462" y="339292"/>
            <a:ext cx="7399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rPr>
              <a:t>Citations</a:t>
            </a:r>
            <a:endParaRPr>
              <a:latin typeface="Calibri"/>
              <a:ea typeface="Calibri"/>
              <a:cs typeface="Calibri"/>
              <a:sym typeface="Calibri"/>
            </a:endParaRPr>
          </a:p>
        </p:txBody>
      </p:sp>
      <p:sp>
        <p:nvSpPr>
          <p:cNvPr id="327" name="Google Shape;327;g315fa92342b_6_33"/>
          <p:cNvSpPr txBox="1"/>
          <p:nvPr/>
        </p:nvSpPr>
        <p:spPr>
          <a:xfrm>
            <a:off x="344275" y="1342675"/>
            <a:ext cx="8503800" cy="4200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Normandy, E. “CubeSats”, </a:t>
            </a:r>
            <a:r>
              <a:rPr i="1" lang="en-US" sz="1500">
                <a:solidFill>
                  <a:schemeClr val="dk1"/>
                </a:solidFill>
                <a:latin typeface="Calibri"/>
                <a:ea typeface="Calibri"/>
                <a:cs typeface="Calibri"/>
                <a:sym typeface="Calibri"/>
              </a:rPr>
              <a:t>Space Foundations Technology Hall</a:t>
            </a:r>
            <a:r>
              <a:rPr lang="en-US" sz="1500">
                <a:solidFill>
                  <a:schemeClr val="dk1"/>
                </a:solidFill>
                <a:latin typeface="Calibri"/>
                <a:ea typeface="Calibri"/>
                <a:cs typeface="Calibri"/>
                <a:sym typeface="Calibri"/>
              </a:rPr>
              <a:t>, </a:t>
            </a:r>
            <a:r>
              <a:rPr lang="en-US" sz="1500">
                <a:solidFill>
                  <a:schemeClr val="dk1"/>
                </a:solidFill>
                <a:latin typeface="Calibri"/>
                <a:ea typeface="Calibri"/>
                <a:cs typeface="Calibri"/>
                <a:sym typeface="Calibri"/>
              </a:rPr>
              <a:t>Space Foundations, August 2022</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rPr lang="en-US" sz="1500" u="sng">
                <a:solidFill>
                  <a:schemeClr val="dk1"/>
                </a:solidFill>
                <a:latin typeface="Calibri"/>
                <a:ea typeface="Calibri"/>
                <a:cs typeface="Calibri"/>
                <a:sym typeface="Calibri"/>
                <a:hlinkClick r:id="rId3">
                  <a:extLst>
                    <a:ext uri="{A12FA001-AC4F-418D-AE19-62706E023703}">
                      <ahyp:hlinkClr val="tx"/>
                    </a:ext>
                  </a:extLst>
                </a:hlinkClick>
              </a:rPr>
              <a:t>https://www.spacefoundation.org/space_technology_hal/cubesats/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Jramer, H “CubeSat - Launch 1” </a:t>
            </a:r>
            <a:r>
              <a:rPr i="1" lang="en-US" sz="1500">
                <a:solidFill>
                  <a:schemeClr val="dk1"/>
                </a:solidFill>
                <a:latin typeface="Calibri"/>
                <a:ea typeface="Calibri"/>
                <a:cs typeface="Calibri"/>
                <a:sym typeface="Calibri"/>
              </a:rPr>
              <a:t>Satellite Missions Catalogue</a:t>
            </a:r>
            <a:r>
              <a:rPr lang="en-US" sz="1500">
                <a:solidFill>
                  <a:schemeClr val="dk1"/>
                </a:solidFill>
                <a:latin typeface="Calibri"/>
                <a:ea typeface="Calibri"/>
                <a:cs typeface="Calibri"/>
                <a:sym typeface="Calibri"/>
              </a:rPr>
              <a:t>, eoPortal, updated May 2012</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rPr lang="en-US" sz="1500" u="sng">
                <a:solidFill>
                  <a:schemeClr val="dk1"/>
                </a:solidFill>
                <a:latin typeface="Calibri"/>
                <a:ea typeface="Calibri"/>
                <a:cs typeface="Calibri"/>
                <a:sym typeface="Calibri"/>
              </a:rPr>
              <a:t>https://www.eoportal.org/satellite-missions/cubesat-launch-1#quakesat</a:t>
            </a:r>
            <a:endParaRPr sz="1500" u="sng">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Capaletti, C. and Robson, D. “CubeSat Missions and Applications”, </a:t>
            </a:r>
            <a:r>
              <a:rPr i="1" lang="en-US" sz="1500">
                <a:solidFill>
                  <a:schemeClr val="dk1"/>
                </a:solidFill>
                <a:latin typeface="Calibri"/>
                <a:ea typeface="Calibri"/>
                <a:cs typeface="Calibri"/>
                <a:sym typeface="Calibri"/>
              </a:rPr>
              <a:t>CubeSat Handbook</a:t>
            </a:r>
            <a:r>
              <a:rPr lang="en-US" sz="1500">
                <a:solidFill>
                  <a:schemeClr val="dk1"/>
                </a:solidFill>
                <a:latin typeface="Calibri"/>
                <a:ea typeface="Calibri"/>
                <a:cs typeface="Calibri"/>
                <a:sym typeface="Calibri"/>
              </a:rPr>
              <a:t>,</a:t>
            </a:r>
            <a:r>
              <a:rPr i="1" lang="en-US" sz="1500">
                <a:solidFill>
                  <a:schemeClr val="dk1"/>
                </a:solidFill>
                <a:latin typeface="Calibri"/>
                <a:ea typeface="Calibri"/>
                <a:cs typeface="Calibri"/>
                <a:sym typeface="Calibri"/>
              </a:rPr>
              <a:t> </a:t>
            </a:r>
            <a:r>
              <a:rPr lang="en-US" sz="1500">
                <a:solidFill>
                  <a:schemeClr val="dk1"/>
                </a:solidFill>
                <a:latin typeface="Calibri"/>
                <a:ea typeface="Calibri"/>
                <a:cs typeface="Calibri"/>
                <a:sym typeface="Calibri"/>
              </a:rPr>
              <a:t>Mission to Design to Operations, 2021, pp. 53-65</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rPr lang="en-US" sz="1500" u="sng">
                <a:solidFill>
                  <a:schemeClr val="dk1"/>
                </a:solidFill>
                <a:latin typeface="Calibri"/>
                <a:ea typeface="Calibri"/>
                <a:cs typeface="Calibri"/>
                <a:sym typeface="Calibri"/>
              </a:rPr>
              <a:t>https://doi.org/10.1016/B978-0-12-817884-3.00002-3</a:t>
            </a:r>
            <a:endParaRPr sz="1500" u="sng">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Jewett, R. “Swarm Founder Suggests Future Starlink, Swarm Products”, </a:t>
            </a:r>
            <a:r>
              <a:rPr i="1" lang="en-US" sz="1500">
                <a:solidFill>
                  <a:schemeClr val="dk1"/>
                </a:solidFill>
                <a:latin typeface="Calibri"/>
                <a:ea typeface="Calibri"/>
                <a:cs typeface="Calibri"/>
                <a:sym typeface="Calibri"/>
              </a:rPr>
              <a:t>ViaSatellite</a:t>
            </a:r>
            <a:r>
              <a:rPr lang="en-US" sz="1500">
                <a:solidFill>
                  <a:schemeClr val="dk1"/>
                </a:solidFill>
                <a:latin typeface="Calibri"/>
                <a:ea typeface="Calibri"/>
                <a:cs typeface="Calibri"/>
                <a:sym typeface="Calibri"/>
              </a:rPr>
              <a:t>, August 2022</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rPr lang="en-US" sz="1500" u="sng">
                <a:solidFill>
                  <a:schemeClr val="dk1"/>
                </a:solidFill>
                <a:latin typeface="Calibri"/>
                <a:ea typeface="Calibri"/>
                <a:cs typeface="Calibri"/>
                <a:sym typeface="Calibri"/>
                <a:hlinkClick r:id="rId4">
                  <a:extLst>
                    <a:ext uri="{A12FA001-AC4F-418D-AE19-62706E023703}">
                      <ahyp:hlinkClr val="tx"/>
                    </a:ext>
                  </a:extLst>
                </a:hlinkClick>
              </a:rPr>
              <a:t>https://www.satellitetoday.com/connectivity/2022/08/09/swarm-founder-suggests-future-starlink-swarm-products-could-highlight-synergies-between-the-services/</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500">
              <a:solidFill>
                <a:schemeClr val="dk1"/>
              </a:solidFill>
              <a:latin typeface="Calibri"/>
              <a:ea typeface="Calibri"/>
              <a:cs typeface="Calibri"/>
              <a:sym typeface="Calibri"/>
            </a:endParaRPr>
          </a:p>
          <a:p>
            <a:pPr indent="-323850" lvl="0" marL="457200" rtl="0" algn="l">
              <a:spcBef>
                <a:spcPts val="0"/>
              </a:spcBef>
              <a:spcAft>
                <a:spcPts val="0"/>
              </a:spcAft>
              <a:buClr>
                <a:schemeClr val="dk1"/>
              </a:buClr>
              <a:buSzPts val="1500"/>
              <a:buFont typeface="Calibri"/>
              <a:buAutoNum type="arabicPeriod"/>
            </a:pPr>
            <a:r>
              <a:rPr lang="en-US" sz="1500">
                <a:solidFill>
                  <a:schemeClr val="dk1"/>
                </a:solidFill>
                <a:latin typeface="Calibri"/>
                <a:ea typeface="Calibri"/>
                <a:cs typeface="Calibri"/>
                <a:sym typeface="Calibri"/>
              </a:rPr>
              <a:t>Pasaretti, M. and Hayes, R., “Development of a Solar Array Drive Assembly for CubeSat,” </a:t>
            </a:r>
            <a:r>
              <a:rPr i="1" lang="en-US" sz="1500">
                <a:solidFill>
                  <a:schemeClr val="dk1"/>
                </a:solidFill>
                <a:latin typeface="Calibri"/>
                <a:ea typeface="Calibri"/>
                <a:cs typeface="Calibri"/>
                <a:sym typeface="Calibri"/>
              </a:rPr>
              <a:t>Proceedings of the 40th Aerospace Mechanisms Symposium, </a:t>
            </a:r>
            <a:r>
              <a:rPr lang="en-US" sz="1500">
                <a:solidFill>
                  <a:schemeClr val="dk1"/>
                </a:solidFill>
                <a:latin typeface="Calibri"/>
                <a:ea typeface="Calibri"/>
                <a:cs typeface="Calibri"/>
                <a:sym typeface="Calibri"/>
              </a:rPr>
              <a:t>NASA Kennedy Space Center, May 2010, pp. 445-453</a:t>
            </a:r>
            <a:endParaRPr sz="1500">
              <a:solidFill>
                <a:schemeClr val="dk1"/>
              </a:solidFill>
              <a:latin typeface="Calibri"/>
              <a:ea typeface="Calibri"/>
              <a:cs typeface="Calibri"/>
              <a:sym typeface="Calibri"/>
            </a:endParaRPr>
          </a:p>
          <a:p>
            <a:pPr indent="0" lvl="0" marL="457200" rtl="0" algn="l">
              <a:spcBef>
                <a:spcPts val="0"/>
              </a:spcBef>
              <a:spcAft>
                <a:spcPts val="0"/>
              </a:spcAft>
              <a:buNone/>
            </a:pPr>
            <a:r>
              <a:rPr lang="en-US" sz="1500" u="sng">
                <a:solidFill>
                  <a:schemeClr val="dk1"/>
                </a:solidFill>
                <a:latin typeface="Calibri"/>
                <a:ea typeface="Calibri"/>
                <a:cs typeface="Calibri"/>
                <a:sym typeface="Calibri"/>
                <a:hlinkClick r:id="rId5">
                  <a:extLst>
                    <a:ext uri="{A12FA001-AC4F-418D-AE19-62706E023703}">
                      <ahyp:hlinkClr val="tx"/>
                    </a:ext>
                  </a:extLst>
                </a:hlinkClick>
              </a:rPr>
              <a:t>https://esmats.eu/amspapers/pastpapers/pdfs/2010/passaretti.pdf</a:t>
            </a:r>
            <a:endParaRPr sz="1500">
              <a:solidFill>
                <a:schemeClr val="dk1"/>
              </a:solidFill>
              <a:latin typeface="Calibri"/>
              <a:ea typeface="Calibri"/>
              <a:cs typeface="Calibri"/>
              <a:sym typeface="Calibri"/>
            </a:endParaRPr>
          </a:p>
        </p:txBody>
      </p:sp>
      <p:sp>
        <p:nvSpPr>
          <p:cNvPr id="328" name="Google Shape;328;g315fa92342b_6_3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329" name="Google Shape;329;g315fa92342b_6_33"/>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QUESTIONS </a:t>
            </a:r>
            <a:r>
              <a:rPr b="1" lang="en-US" sz="1100" u="none" cap="none" strike="noStrike">
                <a:solidFill>
                  <a:schemeClr val="lt1"/>
                </a:solidFill>
                <a:latin typeface="Calibri"/>
                <a:ea typeface="Calibri"/>
                <a:cs typeface="Calibri"/>
                <a:sym typeface="Calibri"/>
              </a:rPr>
              <a:t>| </a:t>
            </a:r>
            <a:r>
              <a:rPr b="1" lang="en-US" sz="1100">
                <a:solidFill>
                  <a:schemeClr val="lt1"/>
                </a:solidFill>
                <a:latin typeface="Calibri"/>
                <a:ea typeface="Calibri"/>
                <a:cs typeface="Calibri"/>
                <a:sym typeface="Calibri"/>
              </a:rPr>
              <a:t>29</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0"/>
          <p:cNvSpPr txBox="1"/>
          <p:nvPr/>
        </p:nvSpPr>
        <p:spPr>
          <a:xfrm>
            <a:off x="7274981" y="6214529"/>
            <a:ext cx="1625599" cy="317499"/>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QUESTIONS</a:t>
            </a:r>
            <a:r>
              <a:rPr b="1" lang="en-US" sz="1100" u="none" cap="none" strike="noStrike">
                <a:solidFill>
                  <a:schemeClr val="lt1"/>
                </a:solidFill>
                <a:latin typeface="Calibri"/>
                <a:ea typeface="Calibri"/>
                <a:cs typeface="Calibri"/>
                <a:sym typeface="Calibri"/>
              </a:rPr>
              <a:t>  | </a:t>
            </a:r>
            <a:r>
              <a:rPr b="1" lang="en-US" sz="1100">
                <a:solidFill>
                  <a:schemeClr val="lt1"/>
                </a:solidFill>
                <a:latin typeface="Calibri"/>
                <a:ea typeface="Calibri"/>
                <a:cs typeface="Calibri"/>
                <a:sym typeface="Calibri"/>
              </a:rPr>
              <a:t>30</a:t>
            </a:r>
            <a:endParaRPr b="1" sz="1100" u="none" cap="none" strike="noStrike">
              <a:solidFill>
                <a:schemeClr val="lt1"/>
              </a:solidFill>
              <a:latin typeface="Calibri"/>
              <a:ea typeface="Calibri"/>
              <a:cs typeface="Calibri"/>
              <a:sym typeface="Calibri"/>
            </a:endParaRPr>
          </a:p>
        </p:txBody>
      </p:sp>
      <p:sp>
        <p:nvSpPr>
          <p:cNvPr id="335" name="Google Shape;335;p10"/>
          <p:cNvSpPr txBox="1"/>
          <p:nvPr/>
        </p:nvSpPr>
        <p:spPr>
          <a:xfrm>
            <a:off x="263462" y="339292"/>
            <a:ext cx="73998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dk1"/>
                </a:solidFill>
                <a:latin typeface="Calibri"/>
                <a:ea typeface="Calibri"/>
                <a:cs typeface="Calibri"/>
                <a:sym typeface="Calibri"/>
                <a:extLst>
                  <a:ext uri="http://customooxmlschemas.google.com/">
                    <go:slidesCustomData xmlns:go="http://customooxmlschemas.google.com/" textRoundtripDataId="7"/>
                  </a:ext>
                </a:extLst>
              </a:rPr>
              <a:t>Questions</a:t>
            </a:r>
            <a:endParaRPr>
              <a:latin typeface="Calibri"/>
              <a:ea typeface="Calibri"/>
              <a:cs typeface="Calibri"/>
              <a:sym typeface="Calibri"/>
            </a:endParaRPr>
          </a:p>
        </p:txBody>
      </p:sp>
      <p:pic>
        <p:nvPicPr>
          <p:cNvPr id="336" name="Google Shape;336;p10"/>
          <p:cNvPicPr preferRelativeResize="0"/>
          <p:nvPr/>
        </p:nvPicPr>
        <p:blipFill rotWithShape="1">
          <a:blip r:embed="rId3">
            <a:alphaModFix/>
          </a:blip>
          <a:srcRect b="7725" l="6911" r="6260" t="5690"/>
          <a:stretch/>
        </p:blipFill>
        <p:spPr>
          <a:xfrm>
            <a:off x="2928144" y="1718206"/>
            <a:ext cx="3287700" cy="3278400"/>
          </a:xfrm>
          <a:prstGeom prst="ellipse">
            <a:avLst/>
          </a:prstGeom>
          <a:noFill/>
          <a:ln>
            <a:noFill/>
          </a:ln>
        </p:spPr>
      </p:pic>
      <p:sp>
        <p:nvSpPr>
          <p:cNvPr id="337" name="Google Shape;337;p1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sp>
        <p:nvSpPr>
          <p:cNvPr id="342" name="Google Shape;342;g316216c9730_1_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43" name="Google Shape;343;g316216c9730_1_36" title="solar panel moving - Made with Clipchamp.mp4">
            <a:hlinkClick r:id="rId3"/>
          </p:cNvPr>
          <p:cNvPicPr preferRelativeResize="0"/>
          <p:nvPr/>
        </p:nvPicPr>
        <p:blipFill>
          <a:blip r:embed="rId4">
            <a:alphaModFix/>
          </a:blip>
          <a:stretch>
            <a:fillRect/>
          </a:stretch>
        </p:blipFill>
        <p:spPr>
          <a:xfrm>
            <a:off x="152400" y="152400"/>
            <a:ext cx="8839200" cy="4972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sp>
        <p:nvSpPr>
          <p:cNvPr id="348" name="Google Shape;348;g316216c9730_1_4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49" name="Google Shape;349;g316216c9730_1_46"/>
          <p:cNvPicPr preferRelativeResize="0"/>
          <p:nvPr/>
        </p:nvPicPr>
        <p:blipFill>
          <a:blip r:embed="rId3">
            <a:alphaModFix/>
          </a:blip>
          <a:stretch>
            <a:fillRect/>
          </a:stretch>
        </p:blipFill>
        <p:spPr>
          <a:xfrm>
            <a:off x="395825" y="289975"/>
            <a:ext cx="1964275" cy="3037975"/>
          </a:xfrm>
          <a:prstGeom prst="rect">
            <a:avLst/>
          </a:prstGeom>
          <a:noFill/>
          <a:ln>
            <a:noFill/>
          </a:ln>
        </p:spPr>
      </p:pic>
      <p:pic>
        <p:nvPicPr>
          <p:cNvPr id="350" name="Google Shape;350;g316216c9730_1_46"/>
          <p:cNvPicPr preferRelativeResize="0"/>
          <p:nvPr/>
        </p:nvPicPr>
        <p:blipFill rotWithShape="1">
          <a:blip r:embed="rId4">
            <a:alphaModFix/>
          </a:blip>
          <a:srcRect b="0" l="2987" r="0" t="0"/>
          <a:stretch/>
        </p:blipFill>
        <p:spPr>
          <a:xfrm>
            <a:off x="2603525" y="471375"/>
            <a:ext cx="4074575" cy="2913126"/>
          </a:xfrm>
          <a:prstGeom prst="rect">
            <a:avLst/>
          </a:prstGeom>
          <a:noFill/>
          <a:ln>
            <a:noFill/>
          </a:ln>
        </p:spPr>
      </p:pic>
      <p:pic>
        <p:nvPicPr>
          <p:cNvPr id="351" name="Google Shape;351;g316216c9730_1_46"/>
          <p:cNvPicPr preferRelativeResize="0"/>
          <p:nvPr/>
        </p:nvPicPr>
        <p:blipFill>
          <a:blip r:embed="rId5">
            <a:alphaModFix/>
          </a:blip>
          <a:stretch>
            <a:fillRect/>
          </a:stretch>
        </p:blipFill>
        <p:spPr>
          <a:xfrm>
            <a:off x="141800" y="3488850"/>
            <a:ext cx="2965051" cy="2144175"/>
          </a:xfrm>
          <a:prstGeom prst="rect">
            <a:avLst/>
          </a:prstGeom>
          <a:noFill/>
          <a:ln>
            <a:noFill/>
          </a:ln>
        </p:spPr>
      </p:pic>
      <p:pic>
        <p:nvPicPr>
          <p:cNvPr id="352" name="Google Shape;352;g316216c9730_1_46"/>
          <p:cNvPicPr preferRelativeResize="0"/>
          <p:nvPr/>
        </p:nvPicPr>
        <p:blipFill>
          <a:blip r:embed="rId6">
            <a:alphaModFix/>
          </a:blip>
          <a:stretch>
            <a:fillRect/>
          </a:stretch>
        </p:blipFill>
        <p:spPr>
          <a:xfrm>
            <a:off x="6508750" y="999926"/>
            <a:ext cx="2476500" cy="1856024"/>
          </a:xfrm>
          <a:prstGeom prst="rect">
            <a:avLst/>
          </a:prstGeom>
          <a:noFill/>
          <a:ln>
            <a:noFill/>
          </a:ln>
        </p:spPr>
      </p:pic>
      <p:pic>
        <p:nvPicPr>
          <p:cNvPr id="353" name="Google Shape;353;g316216c9730_1_46"/>
          <p:cNvPicPr preferRelativeResize="0"/>
          <p:nvPr/>
        </p:nvPicPr>
        <p:blipFill>
          <a:blip r:embed="rId7">
            <a:alphaModFix/>
          </a:blip>
          <a:stretch>
            <a:fillRect/>
          </a:stretch>
        </p:blipFill>
        <p:spPr>
          <a:xfrm>
            <a:off x="3489754" y="3647604"/>
            <a:ext cx="2893226" cy="1698900"/>
          </a:xfrm>
          <a:prstGeom prst="rect">
            <a:avLst/>
          </a:prstGeom>
          <a:noFill/>
          <a:ln>
            <a:noFill/>
          </a:ln>
        </p:spPr>
      </p:pic>
      <p:pic>
        <p:nvPicPr>
          <p:cNvPr id="354" name="Google Shape;354;g316216c9730_1_46"/>
          <p:cNvPicPr preferRelativeResize="0"/>
          <p:nvPr/>
        </p:nvPicPr>
        <p:blipFill>
          <a:blip r:embed="rId8">
            <a:alphaModFix/>
          </a:blip>
          <a:stretch>
            <a:fillRect/>
          </a:stretch>
        </p:blipFill>
        <p:spPr>
          <a:xfrm>
            <a:off x="6508752" y="3429002"/>
            <a:ext cx="2217225" cy="2010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316388ac2be_0_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pic>
        <p:nvPicPr>
          <p:cNvPr id="360" name="Google Shape;360;g316388ac2be_0_0" title="IMG_5316.mp4">
            <a:hlinkClick r:id="rId3"/>
          </p:cNvPr>
          <p:cNvPicPr preferRelativeResize="0"/>
          <p:nvPr/>
        </p:nvPicPr>
        <p:blipFill>
          <a:blip r:embed="rId4">
            <a:alphaModFix/>
          </a:blip>
          <a:stretch>
            <a:fillRect/>
          </a:stretch>
        </p:blipFill>
        <p:spPr>
          <a:xfrm>
            <a:off x="1311900" y="523475"/>
            <a:ext cx="6082274" cy="4561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316216c9730_0_9"/>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Modern </a:t>
            </a:r>
            <a:r>
              <a:rPr b="1" lang="en-US" sz="3000">
                <a:solidFill>
                  <a:schemeClr val="dk1"/>
                </a:solidFill>
                <a:latin typeface="Calibri"/>
                <a:ea typeface="Calibri"/>
                <a:cs typeface="Calibri"/>
                <a:sym typeface="Calibri"/>
              </a:rPr>
              <a:t>Context</a:t>
            </a:r>
            <a:endParaRPr sz="3000">
              <a:latin typeface="Calibri"/>
              <a:ea typeface="Calibri"/>
              <a:cs typeface="Calibri"/>
              <a:sym typeface="Calibri"/>
            </a:endParaRPr>
          </a:p>
        </p:txBody>
      </p:sp>
      <p:sp>
        <p:nvSpPr>
          <p:cNvPr id="51" name="Google Shape;51;g316216c9730_0_9"/>
          <p:cNvSpPr txBox="1"/>
          <p:nvPr/>
        </p:nvSpPr>
        <p:spPr>
          <a:xfrm>
            <a:off x="306900" y="1108800"/>
            <a:ext cx="7468200" cy="31707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CubeSat use is expanding beyond academic research [3]</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Market projected to grow significantly in the coming decade</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Improved miniaturization of components</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Scalability and rapid deployment via satellite constellations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Broad </a:t>
            </a:r>
            <a:r>
              <a:rPr lang="en-US" sz="2000">
                <a:solidFill>
                  <a:schemeClr val="dk1"/>
                </a:solidFill>
                <a:latin typeface="Calibri"/>
                <a:ea typeface="Calibri"/>
                <a:cs typeface="Calibri"/>
                <a:sym typeface="Calibri"/>
              </a:rPr>
              <a:t>commercial</a:t>
            </a:r>
            <a:r>
              <a:rPr lang="en-US" sz="2000">
                <a:solidFill>
                  <a:schemeClr val="dk1"/>
                </a:solidFill>
                <a:latin typeface="Calibri"/>
                <a:ea typeface="Calibri"/>
                <a:cs typeface="Calibri"/>
                <a:sym typeface="Calibri"/>
              </a:rPr>
              <a:t> and government use </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Research and exploration for NASA, ESA, &amp; JAXA</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Satellite constellations providing global coverage [4]</a:t>
            </a:r>
            <a:endParaRPr sz="2000">
              <a:solidFill>
                <a:schemeClr val="dk1"/>
              </a:solidFill>
              <a:latin typeface="Calibri"/>
              <a:ea typeface="Calibri"/>
              <a:cs typeface="Calibri"/>
              <a:sym typeface="Calibri"/>
            </a:endParaRPr>
          </a:p>
          <a:p>
            <a:pPr indent="-355600" lvl="2" marL="13716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Starlink constellations from SpaceX</a:t>
            </a:r>
            <a:endParaRPr sz="2000">
              <a:solidFill>
                <a:schemeClr val="dk1"/>
              </a:solidFill>
              <a:latin typeface="Calibri"/>
              <a:ea typeface="Calibri"/>
              <a:cs typeface="Calibri"/>
              <a:sym typeface="Calibri"/>
            </a:endParaRPr>
          </a:p>
          <a:p>
            <a:pPr indent="-355600" lvl="2" marL="13716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Swarm constellation from Swarm Technologies</a:t>
            </a:r>
            <a:endParaRPr sz="2000">
              <a:solidFill>
                <a:schemeClr val="dk1"/>
              </a:solidFill>
              <a:latin typeface="Calibri"/>
              <a:ea typeface="Calibri"/>
              <a:cs typeface="Calibri"/>
              <a:sym typeface="Calibri"/>
            </a:endParaRPr>
          </a:p>
        </p:txBody>
      </p:sp>
      <p:sp>
        <p:nvSpPr>
          <p:cNvPr id="52" name="Google Shape;52;g316216c9730_0_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53" name="Google Shape;53;g316216c9730_0_9"/>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CONTEXT</a:t>
            </a:r>
            <a:r>
              <a:rPr b="1" i="0" lang="en-US" sz="1100" u="none" cap="none" strike="noStrike">
                <a:solidFill>
                  <a:schemeClr val="lt1"/>
                </a:solidFill>
                <a:latin typeface="Calibri"/>
                <a:ea typeface="Calibri"/>
                <a:cs typeface="Calibri"/>
                <a:sym typeface="Calibri"/>
              </a:rPr>
              <a:t> |  </a:t>
            </a:r>
            <a:r>
              <a:rPr b="1" lang="en-US" sz="1100">
                <a:solidFill>
                  <a:schemeClr val="lt1"/>
                </a:solidFill>
                <a:latin typeface="Calibri"/>
                <a:ea typeface="Calibri"/>
                <a:cs typeface="Calibri"/>
                <a:sym typeface="Calibri"/>
              </a:rPr>
              <a:t>3</a:t>
            </a:r>
            <a:endParaRPr b="1" i="0" sz="11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315fa92342b_0_14"/>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Space </a:t>
            </a:r>
            <a:r>
              <a:rPr b="1" lang="en-US" sz="3000">
                <a:solidFill>
                  <a:schemeClr val="dk1"/>
                </a:solidFill>
                <a:latin typeface="Calibri"/>
                <a:ea typeface="Calibri"/>
                <a:cs typeface="Calibri"/>
                <a:sym typeface="Calibri"/>
              </a:rPr>
              <a:t>Environment</a:t>
            </a:r>
            <a:r>
              <a:rPr b="1" lang="en-US" sz="3000">
                <a:solidFill>
                  <a:schemeClr val="dk1"/>
                </a:solidFill>
                <a:latin typeface="Calibri"/>
                <a:ea typeface="Calibri"/>
                <a:cs typeface="Calibri"/>
                <a:sym typeface="Calibri"/>
              </a:rPr>
              <a:t> Constraints</a:t>
            </a:r>
            <a:endParaRPr sz="3000">
              <a:latin typeface="Calibri"/>
              <a:ea typeface="Calibri"/>
              <a:cs typeface="Calibri"/>
              <a:sym typeface="Calibri"/>
            </a:endParaRPr>
          </a:p>
        </p:txBody>
      </p:sp>
      <p:sp>
        <p:nvSpPr>
          <p:cNvPr id="59" name="Google Shape;59;g315fa92342b_0_14"/>
          <p:cNvSpPr txBox="1"/>
          <p:nvPr/>
        </p:nvSpPr>
        <p:spPr>
          <a:xfrm>
            <a:off x="336525" y="1335400"/>
            <a:ext cx="6387300" cy="2016300"/>
          </a:xfrm>
          <a:prstGeom prst="rect">
            <a:avLst/>
          </a:prstGeom>
          <a:noFill/>
          <a:ln>
            <a:noFill/>
          </a:ln>
        </p:spPr>
        <p:txBody>
          <a:bodyPr anchorCtr="0" anchor="t" bIns="45700" lIns="91425" spcFirstLastPara="1" rIns="91425" wrap="square" tIns="45700">
            <a:spAutoFit/>
          </a:bodyPr>
          <a:lstStyle/>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Limited Power Budget</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Variable Sunlight Conditions</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Orientation Constraints</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Power Demand Peaks</a:t>
            </a:r>
            <a:endParaRPr sz="2500">
              <a:solidFill>
                <a:schemeClr val="dk1"/>
              </a:solidFill>
              <a:latin typeface="Calibri"/>
              <a:ea typeface="Calibri"/>
              <a:cs typeface="Calibri"/>
              <a:sym typeface="Calibri"/>
            </a:endParaRPr>
          </a:p>
          <a:p>
            <a:pPr indent="-38735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Battery Capacity Limitations</a:t>
            </a:r>
            <a:endParaRPr sz="2500">
              <a:solidFill>
                <a:schemeClr val="dk1"/>
              </a:solidFill>
              <a:latin typeface="Calibri"/>
              <a:ea typeface="Calibri"/>
              <a:cs typeface="Calibri"/>
              <a:sym typeface="Calibri"/>
            </a:endParaRPr>
          </a:p>
        </p:txBody>
      </p:sp>
      <p:sp>
        <p:nvSpPr>
          <p:cNvPr id="60" name="Google Shape;60;g315fa92342b_0_1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61" name="Google Shape;61;g315fa92342b_0_14"/>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rPr>
              <a:t>CONTEXT</a:t>
            </a:r>
            <a:r>
              <a:rPr b="1" i="0" lang="en-US" sz="1100" u="none" cap="none" strike="noStrike">
                <a:solidFill>
                  <a:schemeClr val="lt1"/>
                </a:solidFill>
                <a:latin typeface="Arial"/>
                <a:ea typeface="Arial"/>
                <a:cs typeface="Arial"/>
                <a:sym typeface="Arial"/>
              </a:rPr>
              <a:t> |  </a:t>
            </a:r>
            <a:r>
              <a:rPr b="1" lang="en-US" sz="1100">
                <a:solidFill>
                  <a:schemeClr val="lt1"/>
                </a:solidFill>
              </a:rPr>
              <a:t>4</a:t>
            </a:r>
            <a:endParaRPr b="1" i="0" sz="1100" u="none" cap="none" strike="noStrike">
              <a:solidFill>
                <a:schemeClr val="lt1"/>
              </a:solidFill>
              <a:latin typeface="Arial"/>
              <a:ea typeface="Arial"/>
              <a:cs typeface="Arial"/>
              <a:sym typeface="Arial"/>
            </a:endParaRPr>
          </a:p>
        </p:txBody>
      </p:sp>
      <p:pic>
        <p:nvPicPr>
          <p:cNvPr id="62" name="Google Shape;62;g315fa92342b_0_14"/>
          <p:cNvPicPr preferRelativeResize="0"/>
          <p:nvPr/>
        </p:nvPicPr>
        <p:blipFill>
          <a:blip r:embed="rId4">
            <a:alphaModFix/>
          </a:blip>
          <a:stretch>
            <a:fillRect/>
          </a:stretch>
        </p:blipFill>
        <p:spPr>
          <a:xfrm>
            <a:off x="4519700" y="3000863"/>
            <a:ext cx="4380975" cy="228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315fa92342b_5_0"/>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Current Articulation Solutions</a:t>
            </a:r>
            <a:endParaRPr sz="3000">
              <a:latin typeface="Calibri"/>
              <a:ea typeface="Calibri"/>
              <a:cs typeface="Calibri"/>
              <a:sym typeface="Calibri"/>
            </a:endParaRPr>
          </a:p>
        </p:txBody>
      </p:sp>
      <p:sp>
        <p:nvSpPr>
          <p:cNvPr id="68" name="Google Shape;68;g315fa92342b_5_0"/>
          <p:cNvSpPr txBox="1"/>
          <p:nvPr/>
        </p:nvSpPr>
        <p:spPr>
          <a:xfrm>
            <a:off x="336525" y="1035000"/>
            <a:ext cx="6521400" cy="44022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Body-Fixed</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Baseline power to meet minimal demand</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Suited for low-cost, short-duration missions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Static Deployed</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Slight improvement in power generation</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Fixed once deployed, suitable for missions with consistent sun angles on orbit</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Single-Axis Articulation</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Strikes a balance between increased efficiency and system complexity</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Ideal for CubeSats in predictable LEO environments.</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Dual-Axis Articulation</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Highest complexity and highest power generation</a:t>
            </a:r>
            <a:endParaRPr sz="2000">
              <a:solidFill>
                <a:schemeClr val="dk1"/>
              </a:solidFill>
              <a:latin typeface="Calibri"/>
              <a:ea typeface="Calibri"/>
              <a:cs typeface="Calibri"/>
              <a:sym typeface="Calibri"/>
            </a:endParaRPr>
          </a:p>
          <a:p>
            <a:pPr indent="-355600" lvl="1" marL="9144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Best for high-demand CubeSat missions</a:t>
            </a:r>
            <a:endParaRPr sz="2000">
              <a:solidFill>
                <a:schemeClr val="dk1"/>
              </a:solidFill>
              <a:latin typeface="Calibri"/>
              <a:ea typeface="Calibri"/>
              <a:cs typeface="Calibri"/>
              <a:sym typeface="Calibri"/>
            </a:endParaRPr>
          </a:p>
        </p:txBody>
      </p:sp>
      <p:sp>
        <p:nvSpPr>
          <p:cNvPr id="69" name="Google Shape;69;g315fa92342b_5_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70" name="Google Shape;70;g315fa92342b_5_0"/>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CONTEXT </a:t>
            </a:r>
            <a:r>
              <a:rPr b="1" i="0" lang="en-US" sz="1100" u="none" cap="none" strike="noStrike">
                <a:solidFill>
                  <a:schemeClr val="lt1"/>
                </a:solidFill>
                <a:latin typeface="Calibri"/>
                <a:ea typeface="Calibri"/>
                <a:cs typeface="Calibri"/>
                <a:sym typeface="Calibri"/>
              </a:rPr>
              <a:t> | </a:t>
            </a:r>
            <a:r>
              <a:rPr b="1" lang="en-US" sz="1100">
                <a:solidFill>
                  <a:schemeClr val="lt1"/>
                </a:solidFill>
                <a:latin typeface="Calibri"/>
                <a:ea typeface="Calibri"/>
                <a:cs typeface="Calibri"/>
                <a:sym typeface="Calibri"/>
              </a:rPr>
              <a:t>5</a:t>
            </a:r>
            <a:endParaRPr b="1" i="0" sz="11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315fa92342b_0_4"/>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Current Articulation Solutions</a:t>
            </a:r>
            <a:endParaRPr sz="3000">
              <a:latin typeface="Calibri"/>
              <a:ea typeface="Calibri"/>
              <a:cs typeface="Calibri"/>
              <a:sym typeface="Calibri"/>
            </a:endParaRPr>
          </a:p>
        </p:txBody>
      </p:sp>
      <p:grpSp>
        <p:nvGrpSpPr>
          <p:cNvPr id="76" name="Google Shape;76;g315fa92342b_0_4"/>
          <p:cNvGrpSpPr/>
          <p:nvPr/>
        </p:nvGrpSpPr>
        <p:grpSpPr>
          <a:xfrm>
            <a:off x="1140111" y="1182857"/>
            <a:ext cx="6863779" cy="3859951"/>
            <a:chOff x="879275" y="1106625"/>
            <a:chExt cx="7315901" cy="4339949"/>
          </a:xfrm>
        </p:grpSpPr>
        <p:pic>
          <p:nvPicPr>
            <p:cNvPr id="77" name="Google Shape;77;g315fa92342b_0_4"/>
            <p:cNvPicPr preferRelativeResize="0"/>
            <p:nvPr/>
          </p:nvPicPr>
          <p:blipFill rotWithShape="1">
            <a:blip r:embed="rId3">
              <a:alphaModFix/>
            </a:blip>
            <a:srcRect b="0" l="0" r="0" t="4734"/>
            <a:stretch/>
          </p:blipFill>
          <p:spPr>
            <a:xfrm>
              <a:off x="879275" y="1221225"/>
              <a:ext cx="7315901" cy="4225349"/>
            </a:xfrm>
            <a:prstGeom prst="rect">
              <a:avLst/>
            </a:prstGeom>
            <a:noFill/>
            <a:ln>
              <a:noFill/>
            </a:ln>
          </p:spPr>
        </p:pic>
        <p:sp>
          <p:nvSpPr>
            <p:cNvPr id="78" name="Google Shape;78;g315fa92342b_0_4"/>
            <p:cNvSpPr/>
            <p:nvPr/>
          </p:nvSpPr>
          <p:spPr>
            <a:xfrm>
              <a:off x="1694725" y="1106625"/>
              <a:ext cx="5797800" cy="171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9" name="Google Shape;79;g315fa92342b_0_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80" name="Google Shape;80;g315fa92342b_0_4"/>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rPr>
              <a:t>CONTEXT</a:t>
            </a:r>
            <a:r>
              <a:rPr b="1" i="0" lang="en-US" sz="1100" u="none" cap="none" strike="noStrike">
                <a:solidFill>
                  <a:schemeClr val="lt1"/>
                </a:solidFill>
                <a:latin typeface="Arial"/>
                <a:ea typeface="Arial"/>
                <a:cs typeface="Arial"/>
                <a:sym typeface="Arial"/>
              </a:rPr>
              <a:t> |  </a:t>
            </a:r>
            <a:r>
              <a:rPr b="1" lang="en-US" sz="1100">
                <a:solidFill>
                  <a:schemeClr val="lt1"/>
                </a:solidFill>
              </a:rPr>
              <a:t>6</a:t>
            </a:r>
            <a:endParaRPr b="1" i="0" sz="1100" u="none" cap="none" strike="noStrike">
              <a:solidFill>
                <a:schemeClr val="lt1"/>
              </a:solidFill>
              <a:latin typeface="Arial"/>
              <a:ea typeface="Arial"/>
              <a:cs typeface="Arial"/>
              <a:sym typeface="Arial"/>
            </a:endParaRPr>
          </a:p>
        </p:txBody>
      </p:sp>
      <p:sp>
        <p:nvSpPr>
          <p:cNvPr id="81" name="Google Shape;81;g315fa92342b_0_4"/>
          <p:cNvSpPr txBox="1"/>
          <p:nvPr/>
        </p:nvSpPr>
        <p:spPr>
          <a:xfrm>
            <a:off x="2395200" y="5042800"/>
            <a:ext cx="4353600" cy="31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080808"/>
                </a:solidFill>
              </a:rPr>
              <a:t>Figure 2: Power Efficiency vs. Solar Array Configuration Plot</a:t>
            </a:r>
            <a:endParaRPr b="1" sz="1100">
              <a:solidFill>
                <a:srgbClr val="08080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315fa92342b_0_18"/>
          <p:cNvPicPr preferRelativeResize="0"/>
          <p:nvPr/>
        </p:nvPicPr>
        <p:blipFill>
          <a:blip r:embed="rId3">
            <a:alphaModFix/>
          </a:blip>
          <a:stretch>
            <a:fillRect/>
          </a:stretch>
        </p:blipFill>
        <p:spPr>
          <a:xfrm>
            <a:off x="385396" y="2167775"/>
            <a:ext cx="4879808" cy="525000"/>
          </a:xfrm>
          <a:prstGeom prst="rect">
            <a:avLst/>
          </a:prstGeom>
          <a:noFill/>
          <a:ln>
            <a:noFill/>
          </a:ln>
        </p:spPr>
      </p:pic>
      <p:sp>
        <p:nvSpPr>
          <p:cNvPr id="87" name="Google Shape;87;g315fa92342b_0_18"/>
          <p:cNvSpPr txBox="1"/>
          <p:nvPr/>
        </p:nvSpPr>
        <p:spPr>
          <a:xfrm>
            <a:off x="263462" y="339292"/>
            <a:ext cx="73998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Calibri"/>
                <a:ea typeface="Calibri"/>
                <a:cs typeface="Calibri"/>
                <a:sym typeface="Calibri"/>
              </a:rPr>
              <a:t>R</a:t>
            </a:r>
            <a:r>
              <a:rPr b="1" lang="en-US" sz="3000">
                <a:solidFill>
                  <a:schemeClr val="dk1"/>
                </a:solidFill>
                <a:latin typeface="Calibri"/>
                <a:ea typeface="Calibri"/>
                <a:cs typeface="Calibri"/>
                <a:sym typeface="Calibri"/>
              </a:rPr>
              <a:t>elevant Equations</a:t>
            </a:r>
            <a:endParaRPr b="1" sz="3000">
              <a:solidFill>
                <a:schemeClr val="dk1"/>
              </a:solidFill>
              <a:latin typeface="Calibri"/>
              <a:ea typeface="Calibri"/>
              <a:cs typeface="Calibri"/>
              <a:sym typeface="Calibri"/>
            </a:endParaRPr>
          </a:p>
        </p:txBody>
      </p:sp>
      <p:sp>
        <p:nvSpPr>
          <p:cNvPr id="88" name="Google Shape;88;g315fa92342b_0_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sp>
        <p:nvSpPr>
          <p:cNvPr id="89" name="Google Shape;89;g315fa92342b_0_18"/>
          <p:cNvSpPr txBox="1"/>
          <p:nvPr/>
        </p:nvSpPr>
        <p:spPr>
          <a:xfrm>
            <a:off x="7274981" y="6214529"/>
            <a:ext cx="1625700" cy="317400"/>
          </a:xfrm>
          <a:prstGeom prst="rect">
            <a:avLst/>
          </a:prstGeom>
          <a:noFill/>
          <a:ln>
            <a:noFill/>
          </a:ln>
        </p:spPr>
        <p:txBody>
          <a:bodyPr anchorCtr="0" anchor="t" bIns="45700" lIns="91425" spcFirstLastPara="1" rIns="91425" wrap="square" tIns="45700">
            <a:normAutofit/>
          </a:bodyPr>
          <a:lstStyle/>
          <a:p>
            <a:pPr indent="0" lvl="0" marL="0" marR="0" rtl="0" algn="r">
              <a:lnSpc>
                <a:spcPct val="100000"/>
              </a:lnSpc>
              <a:spcBef>
                <a:spcPts val="0"/>
              </a:spcBef>
              <a:spcAft>
                <a:spcPts val="0"/>
              </a:spcAft>
              <a:buClr>
                <a:schemeClr val="lt1"/>
              </a:buClr>
              <a:buSzPts val="1100"/>
              <a:buFont typeface="Arial"/>
              <a:buNone/>
            </a:pPr>
            <a:r>
              <a:rPr b="1" lang="en-US" sz="1100">
                <a:solidFill>
                  <a:schemeClr val="lt1"/>
                </a:solidFill>
                <a:latin typeface="Calibri"/>
                <a:ea typeface="Calibri"/>
                <a:cs typeface="Calibri"/>
                <a:sym typeface="Calibri"/>
              </a:rPr>
              <a:t>CONTEXT </a:t>
            </a:r>
            <a:r>
              <a:rPr b="1" i="0" lang="en-US" sz="1100" u="none" cap="none" strike="noStrike">
                <a:solidFill>
                  <a:schemeClr val="lt1"/>
                </a:solidFill>
                <a:latin typeface="Calibri"/>
                <a:ea typeface="Calibri"/>
                <a:cs typeface="Calibri"/>
                <a:sym typeface="Calibri"/>
              </a:rPr>
              <a:t> |  </a:t>
            </a:r>
            <a:r>
              <a:rPr b="1" lang="en-US" sz="1100">
                <a:solidFill>
                  <a:schemeClr val="lt1"/>
                </a:solidFill>
                <a:latin typeface="Calibri"/>
                <a:ea typeface="Calibri"/>
                <a:cs typeface="Calibri"/>
                <a:sym typeface="Calibri"/>
              </a:rPr>
              <a:t>7</a:t>
            </a:r>
            <a:endParaRPr b="1" i="0" sz="1100" u="none" cap="none" strike="noStrike">
              <a:solidFill>
                <a:schemeClr val="lt1"/>
              </a:solidFill>
              <a:latin typeface="Calibri"/>
              <a:ea typeface="Calibri"/>
              <a:cs typeface="Calibri"/>
              <a:sym typeface="Calibri"/>
            </a:endParaRPr>
          </a:p>
        </p:txBody>
      </p:sp>
      <p:sp>
        <p:nvSpPr>
          <p:cNvPr id="90" name="Google Shape;90;g315fa92342b_0_18"/>
          <p:cNvSpPr txBox="1"/>
          <p:nvPr/>
        </p:nvSpPr>
        <p:spPr>
          <a:xfrm>
            <a:off x="385400" y="1444700"/>
            <a:ext cx="398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Photovoltaic Conversion	</a:t>
            </a:r>
            <a:endParaRPr sz="2000">
              <a:solidFill>
                <a:schemeClr val="dk1"/>
              </a:solidFill>
              <a:latin typeface="Calibri"/>
              <a:ea typeface="Calibri"/>
              <a:cs typeface="Calibri"/>
              <a:sym typeface="Calibri"/>
            </a:endParaRPr>
          </a:p>
        </p:txBody>
      </p:sp>
      <p:pic>
        <p:nvPicPr>
          <p:cNvPr id="91" name="Google Shape;91;g315fa92342b_0_18"/>
          <p:cNvPicPr preferRelativeResize="0"/>
          <p:nvPr/>
        </p:nvPicPr>
        <p:blipFill>
          <a:blip r:embed="rId4">
            <a:alphaModFix/>
          </a:blip>
          <a:stretch>
            <a:fillRect/>
          </a:stretch>
        </p:blipFill>
        <p:spPr>
          <a:xfrm>
            <a:off x="812063" y="3810400"/>
            <a:ext cx="2146675" cy="980650"/>
          </a:xfrm>
          <a:prstGeom prst="rect">
            <a:avLst/>
          </a:prstGeom>
          <a:noFill/>
          <a:ln>
            <a:noFill/>
          </a:ln>
        </p:spPr>
      </p:pic>
      <p:sp>
        <p:nvSpPr>
          <p:cNvPr id="92" name="Google Shape;92;g315fa92342b_0_18"/>
          <p:cNvSpPr txBox="1"/>
          <p:nvPr/>
        </p:nvSpPr>
        <p:spPr>
          <a:xfrm>
            <a:off x="385400" y="31486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Power Ratio</a:t>
            </a:r>
            <a:endParaRPr sz="2000">
              <a:solidFill>
                <a:schemeClr val="dk1"/>
              </a:solidFill>
              <a:latin typeface="Calibri"/>
              <a:ea typeface="Calibri"/>
              <a:cs typeface="Calibri"/>
              <a:sym typeface="Calibri"/>
            </a:endParaRPr>
          </a:p>
        </p:txBody>
      </p:sp>
      <p:graphicFrame>
        <p:nvGraphicFramePr>
          <p:cNvPr id="93" name="Google Shape;93;g315fa92342b_0_18"/>
          <p:cNvGraphicFramePr/>
          <p:nvPr/>
        </p:nvGraphicFramePr>
        <p:xfrm>
          <a:off x="5117375" y="2014100"/>
          <a:ext cx="3000000" cy="3000000"/>
        </p:xfrm>
        <a:graphic>
          <a:graphicData uri="http://schemas.openxmlformats.org/drawingml/2006/table">
            <a:tbl>
              <a:tblPr>
                <a:noFill/>
                <a:tableStyleId>{CCCD47A9-B26E-4F82-B68E-6544AF561AA8}</a:tableStyleId>
              </a:tblPr>
              <a:tblGrid>
                <a:gridCol w="1162400"/>
                <a:gridCol w="2028325"/>
              </a:tblGrid>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P</a:t>
                      </a:r>
                      <a:r>
                        <a:rPr b="1" baseline="-25000" lang="en-US" sz="1500">
                          <a:solidFill>
                            <a:schemeClr val="dk1"/>
                          </a:solidFill>
                          <a:latin typeface="Calibri"/>
                          <a:ea typeface="Calibri"/>
                          <a:cs typeface="Calibri"/>
                          <a:sym typeface="Calibri"/>
                        </a:rPr>
                        <a:t>R</a:t>
                      </a:r>
                      <a:r>
                        <a:rPr b="1" lang="en-US" sz="1500">
                          <a:solidFill>
                            <a:schemeClr val="dk1"/>
                          </a:solidFill>
                          <a:latin typeface="Calibri"/>
                          <a:ea typeface="Calibri"/>
                          <a:cs typeface="Calibri"/>
                          <a:sym typeface="Calibri"/>
                        </a:rPr>
                        <a:t> [W]</a:t>
                      </a:r>
                      <a:endParaRPr b="1" sz="1500">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Radiant Power</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A [m</a:t>
                      </a:r>
                      <a:r>
                        <a:rPr b="1" baseline="30000" lang="en-US">
                          <a:solidFill>
                            <a:schemeClr val="dk1"/>
                          </a:solidFill>
                          <a:latin typeface="Calibri"/>
                          <a:ea typeface="Calibri"/>
                          <a:cs typeface="Calibri"/>
                          <a:sym typeface="Calibri"/>
                        </a:rPr>
                        <a:t>2</a:t>
                      </a:r>
                      <a:r>
                        <a:rPr b="1" lang="en-US">
                          <a:solidFill>
                            <a:schemeClr val="dk1"/>
                          </a:solidFill>
                          <a:latin typeface="Calibri"/>
                          <a:ea typeface="Calibri"/>
                          <a:cs typeface="Calibri"/>
                          <a:sym typeface="Calibri"/>
                        </a:rPr>
                        <a:t>]</a:t>
                      </a:r>
                      <a:endParaRPr b="1">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Panel Surface Area</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Theta [°]</a:t>
                      </a:r>
                      <a:endParaRPr b="1">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Incident Angle</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Ee [W/m</a:t>
                      </a:r>
                      <a:r>
                        <a:rPr b="1" baseline="30000" lang="en-US">
                          <a:solidFill>
                            <a:schemeClr val="dk1"/>
                          </a:solidFill>
                          <a:latin typeface="Calibri"/>
                          <a:ea typeface="Calibri"/>
                          <a:cs typeface="Calibri"/>
                          <a:sym typeface="Calibri"/>
                        </a:rPr>
                        <a:t>2</a:t>
                      </a:r>
                      <a:r>
                        <a:rPr b="1" lang="en-US">
                          <a:solidFill>
                            <a:schemeClr val="dk1"/>
                          </a:solidFill>
                          <a:latin typeface="Calibri"/>
                          <a:ea typeface="Calibri"/>
                          <a:cs typeface="Calibri"/>
                          <a:sym typeface="Calibri"/>
                        </a:rPr>
                        <a:t>]</a:t>
                      </a:r>
                      <a:endParaRPr b="1">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Radiant Flux Density</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η</a:t>
                      </a:r>
                      <a:r>
                        <a:rPr b="1" baseline="-25000" lang="en-US">
                          <a:solidFill>
                            <a:schemeClr val="dk1"/>
                          </a:solidFill>
                          <a:latin typeface="Calibri"/>
                          <a:ea typeface="Calibri"/>
                          <a:cs typeface="Calibri"/>
                          <a:sym typeface="Calibri"/>
                        </a:rPr>
                        <a:t>PV</a:t>
                      </a:r>
                      <a:r>
                        <a:rPr b="1" lang="en-US">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Panel Efficiency</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η [-]</a:t>
                      </a:r>
                      <a:endParaRPr b="1">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System Efficiency</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P</a:t>
                      </a:r>
                      <a:r>
                        <a:rPr b="1" baseline="-25000" lang="en-US">
                          <a:solidFill>
                            <a:schemeClr val="dk1"/>
                          </a:solidFill>
                          <a:latin typeface="Calibri"/>
                          <a:ea typeface="Calibri"/>
                          <a:cs typeface="Calibri"/>
                          <a:sym typeface="Calibri"/>
                        </a:rPr>
                        <a:t>gen</a:t>
                      </a:r>
                      <a:r>
                        <a:rPr b="1" lang="en-US">
                          <a:solidFill>
                            <a:schemeClr val="dk1"/>
                          </a:solidFill>
                          <a:latin typeface="Calibri"/>
                          <a:ea typeface="Calibri"/>
                          <a:cs typeface="Calibri"/>
                          <a:sym typeface="Calibri"/>
                        </a:rPr>
                        <a:t> [W]</a:t>
                      </a:r>
                      <a:endParaRPr b="1">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Power Generated</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76200">
                <a:tc>
                  <a:txBody>
                    <a:bodyPr/>
                    <a:lstStyle/>
                    <a:p>
                      <a:pPr indent="0" lvl="0" marL="0" rtl="0" algn="ctr">
                        <a:spcBef>
                          <a:spcPts val="0"/>
                        </a:spcBef>
                        <a:spcAft>
                          <a:spcPts val="0"/>
                        </a:spcAft>
                        <a:buNone/>
                      </a:pPr>
                      <a:r>
                        <a:rPr b="1" lang="en-US">
                          <a:solidFill>
                            <a:schemeClr val="dk1"/>
                          </a:solidFill>
                          <a:latin typeface="Calibri"/>
                          <a:ea typeface="Calibri"/>
                          <a:cs typeface="Calibri"/>
                          <a:sym typeface="Calibri"/>
                        </a:rPr>
                        <a:t>P</a:t>
                      </a:r>
                      <a:r>
                        <a:rPr b="1" baseline="-25000" lang="en-US">
                          <a:solidFill>
                            <a:schemeClr val="dk1"/>
                          </a:solidFill>
                          <a:latin typeface="Calibri"/>
                          <a:ea typeface="Calibri"/>
                          <a:cs typeface="Calibri"/>
                          <a:sym typeface="Calibri"/>
                        </a:rPr>
                        <a:t>con</a:t>
                      </a:r>
                      <a:r>
                        <a:rPr b="1" lang="en-US">
                          <a:solidFill>
                            <a:schemeClr val="dk1"/>
                          </a:solidFill>
                          <a:latin typeface="Calibri"/>
                          <a:ea typeface="Calibri"/>
                          <a:cs typeface="Calibri"/>
                          <a:sym typeface="Calibri"/>
                        </a:rPr>
                        <a:t> [W]</a:t>
                      </a:r>
                      <a:endParaRPr b="1">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latin typeface="Calibri"/>
                          <a:ea typeface="Calibri"/>
                          <a:cs typeface="Calibri"/>
                          <a:sym typeface="Calibri"/>
                        </a:rPr>
                        <a:t>Power Consumed</a:t>
                      </a:r>
                      <a:endParaRPr>
                        <a:solidFill>
                          <a:schemeClr val="dk1"/>
                        </a:solidFill>
                        <a:latin typeface="Calibri"/>
                        <a:ea typeface="Calibri"/>
                        <a:cs typeface="Calibri"/>
                        <a:sym typeface="Calibri"/>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94" name="Google Shape;94;g315fa92342b_0_18"/>
          <p:cNvSpPr txBox="1"/>
          <p:nvPr/>
        </p:nvSpPr>
        <p:spPr>
          <a:xfrm>
            <a:off x="5212725" y="1444700"/>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solidFill>
                  <a:schemeClr val="dk1"/>
                </a:solidFill>
                <a:latin typeface="Calibri"/>
                <a:ea typeface="Calibri"/>
                <a:cs typeface="Calibri"/>
                <a:sym typeface="Calibri"/>
              </a:rPr>
              <a:t>Variable Definitions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nvSpPr>
        <p:spPr>
          <a:xfrm>
            <a:off x="7274981" y="6214529"/>
            <a:ext cx="1625599" cy="317499"/>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lt1"/>
              </a:buClr>
              <a:buSzPts val="1100"/>
              <a:buFont typeface="Arial"/>
              <a:buNone/>
            </a:pPr>
            <a:r>
              <a:rPr b="1" lang="en-US" sz="1100" u="none" cap="none" strike="noStrike">
                <a:solidFill>
                  <a:schemeClr val="lt1"/>
                </a:solidFill>
                <a:latin typeface="Calibri"/>
                <a:ea typeface="Calibri"/>
                <a:cs typeface="Calibri"/>
                <a:sym typeface="Calibri"/>
              </a:rPr>
              <a:t>DESIGN OBJECTIVE | </a:t>
            </a:r>
            <a:r>
              <a:rPr b="1" lang="en-US" sz="1100">
                <a:solidFill>
                  <a:schemeClr val="lt1"/>
                </a:solidFill>
                <a:latin typeface="Calibri"/>
                <a:ea typeface="Calibri"/>
                <a:cs typeface="Calibri"/>
                <a:sym typeface="Calibri"/>
              </a:rPr>
              <a:t>8</a:t>
            </a:r>
            <a:endParaRPr>
              <a:latin typeface="Calibri"/>
              <a:ea typeface="Calibri"/>
              <a:cs typeface="Calibri"/>
              <a:sym typeface="Calibri"/>
            </a:endParaRPr>
          </a:p>
        </p:txBody>
      </p:sp>
      <p:sp>
        <p:nvSpPr>
          <p:cNvPr id="100" name="Google Shape;100;p4"/>
          <p:cNvSpPr txBox="1"/>
          <p:nvPr/>
        </p:nvSpPr>
        <p:spPr>
          <a:xfrm>
            <a:off x="437685" y="1672682"/>
            <a:ext cx="8268600" cy="26781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i="1" lang="en-US" sz="3000">
                <a:solidFill>
                  <a:schemeClr val="dk1"/>
                </a:solidFill>
                <a:latin typeface="Calibri"/>
                <a:ea typeface="Calibri"/>
                <a:cs typeface="Calibri"/>
                <a:sym typeface="Calibri"/>
              </a:rPr>
              <a:t>D</a:t>
            </a:r>
            <a:r>
              <a:rPr i="1" lang="en-US" sz="3000">
                <a:solidFill>
                  <a:schemeClr val="dk1"/>
                </a:solidFill>
                <a:latin typeface="Calibri"/>
                <a:ea typeface="Calibri"/>
                <a:cs typeface="Calibri"/>
                <a:sym typeface="Calibri"/>
                <a:extLst>
                  <a:ext uri="http://customooxmlschemas.google.com/">
                    <go:slidesCustomData xmlns:go="http://customooxmlschemas.google.com/" textRoundtripDataId="0"/>
                  </a:ext>
                </a:extLst>
              </a:rPr>
              <a:t>oes a dual axis articulated solar array </a:t>
            </a:r>
            <a:r>
              <a:rPr b="1" i="1" lang="en-US" sz="3000">
                <a:solidFill>
                  <a:schemeClr val="dk1"/>
                </a:solidFill>
                <a:latin typeface="Calibri"/>
                <a:ea typeface="Calibri"/>
                <a:cs typeface="Calibri"/>
                <a:sym typeface="Calibri"/>
                <a:extLst>
                  <a:ext uri="http://customooxmlschemas.google.com/">
                    <go:slidesCustomData xmlns:go="http://customooxmlschemas.google.com/" textRoundtripDataId="1"/>
                  </a:ext>
                </a:extLst>
              </a:rPr>
              <a:t>provide power generation benefits</a:t>
            </a:r>
            <a:r>
              <a:rPr i="1" lang="en-US" sz="3000">
                <a:solidFill>
                  <a:schemeClr val="dk1"/>
                </a:solidFill>
                <a:latin typeface="Calibri"/>
                <a:ea typeface="Calibri"/>
                <a:cs typeface="Calibri"/>
                <a:sym typeface="Calibri"/>
                <a:extLst>
                  <a:ext uri="http://customooxmlschemas.google.com/">
                    <go:slidesCustomData xmlns:go="http://customooxmlschemas.google.com/" textRoundtripDataId="2"/>
                  </a:ext>
                </a:extLst>
              </a:rPr>
              <a:t> that </a:t>
            </a:r>
            <a:r>
              <a:rPr b="1" i="1" lang="en-US" sz="3000">
                <a:solidFill>
                  <a:schemeClr val="dk1"/>
                </a:solidFill>
                <a:latin typeface="Calibri"/>
                <a:ea typeface="Calibri"/>
                <a:cs typeface="Calibri"/>
                <a:sym typeface="Calibri"/>
                <a:extLst>
                  <a:ext uri="http://customooxmlschemas.google.com/">
                    <go:slidesCustomData xmlns:go="http://customooxmlschemas.google.com/" textRoundtripDataId="3"/>
                  </a:ext>
                </a:extLst>
              </a:rPr>
              <a:t>justify the increased complexity, weight, and power consumption</a:t>
            </a:r>
            <a:r>
              <a:rPr i="1" lang="en-US" sz="3000">
                <a:solidFill>
                  <a:schemeClr val="dk1"/>
                </a:solidFill>
                <a:latin typeface="Calibri"/>
                <a:ea typeface="Calibri"/>
                <a:cs typeface="Calibri"/>
                <a:sym typeface="Calibri"/>
                <a:extLst>
                  <a:ext uri="http://customooxmlschemas.google.com/">
                    <go:slidesCustomData xmlns:go="http://customooxmlschemas.google.com/" textRoundtripDataId="4"/>
                  </a:ext>
                </a:extLst>
              </a:rPr>
              <a:t> compared to simpler solar </a:t>
            </a:r>
            <a:endParaRPr i="1" sz="3000">
              <a:solidFill>
                <a:schemeClr val="dk1"/>
              </a:solidFill>
              <a:latin typeface="Calibri"/>
              <a:ea typeface="Calibri"/>
              <a:cs typeface="Calibri"/>
              <a:sym typeface="Calibri"/>
              <a:extLst>
                <a:ext uri="http://customooxmlschemas.google.com/">
                  <go:slidesCustomData xmlns:go="http://customooxmlschemas.google.com/" textRoundtripDataId="5"/>
                </a:ext>
              </a:extLst>
            </a:endParaRPr>
          </a:p>
          <a:p>
            <a:pPr indent="0" lvl="0" marL="0" marR="0" rtl="0" algn="ctr">
              <a:lnSpc>
                <a:spcPct val="115000"/>
              </a:lnSpc>
              <a:spcBef>
                <a:spcPts val="0"/>
              </a:spcBef>
              <a:spcAft>
                <a:spcPts val="0"/>
              </a:spcAft>
              <a:buNone/>
            </a:pPr>
            <a:r>
              <a:rPr i="1" lang="en-US" sz="3000">
                <a:solidFill>
                  <a:schemeClr val="dk1"/>
                </a:solidFill>
                <a:latin typeface="Calibri"/>
                <a:ea typeface="Calibri"/>
                <a:cs typeface="Calibri"/>
                <a:sym typeface="Calibri"/>
                <a:extLst>
                  <a:ext uri="http://customooxmlschemas.google.com/">
                    <go:slidesCustomData xmlns:go="http://customooxmlschemas.google.com/" textRoundtripDataId="6"/>
                  </a:ext>
                </a:extLst>
              </a:rPr>
              <a:t>arrays at the CubeSat scale?</a:t>
            </a:r>
            <a:endParaRPr sz="3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2024-11-07T15:20:35Z</dcterms:created>
  <dc:creator>Elle Barker</dc:creator>
</cp:coreProperties>
</file>