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71" r:id="rId4"/>
    <p:sldId id="264" r:id="rId5"/>
    <p:sldId id="257" r:id="rId6"/>
    <p:sldId id="258" r:id="rId7"/>
    <p:sldId id="266" r:id="rId8"/>
    <p:sldId id="260" r:id="rId9"/>
    <p:sldId id="267" r:id="rId10"/>
    <p:sldId id="272" r:id="rId11"/>
    <p:sldId id="273"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9"/>
  </p:normalViewPr>
  <p:slideViewPr>
    <p:cSldViewPr snapToGrid="0" snapToObjects="1">
      <p:cViewPr varScale="1">
        <p:scale>
          <a:sx n="117" d="100"/>
          <a:sy n="117"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2/9/20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2/9/20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2/9/20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2/9/20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2/9/20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2/9/20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2/9/20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2/9/20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ADB5-4DFE-9344-82E7-6909C66358AA}"/>
              </a:ext>
            </a:extLst>
          </p:cNvPr>
          <p:cNvSpPr>
            <a:spLocks noGrp="1"/>
          </p:cNvSpPr>
          <p:nvPr>
            <p:ph type="ctrTitle"/>
          </p:nvPr>
        </p:nvSpPr>
        <p:spPr>
          <a:xfrm>
            <a:off x="1759237" y="1857790"/>
            <a:ext cx="8679915" cy="1748729"/>
          </a:xfrm>
        </p:spPr>
        <p:txBody>
          <a:bodyPr>
            <a:normAutofit/>
          </a:bodyPr>
          <a:lstStyle/>
          <a:p>
            <a:r>
              <a:rPr lang="en-US" altLang="zh-CN" dirty="0"/>
              <a:t>Tracking People’s Minds during the</a:t>
            </a:r>
            <a:r>
              <a:rPr lang="zh-CN" altLang="en-US" dirty="0"/>
              <a:t> </a:t>
            </a:r>
            <a:r>
              <a:rPr lang="en-US" altLang="zh-CN" dirty="0"/>
              <a:t>Spread of 2019-nCoV</a:t>
            </a:r>
            <a:endParaRPr lang="en-US" dirty="0"/>
          </a:p>
        </p:txBody>
      </p:sp>
      <p:sp>
        <p:nvSpPr>
          <p:cNvPr id="3" name="Subtitle 2">
            <a:extLst>
              <a:ext uri="{FF2B5EF4-FFF2-40B4-BE49-F238E27FC236}">
                <a16:creationId xmlns:a16="http://schemas.microsoft.com/office/drawing/2014/main" id="{D8525372-91D9-0948-AEF3-85DBC3694B1D}"/>
              </a:ext>
            </a:extLst>
          </p:cNvPr>
          <p:cNvSpPr>
            <a:spLocks noGrp="1"/>
          </p:cNvSpPr>
          <p:nvPr>
            <p:ph type="subTitle" idx="1"/>
          </p:nvPr>
        </p:nvSpPr>
        <p:spPr/>
        <p:txBody>
          <a:bodyPr>
            <a:normAutofit fontScale="92500" lnSpcReduction="20000"/>
          </a:bodyPr>
          <a:lstStyle/>
          <a:p>
            <a:r>
              <a:rPr lang="en-US" altLang="zh-CN" sz="2400" dirty="0"/>
              <a:t>~Search Trends and Social</a:t>
            </a:r>
            <a:r>
              <a:rPr lang="zh-CN" altLang="en-US" sz="2400" dirty="0"/>
              <a:t> </a:t>
            </a:r>
            <a:r>
              <a:rPr lang="en-US" altLang="zh-CN" sz="2400" dirty="0"/>
              <a:t>Media</a:t>
            </a:r>
            <a:r>
              <a:rPr lang="zh-CN" altLang="en-US" sz="2400" dirty="0"/>
              <a:t> </a:t>
            </a:r>
            <a:r>
              <a:rPr lang="en-US" altLang="zh-CN" sz="2400" dirty="0"/>
              <a:t>Data</a:t>
            </a:r>
            <a:r>
              <a:rPr lang="zh-CN" altLang="en-US" sz="2400" dirty="0"/>
              <a:t> </a:t>
            </a:r>
            <a:r>
              <a:rPr lang="en-US" altLang="zh-CN" sz="2400" dirty="0"/>
              <a:t>Analysis~</a:t>
            </a:r>
          </a:p>
          <a:p>
            <a:r>
              <a:rPr lang="en-US" altLang="zh-CN" dirty="0"/>
              <a:t> by Team DSI Furniture</a:t>
            </a:r>
          </a:p>
          <a:p>
            <a:r>
              <a:rPr lang="en-US" altLang="zh-CN" dirty="0"/>
              <a:t>Yuki</a:t>
            </a:r>
            <a:r>
              <a:rPr lang="zh-CN" altLang="en-US" dirty="0"/>
              <a:t> </a:t>
            </a:r>
            <a:r>
              <a:rPr lang="en-US" altLang="zh-CN" dirty="0"/>
              <a:t>Nishimura,</a:t>
            </a:r>
            <a:r>
              <a:rPr lang="zh-CN" altLang="en-US" dirty="0"/>
              <a:t> </a:t>
            </a:r>
            <a:r>
              <a:rPr lang="en-US" altLang="zh-CN" dirty="0"/>
              <a:t>Amaury</a:t>
            </a:r>
            <a:r>
              <a:rPr lang="zh-CN" altLang="en-US" dirty="0"/>
              <a:t> </a:t>
            </a:r>
            <a:r>
              <a:rPr lang="en-US" altLang="zh-CN" dirty="0" err="1"/>
              <a:t>Sudrie</a:t>
            </a:r>
            <a:r>
              <a:rPr lang="en-US" altLang="zh-CN" dirty="0"/>
              <a:t>,</a:t>
            </a:r>
            <a:r>
              <a:rPr lang="zh-CN" altLang="en-US" dirty="0"/>
              <a:t> </a:t>
            </a:r>
            <a:r>
              <a:rPr lang="en-US" altLang="zh-CN" dirty="0"/>
              <a:t>Derek</a:t>
            </a:r>
            <a:r>
              <a:rPr lang="zh-CN" altLang="en-US" dirty="0"/>
              <a:t> </a:t>
            </a:r>
            <a:r>
              <a:rPr lang="en-US" altLang="zh-CN" dirty="0"/>
              <a:t>Chen,</a:t>
            </a:r>
            <a:r>
              <a:rPr lang="zh-CN" altLang="en-US" dirty="0"/>
              <a:t> </a:t>
            </a:r>
            <a:r>
              <a:rPr lang="en-US" altLang="zh-CN" dirty="0" err="1"/>
              <a:t>Wangzhi</a:t>
            </a:r>
            <a:r>
              <a:rPr lang="zh-CN" altLang="en-US" dirty="0"/>
              <a:t> </a:t>
            </a:r>
            <a:r>
              <a:rPr lang="en-US" altLang="zh-CN" dirty="0"/>
              <a:t>Li</a:t>
            </a:r>
          </a:p>
          <a:p>
            <a:r>
              <a:rPr lang="en-US" altLang="zh-CN" dirty="0" err="1"/>
              <a:t>Febuary</a:t>
            </a:r>
            <a:r>
              <a:rPr lang="zh-CN" altLang="en-US" dirty="0"/>
              <a:t> </a:t>
            </a:r>
            <a:r>
              <a:rPr lang="en-US" altLang="zh-CN" dirty="0"/>
              <a:t>8,</a:t>
            </a:r>
            <a:r>
              <a:rPr lang="zh-CN" altLang="en-US" dirty="0"/>
              <a:t> </a:t>
            </a:r>
            <a:r>
              <a:rPr lang="en-US" altLang="zh-CN" dirty="0"/>
              <a:t>2020</a:t>
            </a:r>
            <a:endParaRPr lang="en-US" dirty="0"/>
          </a:p>
        </p:txBody>
      </p:sp>
    </p:spTree>
    <p:extLst>
      <p:ext uri="{BB962C8B-B14F-4D97-AF65-F5344CB8AC3E}">
        <p14:creationId xmlns:p14="http://schemas.microsoft.com/office/powerpoint/2010/main" val="37170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E37A-7977-3742-A96B-AECD02A48D33}"/>
              </a:ext>
            </a:extLst>
          </p:cNvPr>
          <p:cNvSpPr>
            <a:spLocks noGrp="1"/>
          </p:cNvSpPr>
          <p:nvPr>
            <p:ph type="title"/>
          </p:nvPr>
        </p:nvSpPr>
        <p:spPr>
          <a:xfrm>
            <a:off x="888630" y="2859674"/>
            <a:ext cx="3501197" cy="1223298"/>
          </a:xfrm>
        </p:spPr>
        <p:txBody>
          <a:bodyPr/>
          <a:lstStyle/>
          <a:p>
            <a:r>
              <a:rPr lang="en-US" altLang="zh-CN" dirty="0"/>
              <a:t>Tracking Minds:</a:t>
            </a:r>
            <a:br>
              <a:rPr lang="en-US" altLang="zh-CN" dirty="0"/>
            </a:br>
            <a:r>
              <a:rPr lang="en-US" altLang="zh-CN" dirty="0"/>
              <a:t>Tweet Sentiment</a:t>
            </a:r>
            <a:br>
              <a:rPr lang="en-US" altLang="zh-CN" dirty="0"/>
            </a:br>
            <a:r>
              <a:rPr lang="en-US" altLang="zh-CN" dirty="0"/>
              <a:t>(Weibo and Twitter)</a:t>
            </a:r>
            <a:endParaRPr lang="en-US" dirty="0"/>
          </a:p>
        </p:txBody>
      </p:sp>
      <p:pic>
        <p:nvPicPr>
          <p:cNvPr id="4" name="Picture 3">
            <a:extLst>
              <a:ext uri="{FF2B5EF4-FFF2-40B4-BE49-F238E27FC236}">
                <a16:creationId xmlns:a16="http://schemas.microsoft.com/office/drawing/2014/main" id="{81E53560-AAC9-CC46-8257-8E232F6ED50C}"/>
              </a:ext>
            </a:extLst>
          </p:cNvPr>
          <p:cNvPicPr>
            <a:picLocks noChangeAspect="1"/>
          </p:cNvPicPr>
          <p:nvPr/>
        </p:nvPicPr>
        <p:blipFill>
          <a:blip r:embed="rId2"/>
          <a:stretch>
            <a:fillRect/>
          </a:stretch>
        </p:blipFill>
        <p:spPr>
          <a:xfrm>
            <a:off x="4976245" y="0"/>
            <a:ext cx="4298383" cy="3360907"/>
          </a:xfrm>
          <a:prstGeom prst="rect">
            <a:avLst/>
          </a:prstGeom>
        </p:spPr>
      </p:pic>
      <p:pic>
        <p:nvPicPr>
          <p:cNvPr id="6" name="Picture 5">
            <a:extLst>
              <a:ext uri="{FF2B5EF4-FFF2-40B4-BE49-F238E27FC236}">
                <a16:creationId xmlns:a16="http://schemas.microsoft.com/office/drawing/2014/main" id="{91AFC684-E7E7-EB49-A073-F2D0B4A6EBBD}"/>
              </a:ext>
            </a:extLst>
          </p:cNvPr>
          <p:cNvPicPr>
            <a:picLocks noChangeAspect="1"/>
          </p:cNvPicPr>
          <p:nvPr/>
        </p:nvPicPr>
        <p:blipFill>
          <a:blip r:embed="rId3"/>
          <a:stretch>
            <a:fillRect/>
          </a:stretch>
        </p:blipFill>
        <p:spPr>
          <a:xfrm>
            <a:off x="4976246" y="3320143"/>
            <a:ext cx="4385469" cy="3429000"/>
          </a:xfrm>
          <a:prstGeom prst="rect">
            <a:avLst/>
          </a:prstGeom>
        </p:spPr>
      </p:pic>
      <p:sp>
        <p:nvSpPr>
          <p:cNvPr id="11" name="TextBox 10">
            <a:extLst>
              <a:ext uri="{FF2B5EF4-FFF2-40B4-BE49-F238E27FC236}">
                <a16:creationId xmlns:a16="http://schemas.microsoft.com/office/drawing/2014/main" id="{CC7A3EDC-DC87-5446-98BC-DB15F5E37CCB}"/>
              </a:ext>
            </a:extLst>
          </p:cNvPr>
          <p:cNvSpPr txBox="1"/>
          <p:nvPr/>
        </p:nvSpPr>
        <p:spPr>
          <a:xfrm>
            <a:off x="9383111" y="2137112"/>
            <a:ext cx="2601685" cy="2554545"/>
          </a:xfrm>
          <a:prstGeom prst="rect">
            <a:avLst/>
          </a:prstGeom>
          <a:noFill/>
        </p:spPr>
        <p:txBody>
          <a:bodyPr wrap="square" rtlCol="0">
            <a:spAutoFit/>
          </a:bodyPr>
          <a:lstStyle/>
          <a:p>
            <a:r>
              <a:rPr lang="en-US" sz="1600" dirty="0"/>
              <a:t>Was not able to find a strong correlation between Sentiment vs Deaths or Recovered.</a:t>
            </a:r>
          </a:p>
          <a:p>
            <a:r>
              <a:rPr lang="en-US" sz="1600" dirty="0"/>
              <a:t> </a:t>
            </a:r>
          </a:p>
          <a:p>
            <a:r>
              <a:rPr lang="en-US" sz="1600" dirty="0"/>
              <a:t>But it seems to have a negative correlation which may mean that more people are becoming more worried.</a:t>
            </a:r>
          </a:p>
        </p:txBody>
      </p:sp>
      <p:sp>
        <p:nvSpPr>
          <p:cNvPr id="12" name="TextBox 11">
            <a:extLst>
              <a:ext uri="{FF2B5EF4-FFF2-40B4-BE49-F238E27FC236}">
                <a16:creationId xmlns:a16="http://schemas.microsoft.com/office/drawing/2014/main" id="{24E4A1C5-5E2D-CB4E-B975-271D539EBF5B}"/>
              </a:ext>
            </a:extLst>
          </p:cNvPr>
          <p:cNvSpPr txBox="1"/>
          <p:nvPr/>
        </p:nvSpPr>
        <p:spPr>
          <a:xfrm>
            <a:off x="10178142" y="304801"/>
            <a:ext cx="1011624" cy="369332"/>
          </a:xfrm>
          <a:prstGeom prst="rect">
            <a:avLst/>
          </a:prstGeom>
          <a:noFill/>
        </p:spPr>
        <p:txBody>
          <a:bodyPr wrap="none" rtlCol="0">
            <a:spAutoFit/>
          </a:bodyPr>
          <a:lstStyle/>
          <a:p>
            <a:r>
              <a:rPr lang="en-US" b="1" dirty="0"/>
              <a:t>Twitter</a:t>
            </a:r>
          </a:p>
        </p:txBody>
      </p:sp>
      <p:sp>
        <p:nvSpPr>
          <p:cNvPr id="8" name="TextBox 7">
            <a:extLst>
              <a:ext uri="{FF2B5EF4-FFF2-40B4-BE49-F238E27FC236}">
                <a16:creationId xmlns:a16="http://schemas.microsoft.com/office/drawing/2014/main" id="{19C0650E-6FB5-DB4A-A3D6-9C4798F0B5EE}"/>
              </a:ext>
            </a:extLst>
          </p:cNvPr>
          <p:cNvSpPr txBox="1"/>
          <p:nvPr/>
        </p:nvSpPr>
        <p:spPr>
          <a:xfrm>
            <a:off x="9861046" y="1357287"/>
            <a:ext cx="1468672" cy="646331"/>
          </a:xfrm>
          <a:prstGeom prst="rect">
            <a:avLst/>
          </a:prstGeom>
          <a:noFill/>
          <a:ln>
            <a:solidFill>
              <a:schemeClr val="accent5"/>
            </a:solidFill>
          </a:ln>
        </p:spPr>
        <p:txBody>
          <a:bodyPr wrap="none" rtlCol="0">
            <a:spAutoFit/>
          </a:bodyPr>
          <a:lstStyle/>
          <a:p>
            <a:r>
              <a:rPr lang="en-US" dirty="0"/>
              <a:t>Correlation:</a:t>
            </a:r>
          </a:p>
          <a:p>
            <a:r>
              <a:rPr lang="en-US" dirty="0"/>
              <a:t>-0.14499143</a:t>
            </a:r>
          </a:p>
        </p:txBody>
      </p:sp>
      <p:sp>
        <p:nvSpPr>
          <p:cNvPr id="14" name="TextBox 13">
            <a:extLst>
              <a:ext uri="{FF2B5EF4-FFF2-40B4-BE49-F238E27FC236}">
                <a16:creationId xmlns:a16="http://schemas.microsoft.com/office/drawing/2014/main" id="{978C060C-67C9-5B40-A503-797A7FDB7169}"/>
              </a:ext>
            </a:extLst>
          </p:cNvPr>
          <p:cNvSpPr txBox="1"/>
          <p:nvPr/>
        </p:nvSpPr>
        <p:spPr>
          <a:xfrm>
            <a:off x="9861046" y="4825152"/>
            <a:ext cx="1468672" cy="646331"/>
          </a:xfrm>
          <a:prstGeom prst="rect">
            <a:avLst/>
          </a:prstGeom>
          <a:noFill/>
          <a:ln>
            <a:solidFill>
              <a:schemeClr val="accent5"/>
            </a:solidFill>
          </a:ln>
        </p:spPr>
        <p:txBody>
          <a:bodyPr wrap="none" rtlCol="0">
            <a:spAutoFit/>
          </a:bodyPr>
          <a:lstStyle/>
          <a:p>
            <a:r>
              <a:rPr lang="en-US" dirty="0"/>
              <a:t>Correlation:</a:t>
            </a:r>
          </a:p>
          <a:p>
            <a:r>
              <a:rPr lang="en-US" dirty="0"/>
              <a:t>-0.10349502</a:t>
            </a:r>
          </a:p>
        </p:txBody>
      </p:sp>
    </p:spTree>
    <p:extLst>
      <p:ext uri="{BB962C8B-B14F-4D97-AF65-F5344CB8AC3E}">
        <p14:creationId xmlns:p14="http://schemas.microsoft.com/office/powerpoint/2010/main" val="198365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E37A-7977-3742-A96B-AECD02A48D33}"/>
              </a:ext>
            </a:extLst>
          </p:cNvPr>
          <p:cNvSpPr>
            <a:spLocks noGrp="1"/>
          </p:cNvSpPr>
          <p:nvPr>
            <p:ph type="title"/>
          </p:nvPr>
        </p:nvSpPr>
        <p:spPr>
          <a:xfrm>
            <a:off x="888630" y="2859674"/>
            <a:ext cx="3501197" cy="1223298"/>
          </a:xfrm>
        </p:spPr>
        <p:txBody>
          <a:bodyPr/>
          <a:lstStyle/>
          <a:p>
            <a:r>
              <a:rPr lang="en-US" altLang="zh-CN" dirty="0"/>
              <a:t>Tracking Minds:</a:t>
            </a:r>
            <a:br>
              <a:rPr lang="en-US" altLang="zh-CN" dirty="0"/>
            </a:br>
            <a:r>
              <a:rPr lang="en-US" altLang="zh-CN" dirty="0"/>
              <a:t>Tweet Sentiment</a:t>
            </a:r>
            <a:br>
              <a:rPr lang="en-US" altLang="zh-CN" dirty="0"/>
            </a:br>
            <a:r>
              <a:rPr lang="en-US" altLang="zh-CN" dirty="0"/>
              <a:t>(Weibo and Twitter)</a:t>
            </a:r>
            <a:endParaRPr lang="en-US" dirty="0"/>
          </a:p>
        </p:txBody>
      </p:sp>
      <p:sp>
        <p:nvSpPr>
          <p:cNvPr id="11" name="TextBox 10">
            <a:extLst>
              <a:ext uri="{FF2B5EF4-FFF2-40B4-BE49-F238E27FC236}">
                <a16:creationId xmlns:a16="http://schemas.microsoft.com/office/drawing/2014/main" id="{CC7A3EDC-DC87-5446-98BC-DB15F5E37CCB}"/>
              </a:ext>
            </a:extLst>
          </p:cNvPr>
          <p:cNvSpPr txBox="1"/>
          <p:nvPr/>
        </p:nvSpPr>
        <p:spPr>
          <a:xfrm>
            <a:off x="5856516" y="2343973"/>
            <a:ext cx="5257800" cy="2062103"/>
          </a:xfrm>
          <a:prstGeom prst="rect">
            <a:avLst/>
          </a:prstGeom>
          <a:noFill/>
        </p:spPr>
        <p:txBody>
          <a:bodyPr wrap="square" rtlCol="0">
            <a:spAutoFit/>
          </a:bodyPr>
          <a:lstStyle/>
          <a:p>
            <a:r>
              <a:rPr lang="en-US" sz="1600" dirty="0"/>
              <a:t>From the Tweet sentiment results, we may be able to say that in countries where the virus is already spreading widely, people tend to think optimistically such as eradiation and curing. </a:t>
            </a:r>
          </a:p>
          <a:p>
            <a:endParaRPr lang="en-US" sz="1600" dirty="0"/>
          </a:p>
          <a:p>
            <a:r>
              <a:rPr lang="en-US" sz="1600" dirty="0"/>
              <a:t>On the other hand, in countries where the virus hasn’t spread too much yet, people may be thinking more  negatively, such as fear of infection.</a:t>
            </a:r>
          </a:p>
        </p:txBody>
      </p:sp>
    </p:spTree>
    <p:extLst>
      <p:ext uri="{BB962C8B-B14F-4D97-AF65-F5344CB8AC3E}">
        <p14:creationId xmlns:p14="http://schemas.microsoft.com/office/powerpoint/2010/main" val="3574329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19E4-945C-B044-A982-549FFE772512}"/>
              </a:ext>
            </a:extLst>
          </p:cNvPr>
          <p:cNvSpPr>
            <a:spLocks noGrp="1"/>
          </p:cNvSpPr>
          <p:nvPr>
            <p:ph type="title"/>
          </p:nvPr>
        </p:nvSpPr>
        <p:spPr>
          <a:xfrm>
            <a:off x="888631" y="2816130"/>
            <a:ext cx="3501197" cy="1223298"/>
          </a:xfrm>
        </p:spPr>
        <p:txBody>
          <a:bodyPr/>
          <a:lstStyle/>
          <a:p>
            <a:r>
              <a:rPr lang="en-US" dirty="0"/>
              <a:t>Difficulties during the </a:t>
            </a:r>
            <a:r>
              <a:rPr lang="en-US" dirty="0" err="1"/>
              <a:t>DevFest</a:t>
            </a:r>
            <a:endParaRPr lang="en-US" dirty="0"/>
          </a:p>
        </p:txBody>
      </p:sp>
      <p:sp>
        <p:nvSpPr>
          <p:cNvPr id="3" name="Content Placeholder 2">
            <a:extLst>
              <a:ext uri="{FF2B5EF4-FFF2-40B4-BE49-F238E27FC236}">
                <a16:creationId xmlns:a16="http://schemas.microsoft.com/office/drawing/2014/main" id="{0F7C782D-B644-3542-B85E-C3A4B0D07FBF}"/>
              </a:ext>
            </a:extLst>
          </p:cNvPr>
          <p:cNvSpPr>
            <a:spLocks noGrp="1"/>
          </p:cNvSpPr>
          <p:nvPr>
            <p:ph idx="1"/>
          </p:nvPr>
        </p:nvSpPr>
        <p:spPr/>
        <p:txBody>
          <a:bodyPr>
            <a:normAutofit/>
          </a:bodyPr>
          <a:lstStyle/>
          <a:p>
            <a:r>
              <a:rPr lang="en-US" altLang="zh-CN" sz="2400" dirty="0"/>
              <a:t>2019-nCoV data had incorrect values</a:t>
            </a:r>
          </a:p>
          <a:p>
            <a:r>
              <a:rPr lang="en-US" sz="2400" dirty="0"/>
              <a:t>Limited # in Tweets that can be collected</a:t>
            </a:r>
          </a:p>
          <a:p>
            <a:pPr lvl="1"/>
            <a:r>
              <a:rPr lang="en-US" sz="2200" dirty="0"/>
              <a:t>+ Noisy tweets (Retweets)</a:t>
            </a:r>
          </a:p>
          <a:p>
            <a:pPr lvl="1"/>
            <a:r>
              <a:rPr lang="en-US" sz="2200" dirty="0"/>
              <a:t>+ Other languages</a:t>
            </a:r>
          </a:p>
          <a:p>
            <a:r>
              <a:rPr lang="en-US" sz="2400" dirty="0"/>
              <a:t>Prediction of the spread in coronavirus is too difficult</a:t>
            </a:r>
          </a:p>
          <a:p>
            <a:r>
              <a:rPr lang="en-US" sz="2400" dirty="0"/>
              <a:t>Amaury spilled water and broke his MacBook</a:t>
            </a:r>
          </a:p>
          <a:p>
            <a:r>
              <a:rPr lang="en-US" sz="2400" dirty="0"/>
              <a:t>Amaury got ill</a:t>
            </a:r>
          </a:p>
        </p:txBody>
      </p:sp>
    </p:spTree>
    <p:extLst>
      <p:ext uri="{BB962C8B-B14F-4D97-AF65-F5344CB8AC3E}">
        <p14:creationId xmlns:p14="http://schemas.microsoft.com/office/powerpoint/2010/main" val="1151621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6878-2052-6B43-B32E-AB380ECF59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3721229-77F4-4D47-AEB5-2534A4CC415B}"/>
              </a:ext>
            </a:extLst>
          </p:cNvPr>
          <p:cNvSpPr>
            <a:spLocks noGrp="1"/>
          </p:cNvSpPr>
          <p:nvPr>
            <p:ph idx="1"/>
          </p:nvPr>
        </p:nvSpPr>
        <p:spPr/>
        <p:txBody>
          <a:bodyPr>
            <a:normAutofit fontScale="62500" lnSpcReduction="20000"/>
          </a:bodyPr>
          <a:lstStyle/>
          <a:p>
            <a:r>
              <a:rPr lang="en-US" dirty="0"/>
              <a:t>1.Barnaghi, </a:t>
            </a:r>
            <a:r>
              <a:rPr lang="en-US" dirty="0" err="1"/>
              <a:t>Peiman</a:t>
            </a:r>
            <a:r>
              <a:rPr lang="en-US" dirty="0"/>
              <a:t>, </a:t>
            </a:r>
            <a:r>
              <a:rPr lang="en-US" dirty="0" err="1"/>
              <a:t>Parsa</a:t>
            </a:r>
            <a:r>
              <a:rPr lang="en-US" dirty="0"/>
              <a:t> </a:t>
            </a:r>
            <a:r>
              <a:rPr lang="en-US" dirty="0" err="1"/>
              <a:t>Ghaffari</a:t>
            </a:r>
            <a:r>
              <a:rPr lang="en-US" dirty="0"/>
              <a:t>, and John G. Breslin. "Opinion mining and sentiment polarity on twitter and correlation between events and sentiment." 2016 IEEE Second International Conference on Big Data Computing Service and Applications (</a:t>
            </a:r>
            <a:r>
              <a:rPr lang="en-US" dirty="0" err="1"/>
              <a:t>BigDataService</a:t>
            </a:r>
            <a:r>
              <a:rPr lang="en-US" dirty="0"/>
              <a:t>). IEEE, 2016.Limited # in Tweets that can be collected</a:t>
            </a:r>
          </a:p>
          <a:p>
            <a:r>
              <a:rPr lang="en-US" dirty="0"/>
              <a:t>2.https://</a:t>
            </a:r>
            <a:r>
              <a:rPr lang="en-US" dirty="0" err="1"/>
              <a:t>www.nytimes.com</a:t>
            </a:r>
            <a:r>
              <a:rPr lang="en-US" dirty="0"/>
              <a:t>/2020/02/09/world/</a:t>
            </a:r>
            <a:r>
              <a:rPr lang="en-US" dirty="0" err="1"/>
              <a:t>asia</a:t>
            </a:r>
            <a:r>
              <a:rPr lang="en-US" dirty="0"/>
              <a:t>/coronavirus-</a:t>
            </a:r>
            <a:r>
              <a:rPr lang="en-US" dirty="0" err="1"/>
              <a:t>china.htmlAmaury</a:t>
            </a:r>
            <a:r>
              <a:rPr lang="en-US" dirty="0"/>
              <a:t> lost his voice</a:t>
            </a:r>
          </a:p>
          <a:p>
            <a:r>
              <a:rPr lang="en-US" dirty="0"/>
              <a:t>3.https://</a:t>
            </a:r>
            <a:r>
              <a:rPr lang="en-US" dirty="0" err="1"/>
              <a:t>zhuanlan.zhihu.com</a:t>
            </a:r>
            <a:r>
              <a:rPr lang="en-US" dirty="0"/>
              <a:t>/p/70153413</a:t>
            </a:r>
          </a:p>
          <a:p>
            <a:r>
              <a:rPr lang="en-US" dirty="0"/>
              <a:t>4.https://</a:t>
            </a:r>
            <a:r>
              <a:rPr lang="en-US" dirty="0" err="1"/>
              <a:t>zhuanlan.zhihu.com</a:t>
            </a:r>
            <a:r>
              <a:rPr lang="en-US" dirty="0"/>
              <a:t>/p/30061051</a:t>
            </a:r>
          </a:p>
          <a:p>
            <a:r>
              <a:rPr lang="en-US" dirty="0"/>
              <a:t>5.https://</a:t>
            </a:r>
            <a:r>
              <a:rPr lang="en-US" dirty="0" err="1"/>
              <a:t>www.rollingstone.com</a:t>
            </a:r>
            <a:r>
              <a:rPr lang="en-US" dirty="0"/>
              <a:t>/culture/culture-news/coronavirus-wuhan-china-virus-quarantine-death-toll-941417/</a:t>
            </a:r>
          </a:p>
          <a:p>
            <a:r>
              <a:rPr lang="en-US" dirty="0"/>
              <a:t>6.https://news.163.com/special/epidemic/</a:t>
            </a:r>
          </a:p>
          <a:p>
            <a:r>
              <a:rPr lang="en-US" dirty="0"/>
              <a:t>7.https://</a:t>
            </a:r>
            <a:r>
              <a:rPr lang="en-US" dirty="0" err="1"/>
              <a:t>towardsdatascience.com</a:t>
            </a:r>
            <a:r>
              <a:rPr lang="en-US" dirty="0"/>
              <a:t>/twitter-sentiment-analysis-classification-using-nltk-python-fa912578614c</a:t>
            </a:r>
          </a:p>
          <a:p>
            <a:r>
              <a:rPr lang="en-US" dirty="0"/>
              <a:t>8.Ji, Xiang, Soon Ae Chun, and James Geller. "Monitoring public health concerns using twitter sentiment classifications." 2013 IEEE International Conference on Healthcare Informatics. IEEE, 2013.</a:t>
            </a:r>
          </a:p>
          <a:p>
            <a:r>
              <a:rPr lang="en-US" dirty="0"/>
              <a:t>9.Pollacci, Laura, et al. "Sentiment spreading: an epidemic model for lexicon-based sentiment analysis on twitter." Conference of the Italian Association for Artificial Intelligence. Springer, Cham, 2017.</a:t>
            </a:r>
          </a:p>
          <a:p>
            <a:r>
              <a:rPr lang="en-US" dirty="0"/>
              <a:t>10.https://</a:t>
            </a:r>
            <a:r>
              <a:rPr lang="en-US" dirty="0" err="1"/>
              <a:t>github.com</a:t>
            </a:r>
            <a:r>
              <a:rPr lang="en-US" dirty="0"/>
              <a:t>/</a:t>
            </a:r>
            <a:r>
              <a:rPr lang="en-US" dirty="0" err="1"/>
              <a:t>jonbakerfish</a:t>
            </a:r>
            <a:r>
              <a:rPr lang="en-US" dirty="0"/>
              <a:t>/</a:t>
            </a:r>
            <a:r>
              <a:rPr lang="en-US" dirty="0" err="1"/>
              <a:t>TweetScraper</a:t>
            </a:r>
            <a:endParaRPr lang="en-US" dirty="0"/>
          </a:p>
          <a:p>
            <a:pPr marL="0" indent="0">
              <a:buNone/>
            </a:pPr>
            <a:endParaRPr lang="en-US" dirty="0"/>
          </a:p>
        </p:txBody>
      </p:sp>
    </p:spTree>
    <p:extLst>
      <p:ext uri="{BB962C8B-B14F-4D97-AF65-F5344CB8AC3E}">
        <p14:creationId xmlns:p14="http://schemas.microsoft.com/office/powerpoint/2010/main" val="178333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D575-BFBE-C14A-9C4F-3F08BF5D8114}"/>
              </a:ext>
            </a:extLst>
          </p:cNvPr>
          <p:cNvSpPr>
            <a:spLocks noGrp="1"/>
          </p:cNvSpPr>
          <p:nvPr>
            <p:ph type="title"/>
          </p:nvPr>
        </p:nvSpPr>
        <p:spPr/>
        <p:txBody>
          <a:bodyPr>
            <a:noAutofit/>
          </a:bodyPr>
          <a:lstStyle/>
          <a:p>
            <a:r>
              <a:rPr lang="en-US" altLang="zh-CN" sz="2800" dirty="0"/>
              <a:t>2019-nCoV has been spreading at an incredibly fast pace</a:t>
            </a:r>
            <a:endParaRPr lang="en-US" sz="2800" dirty="0"/>
          </a:p>
        </p:txBody>
      </p:sp>
      <p:pic>
        <p:nvPicPr>
          <p:cNvPr id="10" name="Picture 9">
            <a:extLst>
              <a:ext uri="{FF2B5EF4-FFF2-40B4-BE49-F238E27FC236}">
                <a16:creationId xmlns:a16="http://schemas.microsoft.com/office/drawing/2014/main" id="{1C3DBF99-EBA7-884A-B0AF-65CEF5D79CD8}"/>
              </a:ext>
            </a:extLst>
          </p:cNvPr>
          <p:cNvPicPr>
            <a:picLocks noChangeAspect="1"/>
          </p:cNvPicPr>
          <p:nvPr/>
        </p:nvPicPr>
        <p:blipFill>
          <a:blip r:embed="rId2"/>
          <a:stretch>
            <a:fillRect/>
          </a:stretch>
        </p:blipFill>
        <p:spPr>
          <a:xfrm>
            <a:off x="5733143" y="534308"/>
            <a:ext cx="5707743" cy="5483510"/>
          </a:xfrm>
          <a:prstGeom prst="rect">
            <a:avLst/>
          </a:prstGeom>
        </p:spPr>
      </p:pic>
    </p:spTree>
    <p:extLst>
      <p:ext uri="{BB962C8B-B14F-4D97-AF65-F5344CB8AC3E}">
        <p14:creationId xmlns:p14="http://schemas.microsoft.com/office/powerpoint/2010/main" val="407862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D575-BFBE-C14A-9C4F-3F08BF5D8114}"/>
              </a:ext>
            </a:extLst>
          </p:cNvPr>
          <p:cNvSpPr>
            <a:spLocks noGrp="1"/>
          </p:cNvSpPr>
          <p:nvPr>
            <p:ph type="title"/>
          </p:nvPr>
        </p:nvSpPr>
        <p:spPr/>
        <p:txBody>
          <a:bodyPr>
            <a:noAutofit/>
          </a:bodyPr>
          <a:lstStyle/>
          <a:p>
            <a:r>
              <a:rPr lang="en-US" altLang="zh-CN" sz="2800" dirty="0"/>
              <a:t>2019-nCoV has been spreading globally</a:t>
            </a:r>
            <a:endParaRPr lang="en-US" sz="2800" dirty="0"/>
          </a:p>
        </p:txBody>
      </p:sp>
      <p:pic>
        <p:nvPicPr>
          <p:cNvPr id="5" name="Picture 4">
            <a:extLst>
              <a:ext uri="{FF2B5EF4-FFF2-40B4-BE49-F238E27FC236}">
                <a16:creationId xmlns:a16="http://schemas.microsoft.com/office/drawing/2014/main" id="{2F13EC98-2AF8-E448-9724-8EEBAFD4DB9D}"/>
              </a:ext>
            </a:extLst>
          </p:cNvPr>
          <p:cNvPicPr>
            <a:picLocks noChangeAspect="1"/>
          </p:cNvPicPr>
          <p:nvPr/>
        </p:nvPicPr>
        <p:blipFill rotWithShape="1">
          <a:blip r:embed="rId2"/>
          <a:srcRect l="18145" t="8907" r="32431"/>
          <a:stretch/>
        </p:blipFill>
        <p:spPr>
          <a:xfrm>
            <a:off x="4925121" y="626166"/>
            <a:ext cx="5758541" cy="5903960"/>
          </a:xfrm>
          <a:prstGeom prst="rect">
            <a:avLst/>
          </a:prstGeom>
        </p:spPr>
      </p:pic>
      <p:pic>
        <p:nvPicPr>
          <p:cNvPr id="8" name="Picture 7">
            <a:extLst>
              <a:ext uri="{FF2B5EF4-FFF2-40B4-BE49-F238E27FC236}">
                <a16:creationId xmlns:a16="http://schemas.microsoft.com/office/drawing/2014/main" id="{8413C2C4-8CA8-1E4B-9116-8C0EA984F918}"/>
              </a:ext>
            </a:extLst>
          </p:cNvPr>
          <p:cNvPicPr>
            <a:picLocks noChangeAspect="1"/>
          </p:cNvPicPr>
          <p:nvPr/>
        </p:nvPicPr>
        <p:blipFill rotWithShape="1">
          <a:blip r:embed="rId2"/>
          <a:srcRect l="86166" t="8907" b="82567"/>
          <a:stretch/>
        </p:blipFill>
        <p:spPr>
          <a:xfrm>
            <a:off x="10753581" y="1709057"/>
            <a:ext cx="1206639" cy="413658"/>
          </a:xfrm>
          <a:prstGeom prst="rect">
            <a:avLst/>
          </a:prstGeom>
        </p:spPr>
      </p:pic>
    </p:spTree>
    <p:extLst>
      <p:ext uri="{BB962C8B-B14F-4D97-AF65-F5344CB8AC3E}">
        <p14:creationId xmlns:p14="http://schemas.microsoft.com/office/powerpoint/2010/main" val="61240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A5D8-3857-3943-8B3C-A926D2DFA2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9C24F7F-44D7-E74B-9164-2A4C3DEA6160}"/>
              </a:ext>
            </a:extLst>
          </p:cNvPr>
          <p:cNvSpPr>
            <a:spLocks noGrp="1"/>
          </p:cNvSpPr>
          <p:nvPr>
            <p:ph idx="1"/>
          </p:nvPr>
        </p:nvSpPr>
        <p:spPr/>
        <p:txBody>
          <a:bodyPr>
            <a:normAutofit/>
          </a:bodyPr>
          <a:lstStyle/>
          <a:p>
            <a:r>
              <a:rPr lang="en-US" altLang="zh-CN" sz="2400" dirty="0"/>
              <a:t>2019-nCoV has been spreading at an incredibly fast pace</a:t>
            </a:r>
          </a:p>
          <a:p>
            <a:r>
              <a:rPr lang="en-US" altLang="zh-CN" sz="2400" dirty="0"/>
              <a:t>Were people mentally prepared to prevent infections and spreads?</a:t>
            </a:r>
          </a:p>
          <a:p>
            <a:pPr lvl="1">
              <a:buFont typeface="Wingdings" pitchFamily="2" charset="2"/>
              <a:buChar char="Ø"/>
            </a:pPr>
            <a:r>
              <a:rPr lang="en-US" sz="2200" dirty="0"/>
              <a:t>Track people’s minds during the spread</a:t>
            </a:r>
            <a:endParaRPr lang="en-US" sz="2400" dirty="0"/>
          </a:p>
        </p:txBody>
      </p:sp>
    </p:spTree>
    <p:extLst>
      <p:ext uri="{BB962C8B-B14F-4D97-AF65-F5344CB8AC3E}">
        <p14:creationId xmlns:p14="http://schemas.microsoft.com/office/powerpoint/2010/main" val="87301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A765-0EE7-2F4A-9016-647C53BAD35D}"/>
              </a:ext>
            </a:extLst>
          </p:cNvPr>
          <p:cNvSpPr>
            <a:spLocks noGrp="1"/>
          </p:cNvSpPr>
          <p:nvPr>
            <p:ph type="title"/>
          </p:nvPr>
        </p:nvSpPr>
        <p:spPr/>
        <p:txBody>
          <a:bodyPr/>
          <a:lstStyle/>
          <a:p>
            <a:r>
              <a:rPr lang="en-US" altLang="zh-CN" dirty="0"/>
              <a:t>Content</a:t>
            </a:r>
            <a:endParaRPr lang="en-US" dirty="0"/>
          </a:p>
        </p:txBody>
      </p:sp>
      <p:sp>
        <p:nvSpPr>
          <p:cNvPr id="3" name="Content Placeholder 2">
            <a:extLst>
              <a:ext uri="{FF2B5EF4-FFF2-40B4-BE49-F238E27FC236}">
                <a16:creationId xmlns:a16="http://schemas.microsoft.com/office/drawing/2014/main" id="{624BAB6A-256B-3942-BB16-002EB8F5E834}"/>
              </a:ext>
            </a:extLst>
          </p:cNvPr>
          <p:cNvSpPr>
            <a:spLocks noGrp="1"/>
          </p:cNvSpPr>
          <p:nvPr>
            <p:ph idx="1"/>
          </p:nvPr>
        </p:nvSpPr>
        <p:spPr>
          <a:xfrm>
            <a:off x="5129598" y="631372"/>
            <a:ext cx="7062402" cy="5256619"/>
          </a:xfrm>
        </p:spPr>
        <p:txBody>
          <a:bodyPr>
            <a:normAutofit/>
          </a:bodyPr>
          <a:lstStyle/>
          <a:p>
            <a:r>
              <a:rPr lang="en-US" altLang="zh-CN" sz="2800" dirty="0"/>
              <a:t>Tracking Minds</a:t>
            </a:r>
          </a:p>
          <a:p>
            <a:pPr lvl="1"/>
            <a:r>
              <a:rPr lang="en-US" altLang="zh-CN" sz="2600" dirty="0"/>
              <a:t>Search Trends (Baidu and Google)</a:t>
            </a:r>
          </a:p>
          <a:p>
            <a:pPr lvl="1"/>
            <a:r>
              <a:rPr lang="en-US" altLang="zh-CN" sz="2600" dirty="0"/>
              <a:t>Tweet Sentiment (Weibo and Twitter)</a:t>
            </a:r>
          </a:p>
          <a:p>
            <a:r>
              <a:rPr lang="en-US" altLang="zh-CN" sz="2800" dirty="0"/>
              <a:t>References</a:t>
            </a:r>
            <a:endParaRPr lang="en-US" sz="2800" dirty="0"/>
          </a:p>
        </p:txBody>
      </p:sp>
    </p:spTree>
    <p:extLst>
      <p:ext uri="{BB962C8B-B14F-4D97-AF65-F5344CB8AC3E}">
        <p14:creationId xmlns:p14="http://schemas.microsoft.com/office/powerpoint/2010/main" val="420762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7F92-EC8F-DD46-AEAA-621B43105B82}"/>
              </a:ext>
            </a:extLst>
          </p:cNvPr>
          <p:cNvSpPr>
            <a:spLocks noGrp="1"/>
          </p:cNvSpPr>
          <p:nvPr>
            <p:ph type="title"/>
          </p:nvPr>
        </p:nvSpPr>
        <p:spPr>
          <a:xfrm>
            <a:off x="888631" y="2769194"/>
            <a:ext cx="3501197" cy="1317170"/>
          </a:xfrm>
        </p:spPr>
        <p:txBody>
          <a:bodyPr/>
          <a:lstStyle/>
          <a:p>
            <a:r>
              <a:rPr lang="en-US" altLang="zh-CN" dirty="0"/>
              <a:t>Tracking Minds:</a:t>
            </a:r>
            <a:br>
              <a:rPr lang="en-US" altLang="zh-CN" dirty="0"/>
            </a:br>
            <a:r>
              <a:rPr lang="en-US" altLang="zh-CN" dirty="0"/>
              <a:t>Search Trends</a:t>
            </a:r>
            <a:br>
              <a:rPr lang="en-US" altLang="zh-CN" dirty="0"/>
            </a:br>
            <a:r>
              <a:rPr lang="en-US" altLang="zh-CN" dirty="0"/>
              <a:t>(Baidu and Google)</a:t>
            </a:r>
            <a:endParaRPr lang="en-US" dirty="0"/>
          </a:p>
        </p:txBody>
      </p:sp>
      <p:sp>
        <p:nvSpPr>
          <p:cNvPr id="3" name="Content Placeholder 2">
            <a:extLst>
              <a:ext uri="{FF2B5EF4-FFF2-40B4-BE49-F238E27FC236}">
                <a16:creationId xmlns:a16="http://schemas.microsoft.com/office/drawing/2014/main" id="{315D72D4-76A8-B94C-B1D1-EAC19ED00A5D}"/>
              </a:ext>
            </a:extLst>
          </p:cNvPr>
          <p:cNvSpPr>
            <a:spLocks noGrp="1"/>
          </p:cNvSpPr>
          <p:nvPr>
            <p:ph idx="1"/>
          </p:nvPr>
        </p:nvSpPr>
        <p:spPr/>
        <p:txBody>
          <a:bodyPr>
            <a:normAutofit/>
          </a:bodyPr>
          <a:lstStyle/>
          <a:p>
            <a:r>
              <a:rPr lang="en-US" sz="2400" dirty="0"/>
              <a:t>From the Search Trends of the keyword “coronavirus”, we may see </a:t>
            </a:r>
            <a:r>
              <a:rPr lang="en-US" sz="2400" b="1" dirty="0"/>
              <a:t>when people are getting serious about the virus</a:t>
            </a:r>
          </a:p>
          <a:p>
            <a:r>
              <a:rPr lang="en-US" sz="2400" dirty="0"/>
              <a:t>We collected data of the search trend in China from Baidu, and the search trend around the world from Google</a:t>
            </a:r>
          </a:p>
          <a:p>
            <a:r>
              <a:rPr lang="en-US" altLang="zh-CN" sz="2400" dirty="0"/>
              <a:t>2019-nCoV data was collected from Kaggle</a:t>
            </a:r>
            <a:endParaRPr lang="en-US" sz="2400" dirty="0"/>
          </a:p>
        </p:txBody>
      </p:sp>
    </p:spTree>
    <p:extLst>
      <p:ext uri="{BB962C8B-B14F-4D97-AF65-F5344CB8AC3E}">
        <p14:creationId xmlns:p14="http://schemas.microsoft.com/office/powerpoint/2010/main" val="309793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7F92-EC8F-DD46-AEAA-621B43105B82}"/>
              </a:ext>
            </a:extLst>
          </p:cNvPr>
          <p:cNvSpPr>
            <a:spLocks noGrp="1"/>
          </p:cNvSpPr>
          <p:nvPr>
            <p:ph type="title"/>
          </p:nvPr>
        </p:nvSpPr>
        <p:spPr>
          <a:xfrm>
            <a:off x="888631" y="2769194"/>
            <a:ext cx="3501197" cy="1317170"/>
          </a:xfrm>
        </p:spPr>
        <p:txBody>
          <a:bodyPr/>
          <a:lstStyle/>
          <a:p>
            <a:r>
              <a:rPr lang="en-US" altLang="zh-CN" dirty="0"/>
              <a:t>Tracking Minds:</a:t>
            </a:r>
            <a:br>
              <a:rPr lang="en-US" altLang="zh-CN" dirty="0"/>
            </a:br>
            <a:r>
              <a:rPr lang="en-US" altLang="zh-CN" dirty="0"/>
              <a:t>Search Trends</a:t>
            </a:r>
            <a:br>
              <a:rPr lang="en-US" altLang="zh-CN" dirty="0"/>
            </a:br>
            <a:r>
              <a:rPr lang="en-US" altLang="zh-CN" dirty="0"/>
              <a:t>(Baidu and Google)</a:t>
            </a:r>
            <a:endParaRPr lang="en-US" dirty="0"/>
          </a:p>
        </p:txBody>
      </p:sp>
      <p:pic>
        <p:nvPicPr>
          <p:cNvPr id="5" name="Picture 4">
            <a:extLst>
              <a:ext uri="{FF2B5EF4-FFF2-40B4-BE49-F238E27FC236}">
                <a16:creationId xmlns:a16="http://schemas.microsoft.com/office/drawing/2014/main" id="{F1DB51E9-AA7D-FD49-91F0-9A80983DD99B}"/>
              </a:ext>
            </a:extLst>
          </p:cNvPr>
          <p:cNvPicPr>
            <a:picLocks noChangeAspect="1"/>
          </p:cNvPicPr>
          <p:nvPr/>
        </p:nvPicPr>
        <p:blipFill>
          <a:blip r:embed="rId2"/>
          <a:stretch>
            <a:fillRect/>
          </a:stretch>
        </p:blipFill>
        <p:spPr>
          <a:xfrm>
            <a:off x="4626428" y="1049689"/>
            <a:ext cx="4702630" cy="4702630"/>
          </a:xfrm>
          <a:prstGeom prst="rect">
            <a:avLst/>
          </a:prstGeom>
        </p:spPr>
      </p:pic>
      <p:sp>
        <p:nvSpPr>
          <p:cNvPr id="8" name="TextBox 7">
            <a:extLst>
              <a:ext uri="{FF2B5EF4-FFF2-40B4-BE49-F238E27FC236}">
                <a16:creationId xmlns:a16="http://schemas.microsoft.com/office/drawing/2014/main" id="{8615FBE0-ED3A-3D4D-A1D0-1F8B349DD1BA}"/>
              </a:ext>
            </a:extLst>
          </p:cNvPr>
          <p:cNvSpPr txBox="1"/>
          <p:nvPr/>
        </p:nvSpPr>
        <p:spPr>
          <a:xfrm>
            <a:off x="9459685" y="1475130"/>
            <a:ext cx="2460172" cy="3693319"/>
          </a:xfrm>
          <a:prstGeom prst="rect">
            <a:avLst/>
          </a:prstGeom>
          <a:noFill/>
        </p:spPr>
        <p:txBody>
          <a:bodyPr wrap="square" rtlCol="0">
            <a:spAutoFit/>
          </a:bodyPr>
          <a:lstStyle/>
          <a:p>
            <a:r>
              <a:rPr lang="en-US" dirty="0"/>
              <a:t>There is a time lag between Baidu and Google, which seems to represent the lag between the spread of the virus.</a:t>
            </a:r>
          </a:p>
          <a:p>
            <a:endParaRPr lang="en-US" dirty="0"/>
          </a:p>
          <a:p>
            <a:r>
              <a:rPr lang="en-US" dirty="0"/>
              <a:t>This means that people start to get serious after the virus arrives to their country, which is not a good thing.</a:t>
            </a:r>
          </a:p>
        </p:txBody>
      </p:sp>
    </p:spTree>
    <p:extLst>
      <p:ext uri="{BB962C8B-B14F-4D97-AF65-F5344CB8AC3E}">
        <p14:creationId xmlns:p14="http://schemas.microsoft.com/office/powerpoint/2010/main" val="111150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E37A-7977-3742-A96B-AECD02A48D33}"/>
              </a:ext>
            </a:extLst>
          </p:cNvPr>
          <p:cNvSpPr>
            <a:spLocks noGrp="1"/>
          </p:cNvSpPr>
          <p:nvPr>
            <p:ph type="title"/>
          </p:nvPr>
        </p:nvSpPr>
        <p:spPr>
          <a:xfrm>
            <a:off x="888630" y="2859674"/>
            <a:ext cx="3501197" cy="1223298"/>
          </a:xfrm>
        </p:spPr>
        <p:txBody>
          <a:bodyPr/>
          <a:lstStyle/>
          <a:p>
            <a:r>
              <a:rPr lang="en-US" altLang="zh-CN" dirty="0"/>
              <a:t>Tracking Minds:</a:t>
            </a:r>
            <a:br>
              <a:rPr lang="en-US" altLang="zh-CN" dirty="0"/>
            </a:br>
            <a:r>
              <a:rPr lang="en-US" altLang="zh-CN" dirty="0"/>
              <a:t>Tweet Sentiment</a:t>
            </a:r>
            <a:br>
              <a:rPr lang="en-US" altLang="zh-CN" dirty="0"/>
            </a:br>
            <a:r>
              <a:rPr lang="en-US" altLang="zh-CN" dirty="0"/>
              <a:t>(Weibo and Twitter)</a:t>
            </a:r>
            <a:endParaRPr lang="en-US" dirty="0"/>
          </a:p>
        </p:txBody>
      </p:sp>
      <p:sp>
        <p:nvSpPr>
          <p:cNvPr id="3" name="Content Placeholder 2">
            <a:extLst>
              <a:ext uri="{FF2B5EF4-FFF2-40B4-BE49-F238E27FC236}">
                <a16:creationId xmlns:a16="http://schemas.microsoft.com/office/drawing/2014/main" id="{B5AD0946-A6CD-A84A-98FE-E7265F7A4FAD}"/>
              </a:ext>
            </a:extLst>
          </p:cNvPr>
          <p:cNvSpPr>
            <a:spLocks noGrp="1"/>
          </p:cNvSpPr>
          <p:nvPr>
            <p:ph idx="1"/>
          </p:nvPr>
        </p:nvSpPr>
        <p:spPr/>
        <p:txBody>
          <a:bodyPr>
            <a:normAutofit/>
          </a:bodyPr>
          <a:lstStyle/>
          <a:p>
            <a:r>
              <a:rPr lang="en-US" sz="2400" dirty="0"/>
              <a:t>From the Tweet Sentiment of tweets that include the keyword “coronavirus”, we may see </a:t>
            </a:r>
            <a:r>
              <a:rPr lang="en-US" sz="2400" b="1" dirty="0"/>
              <a:t>how people’s feelings toward the virus are changing over time</a:t>
            </a:r>
          </a:p>
          <a:p>
            <a:r>
              <a:rPr lang="en-US" sz="2400" dirty="0"/>
              <a:t>We collected tweet data (100 per day) in China from Weibo, and the tweet data (200 per day) in English-Speaking countries from Google</a:t>
            </a:r>
          </a:p>
          <a:p>
            <a:r>
              <a:rPr lang="en-US" sz="2400" dirty="0"/>
              <a:t>Same </a:t>
            </a:r>
            <a:r>
              <a:rPr lang="en-US" altLang="zh-CN" sz="2400" dirty="0"/>
              <a:t>2019-nCoV data was used</a:t>
            </a:r>
            <a:endParaRPr lang="en-US" sz="2400" dirty="0"/>
          </a:p>
        </p:txBody>
      </p:sp>
    </p:spTree>
    <p:extLst>
      <p:ext uri="{BB962C8B-B14F-4D97-AF65-F5344CB8AC3E}">
        <p14:creationId xmlns:p14="http://schemas.microsoft.com/office/powerpoint/2010/main" val="373017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E37A-7977-3742-A96B-AECD02A48D33}"/>
              </a:ext>
            </a:extLst>
          </p:cNvPr>
          <p:cNvSpPr>
            <a:spLocks noGrp="1"/>
          </p:cNvSpPr>
          <p:nvPr>
            <p:ph type="title"/>
          </p:nvPr>
        </p:nvSpPr>
        <p:spPr>
          <a:xfrm>
            <a:off x="888630" y="2859674"/>
            <a:ext cx="3501197" cy="1223298"/>
          </a:xfrm>
        </p:spPr>
        <p:txBody>
          <a:bodyPr/>
          <a:lstStyle/>
          <a:p>
            <a:r>
              <a:rPr lang="en-US" altLang="zh-CN" dirty="0"/>
              <a:t>Tracking Minds:</a:t>
            </a:r>
            <a:br>
              <a:rPr lang="en-US" altLang="zh-CN" dirty="0"/>
            </a:br>
            <a:r>
              <a:rPr lang="en-US" altLang="zh-CN" dirty="0"/>
              <a:t>Tweet Sentiment</a:t>
            </a:r>
            <a:br>
              <a:rPr lang="en-US" altLang="zh-CN" dirty="0"/>
            </a:br>
            <a:r>
              <a:rPr lang="en-US" altLang="zh-CN" dirty="0"/>
              <a:t>(Weibo and Twitter)</a:t>
            </a:r>
            <a:endParaRPr lang="en-US" dirty="0"/>
          </a:p>
        </p:txBody>
      </p:sp>
      <p:pic>
        <p:nvPicPr>
          <p:cNvPr id="7" name="Picture 6">
            <a:extLst>
              <a:ext uri="{FF2B5EF4-FFF2-40B4-BE49-F238E27FC236}">
                <a16:creationId xmlns:a16="http://schemas.microsoft.com/office/drawing/2014/main" id="{1E5BF1CC-486D-E346-AC1C-DC83CABDD626}"/>
              </a:ext>
            </a:extLst>
          </p:cNvPr>
          <p:cNvPicPr>
            <a:picLocks noChangeAspect="1"/>
          </p:cNvPicPr>
          <p:nvPr/>
        </p:nvPicPr>
        <p:blipFill>
          <a:blip r:embed="rId2"/>
          <a:stretch>
            <a:fillRect/>
          </a:stretch>
        </p:blipFill>
        <p:spPr>
          <a:xfrm>
            <a:off x="5017747" y="0"/>
            <a:ext cx="4300424" cy="3344344"/>
          </a:xfrm>
          <a:prstGeom prst="rect">
            <a:avLst/>
          </a:prstGeom>
        </p:spPr>
      </p:pic>
      <p:pic>
        <p:nvPicPr>
          <p:cNvPr id="9" name="Picture 8">
            <a:extLst>
              <a:ext uri="{FF2B5EF4-FFF2-40B4-BE49-F238E27FC236}">
                <a16:creationId xmlns:a16="http://schemas.microsoft.com/office/drawing/2014/main" id="{3F1FD2EB-C35A-964B-95FC-AFBE43584F31}"/>
              </a:ext>
            </a:extLst>
          </p:cNvPr>
          <p:cNvPicPr>
            <a:picLocks noChangeAspect="1"/>
          </p:cNvPicPr>
          <p:nvPr/>
        </p:nvPicPr>
        <p:blipFill>
          <a:blip r:embed="rId3"/>
          <a:stretch>
            <a:fillRect/>
          </a:stretch>
        </p:blipFill>
        <p:spPr>
          <a:xfrm>
            <a:off x="5017747" y="3382830"/>
            <a:ext cx="4343003" cy="3344344"/>
          </a:xfrm>
          <a:prstGeom prst="rect">
            <a:avLst/>
          </a:prstGeom>
        </p:spPr>
      </p:pic>
      <p:sp>
        <p:nvSpPr>
          <p:cNvPr id="10" name="TextBox 9">
            <a:extLst>
              <a:ext uri="{FF2B5EF4-FFF2-40B4-BE49-F238E27FC236}">
                <a16:creationId xmlns:a16="http://schemas.microsoft.com/office/drawing/2014/main" id="{1903F7F7-C12B-9E4E-811D-3075571CC439}"/>
              </a:ext>
            </a:extLst>
          </p:cNvPr>
          <p:cNvSpPr txBox="1"/>
          <p:nvPr/>
        </p:nvSpPr>
        <p:spPr>
          <a:xfrm>
            <a:off x="10178142" y="304801"/>
            <a:ext cx="877291" cy="369332"/>
          </a:xfrm>
          <a:prstGeom prst="rect">
            <a:avLst/>
          </a:prstGeom>
          <a:noFill/>
        </p:spPr>
        <p:txBody>
          <a:bodyPr wrap="none" rtlCol="0">
            <a:spAutoFit/>
          </a:bodyPr>
          <a:lstStyle/>
          <a:p>
            <a:r>
              <a:rPr lang="en-US" b="1" dirty="0"/>
              <a:t>Weibo</a:t>
            </a:r>
          </a:p>
        </p:txBody>
      </p:sp>
      <p:sp>
        <p:nvSpPr>
          <p:cNvPr id="11" name="TextBox 10">
            <a:extLst>
              <a:ext uri="{FF2B5EF4-FFF2-40B4-BE49-F238E27FC236}">
                <a16:creationId xmlns:a16="http://schemas.microsoft.com/office/drawing/2014/main" id="{8A2F06E8-DD10-D048-A148-8030B56C0BB7}"/>
              </a:ext>
            </a:extLst>
          </p:cNvPr>
          <p:cNvSpPr txBox="1"/>
          <p:nvPr/>
        </p:nvSpPr>
        <p:spPr>
          <a:xfrm>
            <a:off x="9459686" y="2190182"/>
            <a:ext cx="2732314" cy="2308324"/>
          </a:xfrm>
          <a:prstGeom prst="rect">
            <a:avLst/>
          </a:prstGeom>
          <a:noFill/>
        </p:spPr>
        <p:txBody>
          <a:bodyPr wrap="square" rtlCol="0">
            <a:spAutoFit/>
          </a:bodyPr>
          <a:lstStyle/>
          <a:p>
            <a:r>
              <a:rPr lang="en-US" sz="1600" dirty="0"/>
              <a:t>There is a positive correlation against Weibo tweets for both Deaths and Recovered.</a:t>
            </a:r>
          </a:p>
          <a:p>
            <a:endParaRPr lang="en-US" sz="1600" dirty="0"/>
          </a:p>
          <a:p>
            <a:r>
              <a:rPr lang="en-US" sz="1600" dirty="0"/>
              <a:t>It may be that while the virus is spreading, more people are positively hoping for eradication.</a:t>
            </a:r>
          </a:p>
        </p:txBody>
      </p:sp>
      <p:sp>
        <p:nvSpPr>
          <p:cNvPr id="12" name="TextBox 11">
            <a:extLst>
              <a:ext uri="{FF2B5EF4-FFF2-40B4-BE49-F238E27FC236}">
                <a16:creationId xmlns:a16="http://schemas.microsoft.com/office/drawing/2014/main" id="{869165E5-E645-B440-B666-47427960415E}"/>
              </a:ext>
            </a:extLst>
          </p:cNvPr>
          <p:cNvSpPr txBox="1"/>
          <p:nvPr/>
        </p:nvSpPr>
        <p:spPr>
          <a:xfrm>
            <a:off x="9946091" y="1349006"/>
            <a:ext cx="1468672" cy="646331"/>
          </a:xfrm>
          <a:prstGeom prst="rect">
            <a:avLst/>
          </a:prstGeom>
          <a:noFill/>
          <a:ln>
            <a:solidFill>
              <a:schemeClr val="accent5"/>
            </a:solidFill>
          </a:ln>
        </p:spPr>
        <p:txBody>
          <a:bodyPr wrap="none" rtlCol="0">
            <a:spAutoFit/>
          </a:bodyPr>
          <a:lstStyle/>
          <a:p>
            <a:r>
              <a:rPr lang="en-US" dirty="0"/>
              <a:t>Correlation:</a:t>
            </a:r>
          </a:p>
          <a:p>
            <a:r>
              <a:rPr lang="en-US" dirty="0"/>
              <a:t>0.51132316</a:t>
            </a:r>
          </a:p>
        </p:txBody>
      </p:sp>
      <p:sp>
        <p:nvSpPr>
          <p:cNvPr id="13" name="TextBox 12">
            <a:extLst>
              <a:ext uri="{FF2B5EF4-FFF2-40B4-BE49-F238E27FC236}">
                <a16:creationId xmlns:a16="http://schemas.microsoft.com/office/drawing/2014/main" id="{54D519BB-41FE-934D-86C5-148C22B2708F}"/>
              </a:ext>
            </a:extLst>
          </p:cNvPr>
          <p:cNvSpPr txBox="1"/>
          <p:nvPr/>
        </p:nvSpPr>
        <p:spPr>
          <a:xfrm>
            <a:off x="9946091" y="4731836"/>
            <a:ext cx="1468672" cy="646331"/>
          </a:xfrm>
          <a:prstGeom prst="rect">
            <a:avLst/>
          </a:prstGeom>
          <a:noFill/>
          <a:ln>
            <a:solidFill>
              <a:schemeClr val="accent5"/>
            </a:solidFill>
          </a:ln>
        </p:spPr>
        <p:txBody>
          <a:bodyPr wrap="none" rtlCol="0">
            <a:spAutoFit/>
          </a:bodyPr>
          <a:lstStyle/>
          <a:p>
            <a:r>
              <a:rPr lang="en-US" dirty="0"/>
              <a:t>Correlation:</a:t>
            </a:r>
          </a:p>
          <a:p>
            <a:r>
              <a:rPr lang="en-US" dirty="0"/>
              <a:t>0.43046236</a:t>
            </a:r>
          </a:p>
        </p:txBody>
      </p:sp>
    </p:spTree>
    <p:extLst>
      <p:ext uri="{BB962C8B-B14F-4D97-AF65-F5344CB8AC3E}">
        <p14:creationId xmlns:p14="http://schemas.microsoft.com/office/powerpoint/2010/main" val="18688349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659</TotalTime>
  <Words>741</Words>
  <Application>Microsoft Macintosh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 Light</vt:lpstr>
      <vt:lpstr>Rockwell</vt:lpstr>
      <vt:lpstr>Wingdings</vt:lpstr>
      <vt:lpstr>Atlas</vt:lpstr>
      <vt:lpstr>Tracking People’s Minds during the Spread of 2019-nCoV</vt:lpstr>
      <vt:lpstr>2019-nCoV has been spreading at an incredibly fast pace</vt:lpstr>
      <vt:lpstr>2019-nCoV has been spreading globally</vt:lpstr>
      <vt:lpstr>Motivation</vt:lpstr>
      <vt:lpstr>Content</vt:lpstr>
      <vt:lpstr>Tracking Minds: Search Trends (Baidu and Google)</vt:lpstr>
      <vt:lpstr>Tracking Minds: Search Trends (Baidu and Google)</vt:lpstr>
      <vt:lpstr>Tracking Minds: Tweet Sentiment (Weibo and Twitter)</vt:lpstr>
      <vt:lpstr>Tracking Minds: Tweet Sentiment (Weibo and Twitter)</vt:lpstr>
      <vt:lpstr>Tracking Minds: Tweet Sentiment (Weibo and Twitter)</vt:lpstr>
      <vt:lpstr>Tracking Minds: Tweet Sentiment (Weibo and Twitter)</vt:lpstr>
      <vt:lpstr>Difficulties during the DevFest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People feel about  the 2019-nCov?</dc:title>
  <dc:creator>WangzhiLI</dc:creator>
  <cp:lastModifiedBy>Yuki Nishimura</cp:lastModifiedBy>
  <cp:revision>98</cp:revision>
  <dcterms:created xsi:type="dcterms:W3CDTF">2020-02-09T04:13:02Z</dcterms:created>
  <dcterms:modified xsi:type="dcterms:W3CDTF">2020-02-09T16:48:57Z</dcterms:modified>
</cp:coreProperties>
</file>