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6"/>
  </p:sldMasterIdLst>
  <p:notesMasterIdLst>
    <p:notesMasterId r:id="rId35"/>
  </p:notesMasterIdLst>
  <p:handoutMasterIdLst>
    <p:handoutMasterId r:id="rId36"/>
  </p:handoutMasterIdLst>
  <p:sldIdLst>
    <p:sldId id="1506" r:id="rId7"/>
    <p:sldId id="1488" r:id="rId8"/>
    <p:sldId id="1489" r:id="rId9"/>
    <p:sldId id="1492" r:id="rId10"/>
    <p:sldId id="1483" r:id="rId11"/>
    <p:sldId id="1495" r:id="rId12"/>
    <p:sldId id="1508" r:id="rId13"/>
    <p:sldId id="1472" r:id="rId14"/>
    <p:sldId id="1368" r:id="rId15"/>
    <p:sldId id="1491" r:id="rId16"/>
    <p:sldId id="1454" r:id="rId17"/>
    <p:sldId id="1493" r:id="rId18"/>
    <p:sldId id="1379" r:id="rId19"/>
    <p:sldId id="1485" r:id="rId20"/>
    <p:sldId id="1487" r:id="rId21"/>
    <p:sldId id="1494" r:id="rId22"/>
    <p:sldId id="1496" r:id="rId23"/>
    <p:sldId id="1502" r:id="rId24"/>
    <p:sldId id="1503" r:id="rId25"/>
    <p:sldId id="1497" r:id="rId26"/>
    <p:sldId id="1498" r:id="rId27"/>
    <p:sldId id="1499" r:id="rId28"/>
    <p:sldId id="1505" r:id="rId29"/>
    <p:sldId id="1501" r:id="rId30"/>
    <p:sldId id="1500" r:id="rId31"/>
    <p:sldId id="1504" r:id="rId32"/>
    <p:sldId id="1459" r:id="rId33"/>
    <p:sldId id="1507"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ritz" id="{2266D7F5-89A7-478C-8A43-C1409DDC88B9}">
          <p14:sldIdLst>
            <p14:sldId id="1506"/>
            <p14:sldId id="1488"/>
            <p14:sldId id="1489"/>
            <p14:sldId id="1492"/>
            <p14:sldId id="1483"/>
            <p14:sldId id="1495"/>
            <p14:sldId id="1508"/>
            <p14:sldId id="1472"/>
            <p14:sldId id="1368"/>
            <p14:sldId id="1491"/>
            <p14:sldId id="1454"/>
            <p14:sldId id="1493"/>
            <p14:sldId id="1379"/>
            <p14:sldId id="1485"/>
            <p14:sldId id="1487"/>
            <p14:sldId id="1494"/>
            <p14:sldId id="1496"/>
            <p14:sldId id="1502"/>
            <p14:sldId id="1503"/>
            <p14:sldId id="1497"/>
            <p14:sldId id="1498"/>
            <p14:sldId id="1499"/>
            <p14:sldId id="1505"/>
            <p14:sldId id="1501"/>
            <p14:sldId id="1500"/>
            <p14:sldId id="1504"/>
            <p14:sldId id="1459"/>
            <p14:sldId id="15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F100"/>
    <a:srgbClr val="4DA0E2"/>
    <a:srgbClr val="672A7B"/>
    <a:srgbClr val="505050"/>
    <a:srgbClr val="FFFFFF"/>
    <a:srgbClr val="00188F"/>
    <a:srgbClr val="4D9ED7"/>
    <a:srgbClr val="0020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5" autoAdjust="0"/>
    <p:restoredTop sz="85474" autoAdjust="0"/>
  </p:normalViewPr>
  <p:slideViewPr>
    <p:cSldViewPr snapToObjects="1">
      <p:cViewPr varScale="1">
        <p:scale>
          <a:sx n="111" d="100"/>
          <a:sy n="111" d="100"/>
        </p:scale>
        <p:origin x="45" y="459"/>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p:scale>
        <a:sx n="75" d="100"/>
        <a:sy n="75"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8/29/2019</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8/29/2019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63694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8/29/2019 8:53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61715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2039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8/29/2019 8:53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691266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99602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03731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9379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86732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67956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81777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7880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8309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592434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100354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2106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768024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8/29/2019 8:53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914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8/29/2019 8:53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721634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8/29/2019 8:53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077950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8/29/2019 8:53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3709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5654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8/29/2019 8:53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025674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8/29/2019 8:53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111887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8/29/2019 8:53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8595203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9280" y="493939"/>
            <a:ext cx="7141464" cy="1323471"/>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act Layout_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450"/>
            <a:ext cx="1646238" cy="352649"/>
          </a:xfrm>
          <a:prstGeom prst="rect">
            <a:avLst/>
          </a:prstGeom>
        </p:spPr>
      </p:pic>
    </p:spTree>
    <p:extLst>
      <p:ext uri="{BB962C8B-B14F-4D97-AF65-F5344CB8AC3E}">
        <p14:creationId xmlns:p14="http://schemas.microsoft.com/office/powerpoint/2010/main" val="3766106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5236848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STATIC">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9183505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167" r:id="rId2"/>
    <p:sldLayoutId id="2147484215" r:id="rId3"/>
    <p:sldLayoutId id="2147484216" r:id="rId4"/>
    <p:sldLayoutId id="2147484105" r:id="rId5"/>
    <p:sldLayoutId id="2147484182" r:id="rId6"/>
    <p:sldLayoutId id="2147484130" r:id="rId7"/>
    <p:sldLayoutId id="2147484101" r:id="rId8"/>
    <p:sldLayoutId id="2147484102" r:id="rId9"/>
    <p:sldLayoutId id="2147484098" r:id="rId10"/>
    <p:sldLayoutId id="2147484086" r:id="rId11"/>
    <p:sldLayoutId id="2147484100" r:id="rId12"/>
    <p:sldLayoutId id="2147484089" r:id="rId13"/>
    <p:sldLayoutId id="2147484092" r:id="rId14"/>
    <p:sldLayoutId id="2147484190" r:id="rId15"/>
    <p:sldLayoutId id="2147484195" r:id="rId16"/>
    <p:sldLayoutId id="2147484209" r:id="rId17"/>
    <p:sldLayoutId id="2147484196" r:id="rId18"/>
    <p:sldLayoutId id="2147484208" r:id="rId19"/>
    <p:sldLayoutId id="2147484192" r:id="rId20"/>
    <p:sldLayoutId id="2147484189" r:id="rId21"/>
    <p:sldLayoutId id="2147484194" r:id="rId22"/>
    <p:sldLayoutId id="2147484127" r:id="rId23"/>
    <p:sldLayoutId id="2147484093" r:id="rId24"/>
    <p:sldLayoutId id="2147484129" r:id="rId25"/>
    <p:sldLayoutId id="2147484203" r:id="rId26"/>
    <p:sldLayoutId id="2147484217" r:id="rId27"/>
    <p:sldLayoutId id="2147484218" r:id="rId2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hyperlink" Target="https://msdn.microsoft.com/library/ms188388.aspx" TargetMode="External"/><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hyperlink" Target="https://azure.microsoft.com/en-us/documentation/articles/sql-data-warehouse-develop-cta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1897062"/>
            <a:ext cx="9143936" cy="1828786"/>
          </a:xfrm>
        </p:spPr>
        <p:txBody>
          <a:bodyPr/>
          <a:lstStyle/>
          <a:p>
            <a:r>
              <a:rPr lang="en-US" dirty="0"/>
              <a:t>Azure SQL Data Warehouse</a:t>
            </a:r>
            <a:br>
              <a:rPr lang="en-US" dirty="0"/>
            </a:br>
            <a:r>
              <a:rPr lang="en-US" dirty="0"/>
              <a:t>Best Practices</a:t>
            </a:r>
          </a:p>
        </p:txBody>
      </p:sp>
      <p:sp>
        <p:nvSpPr>
          <p:cNvPr id="3" name="Text Placeholder 2"/>
          <p:cNvSpPr>
            <a:spLocks noGrp="1"/>
          </p:cNvSpPr>
          <p:nvPr>
            <p:ph type="body" sz="quarter" idx="12"/>
          </p:nvPr>
        </p:nvSpPr>
        <p:spPr>
          <a:xfrm>
            <a:off x="274701" y="4183855"/>
            <a:ext cx="7315137" cy="1828007"/>
          </a:xfrm>
        </p:spPr>
        <p:txBody>
          <a:bodyPr/>
          <a:lstStyle/>
          <a:p>
            <a:r>
              <a:rPr lang="en-US" dirty="0"/>
              <a:t>Diego Caracciolo</a:t>
            </a:r>
          </a:p>
          <a:p>
            <a:r>
              <a:rPr lang="en-US" dirty="0"/>
              <a:t>Consultant</a:t>
            </a:r>
          </a:p>
        </p:txBody>
      </p:sp>
    </p:spTree>
    <p:extLst>
      <p:ext uri="{BB962C8B-B14F-4D97-AF65-F5344CB8AC3E}">
        <p14:creationId xmlns:p14="http://schemas.microsoft.com/office/powerpoint/2010/main" val="41757962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p:cNvCxnSpPr/>
          <p:nvPr/>
        </p:nvCxnSpPr>
        <p:spPr>
          <a:xfrm flipV="1">
            <a:off x="6472648" y="3518044"/>
            <a:ext cx="1086016" cy="16764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791710" y="2582862"/>
            <a:ext cx="360218" cy="1371600"/>
            <a:chOff x="2332037" y="1973262"/>
            <a:chExt cx="360218" cy="1371600"/>
          </a:xfrm>
        </p:grpSpPr>
        <p:cxnSp>
          <p:nvCxnSpPr>
            <p:cNvPr id="11" name="Straight Connector 10"/>
            <p:cNvCxnSpPr/>
            <p:nvPr/>
          </p:nvCxnSpPr>
          <p:spPr>
            <a:xfrm flipH="1">
              <a:off x="2332037" y="1973262"/>
              <a:ext cx="3463" cy="114798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335500" y="2908444"/>
              <a:ext cx="356755" cy="187038"/>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32037" y="3121249"/>
              <a:ext cx="356755" cy="22361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332037" y="3121249"/>
              <a:ext cx="356755"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4800" dirty="0">
                <a:latin typeface="+mj-lt"/>
              </a:rPr>
              <a:t>Drilling into Query Execution DMVs</a:t>
            </a:r>
          </a:p>
        </p:txBody>
      </p:sp>
      <p:grpSp>
        <p:nvGrpSpPr>
          <p:cNvPr id="9" name="Group 8"/>
          <p:cNvGrpSpPr/>
          <p:nvPr/>
        </p:nvGrpSpPr>
        <p:grpSpPr>
          <a:xfrm>
            <a:off x="1085128" y="1668462"/>
            <a:ext cx="2770909" cy="969818"/>
            <a:chOff x="717983" y="1945553"/>
            <a:chExt cx="2770909" cy="969818"/>
          </a:xfrm>
        </p:grpSpPr>
        <p:sp>
          <p:nvSpPr>
            <p:cNvPr id="4" name="Rounded Rectangle 3"/>
            <p:cNvSpPr/>
            <p:nvPr/>
          </p:nvSpPr>
          <p:spPr bwMode="auto">
            <a:xfrm>
              <a:off x="717983" y="1945553"/>
              <a:ext cx="2770909" cy="969818"/>
            </a:xfrm>
            <a:prstGeom prst="round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b="1" dirty="0" err="1">
                  <a:gradFill>
                    <a:gsLst>
                      <a:gs pos="0">
                        <a:srgbClr val="FFFFFF"/>
                      </a:gs>
                      <a:gs pos="100000">
                        <a:srgbClr val="FFFFFF"/>
                      </a:gs>
                    </a:gsLst>
                    <a:lin ang="5400000" scaled="0"/>
                  </a:gradFill>
                </a:rPr>
                <a:t>dm_pdw_exec_sessions</a:t>
              </a:r>
              <a:endParaRPr lang="en-US" b="1"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1200" b="1" dirty="0">
                <a:gradFill>
                  <a:gsLst>
                    <a:gs pos="0">
                      <a:srgbClr val="FFFFFF"/>
                    </a:gs>
                    <a:gs pos="100000">
                      <a:srgbClr val="FFFFFF"/>
                    </a:gs>
                  </a:gsLst>
                  <a:lin ang="5400000" scaled="0"/>
                </a:gradFill>
              </a:endParaRPr>
            </a:p>
            <a:p>
              <a:pPr algn="ctr" defTabSz="932472" fontAlgn="base">
                <a:spcBef>
                  <a:spcPct val="0"/>
                </a:spcBef>
                <a:spcAft>
                  <a:spcPct val="0"/>
                </a:spcAft>
              </a:pPr>
              <a:r>
                <a:rPr lang="en-US" b="1" dirty="0" err="1">
                  <a:gradFill>
                    <a:gsLst>
                      <a:gs pos="0">
                        <a:srgbClr val="FFFFFF"/>
                      </a:gs>
                      <a:gs pos="100000">
                        <a:srgbClr val="FFFFFF"/>
                      </a:gs>
                    </a:gsLst>
                    <a:lin ang="5400000" scaled="0"/>
                  </a:gradFill>
                </a:rPr>
                <a:t>session_id</a:t>
              </a:r>
              <a:r>
                <a:rPr lang="en-US" b="1" dirty="0">
                  <a:gradFill>
                    <a:gsLst>
                      <a:gs pos="0">
                        <a:srgbClr val="FFFFFF"/>
                      </a:gs>
                      <a:gs pos="100000">
                        <a:srgbClr val="FFFFFF"/>
                      </a:gs>
                    </a:gsLst>
                    <a:lin ang="5400000" scaled="0"/>
                  </a:gradFill>
                </a:rPr>
                <a:t> (PK)</a:t>
              </a:r>
            </a:p>
            <a:p>
              <a:pPr algn="ctr" defTabSz="932472" fontAlgn="base">
                <a:spcBef>
                  <a:spcPct val="0"/>
                </a:spcBef>
                <a:spcAft>
                  <a:spcPct val="0"/>
                </a:spcAft>
              </a:pPr>
              <a:endParaRPr lang="en-US" b="1" dirty="0">
                <a:gradFill>
                  <a:gsLst>
                    <a:gs pos="0">
                      <a:srgbClr val="FFFFFF"/>
                    </a:gs>
                    <a:gs pos="100000">
                      <a:srgbClr val="FFFFFF"/>
                    </a:gs>
                  </a:gsLst>
                  <a:lin ang="5400000" scaled="0"/>
                </a:gradFill>
              </a:endParaRPr>
            </a:p>
          </p:txBody>
        </p:sp>
        <p:cxnSp>
          <p:nvCxnSpPr>
            <p:cNvPr id="6" name="Straight Connector 5"/>
            <p:cNvCxnSpPr/>
            <p:nvPr/>
          </p:nvCxnSpPr>
          <p:spPr>
            <a:xfrm>
              <a:off x="884237" y="2388898"/>
              <a:ext cx="24384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391910" y="4183062"/>
            <a:ext cx="360218" cy="1676400"/>
            <a:chOff x="2332037" y="1668462"/>
            <a:chExt cx="360218" cy="1676400"/>
          </a:xfrm>
        </p:grpSpPr>
        <p:cxnSp>
          <p:nvCxnSpPr>
            <p:cNvPr id="24" name="Straight Connector 23"/>
            <p:cNvCxnSpPr/>
            <p:nvPr/>
          </p:nvCxnSpPr>
          <p:spPr>
            <a:xfrm>
              <a:off x="2332037" y="1668462"/>
              <a:ext cx="0" cy="145278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335500" y="2918835"/>
              <a:ext cx="356755" cy="187038"/>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32037" y="3121249"/>
              <a:ext cx="356755" cy="22361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2037" y="3121249"/>
              <a:ext cx="356755"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124219" y="3192462"/>
            <a:ext cx="2770909" cy="1295400"/>
            <a:chOff x="717983" y="1945553"/>
            <a:chExt cx="2770909" cy="969818"/>
          </a:xfrm>
        </p:grpSpPr>
        <p:sp>
          <p:nvSpPr>
            <p:cNvPr id="29" name="Rounded Rectangle 28"/>
            <p:cNvSpPr/>
            <p:nvPr/>
          </p:nvSpPr>
          <p:spPr bwMode="auto">
            <a:xfrm>
              <a:off x="717983" y="1945553"/>
              <a:ext cx="2770909" cy="969818"/>
            </a:xfrm>
            <a:prstGeom prst="round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b="1" dirty="0" err="1">
                  <a:gradFill>
                    <a:gsLst>
                      <a:gs pos="0">
                        <a:srgbClr val="FFFFFF"/>
                      </a:gs>
                      <a:gs pos="100000">
                        <a:srgbClr val="FFFFFF"/>
                      </a:gs>
                    </a:gsLst>
                    <a:lin ang="5400000" scaled="0"/>
                  </a:gradFill>
                </a:rPr>
                <a:t>dm_pdw_exec_requests</a:t>
              </a:r>
              <a:endParaRPr lang="en-US" b="1"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1200" b="1" dirty="0">
                <a:gradFill>
                  <a:gsLst>
                    <a:gs pos="0">
                      <a:srgbClr val="FFFFFF"/>
                    </a:gs>
                    <a:gs pos="100000">
                      <a:srgbClr val="FFFFFF"/>
                    </a:gs>
                  </a:gsLst>
                  <a:lin ang="5400000" scaled="0"/>
                </a:gradFill>
              </a:endParaRPr>
            </a:p>
            <a:p>
              <a:pPr algn="ctr" defTabSz="932472" fontAlgn="base">
                <a:spcBef>
                  <a:spcPct val="0"/>
                </a:spcBef>
                <a:spcAft>
                  <a:spcPct val="0"/>
                </a:spcAft>
              </a:pPr>
              <a:r>
                <a:rPr lang="en-US" b="1" dirty="0" err="1">
                  <a:gradFill>
                    <a:gsLst>
                      <a:gs pos="0">
                        <a:srgbClr val="FFFFFF"/>
                      </a:gs>
                      <a:gs pos="100000">
                        <a:srgbClr val="FFFFFF"/>
                      </a:gs>
                    </a:gsLst>
                    <a:lin ang="5400000" scaled="0"/>
                  </a:gradFill>
                </a:rPr>
                <a:t>request_id</a:t>
              </a:r>
              <a:r>
                <a:rPr lang="en-US" b="1" dirty="0">
                  <a:gradFill>
                    <a:gsLst>
                      <a:gs pos="0">
                        <a:srgbClr val="FFFFFF"/>
                      </a:gs>
                      <a:gs pos="100000">
                        <a:srgbClr val="FFFFFF"/>
                      </a:gs>
                    </a:gsLst>
                    <a:lin ang="5400000" scaled="0"/>
                  </a:gradFill>
                </a:rPr>
                <a:t> (PK)</a:t>
              </a:r>
            </a:p>
            <a:p>
              <a:pPr algn="ctr" defTabSz="932472" fontAlgn="base">
                <a:spcBef>
                  <a:spcPct val="0"/>
                </a:spcBef>
                <a:spcAft>
                  <a:spcPct val="0"/>
                </a:spcAft>
              </a:pPr>
              <a:r>
                <a:rPr lang="en-US" b="1" dirty="0" err="1">
                  <a:gradFill>
                    <a:gsLst>
                      <a:gs pos="0">
                        <a:srgbClr val="FFFFFF"/>
                      </a:gs>
                      <a:gs pos="100000">
                        <a:srgbClr val="FFFFFF"/>
                      </a:gs>
                    </a:gsLst>
                    <a:lin ang="5400000" scaled="0"/>
                  </a:gradFill>
                </a:rPr>
                <a:t>session_id</a:t>
              </a:r>
              <a:endParaRPr lang="en-US" b="1" dirty="0">
                <a:gradFill>
                  <a:gsLst>
                    <a:gs pos="0">
                      <a:srgbClr val="FFFFFF"/>
                    </a:gs>
                    <a:gs pos="100000">
                      <a:srgbClr val="FFFFFF"/>
                    </a:gs>
                  </a:gsLst>
                  <a:lin ang="5400000" scaled="0"/>
                </a:gradFill>
              </a:endParaRPr>
            </a:p>
            <a:p>
              <a:pPr algn="ctr" defTabSz="932472" fontAlgn="base">
                <a:spcBef>
                  <a:spcPct val="0"/>
                </a:spcBef>
                <a:spcAft>
                  <a:spcPct val="0"/>
                </a:spcAft>
              </a:pPr>
              <a:endParaRPr lang="en-US" b="1" dirty="0">
                <a:gradFill>
                  <a:gsLst>
                    <a:gs pos="0">
                      <a:srgbClr val="FFFFFF"/>
                    </a:gs>
                    <a:gs pos="100000">
                      <a:srgbClr val="FFFFFF"/>
                    </a:gs>
                  </a:gsLst>
                  <a:lin ang="5400000" scaled="0"/>
                </a:gradFill>
              </a:endParaRPr>
            </a:p>
          </p:txBody>
        </p:sp>
        <p:cxnSp>
          <p:nvCxnSpPr>
            <p:cNvPr id="30" name="Straight Connector 29"/>
            <p:cNvCxnSpPr/>
            <p:nvPr/>
          </p:nvCxnSpPr>
          <p:spPr>
            <a:xfrm>
              <a:off x="884237" y="2287842"/>
              <a:ext cx="24384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752128" y="5021262"/>
            <a:ext cx="2770909" cy="1295400"/>
            <a:chOff x="717983" y="1945553"/>
            <a:chExt cx="2770909" cy="969818"/>
          </a:xfrm>
        </p:grpSpPr>
        <p:sp>
          <p:nvSpPr>
            <p:cNvPr id="32" name="Rounded Rectangle 31"/>
            <p:cNvSpPr/>
            <p:nvPr/>
          </p:nvSpPr>
          <p:spPr bwMode="auto">
            <a:xfrm>
              <a:off x="717983" y="1945553"/>
              <a:ext cx="2770909" cy="969818"/>
            </a:xfrm>
            <a:prstGeom prst="round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b="1" dirty="0" err="1">
                  <a:gradFill>
                    <a:gsLst>
                      <a:gs pos="0">
                        <a:srgbClr val="FFFFFF"/>
                      </a:gs>
                      <a:gs pos="100000">
                        <a:srgbClr val="FFFFFF"/>
                      </a:gs>
                    </a:gsLst>
                    <a:lin ang="5400000" scaled="0"/>
                  </a:gradFill>
                </a:rPr>
                <a:t>dm_pdw_request_steps</a:t>
              </a:r>
              <a:endParaRPr lang="en-US" b="1"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1200" b="1" dirty="0">
                <a:gradFill>
                  <a:gsLst>
                    <a:gs pos="0">
                      <a:srgbClr val="FFFFFF"/>
                    </a:gs>
                    <a:gs pos="100000">
                      <a:srgbClr val="FFFFFF"/>
                    </a:gs>
                  </a:gsLst>
                  <a:lin ang="5400000" scaled="0"/>
                </a:gradFill>
              </a:endParaRPr>
            </a:p>
            <a:p>
              <a:pPr algn="ctr" defTabSz="932472" fontAlgn="base">
                <a:spcBef>
                  <a:spcPct val="0"/>
                </a:spcBef>
                <a:spcAft>
                  <a:spcPct val="0"/>
                </a:spcAft>
              </a:pPr>
              <a:r>
                <a:rPr lang="en-US" b="1" dirty="0" err="1">
                  <a:gradFill>
                    <a:gsLst>
                      <a:gs pos="0">
                        <a:srgbClr val="FFFFFF"/>
                      </a:gs>
                      <a:gs pos="100000">
                        <a:srgbClr val="FFFFFF"/>
                      </a:gs>
                    </a:gsLst>
                    <a:lin ang="5400000" scaled="0"/>
                  </a:gradFill>
                </a:rPr>
                <a:t>request_id</a:t>
              </a:r>
              <a:r>
                <a:rPr lang="en-US" b="1" dirty="0">
                  <a:gradFill>
                    <a:gsLst>
                      <a:gs pos="0">
                        <a:srgbClr val="FFFFFF"/>
                      </a:gs>
                      <a:gs pos="100000">
                        <a:srgbClr val="FFFFFF"/>
                      </a:gs>
                    </a:gsLst>
                    <a:lin ang="5400000" scaled="0"/>
                  </a:gradFill>
                </a:rPr>
                <a:t> (PK)</a:t>
              </a:r>
            </a:p>
            <a:p>
              <a:pPr algn="ctr" defTabSz="932472" fontAlgn="base">
                <a:spcBef>
                  <a:spcPct val="0"/>
                </a:spcBef>
                <a:spcAft>
                  <a:spcPct val="0"/>
                </a:spcAft>
              </a:pPr>
              <a:r>
                <a:rPr lang="en-US" b="1" dirty="0" err="1">
                  <a:gradFill>
                    <a:gsLst>
                      <a:gs pos="0">
                        <a:srgbClr val="FFFFFF"/>
                      </a:gs>
                      <a:gs pos="100000">
                        <a:srgbClr val="FFFFFF"/>
                      </a:gs>
                    </a:gsLst>
                    <a:lin ang="5400000" scaled="0"/>
                  </a:gradFill>
                </a:rPr>
                <a:t>step_index</a:t>
              </a:r>
              <a:r>
                <a:rPr lang="en-US" b="1" dirty="0">
                  <a:gradFill>
                    <a:gsLst>
                      <a:gs pos="0">
                        <a:srgbClr val="FFFFFF"/>
                      </a:gs>
                      <a:gs pos="100000">
                        <a:srgbClr val="FFFFFF"/>
                      </a:gs>
                    </a:gsLst>
                    <a:lin ang="5400000" scaled="0"/>
                  </a:gradFill>
                </a:rPr>
                <a:t> (PK)</a:t>
              </a:r>
            </a:p>
            <a:p>
              <a:pPr algn="ctr" defTabSz="932472" fontAlgn="base">
                <a:spcBef>
                  <a:spcPct val="0"/>
                </a:spcBef>
                <a:spcAft>
                  <a:spcPct val="0"/>
                </a:spcAft>
              </a:pPr>
              <a:endParaRPr lang="en-US" b="1" dirty="0">
                <a:gradFill>
                  <a:gsLst>
                    <a:gs pos="0">
                      <a:srgbClr val="FFFFFF"/>
                    </a:gs>
                    <a:gs pos="100000">
                      <a:srgbClr val="FFFFFF"/>
                    </a:gs>
                  </a:gsLst>
                  <a:lin ang="5400000" scaled="0"/>
                </a:gradFill>
              </a:endParaRPr>
            </a:p>
          </p:txBody>
        </p:sp>
        <p:cxnSp>
          <p:nvCxnSpPr>
            <p:cNvPr id="33" name="Straight Connector 32"/>
            <p:cNvCxnSpPr/>
            <p:nvPr/>
          </p:nvCxnSpPr>
          <p:spPr>
            <a:xfrm>
              <a:off x="884237" y="2287842"/>
              <a:ext cx="24384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8019328" y="4945062"/>
            <a:ext cx="2770909" cy="1752600"/>
            <a:chOff x="717983" y="1945553"/>
            <a:chExt cx="2770909" cy="969818"/>
          </a:xfrm>
        </p:grpSpPr>
        <p:sp>
          <p:nvSpPr>
            <p:cNvPr id="35" name="Rounded Rectangle 34"/>
            <p:cNvSpPr/>
            <p:nvPr/>
          </p:nvSpPr>
          <p:spPr bwMode="auto">
            <a:xfrm>
              <a:off x="717983" y="1945553"/>
              <a:ext cx="2770909" cy="969818"/>
            </a:xfrm>
            <a:prstGeom prst="round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b="1" dirty="0" err="1">
                  <a:gradFill>
                    <a:gsLst>
                      <a:gs pos="0">
                        <a:srgbClr val="FFFFFF"/>
                      </a:gs>
                      <a:gs pos="100000">
                        <a:srgbClr val="FFFFFF"/>
                      </a:gs>
                    </a:gsLst>
                    <a:lin ang="5400000" scaled="0"/>
                  </a:gradFill>
                </a:rPr>
                <a:t>dm_pdw_sql_requests</a:t>
              </a:r>
              <a:endParaRPr lang="en-US" b="1"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1200" b="1" dirty="0">
                <a:gradFill>
                  <a:gsLst>
                    <a:gs pos="0">
                      <a:srgbClr val="FFFFFF"/>
                    </a:gs>
                    <a:gs pos="100000">
                      <a:srgbClr val="FFFFFF"/>
                    </a:gs>
                  </a:gsLst>
                  <a:lin ang="5400000" scaled="0"/>
                </a:gradFill>
              </a:endParaRPr>
            </a:p>
            <a:p>
              <a:pPr algn="ctr" defTabSz="932472" fontAlgn="base">
                <a:spcBef>
                  <a:spcPct val="0"/>
                </a:spcBef>
                <a:spcAft>
                  <a:spcPct val="0"/>
                </a:spcAft>
              </a:pPr>
              <a:r>
                <a:rPr lang="en-US" b="1" dirty="0" err="1">
                  <a:gradFill>
                    <a:gsLst>
                      <a:gs pos="0">
                        <a:srgbClr val="FFFFFF"/>
                      </a:gs>
                      <a:gs pos="100000">
                        <a:srgbClr val="FFFFFF"/>
                      </a:gs>
                    </a:gsLst>
                    <a:lin ang="5400000" scaled="0"/>
                  </a:gradFill>
                </a:rPr>
                <a:t>request_id</a:t>
              </a:r>
              <a:r>
                <a:rPr lang="en-US" b="1" dirty="0">
                  <a:gradFill>
                    <a:gsLst>
                      <a:gs pos="0">
                        <a:srgbClr val="FFFFFF"/>
                      </a:gs>
                      <a:gs pos="100000">
                        <a:srgbClr val="FFFFFF"/>
                      </a:gs>
                    </a:gsLst>
                    <a:lin ang="5400000" scaled="0"/>
                  </a:gradFill>
                </a:rPr>
                <a:t> (PK)</a:t>
              </a:r>
            </a:p>
            <a:p>
              <a:pPr algn="ctr" defTabSz="932472" fontAlgn="base">
                <a:spcBef>
                  <a:spcPct val="0"/>
                </a:spcBef>
                <a:spcAft>
                  <a:spcPct val="0"/>
                </a:spcAft>
              </a:pPr>
              <a:r>
                <a:rPr lang="en-US" b="1" dirty="0" err="1">
                  <a:gradFill>
                    <a:gsLst>
                      <a:gs pos="0">
                        <a:srgbClr val="FFFFFF"/>
                      </a:gs>
                      <a:gs pos="100000">
                        <a:srgbClr val="FFFFFF"/>
                      </a:gs>
                    </a:gsLst>
                    <a:lin ang="5400000" scaled="0"/>
                  </a:gradFill>
                </a:rPr>
                <a:t>step_index</a:t>
              </a:r>
              <a:r>
                <a:rPr lang="en-US" b="1" dirty="0">
                  <a:gradFill>
                    <a:gsLst>
                      <a:gs pos="0">
                        <a:srgbClr val="FFFFFF"/>
                      </a:gs>
                      <a:gs pos="100000">
                        <a:srgbClr val="FFFFFF"/>
                      </a:gs>
                    </a:gsLst>
                    <a:lin ang="5400000" scaled="0"/>
                  </a:gradFill>
                </a:rPr>
                <a:t> (PK)</a:t>
              </a:r>
            </a:p>
            <a:p>
              <a:pPr algn="ctr" defTabSz="932472" fontAlgn="base">
                <a:spcBef>
                  <a:spcPct val="0"/>
                </a:spcBef>
                <a:spcAft>
                  <a:spcPct val="0"/>
                </a:spcAft>
              </a:pPr>
              <a:endParaRPr lang="en-US" b="1" dirty="0">
                <a:gradFill>
                  <a:gsLst>
                    <a:gs pos="0">
                      <a:srgbClr val="FFFFFF"/>
                    </a:gs>
                    <a:gs pos="100000">
                      <a:srgbClr val="FFFFFF"/>
                    </a:gs>
                  </a:gsLst>
                  <a:lin ang="5400000" scaled="0"/>
                </a:gradFill>
              </a:endParaRPr>
            </a:p>
            <a:p>
              <a:pPr algn="ctr" defTabSz="932472" fontAlgn="base">
                <a:spcBef>
                  <a:spcPct val="0"/>
                </a:spcBef>
                <a:spcAft>
                  <a:spcPct val="0"/>
                </a:spcAft>
              </a:pPr>
              <a:endParaRPr lang="en-US" b="1" dirty="0">
                <a:gradFill>
                  <a:gsLst>
                    <a:gs pos="0">
                      <a:srgbClr val="FFFFFF"/>
                    </a:gs>
                    <a:gs pos="100000">
                      <a:srgbClr val="FFFFFF"/>
                    </a:gs>
                  </a:gsLst>
                  <a:lin ang="5400000" scaled="0"/>
                </a:gradFill>
              </a:endParaRPr>
            </a:p>
          </p:txBody>
        </p:sp>
        <p:cxnSp>
          <p:nvCxnSpPr>
            <p:cNvPr id="36" name="Straight Connector 35"/>
            <p:cNvCxnSpPr/>
            <p:nvPr/>
          </p:nvCxnSpPr>
          <p:spPr>
            <a:xfrm>
              <a:off x="884237" y="2240715"/>
              <a:ext cx="24384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a:off x="6523037" y="5554662"/>
            <a:ext cx="1191491" cy="1"/>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662573" y="5346844"/>
            <a:ext cx="356755" cy="187038"/>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659110" y="5538867"/>
            <a:ext cx="356755" cy="22361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59110" y="5538867"/>
            <a:ext cx="356755"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7915419" y="2582862"/>
            <a:ext cx="2770909" cy="1752600"/>
            <a:chOff x="717983" y="1945553"/>
            <a:chExt cx="2770909" cy="969818"/>
          </a:xfrm>
        </p:grpSpPr>
        <p:sp>
          <p:nvSpPr>
            <p:cNvPr id="44" name="Rounded Rectangle 43"/>
            <p:cNvSpPr/>
            <p:nvPr/>
          </p:nvSpPr>
          <p:spPr bwMode="auto">
            <a:xfrm>
              <a:off x="717983" y="1945553"/>
              <a:ext cx="2770909" cy="969818"/>
            </a:xfrm>
            <a:prstGeom prst="round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b="1" dirty="0" err="1">
                  <a:gradFill>
                    <a:gsLst>
                      <a:gs pos="0">
                        <a:srgbClr val="FFFFFF"/>
                      </a:gs>
                      <a:gs pos="100000">
                        <a:srgbClr val="FFFFFF"/>
                      </a:gs>
                    </a:gsLst>
                    <a:lin ang="5400000" scaled="0"/>
                  </a:gradFill>
                </a:rPr>
                <a:t>dm_pdw_dms_workers</a:t>
              </a:r>
              <a:endParaRPr lang="en-US" b="1"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1200" b="1" dirty="0">
                <a:gradFill>
                  <a:gsLst>
                    <a:gs pos="0">
                      <a:srgbClr val="FFFFFF"/>
                    </a:gs>
                    <a:gs pos="100000">
                      <a:srgbClr val="FFFFFF"/>
                    </a:gs>
                  </a:gsLst>
                  <a:lin ang="5400000" scaled="0"/>
                </a:gradFill>
              </a:endParaRPr>
            </a:p>
            <a:p>
              <a:pPr algn="ctr" defTabSz="932472" fontAlgn="base">
                <a:spcBef>
                  <a:spcPct val="0"/>
                </a:spcBef>
                <a:spcAft>
                  <a:spcPct val="0"/>
                </a:spcAft>
              </a:pPr>
              <a:r>
                <a:rPr lang="en-US" b="1" dirty="0" err="1">
                  <a:gradFill>
                    <a:gsLst>
                      <a:gs pos="0">
                        <a:srgbClr val="FFFFFF"/>
                      </a:gs>
                      <a:gs pos="100000">
                        <a:srgbClr val="FFFFFF"/>
                      </a:gs>
                    </a:gsLst>
                    <a:lin ang="5400000" scaled="0"/>
                  </a:gradFill>
                </a:rPr>
                <a:t>request_id</a:t>
              </a:r>
              <a:r>
                <a:rPr lang="en-US" b="1" dirty="0">
                  <a:gradFill>
                    <a:gsLst>
                      <a:gs pos="0">
                        <a:srgbClr val="FFFFFF"/>
                      </a:gs>
                      <a:gs pos="100000">
                        <a:srgbClr val="FFFFFF"/>
                      </a:gs>
                    </a:gsLst>
                    <a:lin ang="5400000" scaled="0"/>
                  </a:gradFill>
                </a:rPr>
                <a:t> (PK)</a:t>
              </a:r>
            </a:p>
            <a:p>
              <a:pPr algn="ctr" defTabSz="932472" fontAlgn="base">
                <a:spcBef>
                  <a:spcPct val="0"/>
                </a:spcBef>
                <a:spcAft>
                  <a:spcPct val="0"/>
                </a:spcAft>
              </a:pPr>
              <a:r>
                <a:rPr lang="en-US" b="1" dirty="0" err="1">
                  <a:gradFill>
                    <a:gsLst>
                      <a:gs pos="0">
                        <a:srgbClr val="FFFFFF"/>
                      </a:gs>
                      <a:gs pos="100000">
                        <a:srgbClr val="FFFFFF"/>
                      </a:gs>
                    </a:gsLst>
                    <a:lin ang="5400000" scaled="0"/>
                  </a:gradFill>
                </a:rPr>
                <a:t>step_index</a:t>
              </a:r>
              <a:r>
                <a:rPr lang="en-US" b="1" dirty="0">
                  <a:gradFill>
                    <a:gsLst>
                      <a:gs pos="0">
                        <a:srgbClr val="FFFFFF"/>
                      </a:gs>
                      <a:gs pos="100000">
                        <a:srgbClr val="FFFFFF"/>
                      </a:gs>
                    </a:gsLst>
                    <a:lin ang="5400000" scaled="0"/>
                  </a:gradFill>
                </a:rPr>
                <a:t> (PK)</a:t>
              </a:r>
            </a:p>
            <a:p>
              <a:pPr algn="ctr" defTabSz="932472" fontAlgn="base">
                <a:spcBef>
                  <a:spcPct val="0"/>
                </a:spcBef>
                <a:spcAft>
                  <a:spcPct val="0"/>
                </a:spcAft>
              </a:pPr>
              <a:endParaRPr lang="en-US" b="1" dirty="0">
                <a:gradFill>
                  <a:gsLst>
                    <a:gs pos="0">
                      <a:srgbClr val="FFFFFF"/>
                    </a:gs>
                    <a:gs pos="100000">
                      <a:srgbClr val="FFFFFF"/>
                    </a:gs>
                  </a:gsLst>
                  <a:lin ang="5400000" scaled="0"/>
                </a:gradFill>
              </a:endParaRPr>
            </a:p>
            <a:p>
              <a:pPr algn="ctr" defTabSz="932472" fontAlgn="base">
                <a:spcBef>
                  <a:spcPct val="0"/>
                </a:spcBef>
                <a:spcAft>
                  <a:spcPct val="0"/>
                </a:spcAft>
              </a:pPr>
              <a:endParaRPr lang="en-US" b="1" dirty="0">
                <a:gradFill>
                  <a:gsLst>
                    <a:gs pos="0">
                      <a:srgbClr val="FFFFFF"/>
                    </a:gs>
                    <a:gs pos="100000">
                      <a:srgbClr val="FFFFFF"/>
                    </a:gs>
                  </a:gsLst>
                  <a:lin ang="5400000" scaled="0"/>
                </a:gradFill>
              </a:endParaRPr>
            </a:p>
          </p:txBody>
        </p:sp>
        <p:cxnSp>
          <p:nvCxnSpPr>
            <p:cNvPr id="45" name="Straight Connector 44"/>
            <p:cNvCxnSpPr/>
            <p:nvPr/>
          </p:nvCxnSpPr>
          <p:spPr>
            <a:xfrm>
              <a:off x="884237" y="2240715"/>
              <a:ext cx="24384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flipV="1">
            <a:off x="7558664" y="3344862"/>
            <a:ext cx="356755" cy="187038"/>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55201" y="3536885"/>
            <a:ext cx="356755" cy="22361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55201" y="3536885"/>
            <a:ext cx="356755"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56706" y="1116799"/>
            <a:ext cx="151387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Sessions</a:t>
            </a:r>
          </a:p>
        </p:txBody>
      </p:sp>
      <p:sp>
        <p:nvSpPr>
          <p:cNvPr id="37" name="TextBox 36"/>
          <p:cNvSpPr txBox="1"/>
          <p:nvPr/>
        </p:nvSpPr>
        <p:spPr>
          <a:xfrm>
            <a:off x="2085852" y="2716998"/>
            <a:ext cx="140968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Queries</a:t>
            </a:r>
          </a:p>
        </p:txBody>
      </p:sp>
      <p:sp>
        <p:nvSpPr>
          <p:cNvPr id="42" name="TextBox 41"/>
          <p:cNvSpPr txBox="1"/>
          <p:nvPr/>
        </p:nvSpPr>
        <p:spPr>
          <a:xfrm>
            <a:off x="3790247" y="4545798"/>
            <a:ext cx="268240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Query Plan Steps</a:t>
            </a:r>
          </a:p>
        </p:txBody>
      </p:sp>
      <p:sp>
        <p:nvSpPr>
          <p:cNvPr id="50" name="TextBox 49"/>
          <p:cNvSpPr txBox="1"/>
          <p:nvPr/>
        </p:nvSpPr>
        <p:spPr>
          <a:xfrm>
            <a:off x="8003927" y="2049462"/>
            <a:ext cx="183652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DMS Steps</a:t>
            </a:r>
          </a:p>
        </p:txBody>
      </p:sp>
      <p:sp>
        <p:nvSpPr>
          <p:cNvPr id="51" name="TextBox 50"/>
          <p:cNvSpPr txBox="1"/>
          <p:nvPr/>
        </p:nvSpPr>
        <p:spPr>
          <a:xfrm>
            <a:off x="8003927" y="4469598"/>
            <a:ext cx="251254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SQL DB Queries</a:t>
            </a:r>
          </a:p>
        </p:txBody>
      </p:sp>
    </p:spTree>
    <p:extLst>
      <p:ext uri="{BB962C8B-B14F-4D97-AF65-F5344CB8AC3E}">
        <p14:creationId xmlns:p14="http://schemas.microsoft.com/office/powerpoint/2010/main" val="115128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mj-lt"/>
              </a:rPr>
              <a:t>Drilling into Query Execution DMVs (cont.)</a:t>
            </a:r>
          </a:p>
        </p:txBody>
      </p:sp>
      <p:sp>
        <p:nvSpPr>
          <p:cNvPr id="5" name="Rectangle 4"/>
          <p:cNvSpPr/>
          <p:nvPr/>
        </p:nvSpPr>
        <p:spPr>
          <a:xfrm>
            <a:off x="427037" y="1228248"/>
            <a:ext cx="5486400" cy="2031325"/>
          </a:xfrm>
          <a:prstGeom prst="rect">
            <a:avLst/>
          </a:prstGeom>
        </p:spPr>
        <p:txBody>
          <a:bodyPr wrap="square">
            <a:spAutoFit/>
          </a:bodyPr>
          <a:lstStyle/>
          <a:p>
            <a:r>
              <a:rPr lang="en-US" dirty="0"/>
              <a:t>-- Monitor running queries</a:t>
            </a:r>
          </a:p>
          <a:p>
            <a:r>
              <a:rPr lang="en-US" i="1" dirty="0">
                <a:solidFill>
                  <a:srgbClr val="92D050"/>
                </a:solidFill>
              </a:rPr>
              <a:t>SELECT * FROM </a:t>
            </a:r>
            <a:r>
              <a:rPr lang="en-US" i="1" dirty="0" err="1">
                <a:solidFill>
                  <a:srgbClr val="92D050"/>
                </a:solidFill>
              </a:rPr>
              <a:t>sys.dm_pdw_exec_requests</a:t>
            </a:r>
            <a:endParaRPr lang="en-US" i="1" dirty="0">
              <a:solidFill>
                <a:srgbClr val="92D050"/>
              </a:solidFill>
            </a:endParaRPr>
          </a:p>
          <a:p>
            <a:r>
              <a:rPr lang="en-US" i="1" dirty="0">
                <a:solidFill>
                  <a:srgbClr val="92D050"/>
                </a:solidFill>
              </a:rPr>
              <a:t>WHERE status = 'Running';</a:t>
            </a:r>
          </a:p>
          <a:p>
            <a:endParaRPr lang="en-US" dirty="0"/>
          </a:p>
          <a:p>
            <a:r>
              <a:rPr lang="en-US" dirty="0"/>
              <a:t>-- Find the 10 longest running queries</a:t>
            </a:r>
          </a:p>
          <a:p>
            <a:r>
              <a:rPr lang="en-US" i="1" dirty="0">
                <a:solidFill>
                  <a:srgbClr val="92D050"/>
                </a:solidFill>
              </a:rPr>
              <a:t>SELECT TOP 10 * FROM </a:t>
            </a:r>
            <a:r>
              <a:rPr lang="en-US" i="1" dirty="0" err="1">
                <a:solidFill>
                  <a:srgbClr val="92D050"/>
                </a:solidFill>
              </a:rPr>
              <a:t>sys.dm_pdw_exec_requests</a:t>
            </a:r>
            <a:endParaRPr lang="en-US" i="1" dirty="0">
              <a:solidFill>
                <a:srgbClr val="92D050"/>
              </a:solidFill>
            </a:endParaRPr>
          </a:p>
          <a:p>
            <a:r>
              <a:rPr lang="en-US" i="1" dirty="0">
                <a:solidFill>
                  <a:srgbClr val="92D050"/>
                </a:solidFill>
              </a:rPr>
              <a:t>ORDER BY </a:t>
            </a:r>
            <a:r>
              <a:rPr lang="en-US" i="1" dirty="0" err="1">
                <a:solidFill>
                  <a:srgbClr val="92D050"/>
                </a:solidFill>
              </a:rPr>
              <a:t>total_elapsed_time</a:t>
            </a:r>
            <a:r>
              <a:rPr lang="en-US" i="1" dirty="0">
                <a:solidFill>
                  <a:srgbClr val="92D050"/>
                </a:solidFill>
              </a:rPr>
              <a:t> DESC;</a:t>
            </a:r>
          </a:p>
        </p:txBody>
      </p:sp>
      <p:sp>
        <p:nvSpPr>
          <p:cNvPr id="7" name="Rectangle 6"/>
          <p:cNvSpPr/>
          <p:nvPr/>
        </p:nvSpPr>
        <p:spPr>
          <a:xfrm>
            <a:off x="427037" y="3421062"/>
            <a:ext cx="5257800" cy="3416320"/>
          </a:xfrm>
          <a:prstGeom prst="rect">
            <a:avLst/>
          </a:prstGeom>
        </p:spPr>
        <p:txBody>
          <a:bodyPr wrap="square">
            <a:spAutoFit/>
          </a:bodyPr>
          <a:lstStyle/>
          <a:p>
            <a:r>
              <a:rPr lang="en-US" dirty="0"/>
              <a:t>-- Find waiting tasks for your session.</a:t>
            </a:r>
          </a:p>
          <a:p>
            <a:r>
              <a:rPr lang="en-US" dirty="0"/>
              <a:t>-- Replace </a:t>
            </a:r>
            <a:r>
              <a:rPr lang="en-US" dirty="0" err="1"/>
              <a:t>request_id</a:t>
            </a:r>
            <a:r>
              <a:rPr lang="en-US" dirty="0"/>
              <a:t> with value from above.</a:t>
            </a:r>
          </a:p>
          <a:p>
            <a:r>
              <a:rPr lang="en-US" i="1" dirty="0">
                <a:solidFill>
                  <a:srgbClr val="92D050"/>
                </a:solidFill>
              </a:rPr>
              <a:t>SELECT </a:t>
            </a:r>
            <a:r>
              <a:rPr lang="en-US" i="1" dirty="0" err="1">
                <a:solidFill>
                  <a:srgbClr val="92D050"/>
                </a:solidFill>
              </a:rPr>
              <a:t>waits.session_id</a:t>
            </a:r>
            <a:r>
              <a:rPr lang="en-US" i="1" dirty="0">
                <a:solidFill>
                  <a:srgbClr val="92D050"/>
                </a:solidFill>
              </a:rPr>
              <a:t>, </a:t>
            </a:r>
            <a:r>
              <a:rPr lang="en-US" i="1" dirty="0" err="1">
                <a:solidFill>
                  <a:srgbClr val="92D050"/>
                </a:solidFill>
              </a:rPr>
              <a:t>waits.request_id</a:t>
            </a:r>
            <a:r>
              <a:rPr lang="en-US" i="1" dirty="0">
                <a:solidFill>
                  <a:srgbClr val="92D050"/>
                </a:solidFill>
              </a:rPr>
              <a:t>, </a:t>
            </a:r>
            <a:r>
              <a:rPr lang="en-US" i="1" dirty="0" err="1">
                <a:solidFill>
                  <a:srgbClr val="92D050"/>
                </a:solidFill>
              </a:rPr>
              <a:t>requests.command</a:t>
            </a:r>
            <a:r>
              <a:rPr lang="en-US" i="1" dirty="0">
                <a:solidFill>
                  <a:srgbClr val="92D050"/>
                </a:solidFill>
              </a:rPr>
              <a:t>, </a:t>
            </a:r>
            <a:r>
              <a:rPr lang="en-US" i="1" dirty="0" err="1">
                <a:solidFill>
                  <a:srgbClr val="92D050"/>
                </a:solidFill>
              </a:rPr>
              <a:t>requests.status</a:t>
            </a:r>
            <a:r>
              <a:rPr lang="en-US" i="1" dirty="0">
                <a:solidFill>
                  <a:srgbClr val="92D050"/>
                </a:solidFill>
              </a:rPr>
              <a:t>, </a:t>
            </a:r>
            <a:r>
              <a:rPr lang="en-US" i="1" dirty="0" err="1">
                <a:solidFill>
                  <a:srgbClr val="92D050"/>
                </a:solidFill>
              </a:rPr>
              <a:t>requests.start_time</a:t>
            </a:r>
            <a:r>
              <a:rPr lang="en-US" i="1" dirty="0">
                <a:solidFill>
                  <a:srgbClr val="92D050"/>
                </a:solidFill>
              </a:rPr>
              <a:t>, </a:t>
            </a:r>
            <a:r>
              <a:rPr lang="en-US" i="1" dirty="0" err="1">
                <a:solidFill>
                  <a:srgbClr val="92D050"/>
                </a:solidFill>
              </a:rPr>
              <a:t>waits.type</a:t>
            </a:r>
            <a:r>
              <a:rPr lang="en-US" i="1" dirty="0">
                <a:solidFill>
                  <a:srgbClr val="92D050"/>
                </a:solidFill>
              </a:rPr>
              <a:t>, </a:t>
            </a:r>
            <a:r>
              <a:rPr lang="en-US" i="1" dirty="0" err="1">
                <a:solidFill>
                  <a:srgbClr val="92D050"/>
                </a:solidFill>
              </a:rPr>
              <a:t>waits.object_type</a:t>
            </a:r>
            <a:r>
              <a:rPr lang="en-US" i="1" dirty="0">
                <a:solidFill>
                  <a:srgbClr val="92D050"/>
                </a:solidFill>
              </a:rPr>
              <a:t>, </a:t>
            </a:r>
            <a:r>
              <a:rPr lang="en-US" i="1" dirty="0" err="1">
                <a:solidFill>
                  <a:srgbClr val="92D050"/>
                </a:solidFill>
              </a:rPr>
              <a:t>waits.object_name</a:t>
            </a:r>
            <a:r>
              <a:rPr lang="en-US" i="1" dirty="0">
                <a:solidFill>
                  <a:srgbClr val="92D050"/>
                </a:solidFill>
              </a:rPr>
              <a:t>, </a:t>
            </a:r>
            <a:r>
              <a:rPr lang="en-US" i="1" dirty="0" err="1">
                <a:solidFill>
                  <a:srgbClr val="92D050"/>
                </a:solidFill>
              </a:rPr>
              <a:t>waits.state</a:t>
            </a:r>
            <a:r>
              <a:rPr lang="en-US" i="1" dirty="0">
                <a:solidFill>
                  <a:srgbClr val="92D050"/>
                </a:solidFill>
              </a:rPr>
              <a:t> FROM sys.dm_pdw_waits waits JOIN </a:t>
            </a:r>
            <a:r>
              <a:rPr lang="en-US" i="1" dirty="0" err="1">
                <a:solidFill>
                  <a:srgbClr val="92D050"/>
                </a:solidFill>
              </a:rPr>
              <a:t>sys.dm_pdw_exec_requests</a:t>
            </a:r>
            <a:r>
              <a:rPr lang="en-US" i="1" dirty="0">
                <a:solidFill>
                  <a:srgbClr val="92D050"/>
                </a:solidFill>
              </a:rPr>
              <a:t> requests ON </a:t>
            </a:r>
            <a:r>
              <a:rPr lang="en-US" i="1" dirty="0" err="1">
                <a:solidFill>
                  <a:srgbClr val="92D050"/>
                </a:solidFill>
              </a:rPr>
              <a:t>waits.request_id</a:t>
            </a:r>
            <a:r>
              <a:rPr lang="en-US" i="1" dirty="0">
                <a:solidFill>
                  <a:srgbClr val="92D050"/>
                </a:solidFill>
              </a:rPr>
              <a:t>=</a:t>
            </a:r>
            <a:r>
              <a:rPr lang="en-US" i="1" dirty="0" err="1">
                <a:solidFill>
                  <a:srgbClr val="92D050"/>
                </a:solidFill>
              </a:rPr>
              <a:t>requests.request_id</a:t>
            </a:r>
            <a:endParaRPr lang="en-US" i="1" dirty="0">
              <a:solidFill>
                <a:srgbClr val="92D050"/>
              </a:solidFill>
            </a:endParaRPr>
          </a:p>
          <a:p>
            <a:r>
              <a:rPr lang="en-US" i="1" dirty="0">
                <a:solidFill>
                  <a:srgbClr val="92D050"/>
                </a:solidFill>
              </a:rPr>
              <a:t>WHERE </a:t>
            </a:r>
            <a:r>
              <a:rPr lang="en-US" i="1" dirty="0" err="1">
                <a:solidFill>
                  <a:srgbClr val="92D050"/>
                </a:solidFill>
              </a:rPr>
              <a:t>waits.request_id</a:t>
            </a:r>
            <a:r>
              <a:rPr lang="en-US" i="1" dirty="0">
                <a:solidFill>
                  <a:srgbClr val="92D050"/>
                </a:solidFill>
              </a:rPr>
              <a:t> = 'QID33188‘</a:t>
            </a:r>
          </a:p>
          <a:p>
            <a:r>
              <a:rPr lang="en-US" i="1" dirty="0">
                <a:solidFill>
                  <a:srgbClr val="92D050"/>
                </a:solidFill>
              </a:rPr>
              <a:t>ORDER BY </a:t>
            </a:r>
            <a:r>
              <a:rPr lang="en-US" i="1" dirty="0" err="1">
                <a:solidFill>
                  <a:srgbClr val="92D050"/>
                </a:solidFill>
              </a:rPr>
              <a:t>waits.object_name</a:t>
            </a:r>
            <a:r>
              <a:rPr lang="en-US" i="1" dirty="0">
                <a:solidFill>
                  <a:srgbClr val="92D050"/>
                </a:solidFill>
              </a:rPr>
              <a:t>, </a:t>
            </a:r>
            <a:r>
              <a:rPr lang="en-US" i="1" dirty="0" err="1">
                <a:solidFill>
                  <a:srgbClr val="92D050"/>
                </a:solidFill>
              </a:rPr>
              <a:t>waits.object_type</a:t>
            </a:r>
            <a:r>
              <a:rPr lang="en-US" i="1" dirty="0">
                <a:solidFill>
                  <a:srgbClr val="92D050"/>
                </a:solidFill>
              </a:rPr>
              <a:t>, </a:t>
            </a:r>
            <a:r>
              <a:rPr lang="en-US" i="1" dirty="0" err="1">
                <a:solidFill>
                  <a:srgbClr val="92D050"/>
                </a:solidFill>
              </a:rPr>
              <a:t>waits.state</a:t>
            </a:r>
            <a:r>
              <a:rPr lang="en-US" i="1" dirty="0">
                <a:solidFill>
                  <a:srgbClr val="92D050"/>
                </a:solidFill>
              </a:rPr>
              <a:t>;</a:t>
            </a:r>
          </a:p>
        </p:txBody>
      </p:sp>
      <p:sp>
        <p:nvSpPr>
          <p:cNvPr id="8" name="Rectangle 7"/>
          <p:cNvSpPr/>
          <p:nvPr/>
        </p:nvSpPr>
        <p:spPr>
          <a:xfrm>
            <a:off x="5913437" y="1287462"/>
            <a:ext cx="6326335" cy="3416320"/>
          </a:xfrm>
          <a:prstGeom prst="rect">
            <a:avLst/>
          </a:prstGeom>
        </p:spPr>
        <p:txBody>
          <a:bodyPr wrap="square">
            <a:spAutoFit/>
          </a:bodyPr>
          <a:lstStyle/>
          <a:p>
            <a:r>
              <a:rPr lang="en-US" dirty="0"/>
              <a:t>-- Find the distributed query plan steps for a specific query. -- Replace </a:t>
            </a:r>
            <a:r>
              <a:rPr lang="en-US" dirty="0" err="1"/>
              <a:t>request_id</a:t>
            </a:r>
            <a:r>
              <a:rPr lang="en-US" dirty="0"/>
              <a:t> with value from above.</a:t>
            </a:r>
          </a:p>
          <a:p>
            <a:r>
              <a:rPr lang="en-US" i="1" dirty="0">
                <a:solidFill>
                  <a:srgbClr val="92D050"/>
                </a:solidFill>
              </a:rPr>
              <a:t>SELECT * FROM </a:t>
            </a:r>
            <a:r>
              <a:rPr lang="en-US" i="1" dirty="0" err="1">
                <a:solidFill>
                  <a:srgbClr val="92D050"/>
                </a:solidFill>
              </a:rPr>
              <a:t>sys.dm_pdw_request_steps</a:t>
            </a:r>
            <a:endParaRPr lang="en-US" i="1" dirty="0">
              <a:solidFill>
                <a:srgbClr val="92D050"/>
              </a:solidFill>
            </a:endParaRPr>
          </a:p>
          <a:p>
            <a:r>
              <a:rPr lang="en-US" i="1" dirty="0">
                <a:solidFill>
                  <a:srgbClr val="92D050"/>
                </a:solidFill>
              </a:rPr>
              <a:t>WHERE </a:t>
            </a:r>
            <a:r>
              <a:rPr lang="en-US" i="1" dirty="0" err="1">
                <a:solidFill>
                  <a:srgbClr val="92D050"/>
                </a:solidFill>
              </a:rPr>
              <a:t>request_id</a:t>
            </a:r>
            <a:r>
              <a:rPr lang="en-US" i="1" dirty="0">
                <a:solidFill>
                  <a:srgbClr val="92D050"/>
                </a:solidFill>
              </a:rPr>
              <a:t> = 'QID33209‘</a:t>
            </a:r>
          </a:p>
          <a:p>
            <a:r>
              <a:rPr lang="en-US" i="1" dirty="0">
                <a:solidFill>
                  <a:srgbClr val="92D050"/>
                </a:solidFill>
              </a:rPr>
              <a:t>ORDER BY </a:t>
            </a:r>
            <a:r>
              <a:rPr lang="en-US" i="1" dirty="0" err="1">
                <a:solidFill>
                  <a:srgbClr val="92D050"/>
                </a:solidFill>
              </a:rPr>
              <a:t>step_index</a:t>
            </a:r>
            <a:r>
              <a:rPr lang="en-US" i="1" dirty="0">
                <a:solidFill>
                  <a:srgbClr val="92D050"/>
                </a:solidFill>
              </a:rPr>
              <a:t>;</a:t>
            </a:r>
          </a:p>
          <a:p>
            <a:endParaRPr lang="en-US" dirty="0"/>
          </a:p>
          <a:p>
            <a:r>
              <a:rPr lang="en-US" dirty="0"/>
              <a:t>-- Find the distribution run times for a SQL step or DMS step.</a:t>
            </a:r>
          </a:p>
          <a:p>
            <a:r>
              <a:rPr lang="en-US" dirty="0"/>
              <a:t>-- Replace </a:t>
            </a:r>
            <a:r>
              <a:rPr lang="en-US" dirty="0" err="1"/>
              <a:t>request_id</a:t>
            </a:r>
            <a:r>
              <a:rPr lang="en-US" dirty="0"/>
              <a:t> and </a:t>
            </a:r>
            <a:r>
              <a:rPr lang="en-US" dirty="0" err="1"/>
              <a:t>step_index</a:t>
            </a:r>
            <a:r>
              <a:rPr lang="en-US" dirty="0"/>
              <a:t> with values from above</a:t>
            </a:r>
          </a:p>
          <a:p>
            <a:r>
              <a:rPr lang="en-US" i="1" dirty="0">
                <a:solidFill>
                  <a:srgbClr val="92D050"/>
                </a:solidFill>
              </a:rPr>
              <a:t>SELECT * FROM </a:t>
            </a:r>
            <a:r>
              <a:rPr lang="en-US" i="1" dirty="0" err="1">
                <a:solidFill>
                  <a:srgbClr val="92D050"/>
                </a:solidFill>
              </a:rPr>
              <a:t>sys.dm_pdw_sql_requests</a:t>
            </a:r>
            <a:endParaRPr lang="en-US" i="1" dirty="0">
              <a:solidFill>
                <a:srgbClr val="92D050"/>
              </a:solidFill>
            </a:endParaRPr>
          </a:p>
          <a:p>
            <a:r>
              <a:rPr lang="en-US" i="1" dirty="0">
                <a:solidFill>
                  <a:srgbClr val="92D050"/>
                </a:solidFill>
              </a:rPr>
              <a:t>WHERE </a:t>
            </a:r>
            <a:r>
              <a:rPr lang="en-US" i="1" dirty="0" err="1">
                <a:solidFill>
                  <a:srgbClr val="92D050"/>
                </a:solidFill>
              </a:rPr>
              <a:t>request_id</a:t>
            </a:r>
            <a:r>
              <a:rPr lang="en-US" i="1" dirty="0">
                <a:solidFill>
                  <a:srgbClr val="92D050"/>
                </a:solidFill>
              </a:rPr>
              <a:t> = 'QID33209' AND </a:t>
            </a:r>
            <a:r>
              <a:rPr lang="en-US" i="1" dirty="0" err="1">
                <a:solidFill>
                  <a:srgbClr val="92D050"/>
                </a:solidFill>
              </a:rPr>
              <a:t>step_index</a:t>
            </a:r>
            <a:r>
              <a:rPr lang="en-US" i="1" dirty="0">
                <a:solidFill>
                  <a:srgbClr val="92D050"/>
                </a:solidFill>
              </a:rPr>
              <a:t> = 2;</a:t>
            </a:r>
          </a:p>
          <a:p>
            <a:r>
              <a:rPr lang="en-US" i="1" dirty="0">
                <a:solidFill>
                  <a:srgbClr val="92D050"/>
                </a:solidFill>
              </a:rPr>
              <a:t>SELECT * FROM </a:t>
            </a:r>
            <a:r>
              <a:rPr lang="en-US" i="1" dirty="0" err="1">
                <a:solidFill>
                  <a:srgbClr val="92D050"/>
                </a:solidFill>
              </a:rPr>
              <a:t>sys.dm_pdw_dms_workers</a:t>
            </a:r>
            <a:endParaRPr lang="en-US" i="1" dirty="0">
              <a:solidFill>
                <a:srgbClr val="92D050"/>
              </a:solidFill>
            </a:endParaRPr>
          </a:p>
          <a:p>
            <a:r>
              <a:rPr lang="en-US" i="1" dirty="0">
                <a:solidFill>
                  <a:srgbClr val="92D050"/>
                </a:solidFill>
              </a:rPr>
              <a:t>WHERE </a:t>
            </a:r>
            <a:r>
              <a:rPr lang="en-US" i="1" dirty="0" err="1">
                <a:solidFill>
                  <a:srgbClr val="92D050"/>
                </a:solidFill>
              </a:rPr>
              <a:t>request_id</a:t>
            </a:r>
            <a:r>
              <a:rPr lang="en-US" i="1" dirty="0">
                <a:solidFill>
                  <a:srgbClr val="92D050"/>
                </a:solidFill>
              </a:rPr>
              <a:t> = 'QID33209' AND </a:t>
            </a:r>
            <a:r>
              <a:rPr lang="en-US" i="1" dirty="0" err="1">
                <a:solidFill>
                  <a:srgbClr val="92D050"/>
                </a:solidFill>
              </a:rPr>
              <a:t>step_index</a:t>
            </a:r>
            <a:r>
              <a:rPr lang="en-US" i="1" dirty="0">
                <a:solidFill>
                  <a:srgbClr val="92D050"/>
                </a:solidFill>
              </a:rPr>
              <a:t> = 2;</a:t>
            </a:r>
          </a:p>
        </p:txBody>
      </p:sp>
      <p:sp>
        <p:nvSpPr>
          <p:cNvPr id="10" name="Rectangle 9"/>
          <p:cNvSpPr/>
          <p:nvPr/>
        </p:nvSpPr>
        <p:spPr>
          <a:xfrm>
            <a:off x="5913436" y="4945062"/>
            <a:ext cx="6326335" cy="1754326"/>
          </a:xfrm>
          <a:prstGeom prst="rect">
            <a:avLst/>
          </a:prstGeom>
        </p:spPr>
        <p:txBody>
          <a:bodyPr wrap="square">
            <a:spAutoFit/>
          </a:bodyPr>
          <a:lstStyle/>
          <a:p>
            <a:r>
              <a:rPr lang="en-US" dirty="0"/>
              <a:t>-- Find the SQL Server execution plan for a query running on a specific SQL Data Warehouse Compute or Control node.</a:t>
            </a:r>
          </a:p>
          <a:p>
            <a:r>
              <a:rPr lang="en-US" dirty="0"/>
              <a:t>-- Replace </a:t>
            </a:r>
            <a:r>
              <a:rPr lang="en-US" dirty="0" err="1"/>
              <a:t>distribution_id</a:t>
            </a:r>
            <a:r>
              <a:rPr lang="en-US" dirty="0"/>
              <a:t> and </a:t>
            </a:r>
            <a:r>
              <a:rPr lang="en-US" dirty="0" err="1"/>
              <a:t>spid</a:t>
            </a:r>
            <a:r>
              <a:rPr lang="en-US" dirty="0"/>
              <a:t> with values from previous query.</a:t>
            </a:r>
          </a:p>
          <a:p>
            <a:endParaRPr lang="en-US" dirty="0"/>
          </a:p>
          <a:p>
            <a:r>
              <a:rPr lang="en-US" i="1" dirty="0">
                <a:solidFill>
                  <a:srgbClr val="92D050"/>
                </a:solidFill>
              </a:rPr>
              <a:t>DBCC PDW_SHOWEXECUTIONPLAN(55, 238);</a:t>
            </a:r>
          </a:p>
        </p:txBody>
      </p:sp>
    </p:spTree>
    <p:extLst>
      <p:ext uri="{BB962C8B-B14F-4D97-AF65-F5344CB8AC3E}">
        <p14:creationId xmlns:p14="http://schemas.microsoft.com/office/powerpoint/2010/main" val="168958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mj-lt"/>
              </a:rPr>
              <a:t>Drilling into Query Execution DMVs</a:t>
            </a:r>
          </a:p>
        </p:txBody>
      </p:sp>
      <p:sp>
        <p:nvSpPr>
          <p:cNvPr id="5" name="Rectangle 4"/>
          <p:cNvSpPr/>
          <p:nvPr/>
        </p:nvSpPr>
        <p:spPr>
          <a:xfrm>
            <a:off x="427037" y="1228248"/>
            <a:ext cx="11658600" cy="5616922"/>
          </a:xfrm>
          <a:prstGeom prst="rect">
            <a:avLst/>
          </a:prstGeom>
        </p:spPr>
        <p:txBody>
          <a:bodyPr wrap="square">
            <a:spAutoFit/>
          </a:bodyPr>
          <a:lstStyle/>
          <a:p>
            <a:r>
              <a:rPr lang="en-US" dirty="0"/>
              <a:t>-- To perform analysis of currently queued queries to find out what resources a request is waiting for</a:t>
            </a:r>
          </a:p>
          <a:p>
            <a:r>
              <a:rPr lang="en-US" sz="1100" i="1" dirty="0">
                <a:solidFill>
                  <a:srgbClr val="92D050"/>
                </a:solidFill>
              </a:rPr>
              <a:t>SELECT  w.[</a:t>
            </a:r>
            <a:r>
              <a:rPr lang="en-US" sz="1100" i="1" dirty="0" err="1">
                <a:solidFill>
                  <a:srgbClr val="92D050"/>
                </a:solidFill>
              </a:rPr>
              <a:t>wait_id</a:t>
            </a:r>
            <a:r>
              <a:rPr lang="en-US" sz="1100" i="1" dirty="0">
                <a:solidFill>
                  <a:srgbClr val="92D050"/>
                </a:solidFill>
              </a:rPr>
              <a:t>]</a:t>
            </a:r>
          </a:p>
          <a:p>
            <a:r>
              <a:rPr lang="en-US" sz="1100" i="1" dirty="0">
                <a:solidFill>
                  <a:srgbClr val="92D050"/>
                </a:solidFill>
              </a:rPr>
              <a:t>,       w.[</a:t>
            </a:r>
            <a:r>
              <a:rPr lang="en-US" sz="1100" i="1" dirty="0" err="1">
                <a:solidFill>
                  <a:srgbClr val="92D050"/>
                </a:solidFill>
              </a:rPr>
              <a:t>session_id</a:t>
            </a:r>
            <a:r>
              <a:rPr lang="en-US" sz="1100" i="1" dirty="0">
                <a:solidFill>
                  <a:srgbClr val="92D050"/>
                </a:solidFill>
              </a:rPr>
              <a:t>]</a:t>
            </a:r>
          </a:p>
          <a:p>
            <a:r>
              <a:rPr lang="en-US" sz="1100" i="1" dirty="0">
                <a:solidFill>
                  <a:srgbClr val="92D050"/>
                </a:solidFill>
              </a:rPr>
              <a:t>,       w.[type]                                            AS </a:t>
            </a:r>
            <a:r>
              <a:rPr lang="en-US" sz="1100" i="1" dirty="0" err="1">
                <a:solidFill>
                  <a:srgbClr val="92D050"/>
                </a:solidFill>
              </a:rPr>
              <a:t>Wait_type</a:t>
            </a:r>
            <a:endParaRPr lang="en-US" sz="1100" i="1" dirty="0">
              <a:solidFill>
                <a:srgbClr val="92D050"/>
              </a:solidFill>
            </a:endParaRPr>
          </a:p>
          <a:p>
            <a:r>
              <a:rPr lang="en-US" sz="1100" i="1" dirty="0">
                <a:solidFill>
                  <a:srgbClr val="92D050"/>
                </a:solidFill>
              </a:rPr>
              <a:t>,       w.[</a:t>
            </a:r>
            <a:r>
              <a:rPr lang="en-US" sz="1100" i="1" dirty="0" err="1">
                <a:solidFill>
                  <a:srgbClr val="92D050"/>
                </a:solidFill>
              </a:rPr>
              <a:t>object_type</a:t>
            </a:r>
            <a:r>
              <a:rPr lang="en-US" sz="1100" i="1" dirty="0">
                <a:solidFill>
                  <a:srgbClr val="92D050"/>
                </a:solidFill>
              </a:rPr>
              <a:t>]</a:t>
            </a:r>
          </a:p>
          <a:p>
            <a:r>
              <a:rPr lang="en-US" sz="1100" i="1" dirty="0">
                <a:solidFill>
                  <a:srgbClr val="92D050"/>
                </a:solidFill>
              </a:rPr>
              <a:t>,       w.[</a:t>
            </a:r>
            <a:r>
              <a:rPr lang="en-US" sz="1100" i="1" dirty="0" err="1">
                <a:solidFill>
                  <a:srgbClr val="92D050"/>
                </a:solidFill>
              </a:rPr>
              <a:t>object_name</a:t>
            </a:r>
            <a:r>
              <a:rPr lang="en-US" sz="1100" i="1" dirty="0">
                <a:solidFill>
                  <a:srgbClr val="92D050"/>
                </a:solidFill>
              </a:rPr>
              <a:t>]</a:t>
            </a:r>
          </a:p>
          <a:p>
            <a:r>
              <a:rPr lang="en-US" sz="1100" i="1" dirty="0">
                <a:solidFill>
                  <a:srgbClr val="92D050"/>
                </a:solidFill>
              </a:rPr>
              <a:t>,       w.[</a:t>
            </a:r>
            <a:r>
              <a:rPr lang="en-US" sz="1100" i="1" dirty="0" err="1">
                <a:solidFill>
                  <a:srgbClr val="92D050"/>
                </a:solidFill>
              </a:rPr>
              <a:t>request_id</a:t>
            </a:r>
            <a:r>
              <a:rPr lang="en-US" sz="1100" i="1" dirty="0">
                <a:solidFill>
                  <a:srgbClr val="92D050"/>
                </a:solidFill>
              </a:rPr>
              <a:t>]</a:t>
            </a:r>
          </a:p>
          <a:p>
            <a:r>
              <a:rPr lang="en-US" sz="1100" i="1" dirty="0">
                <a:solidFill>
                  <a:srgbClr val="92D050"/>
                </a:solidFill>
              </a:rPr>
              <a:t>,       w.[</a:t>
            </a:r>
            <a:r>
              <a:rPr lang="en-US" sz="1100" i="1" dirty="0" err="1">
                <a:solidFill>
                  <a:srgbClr val="92D050"/>
                </a:solidFill>
              </a:rPr>
              <a:t>request_time</a:t>
            </a:r>
            <a:r>
              <a:rPr lang="en-US" sz="1100" i="1" dirty="0">
                <a:solidFill>
                  <a:srgbClr val="92D050"/>
                </a:solidFill>
              </a:rPr>
              <a:t>]</a:t>
            </a:r>
          </a:p>
          <a:p>
            <a:r>
              <a:rPr lang="en-US" sz="1100" i="1" dirty="0">
                <a:solidFill>
                  <a:srgbClr val="92D050"/>
                </a:solidFill>
              </a:rPr>
              <a:t>,       w.[</a:t>
            </a:r>
            <a:r>
              <a:rPr lang="en-US" sz="1100" i="1" dirty="0" err="1">
                <a:solidFill>
                  <a:srgbClr val="92D050"/>
                </a:solidFill>
              </a:rPr>
              <a:t>acquire_time</a:t>
            </a:r>
            <a:r>
              <a:rPr lang="en-US" sz="1100" i="1" dirty="0">
                <a:solidFill>
                  <a:srgbClr val="92D050"/>
                </a:solidFill>
              </a:rPr>
              <a:t>]</a:t>
            </a:r>
          </a:p>
          <a:p>
            <a:r>
              <a:rPr lang="en-US" sz="1100" i="1" dirty="0">
                <a:solidFill>
                  <a:srgbClr val="92D050"/>
                </a:solidFill>
              </a:rPr>
              <a:t>,       w.[state]</a:t>
            </a:r>
          </a:p>
          <a:p>
            <a:r>
              <a:rPr lang="en-US" sz="1100" i="1" dirty="0">
                <a:solidFill>
                  <a:srgbClr val="92D050"/>
                </a:solidFill>
              </a:rPr>
              <a:t>,       w.[priority]</a:t>
            </a:r>
          </a:p>
          <a:p>
            <a:r>
              <a:rPr lang="en-US" sz="1100" i="1" dirty="0">
                <a:solidFill>
                  <a:srgbClr val="92D050"/>
                </a:solidFill>
              </a:rPr>
              <a:t>,       SESSION_ID()                                        AS </a:t>
            </a:r>
            <a:r>
              <a:rPr lang="en-US" sz="1100" i="1" dirty="0" err="1">
                <a:solidFill>
                  <a:srgbClr val="92D050"/>
                </a:solidFill>
              </a:rPr>
              <a:t>Current_session</a:t>
            </a:r>
            <a:endParaRPr lang="en-US" sz="1100" i="1" dirty="0">
              <a:solidFill>
                <a:srgbClr val="92D050"/>
              </a:solidFill>
            </a:endParaRPr>
          </a:p>
          <a:p>
            <a:r>
              <a:rPr lang="en-US" sz="1100" i="1" dirty="0">
                <a:solidFill>
                  <a:srgbClr val="92D050"/>
                </a:solidFill>
              </a:rPr>
              <a:t>,       s.[status]                                          AS </a:t>
            </a:r>
            <a:r>
              <a:rPr lang="en-US" sz="1100" i="1" dirty="0" err="1">
                <a:solidFill>
                  <a:srgbClr val="92D050"/>
                </a:solidFill>
              </a:rPr>
              <a:t>Session_status</a:t>
            </a:r>
            <a:endParaRPr lang="en-US" sz="1100" i="1" dirty="0">
              <a:solidFill>
                <a:srgbClr val="92D050"/>
              </a:solidFill>
            </a:endParaRPr>
          </a:p>
          <a:p>
            <a:r>
              <a:rPr lang="en-US" sz="1100" i="1" dirty="0">
                <a:solidFill>
                  <a:srgbClr val="92D050"/>
                </a:solidFill>
              </a:rPr>
              <a:t>,       s.[</a:t>
            </a:r>
            <a:r>
              <a:rPr lang="en-US" sz="1100" i="1" dirty="0" err="1">
                <a:solidFill>
                  <a:srgbClr val="92D050"/>
                </a:solidFill>
              </a:rPr>
              <a:t>login_name</a:t>
            </a:r>
            <a:r>
              <a:rPr lang="en-US" sz="1100" i="1" dirty="0">
                <a:solidFill>
                  <a:srgbClr val="92D050"/>
                </a:solidFill>
              </a:rPr>
              <a:t>]</a:t>
            </a:r>
          </a:p>
          <a:p>
            <a:r>
              <a:rPr lang="en-US" sz="1100" i="1" dirty="0">
                <a:solidFill>
                  <a:srgbClr val="92D050"/>
                </a:solidFill>
              </a:rPr>
              <a:t>,       s.[</a:t>
            </a:r>
            <a:r>
              <a:rPr lang="en-US" sz="1100" i="1" dirty="0" err="1">
                <a:solidFill>
                  <a:srgbClr val="92D050"/>
                </a:solidFill>
              </a:rPr>
              <a:t>query_count</a:t>
            </a:r>
            <a:r>
              <a:rPr lang="en-US" sz="1100" i="1" dirty="0">
                <a:solidFill>
                  <a:srgbClr val="92D050"/>
                </a:solidFill>
              </a:rPr>
              <a:t>]</a:t>
            </a:r>
          </a:p>
          <a:p>
            <a:r>
              <a:rPr lang="en-US" sz="1100" i="1" dirty="0">
                <a:solidFill>
                  <a:srgbClr val="92D050"/>
                </a:solidFill>
              </a:rPr>
              <a:t>,       s.[</a:t>
            </a:r>
            <a:r>
              <a:rPr lang="en-US" sz="1100" i="1" dirty="0" err="1">
                <a:solidFill>
                  <a:srgbClr val="92D050"/>
                </a:solidFill>
              </a:rPr>
              <a:t>client_id</a:t>
            </a:r>
            <a:r>
              <a:rPr lang="en-US" sz="1100" i="1" dirty="0">
                <a:solidFill>
                  <a:srgbClr val="92D050"/>
                </a:solidFill>
              </a:rPr>
              <a:t>]</a:t>
            </a:r>
          </a:p>
          <a:p>
            <a:r>
              <a:rPr lang="en-US" sz="1100" i="1" dirty="0">
                <a:solidFill>
                  <a:srgbClr val="92D050"/>
                </a:solidFill>
              </a:rPr>
              <a:t>,       s.[</a:t>
            </a:r>
            <a:r>
              <a:rPr lang="en-US" sz="1100" i="1" dirty="0" err="1">
                <a:solidFill>
                  <a:srgbClr val="92D050"/>
                </a:solidFill>
              </a:rPr>
              <a:t>sql_spid</a:t>
            </a:r>
            <a:r>
              <a:rPr lang="en-US" sz="1100" i="1" dirty="0">
                <a:solidFill>
                  <a:srgbClr val="92D050"/>
                </a:solidFill>
              </a:rPr>
              <a:t>]</a:t>
            </a:r>
          </a:p>
          <a:p>
            <a:r>
              <a:rPr lang="en-US" sz="1100" i="1" dirty="0">
                <a:solidFill>
                  <a:srgbClr val="92D050"/>
                </a:solidFill>
              </a:rPr>
              <a:t>,       r.[command]                                         AS </a:t>
            </a:r>
            <a:r>
              <a:rPr lang="en-US" sz="1100" i="1" dirty="0" err="1">
                <a:solidFill>
                  <a:srgbClr val="92D050"/>
                </a:solidFill>
              </a:rPr>
              <a:t>Request_command</a:t>
            </a:r>
            <a:endParaRPr lang="en-US" sz="1100" i="1" dirty="0">
              <a:solidFill>
                <a:srgbClr val="92D050"/>
              </a:solidFill>
            </a:endParaRPr>
          </a:p>
          <a:p>
            <a:r>
              <a:rPr lang="en-US" sz="1100" i="1" dirty="0">
                <a:solidFill>
                  <a:srgbClr val="92D050"/>
                </a:solidFill>
              </a:rPr>
              <a:t>,       r.[label]</a:t>
            </a:r>
          </a:p>
          <a:p>
            <a:r>
              <a:rPr lang="en-US" sz="1100" i="1" dirty="0">
                <a:solidFill>
                  <a:srgbClr val="92D050"/>
                </a:solidFill>
              </a:rPr>
              <a:t>,       r.[status]                                          AS </a:t>
            </a:r>
            <a:r>
              <a:rPr lang="en-US" sz="1100" i="1" dirty="0" err="1">
                <a:solidFill>
                  <a:srgbClr val="92D050"/>
                </a:solidFill>
              </a:rPr>
              <a:t>Request_status</a:t>
            </a:r>
            <a:endParaRPr lang="en-US" sz="1100" i="1" dirty="0">
              <a:solidFill>
                <a:srgbClr val="92D050"/>
              </a:solidFill>
            </a:endParaRPr>
          </a:p>
          <a:p>
            <a:r>
              <a:rPr lang="en-US" sz="1100" i="1" dirty="0">
                <a:solidFill>
                  <a:srgbClr val="92D050"/>
                </a:solidFill>
              </a:rPr>
              <a:t>,       r.[</a:t>
            </a:r>
            <a:r>
              <a:rPr lang="en-US" sz="1100" i="1" dirty="0" err="1">
                <a:solidFill>
                  <a:srgbClr val="92D050"/>
                </a:solidFill>
              </a:rPr>
              <a:t>submit_time</a:t>
            </a:r>
            <a:r>
              <a:rPr lang="en-US" sz="1100" i="1" dirty="0">
                <a:solidFill>
                  <a:srgbClr val="92D050"/>
                </a:solidFill>
              </a:rPr>
              <a:t>]</a:t>
            </a:r>
          </a:p>
          <a:p>
            <a:r>
              <a:rPr lang="en-US" sz="1100" i="1" dirty="0">
                <a:solidFill>
                  <a:srgbClr val="92D050"/>
                </a:solidFill>
              </a:rPr>
              <a:t>,       r.[</a:t>
            </a:r>
            <a:r>
              <a:rPr lang="en-US" sz="1100" i="1" dirty="0" err="1">
                <a:solidFill>
                  <a:srgbClr val="92D050"/>
                </a:solidFill>
              </a:rPr>
              <a:t>start_time</a:t>
            </a:r>
            <a:r>
              <a:rPr lang="en-US" sz="1100" i="1" dirty="0">
                <a:solidFill>
                  <a:srgbClr val="92D050"/>
                </a:solidFill>
              </a:rPr>
              <a:t>]</a:t>
            </a:r>
          </a:p>
          <a:p>
            <a:r>
              <a:rPr lang="en-US" sz="1100" i="1" dirty="0">
                <a:solidFill>
                  <a:srgbClr val="92D050"/>
                </a:solidFill>
              </a:rPr>
              <a:t>,       r.[</a:t>
            </a:r>
            <a:r>
              <a:rPr lang="en-US" sz="1100" i="1" dirty="0" err="1">
                <a:solidFill>
                  <a:srgbClr val="92D050"/>
                </a:solidFill>
              </a:rPr>
              <a:t>end_compile_time</a:t>
            </a:r>
            <a:r>
              <a:rPr lang="en-US" sz="1100" i="1" dirty="0">
                <a:solidFill>
                  <a:srgbClr val="92D050"/>
                </a:solidFill>
              </a:rPr>
              <a:t>]</a:t>
            </a:r>
          </a:p>
          <a:p>
            <a:r>
              <a:rPr lang="en-US" sz="1100" i="1" dirty="0">
                <a:solidFill>
                  <a:srgbClr val="92D050"/>
                </a:solidFill>
              </a:rPr>
              <a:t>,       r.[</a:t>
            </a:r>
            <a:r>
              <a:rPr lang="en-US" sz="1100" i="1" dirty="0" err="1">
                <a:solidFill>
                  <a:srgbClr val="92D050"/>
                </a:solidFill>
              </a:rPr>
              <a:t>end_time</a:t>
            </a:r>
            <a:r>
              <a:rPr lang="en-US" sz="1100" i="1" dirty="0">
                <a:solidFill>
                  <a:srgbClr val="92D050"/>
                </a:solidFill>
              </a:rPr>
              <a:t>]</a:t>
            </a:r>
          </a:p>
          <a:p>
            <a:r>
              <a:rPr lang="en-US" sz="1100" i="1" dirty="0">
                <a:solidFill>
                  <a:srgbClr val="92D050"/>
                </a:solidFill>
              </a:rPr>
              <a:t>,       DATEDIFF(</a:t>
            </a:r>
            <a:r>
              <a:rPr lang="en-US" sz="1100" i="1" dirty="0" err="1">
                <a:solidFill>
                  <a:srgbClr val="92D050"/>
                </a:solidFill>
              </a:rPr>
              <a:t>ms,r</a:t>
            </a:r>
            <a:r>
              <a:rPr lang="en-US" sz="1100" i="1" dirty="0">
                <a:solidFill>
                  <a:srgbClr val="92D050"/>
                </a:solidFill>
              </a:rPr>
              <a:t>.[</a:t>
            </a:r>
            <a:r>
              <a:rPr lang="en-US" sz="1100" i="1" dirty="0" err="1">
                <a:solidFill>
                  <a:srgbClr val="92D050"/>
                </a:solidFill>
              </a:rPr>
              <a:t>submit_time</a:t>
            </a:r>
            <a:r>
              <a:rPr lang="en-US" sz="1100" i="1" dirty="0">
                <a:solidFill>
                  <a:srgbClr val="92D050"/>
                </a:solidFill>
              </a:rPr>
              <a:t>],r.[</a:t>
            </a:r>
            <a:r>
              <a:rPr lang="en-US" sz="1100" i="1" dirty="0" err="1">
                <a:solidFill>
                  <a:srgbClr val="92D050"/>
                </a:solidFill>
              </a:rPr>
              <a:t>start_time</a:t>
            </a:r>
            <a:r>
              <a:rPr lang="en-US" sz="1100" i="1" dirty="0">
                <a:solidFill>
                  <a:srgbClr val="92D050"/>
                </a:solidFill>
              </a:rPr>
              <a:t>])         AS </a:t>
            </a:r>
            <a:r>
              <a:rPr lang="en-US" sz="1100" i="1" dirty="0" err="1">
                <a:solidFill>
                  <a:srgbClr val="92D050"/>
                </a:solidFill>
              </a:rPr>
              <a:t>Request_queue_time_ms</a:t>
            </a:r>
            <a:endParaRPr lang="en-US" sz="1100" i="1" dirty="0">
              <a:solidFill>
                <a:srgbClr val="92D050"/>
              </a:solidFill>
            </a:endParaRPr>
          </a:p>
          <a:p>
            <a:r>
              <a:rPr lang="en-US" sz="1100" i="1" dirty="0">
                <a:solidFill>
                  <a:srgbClr val="92D050"/>
                </a:solidFill>
              </a:rPr>
              <a:t>,       DATEDIFF(</a:t>
            </a:r>
            <a:r>
              <a:rPr lang="en-US" sz="1100" i="1" dirty="0" err="1">
                <a:solidFill>
                  <a:srgbClr val="92D050"/>
                </a:solidFill>
              </a:rPr>
              <a:t>ms,r</a:t>
            </a:r>
            <a:r>
              <a:rPr lang="en-US" sz="1100" i="1" dirty="0">
                <a:solidFill>
                  <a:srgbClr val="92D050"/>
                </a:solidFill>
              </a:rPr>
              <a:t>.[</a:t>
            </a:r>
            <a:r>
              <a:rPr lang="en-US" sz="1100" i="1" dirty="0" err="1">
                <a:solidFill>
                  <a:srgbClr val="92D050"/>
                </a:solidFill>
              </a:rPr>
              <a:t>start_time</a:t>
            </a:r>
            <a:r>
              <a:rPr lang="en-US" sz="1100" i="1" dirty="0">
                <a:solidFill>
                  <a:srgbClr val="92D050"/>
                </a:solidFill>
              </a:rPr>
              <a:t>],r.[</a:t>
            </a:r>
            <a:r>
              <a:rPr lang="en-US" sz="1100" i="1" dirty="0" err="1">
                <a:solidFill>
                  <a:srgbClr val="92D050"/>
                </a:solidFill>
              </a:rPr>
              <a:t>end_compile_time</a:t>
            </a:r>
            <a:r>
              <a:rPr lang="en-US" sz="1100" i="1" dirty="0">
                <a:solidFill>
                  <a:srgbClr val="92D050"/>
                </a:solidFill>
              </a:rPr>
              <a:t>])    AS </a:t>
            </a:r>
            <a:r>
              <a:rPr lang="en-US" sz="1100" i="1" dirty="0" err="1">
                <a:solidFill>
                  <a:srgbClr val="92D050"/>
                </a:solidFill>
              </a:rPr>
              <a:t>Request_compile_time_ms</a:t>
            </a:r>
            <a:endParaRPr lang="en-US" sz="1100" i="1" dirty="0">
              <a:solidFill>
                <a:srgbClr val="92D050"/>
              </a:solidFill>
            </a:endParaRPr>
          </a:p>
          <a:p>
            <a:r>
              <a:rPr lang="en-US" sz="1100" i="1" dirty="0">
                <a:solidFill>
                  <a:srgbClr val="92D050"/>
                </a:solidFill>
              </a:rPr>
              <a:t>,       DATEDIFF(</a:t>
            </a:r>
            <a:r>
              <a:rPr lang="en-US" sz="1100" i="1" dirty="0" err="1">
                <a:solidFill>
                  <a:srgbClr val="92D050"/>
                </a:solidFill>
              </a:rPr>
              <a:t>ms,r</a:t>
            </a:r>
            <a:r>
              <a:rPr lang="en-US" sz="1100" i="1" dirty="0">
                <a:solidFill>
                  <a:srgbClr val="92D050"/>
                </a:solidFill>
              </a:rPr>
              <a:t>.[</a:t>
            </a:r>
            <a:r>
              <a:rPr lang="en-US" sz="1100" i="1" dirty="0" err="1">
                <a:solidFill>
                  <a:srgbClr val="92D050"/>
                </a:solidFill>
              </a:rPr>
              <a:t>end_compile_time</a:t>
            </a:r>
            <a:r>
              <a:rPr lang="en-US" sz="1100" i="1" dirty="0">
                <a:solidFill>
                  <a:srgbClr val="92D050"/>
                </a:solidFill>
              </a:rPr>
              <a:t>],r.[</a:t>
            </a:r>
            <a:r>
              <a:rPr lang="en-US" sz="1100" i="1" dirty="0" err="1">
                <a:solidFill>
                  <a:srgbClr val="92D050"/>
                </a:solidFill>
              </a:rPr>
              <a:t>end_time</a:t>
            </a:r>
            <a:r>
              <a:rPr lang="en-US" sz="1100" i="1" dirty="0">
                <a:solidFill>
                  <a:srgbClr val="92D050"/>
                </a:solidFill>
              </a:rPr>
              <a:t>])      AS </a:t>
            </a:r>
            <a:r>
              <a:rPr lang="en-US" sz="1100" i="1" dirty="0" err="1">
                <a:solidFill>
                  <a:srgbClr val="92D050"/>
                </a:solidFill>
              </a:rPr>
              <a:t>Request_execution_time_ms</a:t>
            </a:r>
            <a:endParaRPr lang="en-US" sz="1100" i="1" dirty="0">
              <a:solidFill>
                <a:srgbClr val="92D050"/>
              </a:solidFill>
            </a:endParaRPr>
          </a:p>
          <a:p>
            <a:r>
              <a:rPr lang="en-US" sz="1100" i="1" dirty="0">
                <a:solidFill>
                  <a:srgbClr val="92D050"/>
                </a:solidFill>
              </a:rPr>
              <a:t>,       r.[</a:t>
            </a:r>
            <a:r>
              <a:rPr lang="en-US" sz="1100" i="1" dirty="0" err="1">
                <a:solidFill>
                  <a:srgbClr val="92D050"/>
                </a:solidFill>
              </a:rPr>
              <a:t>total_elapsed_time</a:t>
            </a:r>
            <a:r>
              <a:rPr lang="en-US" sz="1100" i="1" dirty="0">
                <a:solidFill>
                  <a:srgbClr val="92D050"/>
                </a:solidFill>
              </a:rPr>
              <a:t>]</a:t>
            </a:r>
          </a:p>
          <a:p>
            <a:r>
              <a:rPr lang="en-US" sz="1100" i="1" dirty="0">
                <a:solidFill>
                  <a:srgbClr val="92D050"/>
                </a:solidFill>
              </a:rPr>
              <a:t>FROM    sys.dm_pdw_waits w</a:t>
            </a:r>
          </a:p>
          <a:p>
            <a:r>
              <a:rPr lang="en-US" sz="1100" i="1" dirty="0">
                <a:solidFill>
                  <a:srgbClr val="92D050"/>
                </a:solidFill>
              </a:rPr>
              <a:t>JOIN    </a:t>
            </a:r>
            <a:r>
              <a:rPr lang="en-US" sz="1100" i="1" dirty="0" err="1">
                <a:solidFill>
                  <a:srgbClr val="92D050"/>
                </a:solidFill>
              </a:rPr>
              <a:t>sys.dm_pdw_exec_sessions</a:t>
            </a:r>
            <a:r>
              <a:rPr lang="en-US" sz="1100" i="1" dirty="0">
                <a:solidFill>
                  <a:srgbClr val="92D050"/>
                </a:solidFill>
              </a:rPr>
              <a:t> s  ON w.[</a:t>
            </a:r>
            <a:r>
              <a:rPr lang="en-US" sz="1100" i="1" dirty="0" err="1">
                <a:solidFill>
                  <a:srgbClr val="92D050"/>
                </a:solidFill>
              </a:rPr>
              <a:t>session_id</a:t>
            </a:r>
            <a:r>
              <a:rPr lang="en-US" sz="1100" i="1" dirty="0">
                <a:solidFill>
                  <a:srgbClr val="92D050"/>
                </a:solidFill>
              </a:rPr>
              <a:t>] = s.[</a:t>
            </a:r>
            <a:r>
              <a:rPr lang="en-US" sz="1100" i="1" dirty="0" err="1">
                <a:solidFill>
                  <a:srgbClr val="92D050"/>
                </a:solidFill>
              </a:rPr>
              <a:t>session_id</a:t>
            </a:r>
            <a:r>
              <a:rPr lang="en-US" sz="1100" i="1" dirty="0">
                <a:solidFill>
                  <a:srgbClr val="92D050"/>
                </a:solidFill>
              </a:rPr>
              <a:t>]</a:t>
            </a:r>
          </a:p>
          <a:p>
            <a:r>
              <a:rPr lang="en-US" sz="1100" i="1" dirty="0">
                <a:solidFill>
                  <a:srgbClr val="92D050"/>
                </a:solidFill>
              </a:rPr>
              <a:t>JOIN    </a:t>
            </a:r>
            <a:r>
              <a:rPr lang="en-US" sz="1100" i="1" dirty="0" err="1">
                <a:solidFill>
                  <a:srgbClr val="92D050"/>
                </a:solidFill>
              </a:rPr>
              <a:t>sys.dm_pdw_exec_requests</a:t>
            </a:r>
            <a:r>
              <a:rPr lang="en-US" sz="1100" i="1" dirty="0">
                <a:solidFill>
                  <a:srgbClr val="92D050"/>
                </a:solidFill>
              </a:rPr>
              <a:t> r  ON w.[</a:t>
            </a:r>
            <a:r>
              <a:rPr lang="en-US" sz="1100" i="1" dirty="0" err="1">
                <a:solidFill>
                  <a:srgbClr val="92D050"/>
                </a:solidFill>
              </a:rPr>
              <a:t>request_id</a:t>
            </a:r>
            <a:r>
              <a:rPr lang="en-US" sz="1100" i="1" dirty="0">
                <a:solidFill>
                  <a:srgbClr val="92D050"/>
                </a:solidFill>
              </a:rPr>
              <a:t>] = r.[</a:t>
            </a:r>
            <a:r>
              <a:rPr lang="en-US" sz="1100" i="1" dirty="0" err="1">
                <a:solidFill>
                  <a:srgbClr val="92D050"/>
                </a:solidFill>
              </a:rPr>
              <a:t>request_id</a:t>
            </a:r>
            <a:r>
              <a:rPr lang="en-US" sz="1100" i="1" dirty="0">
                <a:solidFill>
                  <a:srgbClr val="92D050"/>
                </a:solidFill>
              </a:rPr>
              <a:t>]</a:t>
            </a:r>
          </a:p>
          <a:p>
            <a:r>
              <a:rPr lang="en-US" sz="1100" i="1" dirty="0">
                <a:solidFill>
                  <a:srgbClr val="92D050"/>
                </a:solidFill>
              </a:rPr>
              <a:t>WHERE   w.[</a:t>
            </a:r>
            <a:r>
              <a:rPr lang="en-US" sz="1100" i="1" dirty="0" err="1">
                <a:solidFill>
                  <a:srgbClr val="92D050"/>
                </a:solidFill>
              </a:rPr>
              <a:t>session_id</a:t>
            </a:r>
            <a:r>
              <a:rPr lang="en-US" sz="1100" i="1" dirty="0">
                <a:solidFill>
                  <a:srgbClr val="92D050"/>
                </a:solidFill>
              </a:rPr>
              <a:t>] &lt;&gt; SESSION_ID()</a:t>
            </a:r>
          </a:p>
        </p:txBody>
      </p:sp>
      <p:sp>
        <p:nvSpPr>
          <p:cNvPr id="3" name="Rectangle 2"/>
          <p:cNvSpPr/>
          <p:nvPr/>
        </p:nvSpPr>
        <p:spPr>
          <a:xfrm>
            <a:off x="6268704" y="2659062"/>
            <a:ext cx="4873129" cy="1938992"/>
          </a:xfrm>
          <a:prstGeom prst="rect">
            <a:avLst/>
          </a:prstGeom>
        </p:spPr>
        <p:txBody>
          <a:bodyPr wrap="none">
            <a:spAutoFit/>
          </a:bodyPr>
          <a:lstStyle/>
          <a:p>
            <a:r>
              <a:rPr lang="en-US" sz="2000" dirty="0"/>
              <a:t>Using the LABEL option with your queries</a:t>
            </a:r>
          </a:p>
          <a:p>
            <a:r>
              <a:rPr lang="en-US" sz="2000" dirty="0"/>
              <a:t>can help identify them inside the DMVs</a:t>
            </a:r>
          </a:p>
          <a:p>
            <a:endParaRPr lang="en-US" sz="2000" dirty="0"/>
          </a:p>
          <a:p>
            <a:r>
              <a:rPr lang="en-US" sz="2000" i="1" dirty="0"/>
              <a:t>SELECT *</a:t>
            </a:r>
          </a:p>
          <a:p>
            <a:r>
              <a:rPr lang="en-US" sz="2000" i="1" dirty="0"/>
              <a:t>FROM table</a:t>
            </a:r>
          </a:p>
          <a:p>
            <a:r>
              <a:rPr lang="en-US" sz="2000" i="1" dirty="0"/>
              <a:t>OPTION (LABEL = 'My Query Label') </a:t>
            </a:r>
          </a:p>
        </p:txBody>
      </p:sp>
    </p:spTree>
    <p:extLst>
      <p:ext uri="{BB962C8B-B14F-4D97-AF65-F5344CB8AC3E}">
        <p14:creationId xmlns:p14="http://schemas.microsoft.com/office/powerpoint/2010/main" val="83858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Optimizing with Statistics – A MUST</a:t>
            </a:r>
          </a:p>
        </p:txBody>
      </p:sp>
      <p:sp>
        <p:nvSpPr>
          <p:cNvPr id="3" name="Text Placeholder 5"/>
          <p:cNvSpPr>
            <a:spLocks noGrp="1"/>
          </p:cNvSpPr>
          <p:nvPr>
            <p:ph type="body" sz="quarter" idx="10"/>
          </p:nvPr>
        </p:nvSpPr>
        <p:spPr>
          <a:xfrm>
            <a:off x="310888" y="1668462"/>
            <a:ext cx="11887200" cy="3551742"/>
          </a:xfrm>
          <a:prstGeom prst="rect">
            <a:avLst/>
          </a:prstGeom>
        </p:spPr>
        <p:txBody>
          <a:bodyPr/>
          <a:lstStyle/>
          <a:p>
            <a:pPr>
              <a:spcAft>
                <a:spcPts val="600"/>
              </a:spcAft>
            </a:pPr>
            <a:r>
              <a:rPr lang="en-US" sz="2800" dirty="0"/>
              <a:t>Cost Based Query Optimizer needs statistics to make smart decisions</a:t>
            </a:r>
          </a:p>
          <a:p>
            <a:pPr>
              <a:spcAft>
                <a:spcPts val="600"/>
              </a:spcAft>
            </a:pPr>
            <a:r>
              <a:rPr lang="en-US" sz="2800" dirty="0">
                <a:solidFill>
                  <a:schemeClr val="tx1"/>
                </a:solidFill>
              </a:rPr>
              <a:t>Create statistics for columns used in JOINs, GROUP BY, WHERE, DISTINCT and ORDER BY</a:t>
            </a:r>
          </a:p>
          <a:p>
            <a:pPr>
              <a:spcAft>
                <a:spcPts val="600"/>
              </a:spcAft>
            </a:pPr>
            <a:r>
              <a:rPr lang="en-US" sz="2800" dirty="0"/>
              <a:t>Statistics are NOT created nor updated automatically, as opposed to SQL Server</a:t>
            </a:r>
          </a:p>
          <a:p>
            <a:pPr>
              <a:spcAft>
                <a:spcPts val="600"/>
              </a:spcAft>
            </a:pPr>
            <a:r>
              <a:rPr lang="en-US" sz="2800" dirty="0"/>
              <a:t>Sampled stats are usually just fine</a:t>
            </a:r>
          </a:p>
          <a:p>
            <a:pPr>
              <a:spcAft>
                <a:spcPts val="600"/>
              </a:spcAft>
            </a:pPr>
            <a:r>
              <a:rPr lang="en-US" sz="2800" dirty="0">
                <a:solidFill>
                  <a:schemeClr val="tx1"/>
                </a:solidFill>
              </a:rPr>
              <a:t>Multicolumn statistics can also help performance on multi-column joins</a:t>
            </a:r>
          </a:p>
        </p:txBody>
      </p:sp>
      <p:sp>
        <p:nvSpPr>
          <p:cNvPr id="2" name="Rectangle 1"/>
          <p:cNvSpPr/>
          <p:nvPr/>
        </p:nvSpPr>
        <p:spPr bwMode="auto">
          <a:xfrm>
            <a:off x="350837" y="5402262"/>
            <a:ext cx="11582400" cy="1295400"/>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400" dirty="0">
                <a:solidFill>
                  <a:srgbClr val="333333"/>
                </a:solidFill>
                <a:latin typeface="Consolas" panose="020B0609020204030204" pitchFamily="49" charset="0"/>
              </a:rPr>
              <a:t>create statistics </a:t>
            </a:r>
            <a:r>
              <a:rPr lang="en-US" sz="2400" dirty="0" err="1">
                <a:solidFill>
                  <a:srgbClr val="333333"/>
                </a:solidFill>
                <a:latin typeface="Consolas" panose="020B0609020204030204" pitchFamily="49" charset="0"/>
              </a:rPr>
              <a:t>l_orderkey</a:t>
            </a:r>
            <a:r>
              <a:rPr lang="en-US" sz="2400" dirty="0">
                <a:solidFill>
                  <a:srgbClr val="333333"/>
                </a:solidFill>
                <a:latin typeface="Consolas" panose="020B0609020204030204" pitchFamily="49" charset="0"/>
              </a:rPr>
              <a:t> on [</a:t>
            </a:r>
            <a:r>
              <a:rPr lang="en-US" sz="2400" dirty="0" err="1">
                <a:solidFill>
                  <a:srgbClr val="333333"/>
                </a:solidFill>
                <a:latin typeface="Consolas" panose="020B0609020204030204" pitchFamily="49" charset="0"/>
              </a:rPr>
              <a:t>dbo.lineitem</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l_orderkey</a:t>
            </a:r>
            <a:r>
              <a:rPr lang="en-US" sz="2400" dirty="0">
                <a:solidFill>
                  <a:srgbClr val="333333"/>
                </a:solidFill>
                <a:latin typeface="Consolas" panose="020B0609020204030204" pitchFamily="49" charset="0"/>
              </a:rPr>
              <a:t>);</a:t>
            </a:r>
          </a:p>
          <a:p>
            <a:pPr algn="ctr" defTabSz="932472" fontAlgn="base">
              <a:spcBef>
                <a:spcPct val="0"/>
              </a:spcBef>
              <a:spcAft>
                <a:spcPct val="0"/>
              </a:spcAft>
            </a:pPr>
            <a:r>
              <a:rPr lang="en-US" sz="2400" dirty="0">
                <a:solidFill>
                  <a:srgbClr val="333333"/>
                </a:solidFill>
                <a:latin typeface="Consolas" panose="020B0609020204030204" pitchFamily="49" charset="0"/>
              </a:rPr>
              <a:t>select * from </a:t>
            </a:r>
            <a:r>
              <a:rPr lang="en-US" sz="2400" dirty="0" err="1">
                <a:solidFill>
                  <a:srgbClr val="333333"/>
                </a:solidFill>
                <a:latin typeface="Consolas" panose="020B0609020204030204" pitchFamily="49" charset="0"/>
              </a:rPr>
              <a:t>sys.stats</a:t>
            </a:r>
            <a:r>
              <a:rPr lang="en-US" sz="2400" dirty="0">
                <a:solidFill>
                  <a:srgbClr val="333333"/>
                </a:solidFill>
                <a:latin typeface="Consolas" panose="020B0609020204030204" pitchFamily="49" charset="0"/>
              </a:rPr>
              <a:t> where name = ‘</a:t>
            </a:r>
            <a:r>
              <a:rPr lang="en-US" sz="2400" dirty="0" err="1">
                <a:solidFill>
                  <a:srgbClr val="333333"/>
                </a:solidFill>
                <a:latin typeface="Consolas" panose="020B0609020204030204" pitchFamily="49" charset="0"/>
              </a:rPr>
              <a:t>l_orderkey</a:t>
            </a:r>
            <a:r>
              <a:rPr lang="en-US" sz="2400" dirty="0">
                <a:solidFill>
                  <a:srgbClr val="333333"/>
                </a:solidFill>
                <a:latin typeface="Consolas" panose="020B0609020204030204" pitchFamily="49" charset="0"/>
              </a:rPr>
              <a:t>’;</a:t>
            </a:r>
          </a:p>
          <a:p>
            <a:pPr algn="ctr" defTabSz="932472" fontAlgn="base">
              <a:spcBef>
                <a:spcPct val="0"/>
              </a:spcBef>
              <a:spcAft>
                <a:spcPct val="0"/>
              </a:spcAft>
            </a:pPr>
            <a:r>
              <a:rPr lang="en-US" sz="2400" dirty="0" err="1">
                <a:solidFill>
                  <a:srgbClr val="333333"/>
                </a:solidFill>
                <a:latin typeface="Consolas" panose="020B0609020204030204" pitchFamily="49" charset="0"/>
              </a:rPr>
              <a:t>dbcc</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show_statistics</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lineitem</a:t>
            </a:r>
            <a:r>
              <a:rPr lang="en-US" sz="2400" dirty="0">
                <a:solidFill>
                  <a:srgbClr val="333333"/>
                </a:solidFill>
                <a:latin typeface="Consolas" panose="020B0609020204030204" pitchFamily="49" charset="0"/>
              </a:rPr>
              <a:t>","</a:t>
            </a:r>
            <a:r>
              <a:rPr lang="en-US" sz="2400" dirty="0" err="1">
                <a:solidFill>
                  <a:srgbClr val="333333"/>
                </a:solidFill>
                <a:latin typeface="Consolas" panose="020B0609020204030204" pitchFamily="49" charset="0"/>
              </a:rPr>
              <a:t>l_orderkey</a:t>
            </a:r>
            <a:r>
              <a:rPr lang="en-US" sz="24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18026837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Optimizing with Indexes</a:t>
            </a:r>
          </a:p>
        </p:txBody>
      </p:sp>
      <p:grpSp>
        <p:nvGrpSpPr>
          <p:cNvPr id="4" name="Group 3"/>
          <p:cNvGrpSpPr/>
          <p:nvPr/>
        </p:nvGrpSpPr>
        <p:grpSpPr>
          <a:xfrm>
            <a:off x="8295456" y="2056181"/>
            <a:ext cx="3941704" cy="2836359"/>
            <a:chOff x="4264819" y="1763394"/>
            <a:chExt cx="3657600" cy="5496895"/>
          </a:xfrm>
        </p:grpSpPr>
        <p:sp>
          <p:nvSpPr>
            <p:cNvPr id="5" name="Rectangle 4"/>
            <p:cNvSpPr/>
            <p:nvPr/>
          </p:nvSpPr>
          <p:spPr bwMode="auto">
            <a:xfrm>
              <a:off x="4264819" y="1763394"/>
              <a:ext cx="3657600" cy="1319142"/>
            </a:xfrm>
            <a:prstGeom prst="rect">
              <a:avLst/>
            </a:prstGeom>
            <a:solidFill>
              <a:schemeClr val="accent1">
                <a:lumMod val="60000"/>
                <a:lumOff val="40000"/>
              </a:schemeClr>
            </a:solidFill>
            <a:ln w="25400" cap="flat" cmpd="sng" algn="ctr">
              <a:noFill/>
              <a:prstDash val="solid"/>
              <a:headEnd type="none" w="med" len="med"/>
              <a:tailEnd type="none" w="med" len="med"/>
            </a:ln>
            <a:effectLst/>
          </p:spPr>
          <p:txBody>
            <a:bodyPr rot="0" spcFirstLastPara="0" vertOverflow="overflow" horzOverflow="overflow" vert="horz" wrap="square" lIns="93247" tIns="0" rIns="93247" bIns="0" numCol="1" spcCol="0" rtlCol="0" fromWordArt="0" anchor="ctr" anchorCtr="0" forceAA="0" compatLnSpc="1">
              <a:prstTxWarp prst="textNoShape">
                <a:avLst/>
              </a:prstTxWarp>
              <a:noAutofit/>
            </a:bodyPr>
            <a:lstStyle/>
            <a:p>
              <a:pPr defTabSz="1656649" fontAlgn="base">
                <a:lnSpc>
                  <a:spcPct val="90000"/>
                </a:lnSpc>
                <a:spcBef>
                  <a:spcPct val="0"/>
                </a:spcBef>
                <a:spcAft>
                  <a:spcPct val="0"/>
                </a:spcAft>
              </a:pPr>
              <a:endParaRPr lang="en-US" sz="2754" kern="0" dirty="0">
                <a:gradFill>
                  <a:gsLst>
                    <a:gs pos="0">
                      <a:sysClr val="window" lastClr="FFFFFF"/>
                    </a:gs>
                    <a:gs pos="100000">
                      <a:sysClr val="window" lastClr="FFFFFF"/>
                    </a:gs>
                  </a:gsLst>
                  <a:lin ang="16200000" scaled="0"/>
                </a:gradFill>
                <a:latin typeface="+mj-lt"/>
              </a:endParaRPr>
            </a:p>
          </p:txBody>
        </p:sp>
        <p:sp>
          <p:nvSpPr>
            <p:cNvPr id="6" name="Rectangle 5"/>
            <p:cNvSpPr/>
            <p:nvPr/>
          </p:nvSpPr>
          <p:spPr bwMode="auto">
            <a:xfrm>
              <a:off x="4264819" y="3102284"/>
              <a:ext cx="3657600" cy="4158005"/>
            </a:xfrm>
            <a:prstGeom prst="rect">
              <a:avLst/>
            </a:prstGeom>
            <a:solidFill>
              <a:srgbClr val="505050"/>
            </a:solidFill>
            <a:ln w="9525" cap="flat" cmpd="sng" algn="ctr">
              <a:noFill/>
              <a:prstDash val="solid"/>
              <a:headEnd type="none" w="med" len="med"/>
              <a:tailEnd type="none" w="med" len="med"/>
            </a:ln>
            <a:effectLst/>
          </p:spPr>
          <p:txBody>
            <a:bodyPr vert="horz" wrap="square" lIns="93243" tIns="46622" rIns="93243" bIns="46622" numCol="1" rtlCol="0" anchor="ctr" anchorCtr="0" compatLnSpc="1">
              <a:prstTxWarp prst="textNoShape">
                <a:avLst/>
              </a:prstTxWarp>
            </a:bodyPr>
            <a:lstStyle/>
            <a:p>
              <a:pPr marL="349701" indent="-349701" defTabSz="1242754">
                <a:buFont typeface="Arial" panose="020B0604020202020204" pitchFamily="34" charset="0"/>
                <a:buChar char="•"/>
              </a:pPr>
              <a:endParaRPr lang="en-US" sz="2448" kern="0" dirty="0">
                <a:gradFill>
                  <a:gsLst>
                    <a:gs pos="0">
                      <a:srgbClr val="FFFFFF"/>
                    </a:gs>
                    <a:gs pos="100000">
                      <a:srgbClr val="FFFFFF"/>
                    </a:gs>
                  </a:gsLst>
                  <a:lin ang="5400000" scaled="0"/>
                </a:gradFill>
              </a:endParaRPr>
            </a:p>
          </p:txBody>
        </p:sp>
      </p:grpSp>
      <p:sp>
        <p:nvSpPr>
          <p:cNvPr id="16" name="TextBox 15"/>
          <p:cNvSpPr txBox="1"/>
          <p:nvPr/>
        </p:nvSpPr>
        <p:spPr>
          <a:xfrm>
            <a:off x="8295456" y="2049462"/>
            <a:ext cx="3868747" cy="406265"/>
          </a:xfrm>
          <a:prstGeom prst="rect">
            <a:avLst/>
          </a:prstGeom>
          <a:noFill/>
        </p:spPr>
        <p:txBody>
          <a:bodyPr wrap="square" rtlCol="0">
            <a:spAutoFit/>
          </a:bodyPr>
          <a:lstStyle/>
          <a:p>
            <a:pPr algn="ctr"/>
            <a:r>
              <a:rPr lang="en-US" sz="2040" dirty="0">
                <a:latin typeface="Segoe WP Semibold" panose="020B0702040204020203" pitchFamily="34" charset="0"/>
                <a:ea typeface="Segoe UI" pitchFamily="34" charset="0"/>
                <a:cs typeface="Segoe WP Semibold" panose="020B0702040204020203" pitchFamily="34" charset="0"/>
              </a:rPr>
              <a:t>Clustered Index</a:t>
            </a:r>
            <a:endParaRPr lang="en-US" sz="1600" dirty="0">
              <a:latin typeface="Segoe WP Semibold" panose="020B0702040204020203" pitchFamily="34" charset="0"/>
              <a:ea typeface="Segoe UI" pitchFamily="34" charset="0"/>
              <a:cs typeface="Segoe WP Semibold" panose="020B0702040204020203" pitchFamily="34" charset="0"/>
            </a:endParaRPr>
          </a:p>
        </p:txBody>
      </p:sp>
      <p:grpSp>
        <p:nvGrpSpPr>
          <p:cNvPr id="17" name="Group 16"/>
          <p:cNvGrpSpPr/>
          <p:nvPr/>
        </p:nvGrpSpPr>
        <p:grpSpPr>
          <a:xfrm>
            <a:off x="4247385" y="2038755"/>
            <a:ext cx="3941704" cy="2828381"/>
            <a:chOff x="3127344" y="1198457"/>
            <a:chExt cx="2898575" cy="3142657"/>
          </a:xfrm>
        </p:grpSpPr>
        <p:grpSp>
          <p:nvGrpSpPr>
            <p:cNvPr id="7" name="Group 6"/>
            <p:cNvGrpSpPr/>
            <p:nvPr/>
          </p:nvGrpSpPr>
          <p:grpSpPr>
            <a:xfrm>
              <a:off x="3127344" y="1198457"/>
              <a:ext cx="2898575" cy="3142657"/>
              <a:chOff x="4264819" y="1755904"/>
              <a:chExt cx="3657600" cy="5023787"/>
            </a:xfrm>
          </p:grpSpPr>
          <p:sp>
            <p:nvSpPr>
              <p:cNvPr id="8" name="Rectangle 7"/>
              <p:cNvSpPr/>
              <p:nvPr/>
            </p:nvSpPr>
            <p:spPr bwMode="auto">
              <a:xfrm>
                <a:off x="4264819" y="2581765"/>
                <a:ext cx="3657600" cy="4197926"/>
              </a:xfrm>
              <a:prstGeom prst="rect">
                <a:avLst/>
              </a:prstGeom>
              <a:solidFill>
                <a:srgbClr val="505050"/>
              </a:solidFill>
              <a:ln w="9525" cap="flat" cmpd="sng" algn="ctr">
                <a:noFill/>
                <a:prstDash val="solid"/>
                <a:headEnd type="none" w="med" len="med"/>
                <a:tailEnd type="none" w="med" len="med"/>
              </a:ln>
              <a:effectLst/>
            </p:spPr>
            <p:txBody>
              <a:bodyPr vert="horz" wrap="square" lIns="93243" tIns="46622" rIns="93243" bIns="46622" numCol="1" rtlCol="0" anchor="ctr" anchorCtr="0" compatLnSpc="1">
                <a:prstTxWarp prst="textNoShape">
                  <a:avLst/>
                </a:prstTxWarp>
              </a:bodyPr>
              <a:lstStyle/>
              <a:p>
                <a:pPr marL="349701" indent="-349701" defTabSz="1242754">
                  <a:buFont typeface="Arial" panose="020B0604020202020204" pitchFamily="34" charset="0"/>
                  <a:buChar char="•"/>
                </a:pPr>
                <a:endParaRPr lang="en-US" sz="2448" kern="0" dirty="0">
                  <a:gradFill>
                    <a:gsLst>
                      <a:gs pos="0">
                        <a:srgbClr val="FFFFFF"/>
                      </a:gs>
                      <a:gs pos="100000">
                        <a:srgbClr val="FFFFFF"/>
                      </a:gs>
                    </a:gsLst>
                    <a:lin ang="5400000" scaled="0"/>
                  </a:gradFill>
                </a:endParaRPr>
              </a:p>
            </p:txBody>
          </p:sp>
          <p:sp>
            <p:nvSpPr>
              <p:cNvPr id="10" name="Rectangle 9"/>
              <p:cNvSpPr/>
              <p:nvPr/>
            </p:nvSpPr>
            <p:spPr bwMode="auto">
              <a:xfrm>
                <a:off x="4264819" y="1755904"/>
                <a:ext cx="3657600" cy="1296549"/>
              </a:xfrm>
              <a:prstGeom prst="rect">
                <a:avLst/>
              </a:prstGeom>
              <a:gradFill>
                <a:gsLst>
                  <a:gs pos="90833">
                    <a:schemeClr val="accent4"/>
                  </a:gs>
                  <a:gs pos="73000">
                    <a:schemeClr val="accent4"/>
                  </a:gs>
                </a:gsLst>
              </a:gradFill>
              <a:ln w="25400" cap="flat" cmpd="sng" algn="ctr">
                <a:noFill/>
                <a:prstDash val="solid"/>
                <a:headEnd type="none" w="med" len="med"/>
                <a:tailEnd type="none" w="med" len="med"/>
              </a:ln>
              <a:effectLst/>
            </p:spPr>
            <p:txBody>
              <a:bodyPr rot="0" spcFirstLastPara="0" vertOverflow="overflow" horzOverflow="overflow" vert="horz" wrap="square" lIns="93247" tIns="0" rIns="93247" bIns="0" numCol="1" spcCol="0" rtlCol="0" fromWordArt="0" anchor="ctr" anchorCtr="0" forceAA="0" compatLnSpc="1">
                <a:prstTxWarp prst="textNoShape">
                  <a:avLst/>
                </a:prstTxWarp>
                <a:noAutofit/>
              </a:bodyPr>
              <a:lstStyle/>
              <a:p>
                <a:pPr defTabSz="1656649" fontAlgn="base">
                  <a:lnSpc>
                    <a:spcPct val="90000"/>
                  </a:lnSpc>
                  <a:spcBef>
                    <a:spcPct val="0"/>
                  </a:spcBef>
                  <a:spcAft>
                    <a:spcPct val="0"/>
                  </a:spcAft>
                </a:pPr>
                <a:endParaRPr lang="en-US" sz="2754" kern="0" dirty="0">
                  <a:gradFill>
                    <a:gsLst>
                      <a:gs pos="0">
                        <a:sysClr val="window" lastClr="FFFFFF"/>
                      </a:gs>
                      <a:gs pos="100000">
                        <a:sysClr val="window" lastClr="FFFFFF"/>
                      </a:gs>
                    </a:gsLst>
                    <a:lin ang="16200000" scaled="0"/>
                  </a:gradFill>
                  <a:latin typeface="+mj-lt"/>
                </a:endParaRPr>
              </a:p>
            </p:txBody>
          </p:sp>
        </p:grpSp>
        <p:sp>
          <p:nvSpPr>
            <p:cNvPr id="14" name="TextBox 13"/>
            <p:cNvSpPr txBox="1"/>
            <p:nvPr/>
          </p:nvSpPr>
          <p:spPr>
            <a:xfrm>
              <a:off x="3350396" y="1206331"/>
              <a:ext cx="2443207" cy="451407"/>
            </a:xfrm>
            <a:prstGeom prst="rect">
              <a:avLst/>
            </a:prstGeom>
            <a:noFill/>
          </p:spPr>
          <p:txBody>
            <a:bodyPr wrap="square" rtlCol="0">
              <a:spAutoFit/>
            </a:bodyPr>
            <a:lstStyle/>
            <a:p>
              <a:pPr algn="ctr"/>
              <a:r>
                <a:rPr lang="en-US" sz="2040" dirty="0">
                  <a:latin typeface="Segoe WP Semibold" panose="020B0702040204020203" pitchFamily="34" charset="0"/>
                  <a:ea typeface="Segoe UI" pitchFamily="34" charset="0"/>
                  <a:cs typeface="Segoe WP Semibold" panose="020B0702040204020203" pitchFamily="34" charset="0"/>
                </a:rPr>
                <a:t>Heap</a:t>
              </a:r>
            </a:p>
          </p:txBody>
        </p:sp>
        <p:sp>
          <p:nvSpPr>
            <p:cNvPr id="19" name="Rectangle 18"/>
            <p:cNvSpPr/>
            <p:nvPr/>
          </p:nvSpPr>
          <p:spPr>
            <a:xfrm>
              <a:off x="3127344" y="2120207"/>
              <a:ext cx="2898575" cy="1943774"/>
            </a:xfrm>
            <a:prstGeom prst="rect">
              <a:avLst/>
            </a:prstGeom>
          </p:spPr>
          <p:txBody>
            <a:bodyPr wrap="square">
              <a:spAutoFit/>
            </a:bodyPr>
            <a:lstStyle/>
            <a:p>
              <a:pPr marL="388591" indent="-388591">
                <a:buFont typeface="Arial" panose="020B0604020202020204" pitchFamily="34" charset="0"/>
                <a:buChar char="•"/>
                <a:defRPr/>
              </a:pPr>
              <a:r>
                <a:rPr lang="en-US" kern="0" dirty="0">
                  <a:sym typeface="Wingdings 2" pitchFamily="18" charset="2"/>
                </a:rPr>
                <a:t>Optimal choice for temporary or staging tables</a:t>
              </a:r>
            </a:p>
            <a:p>
              <a:pPr marL="388591" indent="-388591">
                <a:buFont typeface="Arial" panose="020B0604020202020204" pitchFamily="34" charset="0"/>
                <a:buChar char="•"/>
                <a:defRPr/>
              </a:pPr>
              <a:endParaRPr lang="en-US" kern="0" dirty="0">
                <a:sym typeface="Wingdings 2" pitchFamily="18" charset="2"/>
              </a:endParaRPr>
            </a:p>
            <a:p>
              <a:pPr marL="388591" indent="-388591">
                <a:buFont typeface="Arial" panose="020B0604020202020204" pitchFamily="34" charset="0"/>
                <a:buChar char="•"/>
                <a:defRPr/>
              </a:pPr>
              <a:r>
                <a:rPr lang="en-US" kern="0" dirty="0">
                  <a:sym typeface="Wingdings 2" pitchFamily="18" charset="2"/>
                </a:rPr>
                <a:t>Also good for table with less than 60 million rows</a:t>
              </a:r>
              <a:endParaRPr lang="en-US" sz="1768" kern="0" dirty="0"/>
            </a:p>
            <a:p>
              <a:pPr marL="388591" indent="-388591" defTabSz="1243442">
                <a:buFont typeface="Arial" panose="020B0604020202020204" pitchFamily="34" charset="0"/>
                <a:buChar char="•"/>
                <a:defRPr/>
              </a:pPr>
              <a:endParaRPr lang="en-US" sz="1768" kern="0" dirty="0"/>
            </a:p>
          </p:txBody>
        </p:sp>
      </p:grpSp>
      <p:sp>
        <p:nvSpPr>
          <p:cNvPr id="20" name="Rectangle 19"/>
          <p:cNvSpPr/>
          <p:nvPr/>
        </p:nvSpPr>
        <p:spPr>
          <a:xfrm>
            <a:off x="8295456" y="2787649"/>
            <a:ext cx="3941704" cy="1908215"/>
          </a:xfrm>
          <a:prstGeom prst="rect">
            <a:avLst/>
          </a:prstGeom>
        </p:spPr>
        <p:txBody>
          <a:bodyPr wrap="square">
            <a:spAutoFit/>
          </a:bodyPr>
          <a:lstStyle/>
          <a:p>
            <a:pPr marL="388591" indent="-388591" defTabSz="1657154">
              <a:buFont typeface="Arial" panose="020B0604020202020204" pitchFamily="34" charset="0"/>
              <a:buChar char="•"/>
            </a:pPr>
            <a:r>
              <a:rPr lang="en-US" kern="0" dirty="0"/>
              <a:t>Optimal choice for single row lookup on cluster index column</a:t>
            </a:r>
          </a:p>
          <a:p>
            <a:pPr marL="388591" indent="-388591" defTabSz="1657154">
              <a:buFont typeface="Arial" panose="020B0604020202020204" pitchFamily="34" charset="0"/>
              <a:buChar char="•"/>
            </a:pPr>
            <a:r>
              <a:rPr lang="en-US" dirty="0">
                <a:cs typeface="Arial" pitchFamily="34" charset="0"/>
              </a:rPr>
              <a:t>Sorting during load slows down load</a:t>
            </a:r>
          </a:p>
          <a:p>
            <a:pPr marL="388591" indent="-388591" defTabSz="1657154">
              <a:buFont typeface="Arial" panose="020B0604020202020204" pitchFamily="34" charset="0"/>
              <a:buChar char="•"/>
            </a:pPr>
            <a:r>
              <a:rPr lang="en-US" dirty="0">
                <a:cs typeface="Arial" pitchFamily="34" charset="0"/>
              </a:rPr>
              <a:t>May require periodic maintenance to defragment</a:t>
            </a:r>
          </a:p>
          <a:p>
            <a:pPr marL="388591" indent="-388591" defTabSz="1657154">
              <a:buFont typeface="Arial" panose="020B0604020202020204" pitchFamily="34" charset="0"/>
              <a:buChar char="•"/>
            </a:pPr>
            <a:endParaRPr lang="en-US" sz="1000" kern="0" dirty="0"/>
          </a:p>
        </p:txBody>
      </p:sp>
      <p:grpSp>
        <p:nvGrpSpPr>
          <p:cNvPr id="9" name="Group 8"/>
          <p:cNvGrpSpPr/>
          <p:nvPr/>
        </p:nvGrpSpPr>
        <p:grpSpPr>
          <a:xfrm>
            <a:off x="240900" y="2038757"/>
            <a:ext cx="3900118" cy="4582705"/>
            <a:chOff x="203326" y="1208649"/>
            <a:chExt cx="2867994" cy="2979448"/>
          </a:xfrm>
        </p:grpSpPr>
        <p:grpSp>
          <p:nvGrpSpPr>
            <p:cNvPr id="11" name="Group 10"/>
            <p:cNvGrpSpPr/>
            <p:nvPr/>
          </p:nvGrpSpPr>
          <p:grpSpPr>
            <a:xfrm>
              <a:off x="203326" y="1208649"/>
              <a:ext cx="2867993" cy="2979448"/>
              <a:chOff x="8010525" y="1554481"/>
              <a:chExt cx="3657600" cy="4648984"/>
            </a:xfrm>
          </p:grpSpPr>
          <p:sp>
            <p:nvSpPr>
              <p:cNvPr id="12" name="Rectangle 11"/>
              <p:cNvSpPr/>
              <p:nvPr/>
            </p:nvSpPr>
            <p:spPr bwMode="auto">
              <a:xfrm>
                <a:off x="8010525" y="2273007"/>
                <a:ext cx="3657600" cy="3930458"/>
              </a:xfrm>
              <a:prstGeom prst="rect">
                <a:avLst/>
              </a:prstGeom>
              <a:solidFill>
                <a:srgbClr val="505050"/>
              </a:solidFill>
              <a:ln w="9525" cap="flat" cmpd="sng" algn="ctr">
                <a:noFill/>
                <a:prstDash val="solid"/>
                <a:headEnd type="none" w="med" len="med"/>
                <a:tailEnd type="none" w="med" len="med"/>
              </a:ln>
              <a:effectLst/>
            </p:spPr>
            <p:txBody>
              <a:bodyPr vert="horz" wrap="square" lIns="93243" tIns="46622" rIns="93243" bIns="46622" numCol="1" rtlCol="0" anchor="ctr" anchorCtr="0" compatLnSpc="1">
                <a:prstTxWarp prst="textNoShape">
                  <a:avLst/>
                </a:prstTxWarp>
              </a:bodyPr>
              <a:lstStyle/>
              <a:p>
                <a:pPr defTabSz="1242754"/>
                <a:endParaRPr lang="en-US" sz="2040" kern="0" dirty="0"/>
              </a:p>
            </p:txBody>
          </p:sp>
          <p:sp>
            <p:nvSpPr>
              <p:cNvPr id="13" name="Rectangle 12"/>
              <p:cNvSpPr/>
              <p:nvPr/>
            </p:nvSpPr>
            <p:spPr bwMode="auto">
              <a:xfrm>
                <a:off x="8010525" y="1554481"/>
                <a:ext cx="3657600" cy="740509"/>
              </a:xfrm>
              <a:prstGeom prst="rect">
                <a:avLst/>
              </a:prstGeom>
              <a:solidFill>
                <a:schemeClr val="accent3"/>
              </a:solidFill>
              <a:ln w="25400" cap="flat" cmpd="sng" algn="ctr">
                <a:noFill/>
                <a:prstDash val="solid"/>
                <a:headEnd type="none" w="med" len="med"/>
                <a:tailEnd type="none" w="med" len="med"/>
              </a:ln>
              <a:effectLst/>
            </p:spPr>
            <p:txBody>
              <a:bodyPr rot="0" spcFirstLastPara="0" vertOverflow="overflow" horzOverflow="overflow" vert="horz" wrap="square" lIns="165708" tIns="0" rIns="165708" bIns="33143" numCol="1" spcCol="0" rtlCol="0" fromWordArt="0" anchor="ctr" anchorCtr="0" forceAA="0" compatLnSpc="1">
                <a:prstTxWarp prst="textNoShape">
                  <a:avLst/>
                </a:prstTxWarp>
                <a:noAutofit/>
              </a:bodyPr>
              <a:lstStyle/>
              <a:p>
                <a:pPr defTabSz="1656649" fontAlgn="base">
                  <a:lnSpc>
                    <a:spcPct val="90000"/>
                  </a:lnSpc>
                  <a:spcBef>
                    <a:spcPct val="0"/>
                  </a:spcBef>
                  <a:spcAft>
                    <a:spcPct val="0"/>
                  </a:spcAft>
                </a:pPr>
                <a:endParaRPr lang="en-US" sz="2754" kern="0" dirty="0">
                  <a:gradFill>
                    <a:gsLst>
                      <a:gs pos="0">
                        <a:sysClr val="window" lastClr="FFFFFF"/>
                      </a:gs>
                      <a:gs pos="100000">
                        <a:sysClr val="window" lastClr="FFFFFF"/>
                      </a:gs>
                    </a:gsLst>
                    <a:lin ang="16200000" scaled="0"/>
                  </a:gradFill>
                  <a:latin typeface="+mj-lt"/>
                </a:endParaRPr>
              </a:p>
            </p:txBody>
          </p:sp>
        </p:grpSp>
        <p:sp>
          <p:nvSpPr>
            <p:cNvPr id="15" name="TextBox 14"/>
            <p:cNvSpPr txBox="1"/>
            <p:nvPr/>
          </p:nvSpPr>
          <p:spPr>
            <a:xfrm>
              <a:off x="308648" y="1215727"/>
              <a:ext cx="2689274" cy="424214"/>
            </a:xfrm>
            <a:prstGeom prst="rect">
              <a:avLst/>
            </a:prstGeom>
            <a:noFill/>
          </p:spPr>
          <p:txBody>
            <a:bodyPr wrap="square" rtlCol="0">
              <a:spAutoFit/>
            </a:bodyPr>
            <a:lstStyle/>
            <a:p>
              <a:pPr algn="ctr"/>
              <a:r>
                <a:rPr lang="en-US" sz="2040" dirty="0">
                  <a:latin typeface="Segoe WP Semibold" panose="020B0702040204020203" pitchFamily="34" charset="0"/>
                  <a:ea typeface="Segoe UI" pitchFamily="34" charset="0"/>
                  <a:cs typeface="Segoe WP Semibold" panose="020B0702040204020203" pitchFamily="34" charset="0"/>
                </a:rPr>
                <a:t>Clustered </a:t>
              </a:r>
              <a:r>
                <a:rPr lang="en-US" sz="2040" dirty="0" err="1">
                  <a:latin typeface="Segoe WP Semibold" panose="020B0702040204020203" pitchFamily="34" charset="0"/>
                  <a:ea typeface="Segoe UI" pitchFamily="34" charset="0"/>
                  <a:cs typeface="Segoe WP Semibold" panose="020B0702040204020203" pitchFamily="34" charset="0"/>
                </a:rPr>
                <a:t>ColumnStore</a:t>
              </a:r>
              <a:br>
                <a:rPr lang="en-US" sz="2040" dirty="0">
                  <a:latin typeface="Segoe WP Semibold" panose="020B0702040204020203" pitchFamily="34" charset="0"/>
                  <a:ea typeface="Segoe UI" pitchFamily="34" charset="0"/>
                  <a:cs typeface="Segoe WP Semibold" panose="020B0702040204020203" pitchFamily="34" charset="0"/>
                </a:rPr>
              </a:br>
              <a:r>
                <a:rPr lang="en-US" sz="1600" dirty="0">
                  <a:latin typeface="Segoe WP Semibold" panose="020B0702040204020203" pitchFamily="34" charset="0"/>
                  <a:ea typeface="Segoe UI" pitchFamily="34" charset="0"/>
                  <a:cs typeface="Segoe WP Semibold" panose="020B0702040204020203" pitchFamily="34" charset="0"/>
                </a:rPr>
                <a:t>(SQL DW Default)</a:t>
              </a:r>
            </a:p>
          </p:txBody>
        </p:sp>
        <p:sp>
          <p:nvSpPr>
            <p:cNvPr id="18" name="Rectangle 17"/>
            <p:cNvSpPr/>
            <p:nvPr/>
          </p:nvSpPr>
          <p:spPr>
            <a:xfrm>
              <a:off x="203824" y="1719518"/>
              <a:ext cx="2867496" cy="2041031"/>
            </a:xfrm>
            <a:prstGeom prst="rect">
              <a:avLst/>
            </a:prstGeom>
          </p:spPr>
          <p:txBody>
            <a:bodyPr wrap="square">
              <a:spAutoFit/>
            </a:bodyPr>
            <a:lstStyle/>
            <a:p>
              <a:pPr marL="388591" indent="-388591">
                <a:buFont typeface="Arial" panose="020B0604020202020204" pitchFamily="34" charset="0"/>
                <a:buChar char="•"/>
                <a:defRPr/>
              </a:pPr>
              <a:r>
                <a:rPr lang="en-US" kern="0" dirty="0">
                  <a:solidFill>
                    <a:schemeClr val="accent3"/>
                  </a:solidFill>
                  <a:sym typeface="Wingdings 2" pitchFamily="18" charset="2"/>
                </a:rPr>
                <a:t>Optimal choice for large tables</a:t>
              </a:r>
            </a:p>
            <a:p>
              <a:pPr marL="388591" indent="-388591">
                <a:buFont typeface="Arial" panose="020B0604020202020204" pitchFamily="34" charset="0"/>
                <a:buChar char="•"/>
                <a:defRPr/>
              </a:pPr>
              <a:endParaRPr lang="en-US" kern="0" dirty="0">
                <a:sym typeface="Wingdings 2" pitchFamily="18" charset="2"/>
              </a:endParaRPr>
            </a:p>
            <a:p>
              <a:pPr marL="388591" indent="-388591">
                <a:buFont typeface="Arial" panose="020B0604020202020204" pitchFamily="34" charset="0"/>
                <a:buChar char="•"/>
                <a:defRPr/>
              </a:pPr>
              <a:r>
                <a:rPr lang="en-US" kern="0" dirty="0">
                  <a:sym typeface="Wingdings 2" pitchFamily="18" charset="2"/>
                </a:rPr>
                <a:t>Limits scans to columns in the query</a:t>
              </a:r>
            </a:p>
            <a:p>
              <a:pPr marL="388591" indent="-388591">
                <a:buFont typeface="Arial" panose="020B0604020202020204" pitchFamily="34" charset="0"/>
                <a:buChar char="•"/>
                <a:defRPr/>
              </a:pPr>
              <a:endParaRPr lang="en-US" kern="0" dirty="0">
                <a:sym typeface="Wingdings 2" pitchFamily="18" charset="2"/>
              </a:endParaRPr>
            </a:p>
            <a:p>
              <a:pPr marL="388591" indent="-388591">
                <a:buFont typeface="Arial" panose="020B0604020202020204" pitchFamily="34" charset="0"/>
                <a:buChar char="•"/>
                <a:defRPr/>
              </a:pPr>
              <a:r>
                <a:rPr lang="en-US" kern="0" dirty="0">
                  <a:sym typeface="Wingdings 2" pitchFamily="18" charset="2"/>
                </a:rPr>
                <a:t>Optimal compression</a:t>
              </a:r>
            </a:p>
            <a:p>
              <a:pPr marL="388591" indent="-388591">
                <a:buFont typeface="Arial" panose="020B0604020202020204" pitchFamily="34" charset="0"/>
                <a:buChar char="•"/>
                <a:defRPr/>
              </a:pPr>
              <a:endParaRPr lang="en-US" kern="0" dirty="0">
                <a:sym typeface="Wingdings 2" pitchFamily="18" charset="2"/>
              </a:endParaRPr>
            </a:p>
            <a:p>
              <a:pPr marL="388591" indent="-388591">
                <a:buFont typeface="Arial" panose="020B0604020202020204" pitchFamily="34" charset="0"/>
                <a:buChar char="•"/>
                <a:defRPr/>
              </a:pPr>
              <a:r>
                <a:rPr lang="en-US" kern="0" dirty="0">
                  <a:sym typeface="Wingdings 2" pitchFamily="18" charset="2"/>
                </a:rPr>
                <a:t>Slower to load than Heap</a:t>
              </a:r>
            </a:p>
            <a:p>
              <a:pPr marL="388591" indent="-388591">
                <a:buFont typeface="Arial" panose="020B0604020202020204" pitchFamily="34" charset="0"/>
                <a:buChar char="•"/>
                <a:defRPr/>
              </a:pPr>
              <a:endParaRPr lang="en-US" kern="0" dirty="0">
                <a:sym typeface="Wingdings 2" pitchFamily="18" charset="2"/>
              </a:endParaRPr>
            </a:p>
            <a:p>
              <a:pPr marL="388591" indent="-388591">
                <a:buFont typeface="Arial" panose="020B0604020202020204" pitchFamily="34" charset="0"/>
                <a:buChar char="•"/>
                <a:defRPr/>
              </a:pPr>
              <a:r>
                <a:rPr lang="en-US" kern="0" dirty="0">
                  <a:sym typeface="Wingdings 2" pitchFamily="18" charset="2"/>
                </a:rPr>
                <a:t>Keep partitions large enough to compress (&gt; 1 million rows)</a:t>
              </a:r>
            </a:p>
          </p:txBody>
        </p:sp>
      </p:grpSp>
      <p:sp>
        <p:nvSpPr>
          <p:cNvPr id="3" name="Rectangle 2"/>
          <p:cNvSpPr/>
          <p:nvPr/>
        </p:nvSpPr>
        <p:spPr>
          <a:xfrm>
            <a:off x="277381" y="1287462"/>
            <a:ext cx="8332602" cy="469039"/>
          </a:xfrm>
          <a:prstGeom prst="rect">
            <a:avLst/>
          </a:prstGeom>
        </p:spPr>
        <p:txBody>
          <a:bodyPr wrap="none">
            <a:spAutoFit/>
          </a:bodyPr>
          <a:lstStyle/>
          <a:p>
            <a:r>
              <a:rPr lang="en-US" sz="2448" dirty="0">
                <a:solidFill>
                  <a:srgbClr val="7AC14B"/>
                </a:solidFill>
              </a:rPr>
              <a:t>Selecting the right table layout is key to good performance</a:t>
            </a:r>
          </a:p>
        </p:txBody>
      </p:sp>
      <p:grpSp>
        <p:nvGrpSpPr>
          <p:cNvPr id="21" name="Group 20"/>
          <p:cNvGrpSpPr/>
          <p:nvPr/>
        </p:nvGrpSpPr>
        <p:grpSpPr>
          <a:xfrm>
            <a:off x="4257732" y="5021262"/>
            <a:ext cx="7979427" cy="1447800"/>
            <a:chOff x="4264819" y="1763394"/>
            <a:chExt cx="3657600" cy="5746360"/>
          </a:xfrm>
        </p:grpSpPr>
        <p:sp>
          <p:nvSpPr>
            <p:cNvPr id="22" name="Rectangle 21"/>
            <p:cNvSpPr/>
            <p:nvPr/>
          </p:nvSpPr>
          <p:spPr bwMode="auto">
            <a:xfrm>
              <a:off x="4264819" y="1763394"/>
              <a:ext cx="3657600" cy="1814640"/>
            </a:xfrm>
            <a:prstGeom prst="rect">
              <a:avLst/>
            </a:prstGeom>
            <a:solidFill>
              <a:schemeClr val="accent5"/>
            </a:solidFill>
            <a:ln w="25400" cap="flat" cmpd="sng" algn="ctr">
              <a:noFill/>
              <a:prstDash val="solid"/>
              <a:headEnd type="none" w="med" len="med"/>
              <a:tailEnd type="none" w="med" len="med"/>
            </a:ln>
            <a:effectLst/>
          </p:spPr>
          <p:txBody>
            <a:bodyPr rot="0" spcFirstLastPara="0" vertOverflow="overflow" horzOverflow="overflow" vert="horz" wrap="square" lIns="93247" tIns="0" rIns="93247" bIns="0" numCol="1" spcCol="0" rtlCol="0" fromWordArt="0" anchor="ctr" anchorCtr="0" forceAA="0" compatLnSpc="1">
              <a:prstTxWarp prst="textNoShape">
                <a:avLst/>
              </a:prstTxWarp>
              <a:noAutofit/>
            </a:bodyPr>
            <a:lstStyle/>
            <a:p>
              <a:pPr defTabSz="1656649" fontAlgn="base">
                <a:lnSpc>
                  <a:spcPct val="90000"/>
                </a:lnSpc>
                <a:spcBef>
                  <a:spcPct val="0"/>
                </a:spcBef>
                <a:spcAft>
                  <a:spcPct val="0"/>
                </a:spcAft>
              </a:pPr>
              <a:endParaRPr lang="en-US" sz="2754" kern="0" dirty="0">
                <a:gradFill>
                  <a:gsLst>
                    <a:gs pos="0">
                      <a:sysClr val="window" lastClr="FFFFFF"/>
                    </a:gs>
                    <a:gs pos="100000">
                      <a:sysClr val="window" lastClr="FFFFFF"/>
                    </a:gs>
                  </a:gsLst>
                  <a:lin ang="16200000" scaled="0"/>
                </a:gradFill>
                <a:latin typeface="+mj-lt"/>
              </a:endParaRPr>
            </a:p>
          </p:txBody>
        </p:sp>
        <p:sp>
          <p:nvSpPr>
            <p:cNvPr id="23" name="Rectangle 22"/>
            <p:cNvSpPr/>
            <p:nvPr/>
          </p:nvSpPr>
          <p:spPr bwMode="auto">
            <a:xfrm>
              <a:off x="4264819" y="3578034"/>
              <a:ext cx="3657600" cy="3931720"/>
            </a:xfrm>
            <a:prstGeom prst="rect">
              <a:avLst/>
            </a:prstGeom>
            <a:solidFill>
              <a:srgbClr val="505050"/>
            </a:solidFill>
            <a:ln w="9525" cap="flat" cmpd="sng" algn="ctr">
              <a:noFill/>
              <a:prstDash val="solid"/>
              <a:headEnd type="none" w="med" len="med"/>
              <a:tailEnd type="none" w="med" len="med"/>
            </a:ln>
            <a:effectLst/>
          </p:spPr>
          <p:txBody>
            <a:bodyPr vert="horz" wrap="square" lIns="93243" tIns="46622" rIns="93243" bIns="46622" numCol="1" rtlCol="0" anchor="ctr" anchorCtr="0" compatLnSpc="1">
              <a:prstTxWarp prst="textNoShape">
                <a:avLst/>
              </a:prstTxWarp>
            </a:bodyPr>
            <a:lstStyle/>
            <a:p>
              <a:pPr marL="349701" indent="-349701" defTabSz="1242754">
                <a:buFont typeface="Arial" panose="020B0604020202020204" pitchFamily="34" charset="0"/>
                <a:buChar char="•"/>
              </a:pPr>
              <a:endParaRPr lang="en-US" sz="2448" kern="0" dirty="0">
                <a:gradFill>
                  <a:gsLst>
                    <a:gs pos="0">
                      <a:srgbClr val="FFFFFF"/>
                    </a:gs>
                    <a:gs pos="100000">
                      <a:srgbClr val="FFFFFF"/>
                    </a:gs>
                  </a:gsLst>
                  <a:lin ang="5400000" scaled="0"/>
                </a:gradFill>
              </a:endParaRPr>
            </a:p>
          </p:txBody>
        </p:sp>
      </p:grpSp>
      <p:sp>
        <p:nvSpPr>
          <p:cNvPr id="24" name="TextBox 23"/>
          <p:cNvSpPr txBox="1"/>
          <p:nvPr/>
        </p:nvSpPr>
        <p:spPr>
          <a:xfrm>
            <a:off x="4257733" y="5021262"/>
            <a:ext cx="7979426" cy="406265"/>
          </a:xfrm>
          <a:prstGeom prst="rect">
            <a:avLst/>
          </a:prstGeom>
          <a:solidFill>
            <a:schemeClr val="accent5"/>
          </a:solidFill>
        </p:spPr>
        <p:txBody>
          <a:bodyPr wrap="square" rtlCol="0">
            <a:spAutoFit/>
          </a:bodyPr>
          <a:lstStyle/>
          <a:p>
            <a:pPr algn="ctr"/>
            <a:r>
              <a:rPr lang="en-US" sz="2040" dirty="0">
                <a:latin typeface="Segoe WP Semibold" panose="020B0702040204020203" pitchFamily="34" charset="0"/>
                <a:ea typeface="Segoe UI" pitchFamily="34" charset="0"/>
                <a:cs typeface="Segoe WP Semibold" panose="020B0702040204020203" pitchFamily="34" charset="0"/>
              </a:rPr>
              <a:t>Secondary Indexes</a:t>
            </a:r>
            <a:endParaRPr lang="en-US" sz="1600" dirty="0">
              <a:latin typeface="Segoe WP Semibold" panose="020B0702040204020203" pitchFamily="34" charset="0"/>
              <a:ea typeface="Segoe UI" pitchFamily="34" charset="0"/>
              <a:cs typeface="Segoe WP Semibold" panose="020B0702040204020203" pitchFamily="34" charset="0"/>
            </a:endParaRPr>
          </a:p>
        </p:txBody>
      </p:sp>
      <p:sp>
        <p:nvSpPr>
          <p:cNvPr id="25" name="Rectangle 24"/>
          <p:cNvSpPr/>
          <p:nvPr/>
        </p:nvSpPr>
        <p:spPr>
          <a:xfrm>
            <a:off x="4399785" y="5478462"/>
            <a:ext cx="7764418" cy="1754326"/>
          </a:xfrm>
          <a:prstGeom prst="rect">
            <a:avLst/>
          </a:prstGeom>
        </p:spPr>
        <p:txBody>
          <a:bodyPr wrap="square">
            <a:spAutoFit/>
          </a:bodyPr>
          <a:lstStyle/>
          <a:p>
            <a:pPr marL="388591" indent="-388591">
              <a:buFont typeface="Arial" panose="020B0604020202020204" pitchFamily="34" charset="0"/>
              <a:buChar char="•"/>
              <a:defRPr/>
            </a:pPr>
            <a:r>
              <a:rPr lang="en-US" kern="0" dirty="0">
                <a:sym typeface="Wingdings 2" pitchFamily="18" charset="2"/>
              </a:rPr>
              <a:t>Optimize single row lookups</a:t>
            </a:r>
          </a:p>
          <a:p>
            <a:pPr marL="388591" indent="-388591">
              <a:buFont typeface="Arial" panose="020B0604020202020204" pitchFamily="34" charset="0"/>
              <a:buChar char="•"/>
              <a:defRPr/>
            </a:pPr>
            <a:r>
              <a:rPr lang="en-US" kern="0" dirty="0">
                <a:sym typeface="Wingdings 2" pitchFamily="18" charset="2"/>
              </a:rPr>
              <a:t>Will slow down loads</a:t>
            </a:r>
          </a:p>
          <a:p>
            <a:pPr marL="388591" indent="-388591">
              <a:buFont typeface="Arial" panose="020B0604020202020204" pitchFamily="34" charset="0"/>
              <a:buChar char="•"/>
              <a:defRPr/>
            </a:pPr>
            <a:r>
              <a:rPr lang="en-US" kern="0" dirty="0">
                <a:sym typeface="Wingdings 2" pitchFamily="18" charset="2"/>
              </a:rPr>
              <a:t>Not yet available for Clustered Column Store</a:t>
            </a:r>
          </a:p>
          <a:p>
            <a:pPr marL="388591" indent="-388591" defTabSz="1243442">
              <a:buFont typeface="Arial" panose="020B0604020202020204" pitchFamily="34" charset="0"/>
              <a:buChar char="•"/>
              <a:defRPr/>
            </a:pPr>
            <a:endParaRPr lang="en-US" kern="0" dirty="0"/>
          </a:p>
          <a:p>
            <a:pPr marL="388591" indent="-388591" defTabSz="1243442">
              <a:buFont typeface="Arial" panose="020B0604020202020204" pitchFamily="34" charset="0"/>
              <a:buChar char="•"/>
              <a:defRPr/>
            </a:pPr>
            <a:endParaRPr lang="en-US" kern="0" dirty="0"/>
          </a:p>
          <a:p>
            <a:pPr marL="388591" indent="-388591" defTabSz="1243442">
              <a:buFont typeface="Arial" panose="020B0604020202020204" pitchFamily="34" charset="0"/>
              <a:buChar char="•"/>
              <a:defRPr/>
            </a:pPr>
            <a:endParaRPr lang="en-US" kern="0" dirty="0"/>
          </a:p>
        </p:txBody>
      </p:sp>
    </p:spTree>
    <p:extLst>
      <p:ext uri="{BB962C8B-B14F-4D97-AF65-F5344CB8AC3E}">
        <p14:creationId xmlns:p14="http://schemas.microsoft.com/office/powerpoint/2010/main" val="15319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Optimizing with Partitioning</a:t>
            </a:r>
          </a:p>
        </p:txBody>
      </p:sp>
      <p:sp>
        <p:nvSpPr>
          <p:cNvPr id="8" name="Rectangle 7"/>
          <p:cNvSpPr/>
          <p:nvPr/>
        </p:nvSpPr>
        <p:spPr>
          <a:xfrm>
            <a:off x="277381" y="1287462"/>
            <a:ext cx="5184496" cy="469039"/>
          </a:xfrm>
          <a:prstGeom prst="rect">
            <a:avLst/>
          </a:prstGeom>
        </p:spPr>
        <p:txBody>
          <a:bodyPr wrap="none">
            <a:spAutoFit/>
          </a:bodyPr>
          <a:lstStyle/>
          <a:p>
            <a:r>
              <a:rPr lang="en-US" sz="2448" dirty="0">
                <a:solidFill>
                  <a:srgbClr val="7AC14B"/>
                </a:solidFill>
              </a:rPr>
              <a:t>Performance optimizations include…</a:t>
            </a:r>
          </a:p>
        </p:txBody>
      </p:sp>
      <p:sp>
        <p:nvSpPr>
          <p:cNvPr id="10" name="Text Placeholder 5"/>
          <p:cNvSpPr>
            <a:spLocks noGrp="1"/>
          </p:cNvSpPr>
          <p:nvPr>
            <p:ph type="body" sz="quarter" idx="10"/>
          </p:nvPr>
        </p:nvSpPr>
        <p:spPr>
          <a:xfrm>
            <a:off x="274638" y="2125662"/>
            <a:ext cx="11887200" cy="3893374"/>
          </a:xfrm>
          <a:prstGeom prst="rect">
            <a:avLst/>
          </a:prstGeom>
        </p:spPr>
        <p:txBody>
          <a:bodyPr/>
          <a:lstStyle/>
          <a:p>
            <a:pPr>
              <a:lnSpc>
                <a:spcPct val="150000"/>
              </a:lnSpc>
              <a:spcBef>
                <a:spcPts val="600"/>
              </a:spcBef>
            </a:pPr>
            <a:r>
              <a:rPr lang="en-US" sz="2400" dirty="0"/>
              <a:t>Typically partition on date column</a:t>
            </a:r>
          </a:p>
          <a:p>
            <a:pPr>
              <a:lnSpc>
                <a:spcPct val="150000"/>
              </a:lnSpc>
              <a:spcBef>
                <a:spcPts val="600"/>
              </a:spcBef>
            </a:pPr>
            <a:r>
              <a:rPr lang="en-US" sz="2400" dirty="0"/>
              <a:t>Improves performance of predicates</a:t>
            </a:r>
          </a:p>
          <a:p>
            <a:pPr>
              <a:lnSpc>
                <a:spcPct val="150000"/>
              </a:lnSpc>
              <a:spcBef>
                <a:spcPts val="600"/>
              </a:spcBef>
            </a:pPr>
            <a:r>
              <a:rPr lang="en-US" sz="2400" dirty="0"/>
              <a:t>Optimize load performance through partition switching, merging and splitting</a:t>
            </a:r>
          </a:p>
          <a:p>
            <a:pPr>
              <a:lnSpc>
                <a:spcPct val="150000"/>
              </a:lnSpc>
              <a:spcBef>
                <a:spcPts val="600"/>
              </a:spcBef>
            </a:pPr>
            <a:r>
              <a:rPr lang="en-US" sz="2400" dirty="0"/>
              <a:t>Re-indexing by partition</a:t>
            </a:r>
          </a:p>
          <a:p>
            <a:pPr>
              <a:lnSpc>
                <a:spcPct val="150000"/>
              </a:lnSpc>
              <a:spcBef>
                <a:spcPts val="600"/>
              </a:spcBef>
            </a:pPr>
            <a:r>
              <a:rPr lang="en-US" sz="2400" dirty="0"/>
              <a:t>Too many partitions can slow things down quite a bit.  Experiment.</a:t>
            </a:r>
          </a:p>
          <a:p>
            <a:pPr>
              <a:lnSpc>
                <a:spcPct val="150000"/>
              </a:lnSpc>
              <a:spcBef>
                <a:spcPts val="600"/>
              </a:spcBef>
            </a:pPr>
            <a:r>
              <a:rPr lang="en-US" sz="2400" dirty="0"/>
              <a:t>Do not over-partition Clustered Columnstore Tables</a:t>
            </a:r>
          </a:p>
        </p:txBody>
      </p:sp>
    </p:spTree>
    <p:extLst>
      <p:ext uri="{BB962C8B-B14F-4D97-AF65-F5344CB8AC3E}">
        <p14:creationId xmlns:p14="http://schemas.microsoft.com/office/powerpoint/2010/main" val="176360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j-lt"/>
              </a:rPr>
              <a:t>Do Not Over Partition</a:t>
            </a:r>
          </a:p>
        </p:txBody>
      </p:sp>
      <p:sp>
        <p:nvSpPr>
          <p:cNvPr id="5" name="Text Placeholder 5"/>
          <p:cNvSpPr>
            <a:spLocks noGrp="1"/>
          </p:cNvSpPr>
          <p:nvPr>
            <p:ph type="body" sz="quarter" idx="10"/>
          </p:nvPr>
        </p:nvSpPr>
        <p:spPr>
          <a:xfrm>
            <a:off x="274638" y="1897062"/>
            <a:ext cx="11887200" cy="4708981"/>
          </a:xfrm>
          <a:prstGeom prst="rect">
            <a:avLst/>
          </a:prstGeom>
        </p:spPr>
        <p:txBody>
          <a:bodyPr vert="horz" wrap="square" lIns="146304" tIns="91440" rIns="146304" bIns="91440" rtlCol="0">
            <a:spAutoFit/>
          </a:bodyPr>
          <a:lstStyle/>
          <a:p>
            <a:r>
              <a:rPr lang="en-US" sz="2800" dirty="0">
                <a:solidFill>
                  <a:schemeClr val="tx1"/>
                </a:solidFill>
              </a:rPr>
              <a:t>While partitioning data can be very effective for maintaining your data through partition switching or optimizing scans by with partition elimination, having too many partitions can slow down your queries</a:t>
            </a:r>
          </a:p>
          <a:p>
            <a:r>
              <a:rPr lang="en-US" sz="2800" dirty="0">
                <a:solidFill>
                  <a:schemeClr val="tx1"/>
                </a:solidFill>
              </a:rPr>
              <a:t>Often a high granularity partitioning strategy which may work well on SQL Server may not work well on SQL Data Warehouse</a:t>
            </a:r>
          </a:p>
          <a:p>
            <a:r>
              <a:rPr lang="en-US" sz="2800" dirty="0">
                <a:solidFill>
                  <a:schemeClr val="tx1"/>
                </a:solidFill>
              </a:rPr>
              <a:t>Having too many partitions can also reduce the effectiveness of clustered columnstore indexes if each partition has fewer than 1 million rows</a:t>
            </a:r>
          </a:p>
          <a:p>
            <a:r>
              <a:rPr lang="en-US" sz="2800" dirty="0"/>
              <a:t>Consider lower granularity than what may have worked for you in SQL Server. For example, consider using weekly or monthly partitions rather than daily partitions</a:t>
            </a:r>
            <a:endParaRPr lang="en-US" sz="2800" dirty="0">
              <a:solidFill>
                <a:schemeClr val="tx1"/>
              </a:solidFill>
            </a:endParaRPr>
          </a:p>
        </p:txBody>
      </p:sp>
    </p:spTree>
    <p:extLst>
      <p:ext uri="{BB962C8B-B14F-4D97-AF65-F5344CB8AC3E}">
        <p14:creationId xmlns:p14="http://schemas.microsoft.com/office/powerpoint/2010/main" val="2836335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j-lt"/>
              </a:rPr>
              <a:t>Minimize Transaction Sizes</a:t>
            </a:r>
          </a:p>
        </p:txBody>
      </p:sp>
      <p:sp>
        <p:nvSpPr>
          <p:cNvPr id="5" name="Text Placeholder 5"/>
          <p:cNvSpPr>
            <a:spLocks noGrp="1"/>
          </p:cNvSpPr>
          <p:nvPr>
            <p:ph type="body" sz="quarter" idx="10"/>
          </p:nvPr>
        </p:nvSpPr>
        <p:spPr>
          <a:xfrm>
            <a:off x="274638" y="1897062"/>
            <a:ext cx="11887200" cy="2296013"/>
          </a:xfrm>
          <a:prstGeom prst="rect">
            <a:avLst/>
          </a:prstGeom>
        </p:spPr>
        <p:txBody>
          <a:bodyPr vert="horz" wrap="square" lIns="146304" tIns="91440" rIns="146304" bIns="91440" rtlCol="0">
            <a:spAutoFit/>
          </a:bodyPr>
          <a:lstStyle/>
          <a:p>
            <a:r>
              <a:rPr lang="en-US" sz="2800" dirty="0"/>
              <a:t>INSERT, UPDATE, and DELETE statements run in a transaction and if they fail they must be rolled back</a:t>
            </a:r>
          </a:p>
          <a:p>
            <a:pPr marL="0" indent="0">
              <a:buNone/>
            </a:pPr>
            <a:endParaRPr lang="en-US" sz="2800" dirty="0"/>
          </a:p>
          <a:p>
            <a:r>
              <a:rPr lang="en-US" sz="2800" dirty="0"/>
              <a:t>To minimize the potential for a long rollback, minimize transaction sizes whenever possible.</a:t>
            </a:r>
          </a:p>
        </p:txBody>
      </p:sp>
    </p:spTree>
    <p:extLst>
      <p:ext uri="{BB962C8B-B14F-4D97-AF65-F5344CB8AC3E}">
        <p14:creationId xmlns:p14="http://schemas.microsoft.com/office/powerpoint/2010/main" val="42333205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latin typeface="+mj-lt"/>
              </a:rPr>
              <a:t>Optimizing large updates using CTAS</a:t>
            </a:r>
          </a:p>
        </p:txBody>
      </p:sp>
      <p:sp>
        <p:nvSpPr>
          <p:cNvPr id="5" name="Text Placeholder 5"/>
          <p:cNvSpPr>
            <a:spLocks noGrp="1"/>
          </p:cNvSpPr>
          <p:nvPr>
            <p:ph type="body" sz="quarter" idx="10"/>
          </p:nvPr>
        </p:nvSpPr>
        <p:spPr>
          <a:xfrm>
            <a:off x="274638" y="1516062"/>
            <a:ext cx="11887200" cy="3761030"/>
          </a:xfrm>
          <a:prstGeom prst="rect">
            <a:avLst/>
          </a:prstGeom>
        </p:spPr>
        <p:txBody>
          <a:bodyPr vert="horz" wrap="square" lIns="146304" tIns="91440" rIns="146304" bIns="91440" rtlCol="0">
            <a:spAutoFit/>
          </a:bodyPr>
          <a:lstStyle/>
          <a:p>
            <a:r>
              <a:rPr lang="en-US" sz="2800" dirty="0">
                <a:solidFill>
                  <a:schemeClr val="tx1"/>
                </a:solidFill>
              </a:rPr>
              <a:t>Perhaps one of the most common uses of </a:t>
            </a:r>
            <a:r>
              <a:rPr lang="en-US" sz="2800" i="1" dirty="0"/>
              <a:t>CREATE TABLE AS SELECT </a:t>
            </a:r>
            <a:r>
              <a:rPr lang="en-US" sz="2800" dirty="0"/>
              <a:t>(</a:t>
            </a:r>
            <a:r>
              <a:rPr lang="en-US" sz="2800" dirty="0">
                <a:solidFill>
                  <a:schemeClr val="tx1"/>
                </a:solidFill>
              </a:rPr>
              <a:t>CTAS) is creating a copy of a table so that you can change the DDL. If for example you originally created your table as ROUND_ROBIN and now want change it to a table distributed on a column, CTAS is how you would change the distribution column. CTAS can also be used to change partitioning, indexing, or column types.</a:t>
            </a:r>
          </a:p>
          <a:p>
            <a:r>
              <a:rPr lang="en-US" sz="2800" dirty="0">
                <a:solidFill>
                  <a:schemeClr val="tx1"/>
                </a:solidFill>
              </a:rPr>
              <a:t>If you need to update a large number of rows in a table or a partition it can often be far more efficient to use a minimally logged operation such as CTAS to do so.</a:t>
            </a:r>
          </a:p>
        </p:txBody>
      </p:sp>
      <p:sp>
        <p:nvSpPr>
          <p:cNvPr id="7" name="Rectangle 6"/>
          <p:cNvSpPr/>
          <p:nvPr/>
        </p:nvSpPr>
        <p:spPr>
          <a:xfrm>
            <a:off x="5456237" y="5097462"/>
            <a:ext cx="6216650" cy="1384995"/>
          </a:xfrm>
          <a:prstGeom prst="rect">
            <a:avLst/>
          </a:prstGeom>
        </p:spPr>
        <p:txBody>
          <a:bodyPr>
            <a:spAutoFit/>
          </a:bodyPr>
          <a:lstStyle/>
          <a:p>
            <a:r>
              <a:rPr lang="en-US" sz="2800" dirty="0"/>
              <a:t>CREATE TABLE</a:t>
            </a:r>
          </a:p>
          <a:p>
            <a:r>
              <a:rPr lang="en-US" sz="2800" dirty="0"/>
              <a:t>WITH( …)</a:t>
            </a:r>
          </a:p>
          <a:p>
            <a:r>
              <a:rPr lang="en-US" sz="2800" dirty="0"/>
              <a:t>AS SELECT * FROM table</a:t>
            </a:r>
          </a:p>
        </p:txBody>
      </p:sp>
    </p:spTree>
    <p:extLst>
      <p:ext uri="{BB962C8B-B14F-4D97-AF65-F5344CB8AC3E}">
        <p14:creationId xmlns:p14="http://schemas.microsoft.com/office/powerpoint/2010/main" val="36982531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mj-lt"/>
              </a:rPr>
              <a:t>Leverage minimal logging constructs where possible</a:t>
            </a:r>
          </a:p>
        </p:txBody>
      </p:sp>
      <p:sp>
        <p:nvSpPr>
          <p:cNvPr id="5" name="Text Placeholder 5"/>
          <p:cNvSpPr>
            <a:spLocks noGrp="1"/>
          </p:cNvSpPr>
          <p:nvPr>
            <p:ph type="body" sz="quarter" idx="10"/>
          </p:nvPr>
        </p:nvSpPr>
        <p:spPr>
          <a:xfrm>
            <a:off x="274638" y="1135062"/>
            <a:ext cx="11887200" cy="1920526"/>
          </a:xfrm>
          <a:prstGeom prst="rect">
            <a:avLst/>
          </a:prstGeom>
        </p:spPr>
        <p:txBody>
          <a:bodyPr vert="horz" wrap="square" lIns="146304" tIns="91440" rIns="146304" bIns="91440" rtlCol="0">
            <a:spAutoFit/>
          </a:bodyPr>
          <a:lstStyle/>
          <a:p>
            <a:r>
              <a:rPr lang="en-US" sz="2400" dirty="0">
                <a:solidFill>
                  <a:schemeClr val="tx1"/>
                </a:solidFill>
              </a:rPr>
              <a:t>As much less information is tracked in the transaction log, a minimally logged operation performs better than a similarly sized fully logged operation. </a:t>
            </a:r>
          </a:p>
          <a:p>
            <a:r>
              <a:rPr lang="en-US" sz="2400" i="1" dirty="0">
                <a:solidFill>
                  <a:schemeClr val="tx1"/>
                </a:solidFill>
              </a:rPr>
              <a:t>CTAS</a:t>
            </a:r>
            <a:r>
              <a:rPr lang="en-US" sz="2400" dirty="0">
                <a:solidFill>
                  <a:schemeClr val="tx1"/>
                </a:solidFill>
              </a:rPr>
              <a:t> and </a:t>
            </a:r>
            <a:r>
              <a:rPr lang="en-US" sz="2400" i="1" dirty="0">
                <a:solidFill>
                  <a:schemeClr val="tx1"/>
                </a:solidFill>
              </a:rPr>
              <a:t>INSERT...SELECT </a:t>
            </a:r>
            <a:r>
              <a:rPr lang="en-US" sz="2400" dirty="0">
                <a:solidFill>
                  <a:schemeClr val="tx1"/>
                </a:solidFill>
              </a:rPr>
              <a:t>are both bulk load operations. However, both are influenced by the target table definition and depend on the load scenario. Below is a table that explains if your bulk operation will be fully or minimally logged</a:t>
            </a:r>
          </a:p>
        </p:txBody>
      </p:sp>
      <p:graphicFrame>
        <p:nvGraphicFramePr>
          <p:cNvPr id="3" name="Table 2"/>
          <p:cNvGraphicFramePr>
            <a:graphicFrameLocks noGrp="1"/>
          </p:cNvGraphicFramePr>
          <p:nvPr>
            <p:extLst>
              <p:ext uri="{D42A27DB-BD31-4B8C-83A1-F6EECF244321}">
                <p14:modId xmlns:p14="http://schemas.microsoft.com/office/powerpoint/2010/main" val="2536042294"/>
              </p:ext>
            </p:extLst>
          </p:nvPr>
        </p:nvGraphicFramePr>
        <p:xfrm>
          <a:off x="5684837" y="3244368"/>
          <a:ext cx="6246034" cy="3377094"/>
        </p:xfrm>
        <a:graphic>
          <a:graphicData uri="http://schemas.openxmlformats.org/drawingml/2006/table">
            <a:tbl>
              <a:tblPr/>
              <a:tblGrid>
                <a:gridCol w="1902634">
                  <a:extLst>
                    <a:ext uri="{9D8B030D-6E8A-4147-A177-3AD203B41FA5}">
                      <a16:colId xmlns:a16="http://schemas.microsoft.com/office/drawing/2014/main" val="1935375700"/>
                    </a:ext>
                  </a:extLst>
                </a:gridCol>
                <a:gridCol w="2743200">
                  <a:extLst>
                    <a:ext uri="{9D8B030D-6E8A-4147-A177-3AD203B41FA5}">
                      <a16:colId xmlns:a16="http://schemas.microsoft.com/office/drawing/2014/main" val="1839949279"/>
                    </a:ext>
                  </a:extLst>
                </a:gridCol>
                <a:gridCol w="1600200">
                  <a:extLst>
                    <a:ext uri="{9D8B030D-6E8A-4147-A177-3AD203B41FA5}">
                      <a16:colId xmlns:a16="http://schemas.microsoft.com/office/drawing/2014/main" val="1527508260"/>
                    </a:ext>
                  </a:extLst>
                </a:gridCol>
              </a:tblGrid>
              <a:tr h="222885">
                <a:tc>
                  <a:txBody>
                    <a:bodyPr/>
                    <a:lstStyle/>
                    <a:p>
                      <a:r>
                        <a:rPr lang="en-US" sz="1800" b="1" dirty="0"/>
                        <a:t>Primary Index</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dirty="0"/>
                        <a:t>Load Scenario</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dirty="0"/>
                        <a:t>Logging Mode</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5940810"/>
                  </a:ext>
                </a:extLst>
              </a:tr>
              <a:tr h="222885">
                <a:tc>
                  <a:txBody>
                    <a:bodyPr/>
                    <a:lstStyle/>
                    <a:p>
                      <a:r>
                        <a:rPr lang="en-US" sz="1600"/>
                        <a:t>Heap</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t>Any</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t>Minimal</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6202717"/>
                  </a:ext>
                </a:extLst>
              </a:tr>
              <a:tr h="222885">
                <a:tc>
                  <a:txBody>
                    <a:bodyPr/>
                    <a:lstStyle/>
                    <a:p>
                      <a:r>
                        <a:rPr lang="en-US" sz="1600" dirty="0"/>
                        <a:t>Clustered Index</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t>Empty target table</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t>Minimal</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8727720"/>
                  </a:ext>
                </a:extLst>
              </a:tr>
              <a:tr h="390049">
                <a:tc>
                  <a:txBody>
                    <a:bodyPr/>
                    <a:lstStyle/>
                    <a:p>
                      <a:r>
                        <a:rPr lang="en-US" sz="1600"/>
                        <a:t>Clustered Index</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t>Loaded rows do not overlap with existing pages in target</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t>Minimal</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548594"/>
                  </a:ext>
                </a:extLst>
              </a:tr>
              <a:tr h="390049">
                <a:tc>
                  <a:txBody>
                    <a:bodyPr/>
                    <a:lstStyle/>
                    <a:p>
                      <a:r>
                        <a:rPr lang="en-US" sz="1600"/>
                        <a:t>Clustered Index</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t>Loaded rows overlap with existing pages in target</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t>Full</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9254366"/>
                  </a:ext>
                </a:extLst>
              </a:tr>
              <a:tr h="390049">
                <a:tc>
                  <a:txBody>
                    <a:bodyPr/>
                    <a:lstStyle/>
                    <a:p>
                      <a:r>
                        <a:rPr lang="en-US" sz="1600" dirty="0"/>
                        <a:t>Clustered Columnstore Index</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Batch size &gt;= 102,400 per partition aligned distribution</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t>Minimal</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0357280"/>
                  </a:ext>
                </a:extLst>
              </a:tr>
              <a:tr h="390049">
                <a:tc>
                  <a:txBody>
                    <a:bodyPr/>
                    <a:lstStyle/>
                    <a:p>
                      <a:r>
                        <a:rPr lang="en-US" sz="1600" dirty="0"/>
                        <a:t>Clustered Columnstore Index</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Batch size &lt; 102,400 per partition aligned distribution</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t>Full</a:t>
                      </a:r>
                    </a:p>
                  </a:txBody>
                  <a:tcPr marL="55721" marR="55721" marT="27861" marB="278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6218867"/>
                  </a:ext>
                </a:extLst>
              </a:tr>
            </a:tbl>
          </a:graphicData>
        </a:graphic>
      </p:graphicFrame>
      <p:sp>
        <p:nvSpPr>
          <p:cNvPr id="8" name="Text Placeholder 5"/>
          <p:cNvSpPr>
            <a:spLocks noGrp="1"/>
          </p:cNvSpPr>
          <p:nvPr>
            <p:ph type="body" sz="quarter" idx="10"/>
          </p:nvPr>
        </p:nvSpPr>
        <p:spPr>
          <a:xfrm>
            <a:off x="274638" y="3189009"/>
            <a:ext cx="5257799" cy="3508653"/>
          </a:xfrm>
          <a:prstGeom prst="rect">
            <a:avLst/>
          </a:prstGeom>
        </p:spPr>
        <p:txBody>
          <a:bodyPr vert="horz" wrap="square" lIns="146304" tIns="91440" rIns="146304" bIns="91440" rtlCol="0">
            <a:spAutoFit/>
          </a:bodyPr>
          <a:lstStyle/>
          <a:p>
            <a:r>
              <a:rPr lang="en-US" sz="2400" dirty="0">
                <a:solidFill>
                  <a:schemeClr val="tx1"/>
                </a:solidFill>
              </a:rPr>
              <a:t>If the table is partitioned and the rows being inserted span partition boundaries then you will need 6,144,000 rows per partition boundary assuming even data distribution. Each partition in each distribution must independently exceed the 102,400 row threshold for the insert to be minimally logged into the distribution.</a:t>
            </a:r>
          </a:p>
        </p:txBody>
      </p:sp>
    </p:spTree>
    <p:extLst>
      <p:ext uri="{BB962C8B-B14F-4D97-AF65-F5344CB8AC3E}">
        <p14:creationId xmlns:p14="http://schemas.microsoft.com/office/powerpoint/2010/main" val="15397472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478597" y="2457421"/>
            <a:ext cx="1512176" cy="600587"/>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705974" y="2163445"/>
            <a:ext cx="3539041" cy="791405"/>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611225" y="2578516"/>
            <a:ext cx="404377" cy="452617"/>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308198" y="2385684"/>
            <a:ext cx="2365238" cy="628439"/>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94508" y="2070923"/>
            <a:ext cx="4657784" cy="943388"/>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1016701" y="5122656"/>
            <a:ext cx="0" cy="574705"/>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322637" y="5173662"/>
            <a:ext cx="0" cy="574705"/>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608637" y="5173662"/>
            <a:ext cx="0" cy="574705"/>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970837" y="5173662"/>
            <a:ext cx="0" cy="574705"/>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10256837" y="5173662"/>
            <a:ext cx="0" cy="574705"/>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960437" y="4038146"/>
            <a:ext cx="9682047" cy="525916"/>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98" name="Group 97"/>
          <p:cNvGrpSpPr/>
          <p:nvPr/>
        </p:nvGrpSpPr>
        <p:grpSpPr>
          <a:xfrm>
            <a:off x="503237" y="2977306"/>
            <a:ext cx="1026928" cy="2348756"/>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100" name="TextBox 99"/>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632476" y="4000335"/>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Dist_DB_1</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Dist_DB_2</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Dist_DB_12</a:t>
            </a:r>
          </a:p>
        </p:txBody>
      </p:sp>
      <p:sp>
        <p:nvSpPr>
          <p:cNvPr id="17" name="Title 16"/>
          <p:cNvSpPr>
            <a:spLocks noGrp="1"/>
          </p:cNvSpPr>
          <p:nvPr>
            <p:ph type="title"/>
          </p:nvPr>
        </p:nvSpPr>
        <p:spPr/>
        <p:txBody>
          <a:bodyPr/>
          <a:lstStyle/>
          <a:p>
            <a:r>
              <a:rPr lang="en-US" dirty="0">
                <a:latin typeface="+mj-lt"/>
              </a:rPr>
              <a:t>SQL DW Fundamentals</a:t>
            </a:r>
          </a:p>
        </p:txBody>
      </p:sp>
      <p:sp>
        <p:nvSpPr>
          <p:cNvPr id="5" name="Rounded Rectangle 4"/>
          <p:cNvSpPr/>
          <p:nvPr/>
        </p:nvSpPr>
        <p:spPr>
          <a:xfrm>
            <a:off x="503237" y="5583933"/>
            <a:ext cx="11506199" cy="1037530"/>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7" name="Right Arrow 6"/>
          <p:cNvSpPr/>
          <p:nvPr/>
        </p:nvSpPr>
        <p:spPr>
          <a:xfrm>
            <a:off x="3969423" y="1382425"/>
            <a:ext cx="1334414" cy="323108"/>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9" name="Freeform 8"/>
          <p:cNvSpPr/>
          <p:nvPr/>
        </p:nvSpPr>
        <p:spPr bwMode="auto">
          <a:xfrm>
            <a:off x="4303575" y="5707062"/>
            <a:ext cx="1548374" cy="83793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endParaRPr kumimoji="0" lang="en-IN" sz="1837"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0" name="Rectangle 378"/>
          <p:cNvSpPr>
            <a:spLocks noChangeArrowheads="1"/>
          </p:cNvSpPr>
          <p:nvPr/>
        </p:nvSpPr>
        <p:spPr bwMode="auto">
          <a:xfrm>
            <a:off x="5598862" y="1690724"/>
            <a:ext cx="6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874182" eaLnBrk="0" fontAlgn="base" latinLnBrk="0" hangingPunct="0">
              <a:lnSpc>
                <a:spcPct val="100000"/>
              </a:lnSpc>
              <a:spcBef>
                <a:spcPct val="0"/>
              </a:spcBef>
              <a:spcAft>
                <a:spcPct val="0"/>
              </a:spcAft>
              <a:buClrTx/>
              <a:buSzTx/>
              <a:buFontTx/>
              <a:buNone/>
              <a:tabLst/>
              <a:defRPr/>
            </a:pPr>
            <a:endParaRPr kumimoji="0" lang="en-US" altLang="en-US" sz="2250" b="0" i="0" u="none" strike="noStrike" kern="0" cap="none" spc="0" normalizeH="0" baseline="0" noProof="0" dirty="0">
              <a:ln>
                <a:noFill/>
              </a:ln>
              <a:solidFill>
                <a:srgbClr val="505050"/>
              </a:solidFill>
              <a:effectLst/>
              <a:uLnTx/>
              <a:uFillTx/>
              <a:latin typeface="Segoe UI"/>
            </a:endParaRPr>
          </a:p>
        </p:txBody>
      </p:sp>
      <p:grpSp>
        <p:nvGrpSpPr>
          <p:cNvPr id="11" name="Group 10"/>
          <p:cNvGrpSpPr>
            <a:grpSpLocks noChangeAspect="1"/>
          </p:cNvGrpSpPr>
          <p:nvPr/>
        </p:nvGrpSpPr>
        <p:grpSpPr>
          <a:xfrm>
            <a:off x="5606507" y="1204251"/>
            <a:ext cx="1139305" cy="1383780"/>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30" name="Flowchart: Magnetic Disk 29"/>
          <p:cNvSpPr/>
          <p:nvPr/>
        </p:nvSpPr>
        <p:spPr>
          <a:xfrm>
            <a:off x="4768987" y="5970355"/>
            <a:ext cx="515313" cy="39568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31" name="Flowchart: Magnetic Disk 30"/>
          <p:cNvSpPr/>
          <p:nvPr/>
        </p:nvSpPr>
        <p:spPr>
          <a:xfrm>
            <a:off x="5310469" y="5970355"/>
            <a:ext cx="515313" cy="39568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32" name="Flowchart: Magnetic Disk 31"/>
          <p:cNvSpPr/>
          <p:nvPr/>
        </p:nvSpPr>
        <p:spPr>
          <a:xfrm>
            <a:off x="5851951" y="5970355"/>
            <a:ext cx="515313" cy="39568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33" name="Flowchart: Magnetic Disk 32"/>
          <p:cNvSpPr/>
          <p:nvPr/>
        </p:nvSpPr>
        <p:spPr>
          <a:xfrm>
            <a:off x="6390685" y="5970355"/>
            <a:ext cx="515313" cy="39568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34" name="Flowchart: Magnetic Disk 33"/>
          <p:cNvSpPr/>
          <p:nvPr/>
        </p:nvSpPr>
        <p:spPr>
          <a:xfrm>
            <a:off x="6927319" y="5970355"/>
            <a:ext cx="515313" cy="39568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35" name="TextBox 34"/>
          <p:cNvSpPr txBox="1"/>
          <p:nvPr/>
        </p:nvSpPr>
        <p:spPr>
          <a:xfrm>
            <a:off x="5402153" y="5632663"/>
            <a:ext cx="2096224" cy="45317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311" b="0"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Blob storage [WASB(S)]</a:t>
            </a:r>
          </a:p>
        </p:txBody>
      </p:sp>
      <p:sp>
        <p:nvSpPr>
          <p:cNvPr id="40" name="Rounded Rectangle 39"/>
          <p:cNvSpPr/>
          <p:nvPr/>
        </p:nvSpPr>
        <p:spPr>
          <a:xfrm>
            <a:off x="2189595" y="1324842"/>
            <a:ext cx="1727359" cy="419820"/>
          </a:xfrm>
          <a:prstGeom prst="roundRect">
            <a:avLst/>
          </a:prstGeom>
          <a:solidFill>
            <a:srgbClr val="5B9BD5"/>
          </a:solidFill>
          <a:ln w="12700" cap="flat" cmpd="sng" algn="ctr">
            <a:solidFill>
              <a:srgbClr val="002060"/>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339" b="0" i="0" u="none" strike="noStrike" kern="0" cap="none" spc="0" normalizeH="0" baseline="0" noProof="0" dirty="0">
                <a:ln>
                  <a:noFill/>
                </a:ln>
                <a:solidFill>
                  <a:prstClr val="white"/>
                </a:solidFill>
                <a:effectLst/>
                <a:uLnTx/>
                <a:uFillTx/>
                <a:latin typeface="Calibri" panose="020F0502020204030204"/>
              </a:rPr>
              <a:t>Queries</a:t>
            </a:r>
          </a:p>
        </p:txBody>
      </p:sp>
      <p:sp>
        <p:nvSpPr>
          <p:cNvPr id="42" name="TextBox 41"/>
          <p:cNvSpPr txBox="1"/>
          <p:nvPr/>
        </p:nvSpPr>
        <p:spPr>
          <a:xfrm>
            <a:off x="5705251" y="1257574"/>
            <a:ext cx="893986" cy="423070"/>
          </a:xfrm>
          <a:prstGeom prst="rect">
            <a:avLst/>
          </a:prstGeom>
          <a:noFill/>
        </p:spPr>
        <p:txBody>
          <a:bodyPr wrap="non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chemeClr val="accent6"/>
                </a:solidFill>
                <a:effectLst/>
                <a:uLnTx/>
                <a:uFillTx/>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773507" y="1764219"/>
            <a:ext cx="829517" cy="179155"/>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Engine</a:t>
            </a:r>
          </a:p>
        </p:txBody>
      </p:sp>
      <p:sp>
        <p:nvSpPr>
          <p:cNvPr id="45" name="Rounded Rectangle 44"/>
          <p:cNvSpPr/>
          <p:nvPr/>
        </p:nvSpPr>
        <p:spPr>
          <a:xfrm>
            <a:off x="5781964" y="1994897"/>
            <a:ext cx="829517"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46" name="Freeform 45"/>
          <p:cNvSpPr/>
          <p:nvPr/>
        </p:nvSpPr>
        <p:spPr bwMode="auto">
          <a:xfrm>
            <a:off x="5755859" y="2204473"/>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173" name="Rectangle 172"/>
          <p:cNvSpPr/>
          <p:nvPr/>
        </p:nvSpPr>
        <p:spPr>
          <a:xfrm>
            <a:off x="7285037" y="390733"/>
            <a:ext cx="4879166" cy="769441"/>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w="22225">
                  <a:solidFill>
                    <a:schemeClr val="accent2"/>
                  </a:solidFill>
                  <a:prstDash val="solid"/>
                </a:ln>
                <a:solidFill>
                  <a:schemeClr val="accent2">
                    <a:lumMod val="40000"/>
                    <a:lumOff val="60000"/>
                  </a:schemeClr>
                </a:solidFill>
                <a:effectLst/>
                <a:uLnTx/>
                <a:uFillTx/>
              </a:rPr>
              <a:t>DW500</a:t>
            </a:r>
          </a:p>
        </p:txBody>
      </p:sp>
      <p:sp>
        <p:nvSpPr>
          <p:cNvPr id="221" name="Rounded Rectangle 220"/>
          <p:cNvSpPr/>
          <p:nvPr/>
        </p:nvSpPr>
        <p:spPr>
          <a:xfrm>
            <a:off x="666754" y="3617928"/>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23" name="Freeform 222"/>
          <p:cNvSpPr/>
          <p:nvPr/>
        </p:nvSpPr>
        <p:spPr bwMode="auto">
          <a:xfrm>
            <a:off x="604542" y="3868599"/>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727245" y="4409438"/>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176" name="Group 175"/>
          <p:cNvGrpSpPr/>
          <p:nvPr/>
        </p:nvGrpSpPr>
        <p:grpSpPr>
          <a:xfrm>
            <a:off x="2829109" y="2963862"/>
            <a:ext cx="1026928" cy="2348756"/>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178" name="TextBox 177"/>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9583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Dist_DB_13</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Dist_DB_14</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Dist_DB_24</a:t>
            </a:r>
          </a:p>
        </p:txBody>
      </p:sp>
      <p:sp>
        <p:nvSpPr>
          <p:cNvPr id="185" name="Rounded Rectangle 184"/>
          <p:cNvSpPr/>
          <p:nvPr/>
        </p:nvSpPr>
        <p:spPr>
          <a:xfrm>
            <a:off x="29926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186" name="Freeform 185"/>
          <p:cNvSpPr/>
          <p:nvPr/>
        </p:nvSpPr>
        <p:spPr bwMode="auto">
          <a:xfrm>
            <a:off x="29304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30531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200" name="Group 199"/>
          <p:cNvGrpSpPr/>
          <p:nvPr/>
        </p:nvGrpSpPr>
        <p:grpSpPr>
          <a:xfrm>
            <a:off x="5115109" y="2963862"/>
            <a:ext cx="1026928" cy="2348756"/>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204" name="TextBox 203"/>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52443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Dist_DB_25</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Dist_DB_26</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Dist_DB_36</a:t>
            </a:r>
          </a:p>
        </p:txBody>
      </p:sp>
      <p:sp>
        <p:nvSpPr>
          <p:cNvPr id="211" name="Rounded Rectangle 210"/>
          <p:cNvSpPr/>
          <p:nvPr/>
        </p:nvSpPr>
        <p:spPr>
          <a:xfrm>
            <a:off x="52786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12" name="Freeform 211"/>
          <p:cNvSpPr/>
          <p:nvPr/>
        </p:nvSpPr>
        <p:spPr bwMode="auto">
          <a:xfrm>
            <a:off x="52164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53391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247" name="Group 246"/>
          <p:cNvGrpSpPr/>
          <p:nvPr/>
        </p:nvGrpSpPr>
        <p:grpSpPr>
          <a:xfrm>
            <a:off x="7477309" y="2963862"/>
            <a:ext cx="1026928" cy="2348756"/>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249" name="TextBox 248"/>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6065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Dist_DB_37</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Dist_DB_38</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Dist_DB_48</a:t>
            </a:r>
          </a:p>
        </p:txBody>
      </p:sp>
      <p:sp>
        <p:nvSpPr>
          <p:cNvPr id="256" name="Rounded Rectangle 255"/>
          <p:cNvSpPr/>
          <p:nvPr/>
        </p:nvSpPr>
        <p:spPr>
          <a:xfrm>
            <a:off x="76408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57" name="Freeform 256"/>
          <p:cNvSpPr/>
          <p:nvPr/>
        </p:nvSpPr>
        <p:spPr bwMode="auto">
          <a:xfrm>
            <a:off x="75786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7013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271" name="Group 270"/>
          <p:cNvGrpSpPr/>
          <p:nvPr/>
        </p:nvGrpSpPr>
        <p:grpSpPr>
          <a:xfrm>
            <a:off x="9763309" y="2963862"/>
            <a:ext cx="1026928" cy="2348756"/>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273" name="TextBox 272"/>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8925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Dist_DB_49</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Dist_DB_50</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Dist_DB_60</a:t>
            </a:r>
          </a:p>
        </p:txBody>
      </p:sp>
      <p:sp>
        <p:nvSpPr>
          <p:cNvPr id="280" name="Rounded Rectangle 279"/>
          <p:cNvSpPr/>
          <p:nvPr/>
        </p:nvSpPr>
        <p:spPr>
          <a:xfrm>
            <a:off x="99268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81" name="Freeform 280"/>
          <p:cNvSpPr/>
          <p:nvPr/>
        </p:nvSpPr>
        <p:spPr bwMode="auto">
          <a:xfrm>
            <a:off x="98646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9873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sp>
        <p:nvSpPr>
          <p:cNvPr id="310" name="Rectangle 309"/>
          <p:cNvSpPr/>
          <p:nvPr/>
        </p:nvSpPr>
        <p:spPr>
          <a:xfrm>
            <a:off x="6970909" y="296862"/>
            <a:ext cx="5345695" cy="1446550"/>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w="22225">
                  <a:solidFill>
                    <a:schemeClr val="accent2"/>
                  </a:solidFill>
                  <a:prstDash val="solid"/>
                </a:ln>
                <a:solidFill>
                  <a:schemeClr val="accent2">
                    <a:lumMod val="40000"/>
                    <a:lumOff val="60000"/>
                  </a:schemeClr>
                </a:solidFill>
                <a:effectLst/>
                <a:uLnTx/>
                <a:uFillTx/>
              </a:rPr>
              <a:t>Changing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w="22225">
                  <a:solidFill>
                    <a:schemeClr val="accent2"/>
                  </a:solidFill>
                  <a:prstDash val="solid"/>
                </a:ln>
                <a:solidFill>
                  <a:schemeClr val="accent2">
                    <a:lumMod val="40000"/>
                    <a:lumOff val="60000"/>
                  </a:schemeClr>
                </a:solidFill>
                <a:effectLst/>
                <a:uLnTx/>
                <a:uFillTx/>
              </a:rPr>
              <a:t>DW1000</a:t>
            </a:r>
          </a:p>
        </p:txBody>
      </p:sp>
      <p:sp>
        <p:nvSpPr>
          <p:cNvPr id="96" name="TextBox 95"/>
          <p:cNvSpPr txBox="1"/>
          <p:nvPr/>
        </p:nvSpPr>
        <p:spPr>
          <a:xfrm>
            <a:off x="9995484" y="2022309"/>
            <a:ext cx="2653476" cy="849463"/>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DMS = Data Movement Service </a:t>
            </a:r>
          </a:p>
        </p:txBody>
      </p:sp>
    </p:spTree>
    <p:extLst>
      <p:ext uri="{BB962C8B-B14F-4D97-AF65-F5344CB8AC3E}">
        <p14:creationId xmlns:p14="http://schemas.microsoft.com/office/powerpoint/2010/main" val="291414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310"/>
                                        </p:tgtEl>
                                        <p:attrNameLst>
                                          <p:attrName>style.visibility</p:attrName>
                                        </p:attrNameLst>
                                      </p:cBhvr>
                                      <p:to>
                                        <p:strVal val="visible"/>
                                      </p:to>
                                    </p:set>
                                  </p:childTnLst>
                                </p:cTn>
                              </p:par>
                              <p:par>
                                <p:cTn id="10" presetID="1" presetClass="exit" presetSubtype="0" fill="hold" grpId="0" nodeType="withEffect">
                                  <p:stCondLst>
                                    <p:cond delay="0"/>
                                  </p:stCondLst>
                                  <p:childTnLst>
                                    <p:set>
                                      <p:cBhvr>
                                        <p:cTn id="11" dur="1" fill="hold">
                                          <p:stCondLst>
                                            <p:cond delay="0"/>
                                          </p:stCondLst>
                                        </p:cTn>
                                        <p:tgtEl>
                                          <p:spTgt spid="173"/>
                                        </p:tgtEl>
                                        <p:attrNameLst>
                                          <p:attrName>style.visibility</p:attrName>
                                        </p:attrNameLst>
                                      </p:cBhvr>
                                      <p:to>
                                        <p:strVal val="hidden"/>
                                      </p:to>
                                    </p:set>
                                  </p:childTnLst>
                                </p:cTn>
                              </p:par>
                              <p:par>
                                <p:cTn id="12" presetID="9" presetClass="exit" presetSubtype="0" fill="hold" grpId="0" nodeType="withEffect">
                                  <p:stCondLst>
                                    <p:cond delay="0"/>
                                  </p:stCondLst>
                                  <p:childTnLst>
                                    <p:animEffect transition="out" filter="dissolv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9" presetClass="exit" presetSubtype="0" fill="hold" grpId="0" nodeType="withEffect">
                                  <p:stCondLst>
                                    <p:cond delay="0"/>
                                  </p:stCondLst>
                                  <p:childTnLst>
                                    <p:animEffect transition="out" filter="dissolve">
                                      <p:cBhvr>
                                        <p:cTn id="16" dur="500"/>
                                        <p:tgtEl>
                                          <p:spTgt spid="184"/>
                                        </p:tgtEl>
                                      </p:cBhvr>
                                    </p:animEffect>
                                    <p:set>
                                      <p:cBhvr>
                                        <p:cTn id="17" dur="1" fill="hold">
                                          <p:stCondLst>
                                            <p:cond delay="499"/>
                                          </p:stCondLst>
                                        </p:cTn>
                                        <p:tgtEl>
                                          <p:spTgt spid="184"/>
                                        </p:tgtEl>
                                        <p:attrNameLst>
                                          <p:attrName>style.visibility</p:attrName>
                                        </p:attrNameLst>
                                      </p:cBhvr>
                                      <p:to>
                                        <p:strVal val="hidden"/>
                                      </p:to>
                                    </p:set>
                                  </p:childTnLst>
                                </p:cTn>
                              </p:par>
                              <p:par>
                                <p:cTn id="18" presetID="9" presetClass="exit" presetSubtype="0" fill="hold" grpId="0" nodeType="withEffect">
                                  <p:stCondLst>
                                    <p:cond delay="0"/>
                                  </p:stCondLst>
                                  <p:childTnLst>
                                    <p:animEffect transition="out" filter="dissolve">
                                      <p:cBhvr>
                                        <p:cTn id="19" dur="500"/>
                                        <p:tgtEl>
                                          <p:spTgt spid="187"/>
                                        </p:tgtEl>
                                      </p:cBhvr>
                                    </p:animEffect>
                                    <p:set>
                                      <p:cBhvr>
                                        <p:cTn id="20" dur="1" fill="hold">
                                          <p:stCondLst>
                                            <p:cond delay="499"/>
                                          </p:stCondLst>
                                        </p:cTn>
                                        <p:tgtEl>
                                          <p:spTgt spid="187"/>
                                        </p:tgtEl>
                                        <p:attrNameLst>
                                          <p:attrName>style.visibility</p:attrName>
                                        </p:attrNameLst>
                                      </p:cBhvr>
                                      <p:to>
                                        <p:strVal val="hidden"/>
                                      </p:to>
                                    </p:set>
                                  </p:childTnLst>
                                </p:cTn>
                              </p:par>
                              <p:par>
                                <p:cTn id="21" presetID="9" presetClass="exit" presetSubtype="0" fill="hold" grpId="0" nodeType="withEffect">
                                  <p:stCondLst>
                                    <p:cond delay="0"/>
                                  </p:stCondLst>
                                  <p:childTnLst>
                                    <p:animEffect transition="out" filter="dissolve">
                                      <p:cBhvr>
                                        <p:cTn id="22" dur="500"/>
                                        <p:tgtEl>
                                          <p:spTgt spid="210"/>
                                        </p:tgtEl>
                                      </p:cBhvr>
                                    </p:animEffect>
                                    <p:set>
                                      <p:cBhvr>
                                        <p:cTn id="23" dur="1" fill="hold">
                                          <p:stCondLst>
                                            <p:cond delay="499"/>
                                          </p:stCondLst>
                                        </p:cTn>
                                        <p:tgtEl>
                                          <p:spTgt spid="210"/>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213"/>
                                        </p:tgtEl>
                                      </p:cBhvr>
                                    </p:animEffect>
                                    <p:set>
                                      <p:cBhvr>
                                        <p:cTn id="26" dur="1" fill="hold">
                                          <p:stCondLst>
                                            <p:cond delay="499"/>
                                          </p:stCondLst>
                                        </p:cTn>
                                        <p:tgtEl>
                                          <p:spTgt spid="213"/>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255"/>
                                        </p:tgtEl>
                                      </p:cBhvr>
                                    </p:animEffect>
                                    <p:set>
                                      <p:cBhvr>
                                        <p:cTn id="29" dur="1" fill="hold">
                                          <p:stCondLst>
                                            <p:cond delay="499"/>
                                          </p:stCondLst>
                                        </p:cTn>
                                        <p:tgtEl>
                                          <p:spTgt spid="255"/>
                                        </p:tgtEl>
                                        <p:attrNameLst>
                                          <p:attrName>style.visibility</p:attrName>
                                        </p:attrNameLst>
                                      </p:cBhvr>
                                      <p:to>
                                        <p:strVal val="hidden"/>
                                      </p:to>
                                    </p:set>
                                  </p:childTnLst>
                                </p:cTn>
                              </p:par>
                              <p:par>
                                <p:cTn id="30" presetID="9" presetClass="exit" presetSubtype="0" fill="hold" grpId="0" nodeType="withEffect">
                                  <p:stCondLst>
                                    <p:cond delay="0"/>
                                  </p:stCondLst>
                                  <p:childTnLst>
                                    <p:animEffect transition="out" filter="dissolve">
                                      <p:cBhvr>
                                        <p:cTn id="31" dur="500"/>
                                        <p:tgtEl>
                                          <p:spTgt spid="258"/>
                                        </p:tgtEl>
                                      </p:cBhvr>
                                    </p:animEffect>
                                    <p:set>
                                      <p:cBhvr>
                                        <p:cTn id="32" dur="1" fill="hold">
                                          <p:stCondLst>
                                            <p:cond delay="499"/>
                                          </p:stCondLst>
                                        </p:cTn>
                                        <p:tgtEl>
                                          <p:spTgt spid="258"/>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279"/>
                                        </p:tgtEl>
                                      </p:cBhvr>
                                    </p:animEffect>
                                    <p:set>
                                      <p:cBhvr>
                                        <p:cTn id="35" dur="1" fill="hold">
                                          <p:stCondLst>
                                            <p:cond delay="499"/>
                                          </p:stCondLst>
                                        </p:cTn>
                                        <p:tgtEl>
                                          <p:spTgt spid="279"/>
                                        </p:tgtEl>
                                        <p:attrNameLst>
                                          <p:attrName>style.visibility</p:attrName>
                                        </p:attrNameLst>
                                      </p:cBhvr>
                                      <p:to>
                                        <p:strVal val="hidden"/>
                                      </p:to>
                                    </p:set>
                                  </p:childTnLst>
                                </p:cTn>
                              </p:par>
                              <p:par>
                                <p:cTn id="36" presetID="9" presetClass="exit" presetSubtype="0" fill="hold" grpId="0" nodeType="withEffect">
                                  <p:stCondLst>
                                    <p:cond delay="0"/>
                                  </p:stCondLst>
                                  <p:childTnLst>
                                    <p:animEffect transition="out" filter="dissolve">
                                      <p:cBhvr>
                                        <p:cTn id="37" dur="500"/>
                                        <p:tgtEl>
                                          <p:spTgt spid="282"/>
                                        </p:tgtEl>
                                      </p:cBhvr>
                                    </p:animEffect>
                                    <p:set>
                                      <p:cBhvr>
                                        <p:cTn id="38" dur="1" fill="hold">
                                          <p:stCondLst>
                                            <p:cond delay="499"/>
                                          </p:stCondLst>
                                        </p:cTn>
                                        <p:tgtEl>
                                          <p:spTgt spid="2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3" grpId="0"/>
      <p:bldP spid="6" grpId="0"/>
      <p:bldP spid="184" grpId="0" animBg="1"/>
      <p:bldP spid="187" grpId="0"/>
      <p:bldP spid="210" grpId="0" animBg="1"/>
      <p:bldP spid="213" grpId="0"/>
      <p:bldP spid="255" grpId="0" animBg="1"/>
      <p:bldP spid="258" grpId="0"/>
      <p:bldP spid="279" grpId="0" animBg="1"/>
      <p:bldP spid="282" grpId="0"/>
      <p:bldP spid="3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mj-lt"/>
              </a:rPr>
              <a:t>Use the smallest possible column size and data type</a:t>
            </a:r>
          </a:p>
        </p:txBody>
      </p:sp>
      <p:sp>
        <p:nvSpPr>
          <p:cNvPr id="5" name="Text Placeholder 5"/>
          <p:cNvSpPr>
            <a:spLocks noGrp="1"/>
          </p:cNvSpPr>
          <p:nvPr>
            <p:ph type="body" sz="quarter" idx="10"/>
          </p:nvPr>
        </p:nvSpPr>
        <p:spPr>
          <a:xfrm>
            <a:off x="274638" y="1516062"/>
            <a:ext cx="11887200" cy="5269135"/>
          </a:xfrm>
          <a:prstGeom prst="rect">
            <a:avLst/>
          </a:prstGeom>
        </p:spPr>
        <p:txBody>
          <a:bodyPr vert="horz" wrap="square" lIns="146304" tIns="91440" rIns="146304" bIns="91440" rtlCol="0">
            <a:spAutoFit/>
          </a:bodyPr>
          <a:lstStyle/>
          <a:p>
            <a:r>
              <a:rPr lang="en-US" sz="2800" dirty="0"/>
              <a:t>When defining your DDL, using the smallest data type which will support your data will improve query performance</a:t>
            </a:r>
          </a:p>
          <a:p>
            <a:r>
              <a:rPr lang="en-US" sz="2800" dirty="0"/>
              <a:t>This is especially important for CHAR and VARCHAR columns</a:t>
            </a:r>
          </a:p>
          <a:p>
            <a:r>
              <a:rPr lang="en-US" sz="2800" dirty="0"/>
              <a:t>If the longest value in a column is 25 characters, then define your column as VARCHAR(25). Avoid defining all character columns to a large default length</a:t>
            </a:r>
          </a:p>
          <a:p>
            <a:r>
              <a:rPr lang="en-US" sz="2800" dirty="0"/>
              <a:t>Define columns as VARCHAR when that is all that is needed rather than use NVARCHAR</a:t>
            </a:r>
          </a:p>
          <a:p>
            <a:r>
              <a:rPr lang="en-US" sz="2800" dirty="0">
                <a:solidFill>
                  <a:schemeClr val="tx1"/>
                </a:solidFill>
              </a:rPr>
              <a:t>Define columns as </a:t>
            </a:r>
            <a:r>
              <a:rPr lang="en-US" sz="2800" dirty="0" err="1">
                <a:solidFill>
                  <a:schemeClr val="tx1"/>
                </a:solidFill>
              </a:rPr>
              <a:t>tinyint</a:t>
            </a:r>
            <a:r>
              <a:rPr lang="en-US" sz="2800" dirty="0">
                <a:solidFill>
                  <a:schemeClr val="tx1"/>
                </a:solidFill>
              </a:rPr>
              <a:t> or </a:t>
            </a:r>
            <a:r>
              <a:rPr lang="en-US" sz="2800" dirty="0" err="1">
                <a:solidFill>
                  <a:schemeClr val="tx1"/>
                </a:solidFill>
              </a:rPr>
              <a:t>smallint</a:t>
            </a:r>
            <a:r>
              <a:rPr lang="en-US" sz="2800" dirty="0">
                <a:solidFill>
                  <a:schemeClr val="tx1"/>
                </a:solidFill>
              </a:rPr>
              <a:t> when possible rather than using a default </a:t>
            </a:r>
            <a:r>
              <a:rPr lang="en-US" sz="2800" dirty="0" err="1">
                <a:solidFill>
                  <a:schemeClr val="tx1"/>
                </a:solidFill>
              </a:rPr>
              <a:t>int</a:t>
            </a:r>
            <a:r>
              <a:rPr lang="en-US" sz="2800" dirty="0">
                <a:solidFill>
                  <a:schemeClr val="tx1"/>
                </a:solidFill>
              </a:rPr>
              <a:t> data type</a:t>
            </a:r>
          </a:p>
          <a:p>
            <a:r>
              <a:rPr lang="en-US" sz="2800" dirty="0">
                <a:solidFill>
                  <a:schemeClr val="tx1"/>
                </a:solidFill>
              </a:rPr>
              <a:t>Avoid using char based data types when the data itself only contain numbers</a:t>
            </a:r>
          </a:p>
        </p:txBody>
      </p:sp>
    </p:spTree>
    <p:extLst>
      <p:ext uri="{BB962C8B-B14F-4D97-AF65-F5344CB8AC3E}">
        <p14:creationId xmlns:p14="http://schemas.microsoft.com/office/powerpoint/2010/main" val="80237514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latin typeface="+mj-lt"/>
              </a:rPr>
              <a:t>Use Temporary Heap Tables for Transient Data</a:t>
            </a:r>
          </a:p>
        </p:txBody>
      </p:sp>
      <p:sp>
        <p:nvSpPr>
          <p:cNvPr id="5" name="Text Placeholder 5"/>
          <p:cNvSpPr>
            <a:spLocks noGrp="1"/>
          </p:cNvSpPr>
          <p:nvPr>
            <p:ph type="body" sz="quarter" idx="10"/>
          </p:nvPr>
        </p:nvSpPr>
        <p:spPr>
          <a:xfrm>
            <a:off x="277003" y="1363662"/>
            <a:ext cx="11887200" cy="3933384"/>
          </a:xfrm>
          <a:prstGeom prst="rect">
            <a:avLst/>
          </a:prstGeom>
        </p:spPr>
        <p:txBody>
          <a:bodyPr vert="horz" wrap="square" lIns="146304" tIns="91440" rIns="146304" bIns="91440" rtlCol="0">
            <a:spAutoFit/>
          </a:bodyPr>
          <a:lstStyle/>
          <a:p>
            <a:r>
              <a:rPr lang="en-US" sz="2800" dirty="0"/>
              <a:t>When you are temporarily landing data on SQL Data Warehouse, you may find that using a heap table will make the overall process faster</a:t>
            </a:r>
          </a:p>
          <a:p>
            <a:r>
              <a:rPr lang="en-US" sz="2800" dirty="0"/>
              <a:t>If you are loading data only to stage it before running more transformations, loading the table to heap table will be much faster than loading the data to a clustered columnstore table</a:t>
            </a:r>
          </a:p>
          <a:p>
            <a:r>
              <a:rPr lang="en-US" sz="2800" dirty="0"/>
              <a:t>In addition, loading data to a temp table will also load much faster than loading a table to permanent storage</a:t>
            </a:r>
          </a:p>
          <a:p>
            <a:r>
              <a:rPr lang="en-US" sz="2800" dirty="0"/>
              <a:t>If you do use a temporary table, remember to create statistics on that temporary table too.</a:t>
            </a:r>
            <a:endParaRPr lang="en-US" sz="2800" dirty="0">
              <a:solidFill>
                <a:schemeClr val="tx1"/>
              </a:solidFill>
            </a:endParaRPr>
          </a:p>
        </p:txBody>
      </p:sp>
    </p:spTree>
    <p:extLst>
      <p:ext uri="{BB962C8B-B14F-4D97-AF65-F5344CB8AC3E}">
        <p14:creationId xmlns:p14="http://schemas.microsoft.com/office/powerpoint/2010/main" val="1171344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latin typeface="+mj-lt"/>
              </a:rPr>
              <a:t>Optimize Clustered Columnstore Tables</a:t>
            </a:r>
          </a:p>
        </p:txBody>
      </p:sp>
      <p:sp>
        <p:nvSpPr>
          <p:cNvPr id="5" name="Text Placeholder 5"/>
          <p:cNvSpPr>
            <a:spLocks noGrp="1"/>
          </p:cNvSpPr>
          <p:nvPr>
            <p:ph type="body" sz="quarter" idx="10"/>
          </p:nvPr>
        </p:nvSpPr>
        <p:spPr>
          <a:xfrm>
            <a:off x="274638" y="1287462"/>
            <a:ext cx="11887200" cy="5121402"/>
          </a:xfrm>
          <a:prstGeom prst="rect">
            <a:avLst/>
          </a:prstGeom>
        </p:spPr>
        <p:txBody>
          <a:bodyPr vert="horz" wrap="square" lIns="146304" tIns="91440" rIns="146304" bIns="91440" rtlCol="0">
            <a:spAutoFit/>
          </a:bodyPr>
          <a:lstStyle/>
          <a:p>
            <a:pPr>
              <a:spcBef>
                <a:spcPts val="1200"/>
              </a:spcBef>
            </a:pPr>
            <a:r>
              <a:rPr lang="en-US" sz="2400" dirty="0"/>
              <a:t>It's generally a good idea to create a special users ids just for loading data which utilize a medium or large resource class, specially when using small number of DWU. Creating CCI tables benefit greatly of being able to using more memory.</a:t>
            </a:r>
          </a:p>
          <a:p>
            <a:pPr>
              <a:spcBef>
                <a:spcPts val="1200"/>
              </a:spcBef>
            </a:pPr>
            <a:r>
              <a:rPr lang="en-US" sz="2400" dirty="0"/>
              <a:t>To get the best performance for queries on columnstore tables, having good segment quality is important. When rows are written to columnstore tables under memory pressure, columnstore segment quality may suffer</a:t>
            </a:r>
          </a:p>
          <a:p>
            <a:pPr>
              <a:spcBef>
                <a:spcPts val="1200"/>
              </a:spcBef>
            </a:pPr>
            <a:r>
              <a:rPr lang="en-US" sz="2400" dirty="0"/>
              <a:t>Segment quality can be measured by number of rows in a compressed </a:t>
            </a:r>
            <a:r>
              <a:rPr lang="en-US" sz="2400" dirty="0" err="1"/>
              <a:t>rowgroup</a:t>
            </a:r>
            <a:endParaRPr lang="en-US" sz="2400" dirty="0"/>
          </a:p>
          <a:p>
            <a:pPr>
              <a:spcBef>
                <a:spcPts val="1200"/>
              </a:spcBef>
            </a:pPr>
            <a:r>
              <a:rPr lang="en-US" sz="2400" dirty="0"/>
              <a:t>Since columnstore tables generally won't push data into a compressed columnstore segment until there are more than 1 million rows per table and each SQL Data Warehouse table is partitioned into 60 tables, as a rule of thumb, columnstore tables won't benefit a query unless the table has more than 60 million rows</a:t>
            </a:r>
          </a:p>
          <a:p>
            <a:pPr>
              <a:spcBef>
                <a:spcPts val="1200"/>
              </a:spcBef>
            </a:pPr>
            <a:r>
              <a:rPr lang="en-US" sz="2400" dirty="0"/>
              <a:t>Optimal compression would be for 1,048,576 rows per </a:t>
            </a:r>
            <a:r>
              <a:rPr lang="en-US" sz="2400" dirty="0" err="1"/>
              <a:t>rowgroup</a:t>
            </a:r>
            <a:r>
              <a:rPr lang="en-US" sz="2400" dirty="0"/>
              <a:t>, but in the very least, it will need 102,400 rows</a:t>
            </a:r>
          </a:p>
        </p:txBody>
      </p:sp>
    </p:spTree>
    <p:extLst>
      <p:ext uri="{BB962C8B-B14F-4D97-AF65-F5344CB8AC3E}">
        <p14:creationId xmlns:p14="http://schemas.microsoft.com/office/powerpoint/2010/main" val="1686855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latin typeface="+mj-lt"/>
              </a:rPr>
              <a:t>Optimize Clustered </a:t>
            </a:r>
            <a:r>
              <a:rPr lang="en-US" sz="4400" dirty="0" err="1">
                <a:latin typeface="+mj-lt"/>
              </a:rPr>
              <a:t>Columnstore</a:t>
            </a:r>
            <a:r>
              <a:rPr lang="en-US" sz="4400" dirty="0">
                <a:latin typeface="+mj-lt"/>
              </a:rPr>
              <a:t> Tables (cont.)</a:t>
            </a:r>
          </a:p>
        </p:txBody>
      </p:sp>
      <p:sp>
        <p:nvSpPr>
          <p:cNvPr id="5" name="Text Placeholder 5"/>
          <p:cNvSpPr>
            <a:spLocks noGrp="1"/>
          </p:cNvSpPr>
          <p:nvPr>
            <p:ph type="body" sz="quarter" idx="10"/>
          </p:nvPr>
        </p:nvSpPr>
        <p:spPr>
          <a:xfrm>
            <a:off x="274638" y="1211262"/>
            <a:ext cx="11887200" cy="4610493"/>
          </a:xfrm>
          <a:prstGeom prst="rect">
            <a:avLst/>
          </a:prstGeom>
        </p:spPr>
        <p:txBody>
          <a:bodyPr vert="horz" wrap="square" lIns="146304" tIns="91440" rIns="146304" bIns="91440" rtlCol="0">
            <a:spAutoFit/>
          </a:bodyPr>
          <a:lstStyle/>
          <a:p>
            <a:pPr>
              <a:spcBef>
                <a:spcPts val="1200"/>
              </a:spcBef>
            </a:pPr>
            <a:r>
              <a:rPr lang="en-US" sz="2400" dirty="0"/>
              <a:t>To improve query performance:</a:t>
            </a:r>
          </a:p>
          <a:p>
            <a:pPr lvl="1">
              <a:spcBef>
                <a:spcPts val="1200"/>
              </a:spcBef>
            </a:pPr>
            <a:r>
              <a:rPr lang="en-US" sz="2000" dirty="0"/>
              <a:t>Use metadata to determine the average number of rows per </a:t>
            </a:r>
            <a:r>
              <a:rPr lang="en-US" sz="2000" dirty="0" err="1"/>
              <a:t>rowgroup</a:t>
            </a:r>
            <a:endParaRPr lang="en-US" sz="2000" dirty="0"/>
          </a:p>
          <a:p>
            <a:pPr lvl="1">
              <a:spcBef>
                <a:spcPts val="1200"/>
              </a:spcBef>
            </a:pPr>
            <a:r>
              <a:rPr lang="en-US" sz="2000" dirty="0"/>
              <a:t>Consider the root cause for sparsely populated </a:t>
            </a:r>
            <a:r>
              <a:rPr lang="en-US" sz="2000" dirty="0" err="1"/>
              <a:t>rowgroups</a:t>
            </a:r>
            <a:r>
              <a:rPr lang="en-US" sz="2000" dirty="0"/>
              <a:t>: heavy DML operations , small or trickle load operations or too many partitions</a:t>
            </a:r>
          </a:p>
          <a:p>
            <a:pPr lvl="1">
              <a:spcBef>
                <a:spcPts val="1200"/>
              </a:spcBef>
            </a:pPr>
            <a:r>
              <a:rPr lang="en-US" sz="2000" dirty="0"/>
              <a:t>Rebuild the </a:t>
            </a:r>
            <a:r>
              <a:rPr lang="en-US" sz="2000" dirty="0" err="1"/>
              <a:t>columnstore</a:t>
            </a:r>
            <a:r>
              <a:rPr lang="en-US" sz="2000" dirty="0"/>
              <a:t> index to re-compress all rows into new </a:t>
            </a:r>
            <a:r>
              <a:rPr lang="en-US" sz="2000" dirty="0" err="1"/>
              <a:t>rowgroups</a:t>
            </a:r>
            <a:r>
              <a:rPr lang="en-US" sz="2000" dirty="0"/>
              <a:t>: </a:t>
            </a:r>
            <a:r>
              <a:rPr lang="en-US" sz="2000" dirty="0">
                <a:hlinkClick r:id="rId3"/>
              </a:rPr>
              <a:t>ALTER INDEX</a:t>
            </a:r>
            <a:r>
              <a:rPr lang="en-US" sz="2000" dirty="0"/>
              <a:t> or use </a:t>
            </a:r>
            <a:r>
              <a:rPr lang="en-US" sz="2000" dirty="0">
                <a:hlinkClick r:id="rId4"/>
              </a:rPr>
              <a:t>CTAS</a:t>
            </a:r>
            <a:r>
              <a:rPr lang="en-US" sz="2000" dirty="0"/>
              <a:t> to re-create a partition into a new table, and then use partition switching to move the partition back to the original table</a:t>
            </a:r>
          </a:p>
          <a:p>
            <a:pPr>
              <a:spcBef>
                <a:spcPts val="1200"/>
              </a:spcBef>
            </a:pPr>
            <a:r>
              <a:rPr lang="en-US" sz="2400" dirty="0"/>
              <a:t>When querying a </a:t>
            </a:r>
            <a:r>
              <a:rPr lang="en-US" sz="2400" dirty="0" err="1"/>
              <a:t>columnstore</a:t>
            </a:r>
            <a:r>
              <a:rPr lang="en-US" sz="2400" dirty="0"/>
              <a:t> table, queries will run faster if you select only the columns you need</a:t>
            </a:r>
          </a:p>
          <a:p>
            <a:pPr>
              <a:spcBef>
                <a:spcPts val="1200"/>
              </a:spcBef>
            </a:pPr>
            <a:r>
              <a:rPr lang="en-US" sz="2400" dirty="0"/>
              <a:t>It also may be worth experimenting to see if better performance can be gained with a heap table with secondary indexes rather than a </a:t>
            </a:r>
            <a:r>
              <a:rPr lang="en-US" sz="2400" dirty="0" err="1"/>
              <a:t>columnstore</a:t>
            </a:r>
            <a:r>
              <a:rPr lang="en-US" sz="2400" dirty="0"/>
              <a:t> table. </a:t>
            </a:r>
            <a:r>
              <a:rPr lang="en-US" sz="2400" dirty="0" err="1"/>
              <a:t>Columnstore</a:t>
            </a:r>
            <a:r>
              <a:rPr lang="en-US" sz="2400" dirty="0"/>
              <a:t> tables do not yet support secondary indexes</a:t>
            </a:r>
          </a:p>
        </p:txBody>
      </p:sp>
    </p:spTree>
    <p:extLst>
      <p:ext uri="{BB962C8B-B14F-4D97-AF65-F5344CB8AC3E}">
        <p14:creationId xmlns:p14="http://schemas.microsoft.com/office/powerpoint/2010/main" val="25840264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mj-lt"/>
              </a:rPr>
              <a:t>Use </a:t>
            </a:r>
            <a:r>
              <a:rPr lang="en-US" sz="4000" dirty="0">
                <a:latin typeface="+mj-lt"/>
                <a:cs typeface="Segoe UI Light" panose="020B0502040204020203" pitchFamily="34" charset="0"/>
              </a:rPr>
              <a:t>Smaller</a:t>
            </a:r>
            <a:r>
              <a:rPr lang="en-US" sz="4000" dirty="0">
                <a:latin typeface="+mj-lt"/>
              </a:rPr>
              <a:t> Resource Class to Increase Concurrency</a:t>
            </a:r>
          </a:p>
        </p:txBody>
      </p:sp>
      <p:sp>
        <p:nvSpPr>
          <p:cNvPr id="5" name="Text Placeholder 5"/>
          <p:cNvSpPr>
            <a:spLocks noGrp="1"/>
          </p:cNvSpPr>
          <p:nvPr>
            <p:ph type="body" sz="quarter" idx="10"/>
          </p:nvPr>
        </p:nvSpPr>
        <p:spPr>
          <a:xfrm>
            <a:off x="274638" y="1363662"/>
            <a:ext cx="11887200" cy="2209836"/>
          </a:xfrm>
          <a:prstGeom prst="rect">
            <a:avLst/>
          </a:prstGeom>
        </p:spPr>
        <p:txBody>
          <a:bodyPr vert="horz" wrap="square" lIns="146304" tIns="91440" rIns="146304" bIns="91440" rtlCol="0">
            <a:spAutoFit/>
          </a:bodyPr>
          <a:lstStyle/>
          <a:p>
            <a:r>
              <a:rPr lang="en-US" sz="2800" dirty="0"/>
              <a:t>If you are noticing that user queries seem to have a long delay, it could be that your users are running in larger resource classes and are consuming a lot of concurrency slots causing other queries to queue up</a:t>
            </a:r>
          </a:p>
          <a:p>
            <a:r>
              <a:rPr lang="en-US" sz="2800" dirty="0"/>
              <a:t>To see if users queries are queued, run </a:t>
            </a:r>
            <a:r>
              <a:rPr lang="en-US" sz="2800" i="1" dirty="0"/>
              <a:t>SELECT * FROM sys.dm_pdw_waits</a:t>
            </a:r>
            <a:r>
              <a:rPr lang="en-US" sz="2800" dirty="0"/>
              <a:t> to see if any rows are returned.</a:t>
            </a:r>
          </a:p>
        </p:txBody>
      </p:sp>
    </p:spTree>
    <p:extLst>
      <p:ext uri="{BB962C8B-B14F-4D97-AF65-F5344CB8AC3E}">
        <p14:creationId xmlns:p14="http://schemas.microsoft.com/office/powerpoint/2010/main" val="23317931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latin typeface="+mj-lt"/>
              </a:rPr>
              <a:t>Use Larger Resource Class to Improve Query Performance</a:t>
            </a:r>
          </a:p>
        </p:txBody>
      </p:sp>
      <p:sp>
        <p:nvSpPr>
          <p:cNvPr id="5" name="Text Placeholder 5"/>
          <p:cNvSpPr>
            <a:spLocks noGrp="1"/>
          </p:cNvSpPr>
          <p:nvPr>
            <p:ph type="body" sz="quarter" idx="10"/>
          </p:nvPr>
        </p:nvSpPr>
        <p:spPr>
          <a:xfrm>
            <a:off x="274638" y="1211262"/>
            <a:ext cx="11887200" cy="3730252"/>
          </a:xfrm>
          <a:prstGeom prst="rect">
            <a:avLst/>
          </a:prstGeom>
        </p:spPr>
        <p:txBody>
          <a:bodyPr vert="horz" wrap="square" lIns="146304" tIns="91440" rIns="146304" bIns="91440" rtlCol="0">
            <a:spAutoFit/>
          </a:bodyPr>
          <a:lstStyle/>
          <a:p>
            <a:r>
              <a:rPr lang="en-US" sz="2400" dirty="0"/>
              <a:t>SQL Data Warehouse uses resource groups as a way to allocate memory to queries. Out of the box, all users are assigned to the small resource class which grants 100 MB of memory per distribution</a:t>
            </a:r>
          </a:p>
          <a:p>
            <a:r>
              <a:rPr lang="en-US" sz="2400" dirty="0"/>
              <a:t>Since there is always 60 distributions and each distribution is given a minimum of 100 MB, system wide the total memory allocation is 6,000 MB, or just under 6 GB</a:t>
            </a:r>
          </a:p>
          <a:p>
            <a:r>
              <a:rPr lang="en-US" sz="2400" dirty="0"/>
              <a:t>Certain queries, like large joins or loads to clustered columnstore tables, will benefit from larger memory allocations. Some queries, like pure scans, will see no benefit.</a:t>
            </a:r>
          </a:p>
          <a:p>
            <a:r>
              <a:rPr lang="en-US" sz="2400" dirty="0"/>
              <a:t>On the flip side, utilizing larger resource classes impacts concurrency, so you will want to take this into consideration before moving all of your users to a large resource class.</a:t>
            </a:r>
          </a:p>
        </p:txBody>
      </p:sp>
    </p:spTree>
    <p:extLst>
      <p:ext uri="{BB962C8B-B14F-4D97-AF65-F5344CB8AC3E}">
        <p14:creationId xmlns:p14="http://schemas.microsoft.com/office/powerpoint/2010/main" val="225514414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mj-lt"/>
              </a:rPr>
              <a:t>Increase security by enabling TDE</a:t>
            </a:r>
          </a:p>
        </p:txBody>
      </p:sp>
      <p:sp>
        <p:nvSpPr>
          <p:cNvPr id="5" name="Text Placeholder 5"/>
          <p:cNvSpPr>
            <a:spLocks noGrp="1"/>
          </p:cNvSpPr>
          <p:nvPr>
            <p:ph type="body" sz="quarter" idx="10"/>
          </p:nvPr>
        </p:nvSpPr>
        <p:spPr>
          <a:xfrm>
            <a:off x="274638" y="1839900"/>
            <a:ext cx="11887200" cy="4019562"/>
          </a:xfrm>
          <a:prstGeom prst="rect">
            <a:avLst/>
          </a:prstGeom>
        </p:spPr>
        <p:txBody>
          <a:bodyPr vert="horz" wrap="square" lIns="146304" tIns="91440" rIns="146304" bIns="91440" rtlCol="0">
            <a:spAutoFit/>
          </a:bodyPr>
          <a:lstStyle/>
          <a:p>
            <a:r>
              <a:rPr lang="en-US" sz="2800" dirty="0"/>
              <a:t>Azure SQL Data Warehouse transparent Data Encryption (TDE) helps protect against the threat of malicious activity by performing real-time encryption and decryption of the database, associated backups, and transaction log files at rest without requiring changes to the application</a:t>
            </a:r>
          </a:p>
          <a:p>
            <a:r>
              <a:rPr lang="en-US" sz="2800" dirty="0"/>
              <a:t>TDE encrypts the storage of an entire database by using a symmetric key called the database encryption key</a:t>
            </a:r>
          </a:p>
          <a:p>
            <a:r>
              <a:rPr lang="en-US" sz="2800" dirty="0"/>
              <a:t>The database encryption key is protected by a built-in server certificate</a:t>
            </a:r>
          </a:p>
          <a:p>
            <a:r>
              <a:rPr lang="en-US" sz="2800" dirty="0"/>
              <a:t>The built-in server certificate is unique for each SQL Database serve</a:t>
            </a:r>
          </a:p>
          <a:p>
            <a:r>
              <a:rPr lang="en-US" sz="2800" dirty="0"/>
              <a:t>Microsoft automatically rotates these certificates at least every 90 days.</a:t>
            </a:r>
          </a:p>
        </p:txBody>
      </p:sp>
    </p:spTree>
    <p:extLst>
      <p:ext uri="{BB962C8B-B14F-4D97-AF65-F5344CB8AC3E}">
        <p14:creationId xmlns:p14="http://schemas.microsoft.com/office/powerpoint/2010/main" val="26678247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778547"/>
            <a:ext cx="11887200" cy="4690515"/>
          </a:xfrm>
        </p:spPr>
        <p:txBody>
          <a:bodyPr/>
          <a:lstStyle/>
          <a:p>
            <a:pPr marL="742950" lvl="0" indent="-742950">
              <a:buFont typeface="+mj-lt"/>
              <a:buAutoNum type="arabicPeriod"/>
            </a:pPr>
            <a:r>
              <a:rPr lang="en-US" sz="2400" dirty="0">
                <a:solidFill>
                  <a:schemeClr val="tx1"/>
                </a:solidFill>
              </a:rPr>
              <a:t>Batch single row inserts into larger loads. Minimize rollback risk by managing batch sizes</a:t>
            </a:r>
          </a:p>
          <a:p>
            <a:pPr marL="742950" lvl="0" indent="-742950">
              <a:buFont typeface="+mj-lt"/>
              <a:buAutoNum type="arabicPeriod"/>
            </a:pPr>
            <a:r>
              <a:rPr lang="en-US" sz="2400" dirty="0" err="1">
                <a:solidFill>
                  <a:schemeClr val="tx1"/>
                </a:solidFill>
              </a:rPr>
              <a:t>PolyBase</a:t>
            </a:r>
            <a:r>
              <a:rPr lang="en-US" sz="2400" dirty="0">
                <a:solidFill>
                  <a:schemeClr val="tx1"/>
                </a:solidFill>
              </a:rPr>
              <a:t> is the fastest way to load data</a:t>
            </a:r>
          </a:p>
          <a:p>
            <a:pPr marL="742950" lvl="0" indent="-742950">
              <a:buFont typeface="+mj-lt"/>
              <a:buAutoNum type="arabicPeriod"/>
            </a:pPr>
            <a:r>
              <a:rPr lang="en-US" sz="2400" dirty="0">
                <a:solidFill>
                  <a:schemeClr val="tx1"/>
                </a:solidFill>
              </a:rPr>
              <a:t>Create\update Statistics until there is Auto Statistics</a:t>
            </a:r>
          </a:p>
          <a:p>
            <a:pPr marL="742950" lvl="0" indent="-742950">
              <a:buFont typeface="+mj-lt"/>
              <a:buAutoNum type="arabicPeriod"/>
            </a:pPr>
            <a:r>
              <a:rPr lang="en-US" sz="2400" dirty="0">
                <a:solidFill>
                  <a:schemeClr val="tx1"/>
                </a:solidFill>
              </a:rPr>
              <a:t>Use a large dataset when testing SQL DW (otherwise perf is overhead)</a:t>
            </a:r>
          </a:p>
          <a:p>
            <a:pPr marL="742950" lvl="0" indent="-742950">
              <a:buFont typeface="+mj-lt"/>
              <a:buAutoNum type="arabicPeriod"/>
            </a:pPr>
            <a:r>
              <a:rPr lang="en-US" sz="2400" dirty="0">
                <a:solidFill>
                  <a:schemeClr val="tx1"/>
                </a:solidFill>
              </a:rPr>
              <a:t>Reduce Cost with pause and scale. Check for active transactions before pausing/scaling</a:t>
            </a:r>
          </a:p>
          <a:p>
            <a:pPr marL="742950" lvl="0" indent="-742950">
              <a:buFont typeface="+mj-lt"/>
              <a:buAutoNum type="arabicPeriod"/>
            </a:pPr>
            <a:r>
              <a:rPr lang="en-US" sz="2400" dirty="0">
                <a:solidFill>
                  <a:schemeClr val="tx1"/>
                </a:solidFill>
              </a:rPr>
              <a:t>Hash distribute whenever possible, round robin as a last resource</a:t>
            </a:r>
          </a:p>
          <a:p>
            <a:pPr marL="742950" lvl="0" indent="-742950">
              <a:buFont typeface="+mj-lt"/>
              <a:buAutoNum type="arabicPeriod"/>
            </a:pPr>
            <a:r>
              <a:rPr lang="en-US" sz="2400" dirty="0">
                <a:solidFill>
                  <a:schemeClr val="tx1"/>
                </a:solidFill>
              </a:rPr>
              <a:t>Clustered </a:t>
            </a:r>
            <a:r>
              <a:rPr lang="en-US" sz="2400" dirty="0" err="1">
                <a:solidFill>
                  <a:schemeClr val="tx1"/>
                </a:solidFill>
              </a:rPr>
              <a:t>columnstore</a:t>
            </a:r>
            <a:r>
              <a:rPr lang="en-US" sz="2400" dirty="0">
                <a:solidFill>
                  <a:schemeClr val="tx1"/>
                </a:solidFill>
              </a:rPr>
              <a:t> partitions should have &gt; 1 million rows for optimal compression and efficiency</a:t>
            </a:r>
          </a:p>
          <a:p>
            <a:pPr marL="742950" lvl="0" indent="-742950">
              <a:buFont typeface="+mj-lt"/>
              <a:buAutoNum type="arabicPeriod"/>
            </a:pPr>
            <a:r>
              <a:rPr lang="en-US" sz="2400" dirty="0">
                <a:solidFill>
                  <a:schemeClr val="tx1"/>
                </a:solidFill>
              </a:rPr>
              <a:t>Optimize your </a:t>
            </a:r>
            <a:r>
              <a:rPr lang="en-US" sz="2400" dirty="0" err="1">
                <a:solidFill>
                  <a:schemeClr val="tx1"/>
                </a:solidFill>
              </a:rPr>
              <a:t>columnstore</a:t>
            </a:r>
            <a:r>
              <a:rPr lang="en-US" sz="2400" dirty="0">
                <a:solidFill>
                  <a:schemeClr val="tx1"/>
                </a:solidFill>
              </a:rPr>
              <a:t> indexes, look segment quality, open </a:t>
            </a:r>
            <a:r>
              <a:rPr lang="en-US" sz="2400" dirty="0" err="1">
                <a:solidFill>
                  <a:schemeClr val="tx1"/>
                </a:solidFill>
              </a:rPr>
              <a:t>rowgroups</a:t>
            </a:r>
            <a:r>
              <a:rPr lang="en-US" sz="2400" dirty="0">
                <a:solidFill>
                  <a:schemeClr val="tx1"/>
                </a:solidFill>
              </a:rPr>
              <a:t>, rebuild index</a:t>
            </a:r>
          </a:p>
        </p:txBody>
      </p:sp>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Top Lessons</a:t>
            </a:r>
          </a:p>
        </p:txBody>
      </p:sp>
    </p:spTree>
    <p:extLst>
      <p:ext uri="{BB962C8B-B14F-4D97-AF65-F5344CB8AC3E}">
        <p14:creationId xmlns:p14="http://schemas.microsoft.com/office/powerpoint/2010/main" val="16128180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50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p:cNvSpPr/>
          <p:nvPr/>
        </p:nvSpPr>
        <p:spPr>
          <a:xfrm>
            <a:off x="6970909" y="296862"/>
            <a:ext cx="5345695" cy="1446550"/>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w="22225">
                  <a:solidFill>
                    <a:schemeClr val="accent2"/>
                  </a:solidFill>
                  <a:prstDash val="solid"/>
                </a:ln>
                <a:solidFill>
                  <a:schemeClr val="accent2">
                    <a:lumMod val="40000"/>
                    <a:lumOff val="60000"/>
                  </a:schemeClr>
                </a:solidFill>
                <a:effectLst/>
                <a:uLnTx/>
                <a:uFillTx/>
              </a:rPr>
              <a:t>Changing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w="22225">
                  <a:solidFill>
                    <a:schemeClr val="accent2"/>
                  </a:solidFill>
                  <a:prstDash val="solid"/>
                </a:ln>
                <a:solidFill>
                  <a:schemeClr val="accent2">
                    <a:lumMod val="40000"/>
                    <a:lumOff val="60000"/>
                  </a:schemeClr>
                </a:solidFill>
                <a:effectLst/>
                <a:uLnTx/>
                <a:uFillTx/>
              </a:rPr>
              <a:t>DW1000</a:t>
            </a:r>
          </a:p>
        </p:txBody>
      </p:sp>
      <p:cxnSp>
        <p:nvCxnSpPr>
          <p:cNvPr id="128" name="Straight Connector 127"/>
          <p:cNvCxnSpPr>
            <a:stCxn id="249" idx="0"/>
          </p:cNvCxnSpPr>
          <p:nvPr/>
        </p:nvCxnSpPr>
        <p:spPr>
          <a:xfrm flipH="1" flipV="1">
            <a:off x="6478597" y="2457421"/>
            <a:ext cx="1512176" cy="600587"/>
          </a:xfrm>
          <a:prstGeom prst="line">
            <a:avLst/>
          </a:prstGeom>
          <a:noFill/>
          <a:ln w="38100" cap="flat" cmpd="sng" algn="ctr">
            <a:solidFill>
              <a:srgbClr val="5C2D91"/>
            </a:solidFill>
            <a:prstDash val="solid"/>
            <a:miter lim="800000"/>
          </a:ln>
          <a:effectLst/>
        </p:spPr>
      </p:cxnSp>
      <p:cxnSp>
        <p:nvCxnSpPr>
          <p:cNvPr id="307" name="Straight Connector 306"/>
          <p:cNvCxnSpPr/>
          <p:nvPr/>
        </p:nvCxnSpPr>
        <p:spPr>
          <a:xfrm flipH="1" flipV="1">
            <a:off x="6751153" y="2340239"/>
            <a:ext cx="2427061" cy="699824"/>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705974" y="2163445"/>
            <a:ext cx="3539041" cy="791405"/>
          </a:xfrm>
          <a:prstGeom prst="line">
            <a:avLst/>
          </a:prstGeom>
          <a:noFill/>
          <a:ln w="38100" cap="flat" cmpd="sng" algn="ctr">
            <a:solidFill>
              <a:srgbClr val="5C2D91"/>
            </a:solidFill>
            <a:prstDash val="solid"/>
            <a:miter lim="800000"/>
          </a:ln>
          <a:effectLst/>
        </p:spPr>
      </p:cxnSp>
      <p:cxnSp>
        <p:nvCxnSpPr>
          <p:cNvPr id="309" name="Straight Connector 308"/>
          <p:cNvCxnSpPr>
            <a:stCxn id="289" idx="0"/>
          </p:cNvCxnSpPr>
          <p:nvPr/>
        </p:nvCxnSpPr>
        <p:spPr>
          <a:xfrm flipH="1" flipV="1">
            <a:off x="6737789" y="2036974"/>
            <a:ext cx="4671735" cy="926888"/>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611225" y="2578516"/>
            <a:ext cx="404377" cy="452617"/>
          </a:xfrm>
          <a:prstGeom prst="line">
            <a:avLst/>
          </a:prstGeom>
          <a:noFill/>
          <a:ln w="38100" cap="flat" cmpd="sng" algn="ctr">
            <a:solidFill>
              <a:srgbClr val="5C2D91"/>
            </a:solidFill>
            <a:prstDash val="solid"/>
            <a:miter lim="800000"/>
          </a:ln>
          <a:effectLst/>
        </p:spPr>
      </p:cxnSp>
      <p:cxnSp>
        <p:nvCxnSpPr>
          <p:cNvPr id="305" name="Straight Connector 304"/>
          <p:cNvCxnSpPr>
            <a:endCxn id="46" idx="10"/>
          </p:cNvCxnSpPr>
          <p:nvPr/>
        </p:nvCxnSpPr>
        <p:spPr>
          <a:xfrm flipV="1">
            <a:off x="4514108" y="2476774"/>
            <a:ext cx="1384398" cy="527537"/>
          </a:xfrm>
          <a:prstGeom prst="line">
            <a:avLst/>
          </a:prstGeom>
          <a:noFill/>
          <a:ln w="38100" cap="flat" cmpd="sng" algn="ctr">
            <a:solidFill>
              <a:srgbClr val="5C2D91"/>
            </a:solidFill>
            <a:prstDash val="solid"/>
            <a:miter lim="800000"/>
          </a:ln>
          <a:effectLst/>
        </p:spPr>
      </p:cxnSp>
      <p:cxnSp>
        <p:nvCxnSpPr>
          <p:cNvPr id="18" name="Straight Connector 17"/>
          <p:cNvCxnSpPr/>
          <p:nvPr/>
        </p:nvCxnSpPr>
        <p:spPr>
          <a:xfrm flipV="1">
            <a:off x="2027045" y="2209964"/>
            <a:ext cx="3678206" cy="840054"/>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308198" y="2385684"/>
            <a:ext cx="2365238" cy="628439"/>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94508" y="2070923"/>
            <a:ext cx="4657784" cy="943388"/>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1016701" y="5122656"/>
            <a:ext cx="0" cy="574705"/>
          </a:xfrm>
          <a:prstGeom prst="line">
            <a:avLst/>
          </a:prstGeom>
          <a:noFill/>
          <a:ln w="38100" cap="flat" cmpd="sng" algn="ctr">
            <a:solidFill>
              <a:srgbClr val="5C2D91"/>
            </a:solidFill>
            <a:prstDash val="solid"/>
            <a:miter lim="800000"/>
          </a:ln>
          <a:effectLst/>
        </p:spPr>
      </p:cxnSp>
      <p:cxnSp>
        <p:nvCxnSpPr>
          <p:cNvPr id="295" name="Straight Connector 294"/>
          <p:cNvCxnSpPr/>
          <p:nvPr/>
        </p:nvCxnSpPr>
        <p:spPr>
          <a:xfrm>
            <a:off x="2179637" y="5173662"/>
            <a:ext cx="0" cy="574705"/>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322637" y="5173662"/>
            <a:ext cx="0" cy="574705"/>
          </a:xfrm>
          <a:prstGeom prst="line">
            <a:avLst/>
          </a:prstGeom>
          <a:noFill/>
          <a:ln w="38100" cap="flat" cmpd="sng" algn="ctr">
            <a:solidFill>
              <a:srgbClr val="5C2D91"/>
            </a:solidFill>
            <a:prstDash val="solid"/>
            <a:miter lim="800000"/>
          </a:ln>
          <a:effectLst/>
        </p:spPr>
      </p:cxnSp>
      <p:cxnSp>
        <p:nvCxnSpPr>
          <p:cNvPr id="297" name="Straight Connector 296"/>
          <p:cNvCxnSpPr/>
          <p:nvPr/>
        </p:nvCxnSpPr>
        <p:spPr>
          <a:xfrm>
            <a:off x="4465637" y="5173662"/>
            <a:ext cx="0" cy="574705"/>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608637" y="5173662"/>
            <a:ext cx="0" cy="574705"/>
          </a:xfrm>
          <a:prstGeom prst="line">
            <a:avLst/>
          </a:prstGeom>
          <a:noFill/>
          <a:ln w="38100" cap="flat" cmpd="sng" algn="ctr">
            <a:solidFill>
              <a:srgbClr val="5C2D91"/>
            </a:solidFill>
            <a:prstDash val="solid"/>
            <a:miter lim="800000"/>
          </a:ln>
          <a:effectLst/>
        </p:spPr>
      </p:cxnSp>
      <p:cxnSp>
        <p:nvCxnSpPr>
          <p:cNvPr id="299" name="Straight Connector 298"/>
          <p:cNvCxnSpPr/>
          <p:nvPr/>
        </p:nvCxnSpPr>
        <p:spPr>
          <a:xfrm>
            <a:off x="6827837" y="5173662"/>
            <a:ext cx="0" cy="574705"/>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970837" y="5173662"/>
            <a:ext cx="0" cy="574705"/>
          </a:xfrm>
          <a:prstGeom prst="line">
            <a:avLst/>
          </a:prstGeom>
          <a:noFill/>
          <a:ln w="38100" cap="flat" cmpd="sng" algn="ctr">
            <a:solidFill>
              <a:srgbClr val="5C2D91"/>
            </a:solidFill>
            <a:prstDash val="solid"/>
            <a:miter lim="800000"/>
          </a:ln>
          <a:effectLst/>
        </p:spPr>
      </p:cxnSp>
      <p:cxnSp>
        <p:nvCxnSpPr>
          <p:cNvPr id="301" name="Straight Connector 300"/>
          <p:cNvCxnSpPr/>
          <p:nvPr/>
        </p:nvCxnSpPr>
        <p:spPr>
          <a:xfrm>
            <a:off x="9113837" y="5173662"/>
            <a:ext cx="0" cy="574705"/>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10256837" y="5173662"/>
            <a:ext cx="0" cy="574705"/>
          </a:xfrm>
          <a:prstGeom prst="line">
            <a:avLst/>
          </a:prstGeom>
          <a:noFill/>
          <a:ln w="38100" cap="flat" cmpd="sng" algn="ctr">
            <a:solidFill>
              <a:srgbClr val="5C2D91"/>
            </a:solidFill>
            <a:prstDash val="solid"/>
            <a:miter lim="800000"/>
          </a:ln>
          <a:effectLst/>
        </p:spPr>
      </p:cxnSp>
      <p:cxnSp>
        <p:nvCxnSpPr>
          <p:cNvPr id="303" name="Straight Connector 302"/>
          <p:cNvCxnSpPr/>
          <p:nvPr/>
        </p:nvCxnSpPr>
        <p:spPr>
          <a:xfrm>
            <a:off x="11399837" y="5173662"/>
            <a:ext cx="0" cy="574705"/>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960437" y="4038146"/>
            <a:ext cx="10591800" cy="525916"/>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98" name="Group 97"/>
          <p:cNvGrpSpPr/>
          <p:nvPr/>
        </p:nvGrpSpPr>
        <p:grpSpPr>
          <a:xfrm>
            <a:off x="503237" y="2977306"/>
            <a:ext cx="1026928" cy="2348756"/>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100" name="TextBox 99"/>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632476" y="4000335"/>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Dist_DB_1</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Dist_DB_2</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Dist_DB_6</a:t>
            </a:r>
          </a:p>
        </p:txBody>
      </p:sp>
      <p:cxnSp>
        <p:nvCxnSpPr>
          <p:cNvPr id="126" name="Straight Connector 125"/>
          <p:cNvCxnSpPr>
            <a:stCxn id="216" idx="0"/>
          </p:cNvCxnSpPr>
          <p:nvPr/>
        </p:nvCxnSpPr>
        <p:spPr>
          <a:xfrm flipH="1" flipV="1">
            <a:off x="6361763" y="2547805"/>
            <a:ext cx="446138" cy="510203"/>
          </a:xfrm>
          <a:prstGeom prst="line">
            <a:avLst/>
          </a:prstGeom>
          <a:noFill/>
          <a:ln w="38100" cap="flat" cmpd="sng" algn="ctr">
            <a:solidFill>
              <a:srgbClr val="5C2D91"/>
            </a:solidFill>
            <a:prstDash val="solid"/>
            <a:miter lim="800000"/>
          </a:ln>
          <a:effectLst/>
        </p:spPr>
      </p:cxnSp>
      <p:sp>
        <p:nvSpPr>
          <p:cNvPr id="17" name="Title 16"/>
          <p:cNvSpPr>
            <a:spLocks noGrp="1"/>
          </p:cNvSpPr>
          <p:nvPr>
            <p:ph type="title"/>
          </p:nvPr>
        </p:nvSpPr>
        <p:spPr/>
        <p:txBody>
          <a:bodyPr/>
          <a:lstStyle/>
          <a:p>
            <a:r>
              <a:rPr lang="en-US" dirty="0">
                <a:latin typeface="+mj-lt"/>
              </a:rPr>
              <a:t>SQL DW Fundamentals</a:t>
            </a:r>
          </a:p>
        </p:txBody>
      </p:sp>
      <p:sp>
        <p:nvSpPr>
          <p:cNvPr id="5" name="Rounded Rectangle 4"/>
          <p:cNvSpPr/>
          <p:nvPr/>
        </p:nvSpPr>
        <p:spPr>
          <a:xfrm>
            <a:off x="503237" y="5583933"/>
            <a:ext cx="11506199" cy="1037530"/>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7" name="Right Arrow 6"/>
          <p:cNvSpPr/>
          <p:nvPr/>
        </p:nvSpPr>
        <p:spPr>
          <a:xfrm>
            <a:off x="3969423" y="1382425"/>
            <a:ext cx="1334414" cy="323108"/>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9" name="Freeform 8"/>
          <p:cNvSpPr/>
          <p:nvPr/>
        </p:nvSpPr>
        <p:spPr bwMode="auto">
          <a:xfrm>
            <a:off x="4303575" y="5707062"/>
            <a:ext cx="1548374" cy="83793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endParaRPr kumimoji="0" lang="en-IN" sz="1837"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0" name="Rectangle 378"/>
          <p:cNvSpPr>
            <a:spLocks noChangeArrowheads="1"/>
          </p:cNvSpPr>
          <p:nvPr/>
        </p:nvSpPr>
        <p:spPr bwMode="auto">
          <a:xfrm>
            <a:off x="5598862" y="1690724"/>
            <a:ext cx="6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874182" eaLnBrk="0" fontAlgn="base" latinLnBrk="0" hangingPunct="0">
              <a:lnSpc>
                <a:spcPct val="100000"/>
              </a:lnSpc>
              <a:spcBef>
                <a:spcPct val="0"/>
              </a:spcBef>
              <a:spcAft>
                <a:spcPct val="0"/>
              </a:spcAft>
              <a:buClrTx/>
              <a:buSzTx/>
              <a:buFontTx/>
              <a:buNone/>
              <a:tabLst/>
              <a:defRPr/>
            </a:pPr>
            <a:endParaRPr kumimoji="0" lang="en-US" altLang="en-US" sz="2250" b="0" i="0" u="none" strike="noStrike" kern="0" cap="none" spc="0" normalizeH="0" baseline="0" noProof="0" dirty="0">
              <a:ln>
                <a:noFill/>
              </a:ln>
              <a:solidFill>
                <a:srgbClr val="505050"/>
              </a:solidFill>
              <a:effectLst/>
              <a:uLnTx/>
              <a:uFillTx/>
              <a:latin typeface="Segoe UI"/>
            </a:endParaRPr>
          </a:p>
        </p:txBody>
      </p:sp>
      <p:grpSp>
        <p:nvGrpSpPr>
          <p:cNvPr id="11" name="Group 10"/>
          <p:cNvGrpSpPr>
            <a:grpSpLocks noChangeAspect="1"/>
          </p:cNvGrpSpPr>
          <p:nvPr/>
        </p:nvGrpSpPr>
        <p:grpSpPr>
          <a:xfrm>
            <a:off x="5606507" y="1204251"/>
            <a:ext cx="1139305" cy="1383780"/>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30" name="Flowchart: Magnetic Disk 29"/>
          <p:cNvSpPr/>
          <p:nvPr/>
        </p:nvSpPr>
        <p:spPr>
          <a:xfrm>
            <a:off x="4768987" y="5970355"/>
            <a:ext cx="515313" cy="39568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31" name="Flowchart: Magnetic Disk 30"/>
          <p:cNvSpPr/>
          <p:nvPr/>
        </p:nvSpPr>
        <p:spPr>
          <a:xfrm>
            <a:off x="5310469" y="5970355"/>
            <a:ext cx="515313" cy="39568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32" name="Flowchart: Magnetic Disk 31"/>
          <p:cNvSpPr/>
          <p:nvPr/>
        </p:nvSpPr>
        <p:spPr>
          <a:xfrm>
            <a:off x="5851951" y="5970355"/>
            <a:ext cx="515313" cy="39568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33" name="Flowchart: Magnetic Disk 32"/>
          <p:cNvSpPr/>
          <p:nvPr/>
        </p:nvSpPr>
        <p:spPr>
          <a:xfrm>
            <a:off x="6390685" y="5970355"/>
            <a:ext cx="515313" cy="39568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34" name="Flowchart: Magnetic Disk 33"/>
          <p:cNvSpPr/>
          <p:nvPr/>
        </p:nvSpPr>
        <p:spPr>
          <a:xfrm>
            <a:off x="6927319" y="5970355"/>
            <a:ext cx="515313" cy="39568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endParaRPr kumimoji="0" lang="en-US" sz="1721" b="0" i="0" u="none" strike="noStrike" kern="0" cap="none" spc="0" normalizeH="0" baseline="0" noProof="0" dirty="0">
              <a:ln>
                <a:noFill/>
              </a:ln>
              <a:solidFill>
                <a:prstClr val="white"/>
              </a:solidFill>
              <a:effectLst/>
              <a:uLnTx/>
              <a:uFillTx/>
              <a:latin typeface="Calibri" panose="020F0502020204030204"/>
            </a:endParaRPr>
          </a:p>
        </p:txBody>
      </p:sp>
      <p:sp>
        <p:nvSpPr>
          <p:cNvPr id="35" name="TextBox 34"/>
          <p:cNvSpPr txBox="1"/>
          <p:nvPr/>
        </p:nvSpPr>
        <p:spPr>
          <a:xfrm>
            <a:off x="5402153" y="5632663"/>
            <a:ext cx="2096224" cy="45317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311" b="0"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Blob storage [WASB(S)]</a:t>
            </a:r>
          </a:p>
        </p:txBody>
      </p:sp>
      <p:sp>
        <p:nvSpPr>
          <p:cNvPr id="40" name="Rounded Rectangle 39"/>
          <p:cNvSpPr/>
          <p:nvPr/>
        </p:nvSpPr>
        <p:spPr>
          <a:xfrm>
            <a:off x="2189595" y="1324842"/>
            <a:ext cx="1727359" cy="419820"/>
          </a:xfrm>
          <a:prstGeom prst="roundRect">
            <a:avLst/>
          </a:prstGeom>
          <a:solidFill>
            <a:srgbClr val="5B9BD5"/>
          </a:solidFill>
          <a:ln w="12700" cap="flat" cmpd="sng" algn="ctr">
            <a:solidFill>
              <a:srgbClr val="002060"/>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339" b="0" i="0" u="none" strike="noStrike" kern="0" cap="none" spc="0" normalizeH="0" baseline="0" noProof="0" dirty="0">
                <a:ln>
                  <a:noFill/>
                </a:ln>
                <a:solidFill>
                  <a:prstClr val="white"/>
                </a:solidFill>
                <a:effectLst/>
                <a:uLnTx/>
                <a:uFillTx/>
                <a:latin typeface="Calibri" panose="020F0502020204030204"/>
              </a:rPr>
              <a:t>Queries</a:t>
            </a:r>
          </a:p>
        </p:txBody>
      </p:sp>
      <p:sp>
        <p:nvSpPr>
          <p:cNvPr id="42" name="TextBox 41"/>
          <p:cNvSpPr txBox="1"/>
          <p:nvPr/>
        </p:nvSpPr>
        <p:spPr>
          <a:xfrm>
            <a:off x="5705251" y="1257574"/>
            <a:ext cx="893986" cy="423070"/>
          </a:xfrm>
          <a:prstGeom prst="rect">
            <a:avLst/>
          </a:prstGeom>
          <a:noFill/>
        </p:spPr>
        <p:txBody>
          <a:bodyPr wrap="non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chemeClr val="accent6"/>
                </a:solidFill>
                <a:effectLst/>
                <a:uLnTx/>
                <a:uFillTx/>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773507" y="1764219"/>
            <a:ext cx="829517" cy="179155"/>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Engine</a:t>
            </a:r>
          </a:p>
        </p:txBody>
      </p:sp>
      <p:sp>
        <p:nvSpPr>
          <p:cNvPr id="45" name="Rounded Rectangle 44"/>
          <p:cNvSpPr/>
          <p:nvPr/>
        </p:nvSpPr>
        <p:spPr>
          <a:xfrm>
            <a:off x="5781964" y="1994897"/>
            <a:ext cx="829517"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46" name="Freeform 45"/>
          <p:cNvSpPr/>
          <p:nvPr/>
        </p:nvSpPr>
        <p:spPr bwMode="auto">
          <a:xfrm>
            <a:off x="5755859" y="2204473"/>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221" name="Rounded Rectangle 220"/>
          <p:cNvSpPr/>
          <p:nvPr/>
        </p:nvSpPr>
        <p:spPr>
          <a:xfrm>
            <a:off x="666754" y="3617928"/>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23" name="Freeform 222"/>
          <p:cNvSpPr/>
          <p:nvPr/>
        </p:nvSpPr>
        <p:spPr bwMode="auto">
          <a:xfrm>
            <a:off x="604542" y="3868599"/>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727245" y="4409438"/>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163" name="Group 162"/>
          <p:cNvGrpSpPr/>
          <p:nvPr/>
        </p:nvGrpSpPr>
        <p:grpSpPr>
          <a:xfrm>
            <a:off x="1686109" y="2963862"/>
            <a:ext cx="1026928" cy="2348756"/>
            <a:chOff x="9830164" y="3198627"/>
            <a:chExt cx="1148681" cy="1463134"/>
          </a:xfrm>
        </p:grpSpPr>
        <p:grpSp>
          <p:nvGrpSpPr>
            <p:cNvPr id="164" name="Group 163"/>
            <p:cNvGrpSpPr>
              <a:grpSpLocks noChangeAspect="1"/>
            </p:cNvGrpSpPr>
            <p:nvPr/>
          </p:nvGrpSpPr>
          <p:grpSpPr>
            <a:xfrm>
              <a:off x="9882326" y="3198627"/>
              <a:ext cx="1024606" cy="1463134"/>
              <a:chOff x="6592191" y="2051295"/>
              <a:chExt cx="2194328" cy="3133501"/>
            </a:xfrm>
          </p:grpSpPr>
          <p:sp>
            <p:nvSpPr>
              <p:cNvPr id="166" name="Can 16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67" name="Donut 16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168" name="Group 167"/>
              <p:cNvGrpSpPr/>
              <p:nvPr/>
            </p:nvGrpSpPr>
            <p:grpSpPr>
              <a:xfrm>
                <a:off x="6654556" y="2051295"/>
                <a:ext cx="2062790" cy="690308"/>
                <a:chOff x="3418453" y="1463971"/>
                <a:chExt cx="2706123" cy="912428"/>
              </a:xfrm>
            </p:grpSpPr>
            <p:sp>
              <p:nvSpPr>
                <p:cNvPr id="169" name="Donut 16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70" name="Freeform 16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165" name="TextBox 164"/>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71" name="Rounded Rectangle 170"/>
          <p:cNvSpPr/>
          <p:nvPr/>
        </p:nvSpPr>
        <p:spPr bwMode="auto">
          <a:xfrm>
            <a:off x="18153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Dist_DB_7</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Dist_DB_8</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Dist_DB_12</a:t>
            </a:r>
          </a:p>
        </p:txBody>
      </p:sp>
      <p:sp>
        <p:nvSpPr>
          <p:cNvPr id="172" name="Rounded Rectangle 171"/>
          <p:cNvSpPr/>
          <p:nvPr/>
        </p:nvSpPr>
        <p:spPr>
          <a:xfrm>
            <a:off x="18496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174" name="Freeform 173"/>
          <p:cNvSpPr/>
          <p:nvPr/>
        </p:nvSpPr>
        <p:spPr bwMode="auto">
          <a:xfrm>
            <a:off x="17874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75" name="TextBox 174"/>
          <p:cNvSpPr txBox="1"/>
          <p:nvPr/>
        </p:nvSpPr>
        <p:spPr>
          <a:xfrm rot="5400000">
            <a:off x="19101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176" name="Group 175"/>
          <p:cNvGrpSpPr/>
          <p:nvPr/>
        </p:nvGrpSpPr>
        <p:grpSpPr>
          <a:xfrm>
            <a:off x="2829109" y="2963862"/>
            <a:ext cx="1026928" cy="2348756"/>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178" name="TextBox 177"/>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9583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Dist_DB_13</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Dist_DB_14</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Dist_DB_18</a:t>
            </a:r>
          </a:p>
        </p:txBody>
      </p:sp>
      <p:sp>
        <p:nvSpPr>
          <p:cNvPr id="185" name="Rounded Rectangle 184"/>
          <p:cNvSpPr/>
          <p:nvPr/>
        </p:nvSpPr>
        <p:spPr>
          <a:xfrm>
            <a:off x="29926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186" name="Freeform 185"/>
          <p:cNvSpPr/>
          <p:nvPr/>
        </p:nvSpPr>
        <p:spPr bwMode="auto">
          <a:xfrm>
            <a:off x="29304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30531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188" name="Group 187"/>
          <p:cNvGrpSpPr/>
          <p:nvPr/>
        </p:nvGrpSpPr>
        <p:grpSpPr>
          <a:xfrm>
            <a:off x="3972109" y="2963862"/>
            <a:ext cx="1026928" cy="2348756"/>
            <a:chOff x="9830164" y="3198627"/>
            <a:chExt cx="1148681" cy="1463134"/>
          </a:xfrm>
        </p:grpSpPr>
        <p:grpSp>
          <p:nvGrpSpPr>
            <p:cNvPr id="189" name="Group 188"/>
            <p:cNvGrpSpPr>
              <a:grpSpLocks noChangeAspect="1"/>
            </p:cNvGrpSpPr>
            <p:nvPr/>
          </p:nvGrpSpPr>
          <p:grpSpPr>
            <a:xfrm>
              <a:off x="9882326" y="3198627"/>
              <a:ext cx="1024606" cy="1463134"/>
              <a:chOff x="6592191" y="2051295"/>
              <a:chExt cx="2194328" cy="3133501"/>
            </a:xfrm>
          </p:grpSpPr>
          <p:sp>
            <p:nvSpPr>
              <p:cNvPr id="191" name="Can 19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92" name="Donut 19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193" name="Group 192"/>
              <p:cNvGrpSpPr/>
              <p:nvPr/>
            </p:nvGrpSpPr>
            <p:grpSpPr>
              <a:xfrm>
                <a:off x="6654556" y="2051295"/>
                <a:ext cx="2062790" cy="690308"/>
                <a:chOff x="3418453" y="1463971"/>
                <a:chExt cx="2706123" cy="912428"/>
              </a:xfrm>
            </p:grpSpPr>
            <p:sp>
              <p:nvSpPr>
                <p:cNvPr id="194" name="Donut 19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195" name="Freeform 19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190" name="TextBox 189"/>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96" name="Rounded Rectangle 195"/>
          <p:cNvSpPr/>
          <p:nvPr/>
        </p:nvSpPr>
        <p:spPr bwMode="auto">
          <a:xfrm>
            <a:off x="41013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Dist_DB_19</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Dist_DB_20</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Dist_DB_24</a:t>
            </a:r>
          </a:p>
        </p:txBody>
      </p:sp>
      <p:sp>
        <p:nvSpPr>
          <p:cNvPr id="197" name="Rounded Rectangle 196"/>
          <p:cNvSpPr/>
          <p:nvPr/>
        </p:nvSpPr>
        <p:spPr>
          <a:xfrm>
            <a:off x="41356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198" name="Freeform 197"/>
          <p:cNvSpPr/>
          <p:nvPr/>
        </p:nvSpPr>
        <p:spPr bwMode="auto">
          <a:xfrm>
            <a:off x="40734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99" name="TextBox 198"/>
          <p:cNvSpPr txBox="1"/>
          <p:nvPr/>
        </p:nvSpPr>
        <p:spPr>
          <a:xfrm rot="5400000">
            <a:off x="41961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200" name="Group 199"/>
          <p:cNvGrpSpPr/>
          <p:nvPr/>
        </p:nvGrpSpPr>
        <p:grpSpPr>
          <a:xfrm>
            <a:off x="5115109" y="2963862"/>
            <a:ext cx="1026928" cy="2348756"/>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204" name="TextBox 203"/>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52443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Dist_DB_25</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Dist_DB_26</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Dist_DB_30</a:t>
            </a:r>
          </a:p>
        </p:txBody>
      </p:sp>
      <p:sp>
        <p:nvSpPr>
          <p:cNvPr id="211" name="Rounded Rectangle 210"/>
          <p:cNvSpPr/>
          <p:nvPr/>
        </p:nvSpPr>
        <p:spPr>
          <a:xfrm>
            <a:off x="52786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12" name="Freeform 211"/>
          <p:cNvSpPr/>
          <p:nvPr/>
        </p:nvSpPr>
        <p:spPr bwMode="auto">
          <a:xfrm>
            <a:off x="52164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53391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214" name="Group 213"/>
          <p:cNvGrpSpPr/>
          <p:nvPr/>
        </p:nvGrpSpPr>
        <p:grpSpPr>
          <a:xfrm>
            <a:off x="6294437" y="2963862"/>
            <a:ext cx="1026928" cy="2348756"/>
            <a:chOff x="9830164" y="3198627"/>
            <a:chExt cx="1148681" cy="1463134"/>
          </a:xfrm>
        </p:grpSpPr>
        <p:grpSp>
          <p:nvGrpSpPr>
            <p:cNvPr id="215" name="Group 214"/>
            <p:cNvGrpSpPr>
              <a:grpSpLocks noChangeAspect="1"/>
            </p:cNvGrpSpPr>
            <p:nvPr/>
          </p:nvGrpSpPr>
          <p:grpSpPr>
            <a:xfrm>
              <a:off x="9882326" y="3198627"/>
              <a:ext cx="1024606" cy="1463134"/>
              <a:chOff x="6592191" y="2051295"/>
              <a:chExt cx="2194328" cy="3133501"/>
            </a:xfrm>
          </p:grpSpPr>
          <p:sp>
            <p:nvSpPr>
              <p:cNvPr id="217" name="Can 216"/>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18" name="Donut 217"/>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240" name="Group 239"/>
              <p:cNvGrpSpPr/>
              <p:nvPr/>
            </p:nvGrpSpPr>
            <p:grpSpPr>
              <a:xfrm>
                <a:off x="6654556" y="2051295"/>
                <a:ext cx="2062790" cy="690308"/>
                <a:chOff x="3418453" y="1463971"/>
                <a:chExt cx="2706123" cy="912428"/>
              </a:xfrm>
            </p:grpSpPr>
            <p:sp>
              <p:nvSpPr>
                <p:cNvPr id="241" name="Donut 24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42" name="Freeform 24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216" name="TextBox 215"/>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43" name="Rounded Rectangle 242"/>
          <p:cNvSpPr/>
          <p:nvPr/>
        </p:nvSpPr>
        <p:spPr bwMode="auto">
          <a:xfrm>
            <a:off x="6423676"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Dist_DB_31</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Dist_DB32</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Dist_DB_26</a:t>
            </a:r>
          </a:p>
        </p:txBody>
      </p:sp>
      <p:sp>
        <p:nvSpPr>
          <p:cNvPr id="244" name="Rounded Rectangle 243"/>
          <p:cNvSpPr/>
          <p:nvPr/>
        </p:nvSpPr>
        <p:spPr>
          <a:xfrm>
            <a:off x="6457954"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45" name="Freeform 244"/>
          <p:cNvSpPr/>
          <p:nvPr/>
        </p:nvSpPr>
        <p:spPr bwMode="auto">
          <a:xfrm>
            <a:off x="6395742"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46" name="TextBox 245"/>
          <p:cNvSpPr txBox="1"/>
          <p:nvPr/>
        </p:nvSpPr>
        <p:spPr>
          <a:xfrm rot="5400000">
            <a:off x="6518445"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247" name="Group 246"/>
          <p:cNvGrpSpPr/>
          <p:nvPr/>
        </p:nvGrpSpPr>
        <p:grpSpPr>
          <a:xfrm>
            <a:off x="7477309" y="2963862"/>
            <a:ext cx="1026928" cy="2348756"/>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249" name="TextBox 248"/>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6065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Dist_DB_37</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Dist_DB_38</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Dist_DB_42</a:t>
            </a:r>
          </a:p>
        </p:txBody>
      </p:sp>
      <p:sp>
        <p:nvSpPr>
          <p:cNvPr id="256" name="Rounded Rectangle 255"/>
          <p:cNvSpPr/>
          <p:nvPr/>
        </p:nvSpPr>
        <p:spPr>
          <a:xfrm>
            <a:off x="76408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57" name="Freeform 256"/>
          <p:cNvSpPr/>
          <p:nvPr/>
        </p:nvSpPr>
        <p:spPr bwMode="auto">
          <a:xfrm>
            <a:off x="75786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7013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259" name="Group 258"/>
          <p:cNvGrpSpPr/>
          <p:nvPr/>
        </p:nvGrpSpPr>
        <p:grpSpPr>
          <a:xfrm>
            <a:off x="8620309" y="2963862"/>
            <a:ext cx="1026928" cy="2348756"/>
            <a:chOff x="9830164" y="3198627"/>
            <a:chExt cx="1148681" cy="1463134"/>
          </a:xfrm>
        </p:grpSpPr>
        <p:grpSp>
          <p:nvGrpSpPr>
            <p:cNvPr id="260" name="Group 259"/>
            <p:cNvGrpSpPr>
              <a:grpSpLocks noChangeAspect="1"/>
            </p:cNvGrpSpPr>
            <p:nvPr/>
          </p:nvGrpSpPr>
          <p:grpSpPr>
            <a:xfrm>
              <a:off x="9882326" y="3198627"/>
              <a:ext cx="1024606" cy="1463134"/>
              <a:chOff x="6592191" y="2051295"/>
              <a:chExt cx="2194328" cy="3133501"/>
            </a:xfrm>
          </p:grpSpPr>
          <p:sp>
            <p:nvSpPr>
              <p:cNvPr id="262" name="Can 26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63" name="Donut 26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264" name="Group 263"/>
              <p:cNvGrpSpPr/>
              <p:nvPr/>
            </p:nvGrpSpPr>
            <p:grpSpPr>
              <a:xfrm>
                <a:off x="6654556" y="2051295"/>
                <a:ext cx="2062790" cy="690308"/>
                <a:chOff x="3418453" y="1463971"/>
                <a:chExt cx="2706123" cy="912428"/>
              </a:xfrm>
            </p:grpSpPr>
            <p:sp>
              <p:nvSpPr>
                <p:cNvPr id="265" name="Donut 26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66" name="Freeform 26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261" name="TextBox 260"/>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67" name="Rounded Rectangle 266"/>
          <p:cNvSpPr/>
          <p:nvPr/>
        </p:nvSpPr>
        <p:spPr bwMode="auto">
          <a:xfrm>
            <a:off x="87495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Dist_DB_43</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Dist_DB_44</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Dist_DB_48</a:t>
            </a:r>
          </a:p>
        </p:txBody>
      </p:sp>
      <p:sp>
        <p:nvSpPr>
          <p:cNvPr id="268" name="Rounded Rectangle 267"/>
          <p:cNvSpPr/>
          <p:nvPr/>
        </p:nvSpPr>
        <p:spPr>
          <a:xfrm>
            <a:off x="87838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69" name="Freeform 268"/>
          <p:cNvSpPr/>
          <p:nvPr/>
        </p:nvSpPr>
        <p:spPr bwMode="auto">
          <a:xfrm>
            <a:off x="87216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70" name="TextBox 269"/>
          <p:cNvSpPr txBox="1"/>
          <p:nvPr/>
        </p:nvSpPr>
        <p:spPr>
          <a:xfrm rot="5400000">
            <a:off x="88443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271" name="Group 270"/>
          <p:cNvGrpSpPr/>
          <p:nvPr/>
        </p:nvGrpSpPr>
        <p:grpSpPr>
          <a:xfrm>
            <a:off x="9763309" y="2963862"/>
            <a:ext cx="1026928" cy="2348756"/>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273" name="TextBox 272"/>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8925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Dist_DB_49</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Dist_DB_50</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Dist_DB_54</a:t>
            </a:r>
          </a:p>
        </p:txBody>
      </p:sp>
      <p:sp>
        <p:nvSpPr>
          <p:cNvPr id="280" name="Rounded Rectangle 279"/>
          <p:cNvSpPr/>
          <p:nvPr/>
        </p:nvSpPr>
        <p:spPr>
          <a:xfrm>
            <a:off x="99268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81" name="Freeform 280"/>
          <p:cNvSpPr/>
          <p:nvPr/>
        </p:nvSpPr>
        <p:spPr bwMode="auto">
          <a:xfrm>
            <a:off x="98646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9873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grpSp>
        <p:nvGrpSpPr>
          <p:cNvPr id="283" name="Group 282"/>
          <p:cNvGrpSpPr/>
          <p:nvPr/>
        </p:nvGrpSpPr>
        <p:grpSpPr>
          <a:xfrm>
            <a:off x="10906309" y="2963862"/>
            <a:ext cx="1026928" cy="2348756"/>
            <a:chOff x="9830164" y="3198627"/>
            <a:chExt cx="1148681" cy="1463134"/>
          </a:xfrm>
        </p:grpSpPr>
        <p:grpSp>
          <p:nvGrpSpPr>
            <p:cNvPr id="284" name="Group 283"/>
            <p:cNvGrpSpPr>
              <a:grpSpLocks noChangeAspect="1"/>
            </p:cNvGrpSpPr>
            <p:nvPr/>
          </p:nvGrpSpPr>
          <p:grpSpPr>
            <a:xfrm>
              <a:off x="9882326" y="3198627"/>
              <a:ext cx="1024606" cy="1463134"/>
              <a:chOff x="6592191" y="2051295"/>
              <a:chExt cx="2194328" cy="3133501"/>
            </a:xfrm>
          </p:grpSpPr>
          <p:sp>
            <p:nvSpPr>
              <p:cNvPr id="286" name="Can 28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87" name="Donut 28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nvGrpSpPr>
              <p:cNvPr id="288" name="Group 287"/>
              <p:cNvGrpSpPr/>
              <p:nvPr/>
            </p:nvGrpSpPr>
            <p:grpSpPr>
              <a:xfrm>
                <a:off x="6654556" y="2051295"/>
                <a:ext cx="2062790" cy="690308"/>
                <a:chOff x="3418453" y="1463971"/>
                <a:chExt cx="2706123" cy="912428"/>
              </a:xfrm>
            </p:grpSpPr>
            <p:sp>
              <p:nvSpPr>
                <p:cNvPr id="289" name="Donut 28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sp>
              <p:nvSpPr>
                <p:cNvPr id="290" name="Freeform 28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15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dirty="0">
                    <a:ln>
                      <a:noFill/>
                    </a:ln>
                    <a:solidFill>
                      <a:srgbClr val="FFFFFF"/>
                    </a:solidFill>
                    <a:effectLst/>
                    <a:uLnTx/>
                    <a:uFillTx/>
                    <a:latin typeface="Calibri" panose="020F0502020204030204"/>
                  </a:endParaRPr>
                </a:p>
              </p:txBody>
            </p:sp>
          </p:grpSp>
        </p:grpSp>
        <p:sp>
          <p:nvSpPr>
            <p:cNvPr id="285" name="TextBox 284"/>
            <p:cNvSpPr txBox="1"/>
            <p:nvPr/>
          </p:nvSpPr>
          <p:spPr>
            <a:xfrm>
              <a:off x="9830164" y="3257274"/>
              <a:ext cx="1148681" cy="289902"/>
            </a:xfrm>
            <a:prstGeom prst="rect">
              <a:avLst/>
            </a:prstGeom>
            <a:noFill/>
          </p:spPr>
          <p:txBody>
            <a:bodyPr wrap="square" lIns="168032" tIns="134426" rIns="168032" bIns="134426" rtlCol="0">
              <a:spAutoFit/>
            </a:bodyPr>
            <a:lstStyle/>
            <a:p>
              <a:pPr marL="0" marR="0" lvl="0" indent="0" algn="ctr" defTabSz="856121" eaLnBrk="1" fontAlgn="base" latinLnBrk="0" hangingPunct="1">
                <a:lnSpc>
                  <a:spcPct val="90000"/>
                </a:lnSpc>
                <a:spcBef>
                  <a:spcPct val="0"/>
                </a:spcBef>
                <a:spcAft>
                  <a:spcPts val="550"/>
                </a:spcAft>
                <a:buClrTx/>
                <a:buSzTx/>
                <a:buFontTx/>
                <a:buNone/>
                <a:tabLst/>
                <a:defRPr/>
              </a:pPr>
              <a:r>
                <a:rPr kumimoji="0" lang="en-US" sz="1400"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91" name="Rounded Rectangle 290"/>
          <p:cNvSpPr/>
          <p:nvPr/>
        </p:nvSpPr>
        <p:spPr bwMode="auto">
          <a:xfrm>
            <a:off x="11035548" y="3986891"/>
            <a:ext cx="749936" cy="1162936"/>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br>
              <a:rPr kumimoji="0" lang="en-US" sz="1000" b="1" i="0" u="none" strike="noStrike" kern="0" cap="none" spc="0" normalizeH="0" baseline="0" noProof="0" dirty="0">
                <a:ln>
                  <a:noFill/>
                </a:ln>
                <a:solidFill>
                  <a:schemeClr val="accent6"/>
                </a:solidFill>
                <a:effectLst/>
                <a:uLnTx/>
                <a:uFillTx/>
              </a:rPr>
            </a:br>
            <a:r>
              <a:rPr kumimoji="0" lang="en-US" sz="1000" b="1" i="0" u="none" strike="noStrike" kern="0" cap="none" spc="0" normalizeH="0" baseline="0" noProof="0" dirty="0">
                <a:ln>
                  <a:noFill/>
                </a:ln>
                <a:solidFill>
                  <a:schemeClr val="accent6"/>
                </a:solidFill>
                <a:effectLst/>
                <a:uLnTx/>
                <a:uFillTx/>
              </a:rPr>
              <a:t>Dist_DB_55</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Dist_DB_56</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accent6"/>
              </a:solidFill>
              <a:effectLst/>
              <a:uLnTx/>
              <a:uFillTx/>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accent6"/>
                </a:solidFill>
                <a:effectLst/>
                <a:uLnTx/>
                <a:uFillTx/>
              </a:rPr>
              <a:t>Dist_DB_60</a:t>
            </a:r>
          </a:p>
        </p:txBody>
      </p:sp>
      <p:sp>
        <p:nvSpPr>
          <p:cNvPr id="292" name="Rounded Rectangle 291"/>
          <p:cNvSpPr/>
          <p:nvPr/>
        </p:nvSpPr>
        <p:spPr>
          <a:xfrm>
            <a:off x="11069826" y="3604484"/>
            <a:ext cx="685551" cy="177077"/>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182"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rPr>
              <a:t>DMS</a:t>
            </a:r>
          </a:p>
        </p:txBody>
      </p:sp>
      <p:sp>
        <p:nvSpPr>
          <p:cNvPr id="293" name="Freeform 292"/>
          <p:cNvSpPr/>
          <p:nvPr/>
        </p:nvSpPr>
        <p:spPr bwMode="auto">
          <a:xfrm>
            <a:off x="11007614" y="3855155"/>
            <a:ext cx="752055" cy="27230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8007" tIns="134406" rIns="168007" bIns="134406" numCol="1" spcCol="0" rtlCol="0" fromWordArt="0" anchor="t" anchorCtr="0" forceAA="0" compatLnSpc="1">
            <a:prstTxWarp prst="textNoShape">
              <a:avLst/>
            </a:prstTxWarp>
            <a:noAutofit/>
          </a:bodyPr>
          <a:lstStyle/>
          <a:p>
            <a:pPr marL="0" marR="0" lvl="0" indent="0" algn="ctr" defTabSz="856517"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94" name="TextBox 293"/>
          <p:cNvSpPr txBox="1"/>
          <p:nvPr/>
        </p:nvSpPr>
        <p:spPr>
          <a:xfrm rot="5400000">
            <a:off x="11130317" y="4395994"/>
            <a:ext cx="5334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schemeClr val="accent6"/>
                </a:solidFill>
                <a:effectLst/>
                <a:uLnTx/>
                <a:uFillTx/>
              </a:rPr>
              <a:t>…</a:t>
            </a:r>
          </a:p>
        </p:txBody>
      </p:sp>
      <p:sp>
        <p:nvSpPr>
          <p:cNvPr id="202" name="Rectangle 201"/>
          <p:cNvSpPr/>
          <p:nvPr/>
        </p:nvSpPr>
        <p:spPr>
          <a:xfrm>
            <a:off x="6980237" y="296862"/>
            <a:ext cx="5345695" cy="769441"/>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w="22225">
                  <a:solidFill>
                    <a:schemeClr val="accent2"/>
                  </a:solidFill>
                  <a:prstDash val="solid"/>
                </a:ln>
                <a:solidFill>
                  <a:schemeClr val="accent2">
                    <a:lumMod val="40000"/>
                    <a:lumOff val="60000"/>
                  </a:schemeClr>
                </a:solidFill>
                <a:effectLst/>
                <a:uLnTx/>
                <a:uFillTx/>
              </a:rPr>
              <a:t>DW1000</a:t>
            </a:r>
          </a:p>
        </p:txBody>
      </p:sp>
      <p:sp>
        <p:nvSpPr>
          <p:cNvPr id="173" name="TextBox 172"/>
          <p:cNvSpPr txBox="1"/>
          <p:nvPr/>
        </p:nvSpPr>
        <p:spPr>
          <a:xfrm>
            <a:off x="9971959" y="1857018"/>
            <a:ext cx="2653476" cy="849463"/>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DMS = Data Movement Service </a:t>
            </a:r>
          </a:p>
        </p:txBody>
      </p:sp>
      <p:sp>
        <p:nvSpPr>
          <p:cNvPr id="13" name="Flowchart: Multidocument 12"/>
          <p:cNvSpPr/>
          <p:nvPr/>
        </p:nvSpPr>
        <p:spPr bwMode="auto">
          <a:xfrm>
            <a:off x="714721" y="5707981"/>
            <a:ext cx="1546311" cy="741218"/>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rPr>
              <a:t>Dist_DB_1.mdb</a:t>
            </a:r>
          </a:p>
        </p:txBody>
      </p:sp>
      <p:sp>
        <p:nvSpPr>
          <p:cNvPr id="228" name="Flowchart: Multidocument 227"/>
          <p:cNvSpPr/>
          <p:nvPr/>
        </p:nvSpPr>
        <p:spPr bwMode="auto">
          <a:xfrm>
            <a:off x="2465082" y="5697348"/>
            <a:ext cx="1579693" cy="741218"/>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rPr>
              <a:t>Dist_DB_18.mdb</a:t>
            </a:r>
          </a:p>
        </p:txBody>
      </p:sp>
      <p:sp>
        <p:nvSpPr>
          <p:cNvPr id="229" name="Flowchart: Multidocument 228"/>
          <p:cNvSpPr/>
          <p:nvPr/>
        </p:nvSpPr>
        <p:spPr bwMode="auto">
          <a:xfrm>
            <a:off x="7838944" y="5707062"/>
            <a:ext cx="1579693" cy="741218"/>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rPr>
              <a:t>Dist_DB_25.mdb</a:t>
            </a:r>
          </a:p>
        </p:txBody>
      </p:sp>
      <p:sp>
        <p:nvSpPr>
          <p:cNvPr id="230" name="Flowchart: Multidocument 229"/>
          <p:cNvSpPr/>
          <p:nvPr/>
        </p:nvSpPr>
        <p:spPr bwMode="auto">
          <a:xfrm>
            <a:off x="9723437" y="5651644"/>
            <a:ext cx="1579693" cy="741218"/>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rPr>
              <a:t>Dist_DB_55.mdb</a:t>
            </a:r>
          </a:p>
        </p:txBody>
      </p:sp>
    </p:spTree>
    <p:extLst>
      <p:ext uri="{BB962C8B-B14F-4D97-AF65-F5344CB8AC3E}">
        <p14:creationId xmlns:p14="http://schemas.microsoft.com/office/powerpoint/2010/main" val="81530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1"/>
                                        </p:tgtEl>
                                        <p:attrNameLst>
                                          <p:attrName>style.visibility</p:attrName>
                                        </p:attrNameLst>
                                      </p:cBhvr>
                                      <p:to>
                                        <p:strVal val="visible"/>
                                      </p:to>
                                    </p:set>
                                    <p:animEffect transition="in" filter="fade">
                                      <p:cBhvr>
                                        <p:cTn id="15" dur="500"/>
                                        <p:tgtEl>
                                          <p:spTgt spid="17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5"/>
                                        </p:tgtEl>
                                        <p:attrNameLst>
                                          <p:attrName>style.visibility</p:attrName>
                                        </p:attrNameLst>
                                      </p:cBhvr>
                                      <p:to>
                                        <p:strVal val="visible"/>
                                      </p:to>
                                    </p:set>
                                    <p:animEffect transition="in" filter="fade">
                                      <p:cBhvr>
                                        <p:cTn id="18" dur="500"/>
                                        <p:tgtEl>
                                          <p:spTgt spid="17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animEffect transition="in" filter="fade">
                                      <p:cBhvr>
                                        <p:cTn id="21" dur="500"/>
                                        <p:tgtEl>
                                          <p:spTgt spid="18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7"/>
                                        </p:tgtEl>
                                        <p:attrNameLst>
                                          <p:attrName>style.visibility</p:attrName>
                                        </p:attrNameLst>
                                      </p:cBhvr>
                                      <p:to>
                                        <p:strVal val="visible"/>
                                      </p:to>
                                    </p:set>
                                    <p:animEffect transition="in" filter="fade">
                                      <p:cBhvr>
                                        <p:cTn id="24" dur="500"/>
                                        <p:tgtEl>
                                          <p:spTgt spid="18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animEffect transition="in" filter="fade">
                                      <p:cBhvr>
                                        <p:cTn id="27" dur="500"/>
                                        <p:tgtEl>
                                          <p:spTgt spid="19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9"/>
                                        </p:tgtEl>
                                        <p:attrNameLst>
                                          <p:attrName>style.visibility</p:attrName>
                                        </p:attrNameLst>
                                      </p:cBhvr>
                                      <p:to>
                                        <p:strVal val="visible"/>
                                      </p:to>
                                    </p:set>
                                    <p:animEffect transition="in" filter="fade">
                                      <p:cBhvr>
                                        <p:cTn id="30" dur="500"/>
                                        <p:tgtEl>
                                          <p:spTgt spid="1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0"/>
                                        </p:tgtEl>
                                        <p:attrNameLst>
                                          <p:attrName>style.visibility</p:attrName>
                                        </p:attrNameLst>
                                      </p:cBhvr>
                                      <p:to>
                                        <p:strVal val="visible"/>
                                      </p:to>
                                    </p:set>
                                    <p:animEffect transition="in" filter="fade">
                                      <p:cBhvr>
                                        <p:cTn id="33" dur="500"/>
                                        <p:tgtEl>
                                          <p:spTgt spid="2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3"/>
                                        </p:tgtEl>
                                        <p:attrNameLst>
                                          <p:attrName>style.visibility</p:attrName>
                                        </p:attrNameLst>
                                      </p:cBhvr>
                                      <p:to>
                                        <p:strVal val="visible"/>
                                      </p:to>
                                    </p:set>
                                    <p:animEffect transition="in" filter="fade">
                                      <p:cBhvr>
                                        <p:cTn id="36" dur="500"/>
                                        <p:tgtEl>
                                          <p:spTgt spid="2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animEffect transition="in" filter="fade">
                                      <p:cBhvr>
                                        <p:cTn id="39" dur="500"/>
                                        <p:tgtEl>
                                          <p:spTgt spid="2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6"/>
                                        </p:tgtEl>
                                        <p:attrNameLst>
                                          <p:attrName>style.visibility</p:attrName>
                                        </p:attrNameLst>
                                      </p:cBhvr>
                                      <p:to>
                                        <p:strVal val="visible"/>
                                      </p:to>
                                    </p:set>
                                    <p:animEffect transition="in" filter="fade">
                                      <p:cBhvr>
                                        <p:cTn id="42" dur="500"/>
                                        <p:tgtEl>
                                          <p:spTgt spid="24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5"/>
                                        </p:tgtEl>
                                        <p:attrNameLst>
                                          <p:attrName>style.visibility</p:attrName>
                                        </p:attrNameLst>
                                      </p:cBhvr>
                                      <p:to>
                                        <p:strVal val="visible"/>
                                      </p:to>
                                    </p:set>
                                    <p:animEffect transition="in" filter="fade">
                                      <p:cBhvr>
                                        <p:cTn id="45" dur="500"/>
                                        <p:tgtEl>
                                          <p:spTgt spid="25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8"/>
                                        </p:tgtEl>
                                        <p:attrNameLst>
                                          <p:attrName>style.visibility</p:attrName>
                                        </p:attrNameLst>
                                      </p:cBhvr>
                                      <p:to>
                                        <p:strVal val="visible"/>
                                      </p:to>
                                    </p:set>
                                    <p:animEffect transition="in" filter="fade">
                                      <p:cBhvr>
                                        <p:cTn id="48" dur="500"/>
                                        <p:tgtEl>
                                          <p:spTgt spid="25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67"/>
                                        </p:tgtEl>
                                        <p:attrNameLst>
                                          <p:attrName>style.visibility</p:attrName>
                                        </p:attrNameLst>
                                      </p:cBhvr>
                                      <p:to>
                                        <p:strVal val="visible"/>
                                      </p:to>
                                    </p:set>
                                    <p:animEffect transition="in" filter="fade">
                                      <p:cBhvr>
                                        <p:cTn id="51" dur="500"/>
                                        <p:tgtEl>
                                          <p:spTgt spid="26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0"/>
                                        </p:tgtEl>
                                        <p:attrNameLst>
                                          <p:attrName>style.visibility</p:attrName>
                                        </p:attrNameLst>
                                      </p:cBhvr>
                                      <p:to>
                                        <p:strVal val="visible"/>
                                      </p:to>
                                    </p:set>
                                    <p:animEffect transition="in" filter="fade">
                                      <p:cBhvr>
                                        <p:cTn id="54" dur="500"/>
                                        <p:tgtEl>
                                          <p:spTgt spid="27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9"/>
                                        </p:tgtEl>
                                        <p:attrNameLst>
                                          <p:attrName>style.visibility</p:attrName>
                                        </p:attrNameLst>
                                      </p:cBhvr>
                                      <p:to>
                                        <p:strVal val="visible"/>
                                      </p:to>
                                    </p:set>
                                    <p:animEffect transition="in" filter="fade">
                                      <p:cBhvr>
                                        <p:cTn id="57" dur="500"/>
                                        <p:tgtEl>
                                          <p:spTgt spid="27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2"/>
                                        </p:tgtEl>
                                        <p:attrNameLst>
                                          <p:attrName>style.visibility</p:attrName>
                                        </p:attrNameLst>
                                      </p:cBhvr>
                                      <p:to>
                                        <p:strVal val="visible"/>
                                      </p:to>
                                    </p:set>
                                    <p:animEffect transition="in" filter="fade">
                                      <p:cBhvr>
                                        <p:cTn id="60" dur="500"/>
                                        <p:tgtEl>
                                          <p:spTgt spid="28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1"/>
                                        </p:tgtEl>
                                        <p:attrNameLst>
                                          <p:attrName>style.visibility</p:attrName>
                                        </p:attrNameLst>
                                      </p:cBhvr>
                                      <p:to>
                                        <p:strVal val="visible"/>
                                      </p:to>
                                    </p:set>
                                    <p:animEffect transition="in" filter="fade">
                                      <p:cBhvr>
                                        <p:cTn id="63" dur="500"/>
                                        <p:tgtEl>
                                          <p:spTgt spid="29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4"/>
                                        </p:tgtEl>
                                        <p:attrNameLst>
                                          <p:attrName>style.visibility</p:attrName>
                                        </p:attrNameLst>
                                      </p:cBhvr>
                                      <p:to>
                                        <p:strVal val="visible"/>
                                      </p:to>
                                    </p:set>
                                    <p:animEffect transition="in" filter="fade">
                                      <p:cBhvr>
                                        <p:cTn id="66" dur="500"/>
                                        <p:tgtEl>
                                          <p:spTgt spid="294"/>
                                        </p:tgtEl>
                                      </p:cBhvr>
                                    </p:animEffect>
                                  </p:childTnLst>
                                </p:cTn>
                              </p:par>
                              <p:par>
                                <p:cTn id="67" presetID="1" presetClass="exit" presetSubtype="0" fill="hold" grpId="0" nodeType="withEffect">
                                  <p:stCondLst>
                                    <p:cond delay="0"/>
                                  </p:stCondLst>
                                  <p:childTnLst>
                                    <p:set>
                                      <p:cBhvr>
                                        <p:cTn id="68" dur="1" fill="hold">
                                          <p:stCondLst>
                                            <p:cond delay="0"/>
                                          </p:stCondLst>
                                        </p:cTn>
                                        <p:tgtEl>
                                          <p:spTgt spid="20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4" grpId="0" animBg="1"/>
      <p:bldP spid="6" grpId="0"/>
      <p:bldP spid="171" grpId="0" animBg="1"/>
      <p:bldP spid="175" grpId="0"/>
      <p:bldP spid="184" grpId="0" animBg="1"/>
      <p:bldP spid="187" grpId="0"/>
      <p:bldP spid="196" grpId="0" animBg="1"/>
      <p:bldP spid="199" grpId="0"/>
      <p:bldP spid="210" grpId="0" animBg="1"/>
      <p:bldP spid="213" grpId="0"/>
      <p:bldP spid="243" grpId="0" animBg="1"/>
      <p:bldP spid="246" grpId="0"/>
      <p:bldP spid="255" grpId="0" animBg="1"/>
      <p:bldP spid="258" grpId="0"/>
      <p:bldP spid="267" grpId="0" animBg="1"/>
      <p:bldP spid="270" grpId="0"/>
      <p:bldP spid="279" grpId="0" animBg="1"/>
      <p:bldP spid="282" grpId="0"/>
      <p:bldP spid="291" grpId="0" animBg="1"/>
      <p:bldP spid="294" grpId="0"/>
      <p:bldP spid="202" grpId="0"/>
      <p:bldP spid="13" grpId="0" animBg="1"/>
      <p:bldP spid="228" grpId="0" animBg="1"/>
      <p:bldP spid="229" grpId="0" animBg="1"/>
      <p:bldP spid="2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8437" y="1973262"/>
            <a:ext cx="11887200" cy="4370427"/>
          </a:xfrm>
        </p:spPr>
        <p:txBody>
          <a:bodyPr/>
          <a:lstStyle/>
          <a:p>
            <a:r>
              <a:rPr lang="en-US" sz="3200" dirty="0"/>
              <a:t>When you pause or scale your SQL Data Warehouse, behind the scenes your database instance is stopped, reconfigured and started again.</a:t>
            </a:r>
          </a:p>
          <a:p>
            <a:r>
              <a:rPr lang="en-US" sz="3200" dirty="0"/>
              <a:t>This means that all in-flight queries will be canceled.</a:t>
            </a:r>
          </a:p>
          <a:p>
            <a:r>
              <a:rPr lang="en-US" sz="3200" dirty="0"/>
              <a:t>Canceling a simple SELECT query is a quick operation and has almost no impact to the time it takes to pause or scale your instance. However, transactional queries, which modify your data or the structure of the data, may not be able to stop quickly.</a:t>
            </a:r>
          </a:p>
        </p:txBody>
      </p:sp>
      <p:sp>
        <p:nvSpPr>
          <p:cNvPr id="4" name="Title 3"/>
          <p:cNvSpPr>
            <a:spLocks noGrp="1"/>
          </p:cNvSpPr>
          <p:nvPr>
            <p:ph type="title"/>
          </p:nvPr>
        </p:nvSpPr>
        <p:spPr/>
        <p:txBody>
          <a:bodyPr/>
          <a:lstStyle/>
          <a:p>
            <a:r>
              <a:rPr lang="en-US" sz="4800" dirty="0">
                <a:latin typeface="+mj-lt"/>
              </a:rPr>
              <a:t>Drain Transactions Before Pausing or Scaling</a:t>
            </a:r>
          </a:p>
        </p:txBody>
      </p:sp>
    </p:spTree>
    <p:extLst>
      <p:ext uri="{BB962C8B-B14F-4D97-AF65-F5344CB8AC3E}">
        <p14:creationId xmlns:p14="http://schemas.microsoft.com/office/powerpoint/2010/main" val="4295365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Distribution Options</a:t>
            </a:r>
          </a:p>
        </p:txBody>
      </p:sp>
      <p:grpSp>
        <p:nvGrpSpPr>
          <p:cNvPr id="17" name="Group 16"/>
          <p:cNvGrpSpPr/>
          <p:nvPr/>
        </p:nvGrpSpPr>
        <p:grpSpPr>
          <a:xfrm>
            <a:off x="6523037" y="1907867"/>
            <a:ext cx="5516733" cy="2656197"/>
            <a:chOff x="3127344" y="1198457"/>
            <a:chExt cx="2920098" cy="2001761"/>
          </a:xfrm>
        </p:grpSpPr>
        <p:grpSp>
          <p:nvGrpSpPr>
            <p:cNvPr id="7" name="Group 6"/>
            <p:cNvGrpSpPr/>
            <p:nvPr/>
          </p:nvGrpSpPr>
          <p:grpSpPr>
            <a:xfrm>
              <a:off x="3127344" y="1198457"/>
              <a:ext cx="2898575" cy="2001761"/>
              <a:chOff x="4264819" y="1755904"/>
              <a:chExt cx="3657600" cy="3199974"/>
            </a:xfrm>
          </p:grpSpPr>
          <p:sp>
            <p:nvSpPr>
              <p:cNvPr id="8" name="Rectangle 7"/>
              <p:cNvSpPr/>
              <p:nvPr/>
            </p:nvSpPr>
            <p:spPr bwMode="auto">
              <a:xfrm>
                <a:off x="4264819" y="2507393"/>
                <a:ext cx="3657600" cy="2448485"/>
              </a:xfrm>
              <a:prstGeom prst="rect">
                <a:avLst/>
              </a:prstGeom>
              <a:solidFill>
                <a:srgbClr val="505050"/>
              </a:solidFill>
              <a:ln w="9525" cap="flat" cmpd="sng" algn="ctr">
                <a:noFill/>
                <a:prstDash val="solid"/>
                <a:headEnd type="none" w="med" len="med"/>
                <a:tailEnd type="none" w="med" len="med"/>
              </a:ln>
              <a:effectLst/>
            </p:spPr>
            <p:txBody>
              <a:bodyPr vert="horz" wrap="square" lIns="93243" tIns="46622" rIns="93243" bIns="46622" numCol="1" rtlCol="0" anchor="ctr" anchorCtr="0" compatLnSpc="1">
                <a:prstTxWarp prst="textNoShape">
                  <a:avLst/>
                </a:prstTxWarp>
              </a:bodyPr>
              <a:lstStyle/>
              <a:p>
                <a:pPr marL="349701" indent="-349701" defTabSz="1242754">
                  <a:buFont typeface="Arial" panose="020B0604020202020204" pitchFamily="34" charset="0"/>
                  <a:buChar char="•"/>
                </a:pPr>
                <a:endParaRPr lang="en-US" sz="2448" kern="0" dirty="0">
                  <a:gradFill>
                    <a:gsLst>
                      <a:gs pos="0">
                        <a:srgbClr val="FFFFFF"/>
                      </a:gs>
                      <a:gs pos="100000">
                        <a:srgbClr val="FFFFFF"/>
                      </a:gs>
                    </a:gsLst>
                    <a:lin ang="5400000" scaled="0"/>
                  </a:gradFill>
                </a:endParaRPr>
              </a:p>
            </p:txBody>
          </p:sp>
          <p:sp>
            <p:nvSpPr>
              <p:cNvPr id="10" name="Rectangle 9"/>
              <p:cNvSpPr/>
              <p:nvPr/>
            </p:nvSpPr>
            <p:spPr bwMode="auto">
              <a:xfrm>
                <a:off x="4264819" y="1755904"/>
                <a:ext cx="3657600" cy="751489"/>
              </a:xfrm>
              <a:prstGeom prst="rect">
                <a:avLst/>
              </a:prstGeom>
              <a:gradFill>
                <a:gsLst>
                  <a:gs pos="90833">
                    <a:schemeClr val="accent4"/>
                  </a:gs>
                  <a:gs pos="73000">
                    <a:schemeClr val="accent4"/>
                  </a:gs>
                </a:gsLst>
              </a:gradFill>
              <a:ln w="25400" cap="flat" cmpd="sng" algn="ctr">
                <a:noFill/>
                <a:prstDash val="solid"/>
                <a:headEnd type="none" w="med" len="med"/>
                <a:tailEnd type="none" w="med" len="med"/>
              </a:ln>
              <a:effectLst/>
            </p:spPr>
            <p:txBody>
              <a:bodyPr rot="0" spcFirstLastPara="0" vertOverflow="overflow" horzOverflow="overflow" vert="horz" wrap="square" lIns="93247" tIns="0" rIns="93247" bIns="0" numCol="1" spcCol="0" rtlCol="0" fromWordArt="0" anchor="ctr" anchorCtr="0" forceAA="0" compatLnSpc="1">
                <a:prstTxWarp prst="textNoShape">
                  <a:avLst/>
                </a:prstTxWarp>
                <a:noAutofit/>
              </a:bodyPr>
              <a:lstStyle/>
              <a:p>
                <a:pPr defTabSz="1656649" fontAlgn="base">
                  <a:lnSpc>
                    <a:spcPct val="90000"/>
                  </a:lnSpc>
                  <a:spcBef>
                    <a:spcPct val="0"/>
                  </a:spcBef>
                  <a:spcAft>
                    <a:spcPct val="0"/>
                  </a:spcAft>
                </a:pPr>
                <a:endParaRPr lang="en-US" sz="2754" kern="0" dirty="0">
                  <a:gradFill>
                    <a:gsLst>
                      <a:gs pos="0">
                        <a:sysClr val="window" lastClr="FFFFFF"/>
                      </a:gs>
                      <a:gs pos="100000">
                        <a:sysClr val="window" lastClr="FFFFFF"/>
                      </a:gs>
                    </a:gsLst>
                    <a:lin ang="16200000" scaled="0"/>
                  </a:gradFill>
                </a:endParaRPr>
              </a:p>
            </p:txBody>
          </p:sp>
        </p:grpSp>
        <p:sp>
          <p:nvSpPr>
            <p:cNvPr id="14" name="TextBox 13"/>
            <p:cNvSpPr txBox="1"/>
            <p:nvPr/>
          </p:nvSpPr>
          <p:spPr>
            <a:xfrm>
              <a:off x="3350396" y="1206331"/>
              <a:ext cx="2443207" cy="479813"/>
            </a:xfrm>
            <a:prstGeom prst="rect">
              <a:avLst/>
            </a:prstGeom>
            <a:noFill/>
          </p:spPr>
          <p:txBody>
            <a:bodyPr wrap="square" rtlCol="0">
              <a:spAutoFit/>
            </a:bodyPr>
            <a:lstStyle/>
            <a:p>
              <a:pPr algn="ctr"/>
              <a:r>
                <a:rPr lang="en-US" sz="2040" b="1" dirty="0">
                  <a:ea typeface="Segoe UI" pitchFamily="34" charset="0"/>
                  <a:cs typeface="Segoe WP Semibold" panose="020B0702040204020203" pitchFamily="34" charset="0"/>
                </a:rPr>
                <a:t>Round Robin</a:t>
              </a:r>
            </a:p>
            <a:p>
              <a:pPr algn="ctr"/>
              <a:r>
                <a:rPr lang="en-US" sz="1600" dirty="0">
                  <a:ea typeface="Segoe UI" pitchFamily="34" charset="0"/>
                  <a:cs typeface="Segoe WP Semibold" panose="020B0702040204020203" pitchFamily="34" charset="0"/>
                </a:rPr>
                <a:t>(Default on SQL DW)</a:t>
              </a:r>
            </a:p>
          </p:txBody>
        </p:sp>
        <p:sp>
          <p:nvSpPr>
            <p:cNvPr id="19" name="Rectangle 18"/>
            <p:cNvSpPr/>
            <p:nvPr/>
          </p:nvSpPr>
          <p:spPr>
            <a:xfrm>
              <a:off x="3148867" y="1747748"/>
              <a:ext cx="2898575" cy="1322094"/>
            </a:xfrm>
            <a:prstGeom prst="rect">
              <a:avLst/>
            </a:prstGeom>
          </p:spPr>
          <p:txBody>
            <a:bodyPr wrap="square">
              <a:spAutoFit/>
            </a:bodyPr>
            <a:lstStyle/>
            <a:p>
              <a:pPr>
                <a:defRPr/>
              </a:pPr>
              <a:r>
                <a:rPr lang="en-US" kern="0" dirty="0">
                  <a:sym typeface="Wingdings 2" pitchFamily="18" charset="2"/>
                </a:rPr>
                <a:t>Data distributed evenly across nodes</a:t>
              </a:r>
            </a:p>
            <a:p>
              <a:pPr>
                <a:defRPr/>
              </a:pPr>
              <a:endParaRPr lang="en-US" kern="0" dirty="0">
                <a:sym typeface="Wingdings 2" pitchFamily="18" charset="2"/>
              </a:endParaRPr>
            </a:p>
            <a:p>
              <a:pPr>
                <a:defRPr/>
              </a:pPr>
              <a:r>
                <a:rPr lang="en-US" kern="0" dirty="0">
                  <a:sym typeface="Wingdings 2" pitchFamily="18" charset="2"/>
                </a:rPr>
                <a:t>Easy place to start, don’t need to know anything about the data</a:t>
              </a:r>
            </a:p>
            <a:p>
              <a:pPr>
                <a:defRPr/>
              </a:pPr>
              <a:endParaRPr lang="en-US" kern="0" dirty="0">
                <a:sym typeface="Wingdings 2" pitchFamily="18" charset="2"/>
              </a:endParaRPr>
            </a:p>
            <a:p>
              <a:pPr>
                <a:defRPr/>
              </a:pPr>
              <a:r>
                <a:rPr lang="en-US" kern="0" dirty="0">
                  <a:sym typeface="Wingdings 2" pitchFamily="18" charset="2"/>
                </a:rPr>
                <a:t>Useful for large tables without a good hash column</a:t>
              </a:r>
            </a:p>
          </p:txBody>
        </p:sp>
      </p:grpSp>
      <p:grpSp>
        <p:nvGrpSpPr>
          <p:cNvPr id="9" name="Group 8"/>
          <p:cNvGrpSpPr/>
          <p:nvPr/>
        </p:nvGrpSpPr>
        <p:grpSpPr>
          <a:xfrm>
            <a:off x="443616" y="1884511"/>
            <a:ext cx="5520137" cy="2667000"/>
            <a:chOff x="203326" y="1208649"/>
            <a:chExt cx="2867994" cy="1747208"/>
          </a:xfrm>
        </p:grpSpPr>
        <p:grpSp>
          <p:nvGrpSpPr>
            <p:cNvPr id="11" name="Group 10"/>
            <p:cNvGrpSpPr/>
            <p:nvPr/>
          </p:nvGrpSpPr>
          <p:grpSpPr>
            <a:xfrm>
              <a:off x="203326" y="1208649"/>
              <a:ext cx="2867993" cy="1747208"/>
              <a:chOff x="8010525" y="1554481"/>
              <a:chExt cx="3657600" cy="2726258"/>
            </a:xfrm>
          </p:grpSpPr>
          <p:sp>
            <p:nvSpPr>
              <p:cNvPr id="12" name="Rectangle 11"/>
              <p:cNvSpPr/>
              <p:nvPr/>
            </p:nvSpPr>
            <p:spPr bwMode="auto">
              <a:xfrm>
                <a:off x="8010525" y="2195114"/>
                <a:ext cx="3657600" cy="2085625"/>
              </a:xfrm>
              <a:prstGeom prst="rect">
                <a:avLst/>
              </a:prstGeom>
              <a:solidFill>
                <a:srgbClr val="505050"/>
              </a:solidFill>
              <a:ln w="9525" cap="flat" cmpd="sng" algn="ctr">
                <a:noFill/>
                <a:prstDash val="solid"/>
                <a:headEnd type="none" w="med" len="med"/>
                <a:tailEnd type="none" w="med" len="med"/>
              </a:ln>
              <a:effectLst/>
            </p:spPr>
            <p:txBody>
              <a:bodyPr vert="horz" wrap="square" lIns="93243" tIns="46622" rIns="93243" bIns="46622" numCol="1" rtlCol="0" anchor="ctr" anchorCtr="0" compatLnSpc="1">
                <a:prstTxWarp prst="textNoShape">
                  <a:avLst/>
                </a:prstTxWarp>
              </a:bodyPr>
              <a:lstStyle/>
              <a:p>
                <a:pPr defTabSz="1242754"/>
                <a:endParaRPr lang="en-US" sz="2000" kern="0" dirty="0"/>
              </a:p>
            </p:txBody>
          </p:sp>
          <p:sp>
            <p:nvSpPr>
              <p:cNvPr id="13" name="Rectangle 12"/>
              <p:cNvSpPr/>
              <p:nvPr/>
            </p:nvSpPr>
            <p:spPr bwMode="auto">
              <a:xfrm>
                <a:off x="8010525" y="1554481"/>
                <a:ext cx="3657600" cy="666983"/>
              </a:xfrm>
              <a:prstGeom prst="rect">
                <a:avLst/>
              </a:prstGeom>
              <a:solidFill>
                <a:schemeClr val="accent3"/>
              </a:solidFill>
              <a:ln w="25400" cap="flat" cmpd="sng" algn="ctr">
                <a:noFill/>
                <a:prstDash val="solid"/>
                <a:headEnd type="none" w="med" len="med"/>
                <a:tailEnd type="none" w="med" len="med"/>
              </a:ln>
              <a:effectLst/>
            </p:spPr>
            <p:txBody>
              <a:bodyPr rot="0" spcFirstLastPara="0" vertOverflow="overflow" horzOverflow="overflow" vert="horz" wrap="square" lIns="165708" tIns="0" rIns="165708" bIns="33143" numCol="1" spcCol="0" rtlCol="0" fromWordArt="0" anchor="ctr" anchorCtr="0" forceAA="0" compatLnSpc="1">
                <a:prstTxWarp prst="textNoShape">
                  <a:avLst/>
                </a:prstTxWarp>
                <a:noAutofit/>
              </a:bodyPr>
              <a:lstStyle/>
              <a:p>
                <a:pPr defTabSz="1656649" fontAlgn="base">
                  <a:lnSpc>
                    <a:spcPct val="90000"/>
                  </a:lnSpc>
                  <a:spcBef>
                    <a:spcPct val="0"/>
                  </a:spcBef>
                  <a:spcAft>
                    <a:spcPct val="0"/>
                  </a:spcAft>
                </a:pPr>
                <a:endParaRPr lang="en-US" sz="2754" kern="0" dirty="0">
                  <a:gradFill>
                    <a:gsLst>
                      <a:gs pos="0">
                        <a:sysClr val="window" lastClr="FFFFFF"/>
                      </a:gs>
                      <a:gs pos="100000">
                        <a:sysClr val="window" lastClr="FFFFFF"/>
                      </a:gs>
                    </a:gsLst>
                    <a:lin ang="16200000" scaled="0"/>
                  </a:gradFill>
                </a:endParaRPr>
              </a:p>
            </p:txBody>
          </p:sp>
        </p:grpSp>
        <p:sp>
          <p:nvSpPr>
            <p:cNvPr id="15" name="TextBox 14"/>
            <p:cNvSpPr txBox="1"/>
            <p:nvPr/>
          </p:nvSpPr>
          <p:spPr>
            <a:xfrm>
              <a:off x="308648" y="1215727"/>
              <a:ext cx="2689274" cy="268600"/>
            </a:xfrm>
            <a:prstGeom prst="rect">
              <a:avLst/>
            </a:prstGeom>
            <a:noFill/>
          </p:spPr>
          <p:txBody>
            <a:bodyPr wrap="square" rtlCol="0">
              <a:spAutoFit/>
            </a:bodyPr>
            <a:lstStyle/>
            <a:p>
              <a:pPr algn="ctr"/>
              <a:r>
                <a:rPr lang="en-US" sz="2040" b="1" dirty="0">
                  <a:ea typeface="Segoe UI" pitchFamily="34" charset="0"/>
                  <a:cs typeface="Segoe WP Semibold" panose="020B0702040204020203" pitchFamily="34" charset="0"/>
                </a:rPr>
                <a:t>Hash Distributed</a:t>
              </a:r>
            </a:p>
          </p:txBody>
        </p:sp>
        <p:sp>
          <p:nvSpPr>
            <p:cNvPr id="18" name="Rectangle 17"/>
            <p:cNvSpPr/>
            <p:nvPr/>
          </p:nvSpPr>
          <p:spPr>
            <a:xfrm>
              <a:off x="203824" y="1657931"/>
              <a:ext cx="2867496" cy="1149296"/>
            </a:xfrm>
            <a:prstGeom prst="rect">
              <a:avLst/>
            </a:prstGeom>
          </p:spPr>
          <p:txBody>
            <a:bodyPr wrap="square">
              <a:spAutoFit/>
            </a:bodyPr>
            <a:lstStyle/>
            <a:p>
              <a:pPr>
                <a:defRPr/>
              </a:pPr>
              <a:r>
                <a:rPr lang="en-US" kern="0" dirty="0">
                  <a:sym typeface="Wingdings 2" pitchFamily="18" charset="2"/>
                </a:rPr>
                <a:t>Data divided across nodes based on hashing algorithm</a:t>
              </a:r>
            </a:p>
            <a:p>
              <a:pPr>
                <a:defRPr/>
              </a:pPr>
              <a:r>
                <a:rPr lang="en-US" kern="0" dirty="0">
                  <a:sym typeface="Wingdings 2" pitchFamily="18" charset="2"/>
                </a:rPr>
                <a:t>Same value will always hash to same distribution</a:t>
              </a:r>
            </a:p>
            <a:p>
              <a:pPr>
                <a:defRPr/>
              </a:pPr>
              <a:r>
                <a:rPr lang="en-US" kern="0" dirty="0">
                  <a:sym typeface="Wingdings 2" pitchFamily="18" charset="2"/>
                </a:rPr>
                <a:t>Optimal for large fact tables</a:t>
              </a:r>
            </a:p>
            <a:p>
              <a:pPr>
                <a:defRPr/>
              </a:pPr>
              <a:r>
                <a:rPr lang="en-US" kern="0" dirty="0"/>
                <a:t>It is preferred when clusters of tables share common joining and/or aggregation criteria</a:t>
              </a:r>
            </a:p>
          </p:txBody>
        </p:sp>
      </p:grpSp>
      <p:sp>
        <p:nvSpPr>
          <p:cNvPr id="3" name="Rectangle 2"/>
          <p:cNvSpPr/>
          <p:nvPr/>
        </p:nvSpPr>
        <p:spPr>
          <a:xfrm>
            <a:off x="277381" y="1211262"/>
            <a:ext cx="9377695" cy="469039"/>
          </a:xfrm>
          <a:prstGeom prst="rect">
            <a:avLst/>
          </a:prstGeom>
        </p:spPr>
        <p:txBody>
          <a:bodyPr wrap="none">
            <a:spAutoFit/>
          </a:bodyPr>
          <a:lstStyle/>
          <a:p>
            <a:r>
              <a:rPr lang="en-US" sz="2448" dirty="0"/>
              <a:t>Selecting the right distribution method is key to good performance</a:t>
            </a:r>
          </a:p>
        </p:txBody>
      </p:sp>
      <p:sp>
        <p:nvSpPr>
          <p:cNvPr id="21" name="Rectangle 20"/>
          <p:cNvSpPr/>
          <p:nvPr/>
        </p:nvSpPr>
        <p:spPr bwMode="auto">
          <a:xfrm>
            <a:off x="477356" y="4673200"/>
            <a:ext cx="5472384" cy="1935709"/>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spcBef>
                <a:spcPct val="0"/>
              </a:spcBef>
              <a:spcAft>
                <a:spcPct val="0"/>
              </a:spcAft>
            </a:pPr>
            <a:endParaRPr lang="en-US" kern="0" dirty="0">
              <a:sym typeface="Wingdings 2" pitchFamily="18" charset="2"/>
            </a:endParaRPr>
          </a:p>
          <a:p>
            <a:pPr lvl="1" defTabSz="932472" fontAlgn="base">
              <a:spcBef>
                <a:spcPct val="0"/>
              </a:spcBef>
              <a:spcAft>
                <a:spcPct val="0"/>
              </a:spcAft>
            </a:pPr>
            <a:r>
              <a:rPr lang="en-US" kern="0" dirty="0">
                <a:sym typeface="Wingdings 2" pitchFamily="18" charset="2"/>
              </a:rPr>
              <a:t>Data Skew can be an issue when distributing on high frequency values which represent a large percentage of rows (e.g. NULL</a:t>
            </a:r>
            <a:r>
              <a:rPr lang="en-US" sz="2000" kern="0" dirty="0">
                <a:sym typeface="Wingdings 2" pitchFamily="18" charset="2"/>
              </a:rPr>
              <a:t>)</a:t>
            </a:r>
            <a:endParaRPr lang="en-US" sz="2000" dirty="0">
              <a:gradFill>
                <a:gsLst>
                  <a:gs pos="0">
                    <a:srgbClr val="FFFFFF"/>
                  </a:gs>
                  <a:gs pos="100000">
                    <a:srgbClr val="FFFFFF"/>
                  </a:gs>
                </a:gsLst>
                <a:lin ang="5400000" scaled="0"/>
              </a:gradFill>
            </a:endParaRPr>
          </a:p>
        </p:txBody>
      </p:sp>
      <p:sp>
        <p:nvSpPr>
          <p:cNvPr id="22" name="Rectangle 21"/>
          <p:cNvSpPr/>
          <p:nvPr/>
        </p:nvSpPr>
        <p:spPr bwMode="auto">
          <a:xfrm>
            <a:off x="6557284" y="4649786"/>
            <a:ext cx="5422122" cy="1971675"/>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defRPr/>
            </a:pPr>
            <a:endParaRPr lang="en-US" kern="0" dirty="0">
              <a:sym typeface="Wingdings 2" pitchFamily="18" charset="2"/>
            </a:endParaRPr>
          </a:p>
          <a:p>
            <a:pPr lvl="1">
              <a:defRPr/>
            </a:pPr>
            <a:endParaRPr lang="en-US" kern="0" dirty="0">
              <a:sym typeface="Wingdings 2" pitchFamily="18" charset="2"/>
            </a:endParaRPr>
          </a:p>
          <a:p>
            <a:pPr lvl="1">
              <a:defRPr/>
            </a:pPr>
            <a:r>
              <a:rPr lang="en-US" kern="0" dirty="0">
                <a:sym typeface="Wingdings 2" pitchFamily="18" charset="2"/>
              </a:rPr>
              <a:t>Will incur more data movement at query time</a:t>
            </a:r>
          </a:p>
        </p:txBody>
      </p:sp>
    </p:spTree>
    <p:extLst>
      <p:ext uri="{BB962C8B-B14F-4D97-AF65-F5344CB8AC3E}">
        <p14:creationId xmlns:p14="http://schemas.microsoft.com/office/powerpoint/2010/main" val="297313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Hash Distribute Large Tables</a:t>
            </a:r>
          </a:p>
        </p:txBody>
      </p:sp>
      <p:sp>
        <p:nvSpPr>
          <p:cNvPr id="20" name="Text Placeholder 1"/>
          <p:cNvSpPr>
            <a:spLocks noGrp="1"/>
          </p:cNvSpPr>
          <p:nvPr>
            <p:ph type="body" sz="quarter" idx="10"/>
          </p:nvPr>
        </p:nvSpPr>
        <p:spPr>
          <a:xfrm>
            <a:off x="198437" y="1394809"/>
            <a:ext cx="12115800" cy="4912114"/>
          </a:xfrm>
        </p:spPr>
        <p:txBody>
          <a:bodyPr/>
          <a:lstStyle/>
          <a:p>
            <a:r>
              <a:rPr lang="en-US" sz="3200" dirty="0"/>
              <a:t>Round Robin tables may perform well for some workloads, but often selecting a distribution column will perform much better.</a:t>
            </a:r>
          </a:p>
          <a:p>
            <a:r>
              <a:rPr lang="en-US" sz="3200" dirty="0"/>
              <a:t>It is preferred over round robin where cluster of tables share common joining/aggregation criteria</a:t>
            </a:r>
          </a:p>
          <a:p>
            <a:r>
              <a:rPr lang="en-US" sz="3200" dirty="0"/>
              <a:t>Can minimize data movement</a:t>
            </a:r>
          </a:p>
          <a:p>
            <a:r>
              <a:rPr lang="en-US" sz="3200" dirty="0"/>
              <a:t>The most common example of when a table distributed by a column will far outperform a Round Robin table is when two large fact tables are joined. i.e. when you join a fact table to another on </a:t>
            </a:r>
            <a:r>
              <a:rPr lang="en-US" sz="3200" i="1" dirty="0" err="1"/>
              <a:t>order_id</a:t>
            </a:r>
            <a:r>
              <a:rPr lang="en-US" sz="3200" dirty="0"/>
              <a:t>, the query becomes a pass-through query, which means we eliminate data movement operations</a:t>
            </a:r>
          </a:p>
        </p:txBody>
      </p:sp>
    </p:spTree>
    <p:extLst>
      <p:ext uri="{BB962C8B-B14F-4D97-AF65-F5344CB8AC3E}">
        <p14:creationId xmlns:p14="http://schemas.microsoft.com/office/powerpoint/2010/main" val="176707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Hash Distribute Large Tables</a:t>
            </a:r>
          </a:p>
        </p:txBody>
      </p:sp>
      <p:sp>
        <p:nvSpPr>
          <p:cNvPr id="20" name="Text Placeholder 1"/>
          <p:cNvSpPr>
            <a:spLocks noGrp="1"/>
          </p:cNvSpPr>
          <p:nvPr>
            <p:ph type="body" sz="quarter" idx="10"/>
          </p:nvPr>
        </p:nvSpPr>
        <p:spPr>
          <a:xfrm>
            <a:off x="198437" y="1516062"/>
            <a:ext cx="12115800" cy="5318379"/>
          </a:xfrm>
        </p:spPr>
        <p:txBody>
          <a:bodyPr/>
          <a:lstStyle/>
          <a:p>
            <a:r>
              <a:rPr lang="en-US" sz="3200" dirty="0"/>
              <a:t>Hash distribution key should follow this pattern as much as possible:</a:t>
            </a:r>
          </a:p>
          <a:p>
            <a:pPr lvl="1"/>
            <a:r>
              <a:rPr lang="en-US" sz="2400" dirty="0"/>
              <a:t>Is a static value since you cannot update the hash column</a:t>
            </a:r>
          </a:p>
          <a:p>
            <a:pPr lvl="1"/>
            <a:r>
              <a:rPr lang="en-US" sz="2400" dirty="0"/>
              <a:t>Is used in JOIN, GROUP BY, DISTINCT, or HAVING clauses in your queries and should be the same data type</a:t>
            </a:r>
          </a:p>
          <a:p>
            <a:pPr lvl="1"/>
            <a:r>
              <a:rPr lang="en-US" sz="2400" dirty="0"/>
              <a:t>Is not used in WHERE clauses. WHERE clauses are best used for partitioning.</a:t>
            </a:r>
          </a:p>
          <a:p>
            <a:pPr lvl="1"/>
            <a:r>
              <a:rPr lang="en-US" sz="2400" dirty="0"/>
              <a:t>Has lots of different values, at least 1000</a:t>
            </a:r>
          </a:p>
          <a:p>
            <a:pPr lvl="1"/>
            <a:r>
              <a:rPr lang="en-US" sz="2400" dirty="0"/>
              <a:t>Does not have a disproportionately large number of rows that will hash to a small number of distributions</a:t>
            </a:r>
          </a:p>
          <a:p>
            <a:pPr lvl="1"/>
            <a:r>
              <a:rPr lang="en-US" sz="2400" dirty="0"/>
              <a:t>Is defined as NOT NULL; NULL rows will congregate in one distribution</a:t>
            </a:r>
          </a:p>
          <a:p>
            <a:pPr lvl="1"/>
            <a:r>
              <a:rPr lang="en-US" sz="2400" dirty="0"/>
              <a:t>Do not distribute on date keys. They cam cause skew data or processing; i.e. a WHERE clause with key = today would run on one distribution.</a:t>
            </a:r>
          </a:p>
          <a:p>
            <a:pPr lvl="1"/>
            <a:endParaRPr lang="en-US" sz="2400" dirty="0"/>
          </a:p>
        </p:txBody>
      </p:sp>
    </p:spTree>
    <p:extLst>
      <p:ext uri="{BB962C8B-B14F-4D97-AF65-F5344CB8AC3E}">
        <p14:creationId xmlns:p14="http://schemas.microsoft.com/office/powerpoint/2010/main" val="67778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Data Movement</a:t>
            </a:r>
          </a:p>
        </p:txBody>
      </p:sp>
      <p:sp>
        <p:nvSpPr>
          <p:cNvPr id="4" name="Text Placeholder 5"/>
          <p:cNvSpPr>
            <a:spLocks noGrp="1"/>
          </p:cNvSpPr>
          <p:nvPr>
            <p:ph type="body" sz="quarter" idx="10"/>
          </p:nvPr>
        </p:nvSpPr>
        <p:spPr>
          <a:xfrm>
            <a:off x="277003" y="2278062"/>
            <a:ext cx="11887200" cy="3890296"/>
          </a:xfrm>
          <a:prstGeom prst="rect">
            <a:avLst/>
          </a:prstGeom>
        </p:spPr>
        <p:txBody>
          <a:bodyPr/>
          <a:lstStyle/>
          <a:p>
            <a:pPr marL="0" indent="0">
              <a:buNone/>
            </a:pPr>
            <a:r>
              <a:rPr lang="en-US" sz="2800" dirty="0"/>
              <a:t>Data Movement will </a:t>
            </a:r>
            <a:r>
              <a:rPr lang="en-US" sz="2800" u="sng" dirty="0"/>
              <a:t>not</a:t>
            </a:r>
            <a:r>
              <a:rPr lang="en-US" sz="2800" dirty="0"/>
              <a:t> be invoked when</a:t>
            </a:r>
          </a:p>
          <a:p>
            <a:r>
              <a:rPr lang="en-US" sz="2800" dirty="0"/>
              <a:t>Two distribution compatible tables are joined</a:t>
            </a:r>
          </a:p>
          <a:p>
            <a:r>
              <a:rPr lang="en-US" sz="2800" dirty="0"/>
              <a:t>Aggregation is distribution compatible</a:t>
            </a:r>
          </a:p>
          <a:p>
            <a:pPr marL="0" indent="0">
              <a:buNone/>
            </a:pPr>
            <a:endParaRPr lang="en-US" sz="2800" dirty="0"/>
          </a:p>
          <a:p>
            <a:pPr marL="0" indent="0">
              <a:buNone/>
            </a:pPr>
            <a:r>
              <a:rPr lang="en-US" sz="2800" dirty="0"/>
              <a:t>Data Movement </a:t>
            </a:r>
            <a:r>
              <a:rPr lang="en-US" sz="2800" u="sng" dirty="0"/>
              <a:t>does</a:t>
            </a:r>
            <a:r>
              <a:rPr lang="en-US" sz="2800" dirty="0"/>
              <a:t> occur when</a:t>
            </a:r>
          </a:p>
          <a:p>
            <a:r>
              <a:rPr lang="en-US" sz="2800" dirty="0"/>
              <a:t>Two distribution incompatible tables are joined</a:t>
            </a:r>
          </a:p>
          <a:p>
            <a:r>
              <a:rPr lang="en-US" sz="2800" dirty="0"/>
              <a:t>Round robin tables are distribution incompatible with all tables</a:t>
            </a:r>
          </a:p>
          <a:p>
            <a:r>
              <a:rPr lang="en-US" sz="2800" dirty="0"/>
              <a:t>Aggregation is distribution incompatible </a:t>
            </a:r>
          </a:p>
        </p:txBody>
      </p:sp>
      <p:sp>
        <p:nvSpPr>
          <p:cNvPr id="5" name="Rectangle 4"/>
          <p:cNvSpPr/>
          <p:nvPr/>
        </p:nvSpPr>
        <p:spPr>
          <a:xfrm>
            <a:off x="808037" y="1447368"/>
            <a:ext cx="7818102" cy="469039"/>
          </a:xfrm>
          <a:prstGeom prst="rect">
            <a:avLst/>
          </a:prstGeom>
        </p:spPr>
        <p:txBody>
          <a:bodyPr wrap="none">
            <a:spAutoFit/>
          </a:bodyPr>
          <a:lstStyle/>
          <a:p>
            <a:r>
              <a:rPr lang="en-US" sz="2400" dirty="0">
                <a:solidFill>
                  <a:schemeClr val="accent5"/>
                </a:solidFill>
              </a:rPr>
              <a:t>Data must be located on the same distribution to join…</a:t>
            </a:r>
          </a:p>
        </p:txBody>
      </p:sp>
    </p:spTree>
    <p:extLst>
      <p:ext uri="{BB962C8B-B14F-4D97-AF65-F5344CB8AC3E}">
        <p14:creationId xmlns:p14="http://schemas.microsoft.com/office/powerpoint/2010/main" val="38416519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5"/>
          <p:cNvSpPr>
            <a:spLocks noGrp="1"/>
          </p:cNvSpPr>
          <p:nvPr>
            <p:ph type="body" sz="quarter" idx="10"/>
          </p:nvPr>
        </p:nvSpPr>
        <p:spPr>
          <a:xfrm>
            <a:off x="277003" y="1287462"/>
            <a:ext cx="11887200" cy="5650778"/>
          </a:xfrm>
          <a:prstGeom prst="rect">
            <a:avLst/>
          </a:prstGeom>
        </p:spPr>
        <p:txBody>
          <a:bodyPr/>
          <a:lstStyle/>
          <a:p>
            <a:pPr marL="0" indent="0">
              <a:buNone/>
            </a:pPr>
            <a:r>
              <a:rPr lang="en-US" sz="2400" b="1" dirty="0"/>
              <a:t>For large fact tables, best option is to Hash Distribute</a:t>
            </a:r>
            <a:r>
              <a:rPr lang="en-US" sz="2400" dirty="0"/>
              <a:t>.</a:t>
            </a:r>
          </a:p>
          <a:p>
            <a:r>
              <a:rPr lang="en-US" sz="2400" dirty="0"/>
              <a:t>It is preferred where clusters of tables share common joining and/or aggregation criteria.</a:t>
            </a:r>
          </a:p>
          <a:p>
            <a:r>
              <a:rPr lang="en-US" sz="2400" dirty="0"/>
              <a:t>Distribute on a column that is used to join to other fact tables</a:t>
            </a:r>
          </a:p>
          <a:p>
            <a:r>
              <a:rPr lang="en-US" sz="2400" dirty="0"/>
              <a:t>If no join column, distribute on column commonly used in GROUP BY</a:t>
            </a:r>
          </a:p>
          <a:p>
            <a:endParaRPr lang="en-US" sz="2400" dirty="0"/>
          </a:p>
          <a:p>
            <a:pPr marL="0" indent="0">
              <a:buNone/>
            </a:pPr>
            <a:r>
              <a:rPr lang="en-US" sz="2400" b="1" dirty="0"/>
              <a:t>However, be mindful of …</a:t>
            </a:r>
          </a:p>
          <a:p>
            <a:r>
              <a:rPr lang="en-US" sz="2400" dirty="0"/>
              <a:t>Hash column should have highly distinct values, at least 1000</a:t>
            </a:r>
          </a:p>
          <a:p>
            <a:r>
              <a:rPr lang="en-US" sz="2400" dirty="0"/>
              <a:t>Avoid distributing on a date column or a column with high frequency of NULLs</a:t>
            </a:r>
          </a:p>
          <a:p>
            <a:r>
              <a:rPr lang="en-US" sz="2400" dirty="0"/>
              <a:t>Distribution column is NOT updatable</a:t>
            </a:r>
          </a:p>
          <a:p>
            <a:r>
              <a:rPr lang="en-US" sz="2400" dirty="0"/>
              <a:t>Use the same data type for two tables hashed on a column you plan to join</a:t>
            </a:r>
          </a:p>
          <a:p>
            <a:endParaRPr lang="en-US" sz="2400" dirty="0"/>
          </a:p>
          <a:p>
            <a:pPr marL="0" indent="0">
              <a:buNone/>
            </a:pPr>
            <a:r>
              <a:rPr lang="en-US" sz="2400" b="1" dirty="0"/>
              <a:t>If there are no distribution columns that make sense, then use Round Robin as last resort.</a:t>
            </a:r>
          </a:p>
        </p:txBody>
      </p:sp>
      <p:sp>
        <p:nvSpPr>
          <p:cNvPr id="2" name="Title 1"/>
          <p:cNvSpPr>
            <a:spLocks noGrp="1"/>
          </p:cNvSpPr>
          <p:nvPr>
            <p:ph type="title"/>
          </p:nvPr>
        </p:nvSpPr>
        <p:spPr/>
        <p:txBody>
          <a:bodyPr/>
          <a:lstStyle/>
          <a:p>
            <a:r>
              <a:rPr lang="en-US" sz="4800" dirty="0">
                <a:latin typeface="+mj-lt"/>
              </a:rPr>
              <a:t>Selecting a Distribution Method</a:t>
            </a:r>
          </a:p>
        </p:txBody>
      </p:sp>
    </p:spTree>
    <p:extLst>
      <p:ext uri="{BB962C8B-B14F-4D97-AF65-F5344CB8AC3E}">
        <p14:creationId xmlns:p14="http://schemas.microsoft.com/office/powerpoint/2010/main" val="1549554265"/>
      </p:ext>
    </p:extLst>
  </p:cSld>
  <p:clrMapOvr>
    <a:masterClrMapping/>
  </p:clrMapOvr>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Read-Only]" id="{DD734164-F40E-479F-8F17-ED891B49B3DF}" vid="{0722A4C9-FF71-4C4F-8FA9-C187D878E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Campus Community IP" ma:contentTypeID="0x01010079CA57CA2DAD654DAB031774EE674658009316C0FD866A7546A07859EFB773DD57002A45C880E96612489E3DBE89CC2A1958" ma:contentTypeVersion="102" ma:contentTypeDescription="This is the Campus Community IP content type" ma:contentTypeScope="" ma:versionID="1158679dbcc81c967126d38cacd23cf7">
  <xsd:schema xmlns:xsd="http://www.w3.org/2001/XMLSchema" xmlns:xs="http://www.w3.org/2001/XMLSchema" xmlns:p="http://schemas.microsoft.com/office/2006/metadata/properties" xmlns:ns1="http://schemas.microsoft.com/sharepoint/v3" xmlns:ns2="230e9df3-be65-4c73-a93b-d1236ebd677e" xmlns:ns3="2c369b2b-3f94-46ec-90e1-485ed2885eab" xmlns:ns4="d79d27c2-2c2f-4174-bb44-a7db631209cc" xmlns:ns5="07c86cef-262d-4745-8e64-cda1d16f26f0" targetNamespace="http://schemas.microsoft.com/office/2006/metadata/properties" ma:root="true" ma:fieldsID="c96c3b27b4ada4c4f0df28ff90c1f723" ns1:_="" ns2:_="" ns3:_="" ns4:_="" ns5:_="">
    <xsd:import namespace="http://schemas.microsoft.com/sharepoint/v3"/>
    <xsd:import namespace="230e9df3-be65-4c73-a93b-d1236ebd677e"/>
    <xsd:import namespace="2c369b2b-3f94-46ec-90e1-485ed2885eab"/>
    <xsd:import namespace="d79d27c2-2c2f-4174-bb44-a7db631209cc"/>
    <xsd:import namespace="07c86cef-262d-4745-8e64-cda1d16f26f0"/>
    <xsd:element name="properties">
      <xsd:complexType>
        <xsd:sequence>
          <xsd:element name="documentManagement">
            <xsd:complexType>
              <xsd:all>
                <xsd:element ref="ns2:DocumentDescription"/>
                <xsd:element ref="ns2:Authors"/>
                <xsd:element ref="ns2:servicespriorityarea" minOccurs="0"/>
                <xsd:element ref="ns2:campusov" minOccurs="0"/>
                <xsd:element ref="ns2:campusactivity" minOccurs="0"/>
                <xsd:element ref="ns3:SMEComments" minOccurs="0"/>
                <xsd:element ref="ns3:SMEReviewCount" minOccurs="0"/>
                <xsd:element ref="ns3:SMEReviewIndicator" minOccurs="0"/>
                <xsd:element ref="ns3:SME_x0020_Review_x0020_Requested" minOccurs="0"/>
                <xsd:element ref="ns2:DerivedFromID" minOccurs="0"/>
                <xsd:element ref="ns2:m74a2925250f485f9486ed3f97e2a6b3" minOccurs="0"/>
                <xsd:element ref="ns2:oad7af80ad0f4ba99bb03b3894ab533c" minOccurs="0"/>
                <xsd:element ref="ns3:l6f22ad676764b8284b0a38937e29122" minOccurs="0"/>
                <xsd:element ref="ns2:_dlc_DocId" minOccurs="0"/>
                <xsd:element ref="ns2:_dlc_DocIdUrl" minOccurs="0"/>
                <xsd:element ref="ns2:_dlc_DocIdPersistId" minOccurs="0"/>
                <xsd:element ref="ns2:cb7870d3641f4a52807a63577a9c1b08" minOccurs="0"/>
                <xsd:element ref="ns2:TaxCatchAll" minOccurs="0"/>
                <xsd:element ref="ns2:TaxCatchAllLabel" minOccurs="0"/>
                <xsd:element ref="ns4:SharedWithDetails" minOccurs="0"/>
                <xsd:element ref="ns1:_ip_UnifiedCompliancePolicyProperties" minOccurs="0"/>
                <xsd:element ref="ns1:_ip_UnifiedCompliancePolicyUIAction" minOccurs="0"/>
                <xsd:element ref="ns2:g6775e77a6d84637a29014d883a4378a" minOccurs="0"/>
                <xsd:element ref="ns2:MSProductsTaxHTField0" minOccurs="0"/>
                <xsd:element ref="ns4:LastSharedByUser" minOccurs="0"/>
                <xsd:element ref="ns4:LastSharedByTime" minOccurs="0"/>
                <xsd:element ref="ns2:Peer_x0020_Comments" minOccurs="0"/>
                <xsd:element ref="ns2:Peer_x0020_Review_x0020_Count" minOccurs="0"/>
                <xsd:element ref="ns2:Peer_x0020_Review_x0020_Indicator" minOccurs="0"/>
                <xsd:element ref="ns5:MediaServiceMetadata" minOccurs="0"/>
                <xsd:element ref="ns5:MediaServiceFastMetadata" minOccurs="0"/>
                <xsd:element ref="ns5:MediaServiceDateTaken" minOccurs="0"/>
                <xsd:element ref="ns5:MediaServiceEventHashCode" minOccurs="0"/>
                <xsd:element ref="ns5:MediaServiceGenerationTime" minOccurs="0"/>
                <xsd:element ref="ns5:MediaServiceAutoKeyPoints" minOccurs="0"/>
                <xsd:element ref="ns5: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3" nillable="true" ma:displayName="Unified Compliance Policy Properties" ma:hidden="true" ma:internalName="_ip_UnifiedCompliancePolicyProperties">
      <xsd:simpleType>
        <xsd:restriction base="dms:Note"/>
      </xsd:simpleType>
    </xsd:element>
    <xsd:element name="_ip_UnifiedCompliancePolicyUIAction" ma:index="3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ma:displayName="Authors" ma:description="The individuals who contributed to the creation of this content. Includes both primary and secondary authors." ma:list="UserInfo" ma:SharePointGroup="0" ma:internalName="Authors"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ervicespriorityarea" ma:index="9" nillable="true" ma:displayName="Services Priority Area" ma:description="Identifies the associated Services business priority area. Used by Campus." ma:internalName="servicespriorityarea">
      <xsd:complexType>
        <xsd:complexContent>
          <xsd:extension base="dms:MultiChoice">
            <xsd:sequence>
              <xsd:element name="Value" maxOccurs="unbounded" minOccurs="0" nillable="true">
                <xsd:simpleType>
                  <xsd:restriction base="dms:Choice">
                    <xsd:enumeration value="Application Platform"/>
                    <xsd:enumeration value="Cloud Productivity"/>
                    <xsd:enumeration value="Datacenter"/>
                    <xsd:enumeration value="Devices and Mobility"/>
                    <xsd:enumeration value="Digital Advisory Services"/>
                    <xsd:enumeration value="Dynamics"/>
                    <xsd:enumeration value="Enterprise Communications"/>
                    <xsd:enumeration value="Premier Cloud Vantage"/>
                    <xsd:enumeration value="Premier Lync"/>
                    <xsd:enumeration value="Premier Mission Critical"/>
                    <xsd:enumeration value="Premier vNext"/>
                    <xsd:enumeration value="Productivity and Enterprise Social"/>
                    <xsd:enumeration value="PSfD"/>
                    <xsd:enumeration value="PSfP"/>
                    <xsd:enumeration value="Security"/>
                  </xsd:restriction>
                </xsd:simpleType>
              </xsd:element>
            </xsd:sequence>
          </xsd:extension>
        </xsd:complexContent>
      </xsd:complexType>
    </xsd:element>
    <xsd:element name="campusov" ma:index="10" nillable="true" ma:displayName="Services Org" ma:description="The organization, community, or program that is responsible for the life of the IP." ma:internalName="campusov">
      <xsd:complexType>
        <xsd:complexContent>
          <xsd:extension base="dms:MultiChoice">
            <xsd:sequence>
              <xsd:element name="Value" maxOccurs="unbounded" minOccurs="0" nillable="true">
                <xsd:simpleType>
                  <xsd:restriction base="dms:Choice">
                    <xsd:enumeration value="Premier"/>
                    <xsd:enumeration value="MCS"/>
                    <xsd:enumeration value="Digital Advisory Services"/>
                  </xsd:restriction>
                </xsd:simpleType>
              </xsd:element>
            </xsd:sequence>
          </xsd:extension>
        </xsd:complexContent>
      </xsd:complexType>
    </xsd:element>
    <xsd:element name="campusactivity" ma:index="12" nillable="true" ma:displayName="Campus Function" ma:description="Used exclusively by the Campus KM solution for tagging content with the Services function to which the document is applicable." ma:internalName="campusactivity">
      <xsd:complexType>
        <xsd:complexContent>
          <xsd:extension base="dms:MultiChoice">
            <xsd:sequence>
              <xsd:element name="Value" maxOccurs="unbounded" minOccurs="0" nillable="true">
                <xsd:simpleType>
                  <xsd:restriction base="dms:Choice">
                    <xsd:enumeration value="Sales"/>
                    <xsd:enumeration value="Marketing"/>
                    <xsd:enumeration value="Delivery"/>
                    <xsd:enumeration value="Support"/>
                  </xsd:restriction>
                </xsd:simpleType>
              </xsd:element>
            </xsd:sequence>
          </xsd:extension>
        </xsd:complexContent>
      </xsd:complexType>
    </xsd:element>
    <xsd:element name="DerivedFromID" ma:index="17"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m74a2925250f485f9486ed3f97e2a6b3" ma:index="18"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20" nillable="true" ma:taxonomy="true" ma:internalName="oad7af80ad0f4ba99bb03b3894ab533c" ma:taxonomyFieldName="ServicesIPTypes" ma:displayName="Services IP Type" ma:readOnly="fals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_dlc_DocId" ma:index="23" nillable="true" ma:displayName="Document ID Value" ma:description="The value of the document ID assigned to this item." ma:indexed="true" ma:internalName="_dlc_DocId" ma:readOnly="true">
      <xsd:simpleType>
        <xsd:restriction base="dms:Text"/>
      </xsd:simpleType>
    </xsd:element>
    <xsd:element name="_dlc_DocIdUrl" ma:index="2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5" nillable="true" ma:displayName="Persist ID" ma:description="Keep ID on add." ma:hidden="true" ma:internalName="_dlc_DocIdPersistId" ma:readOnly="true">
      <xsd:simpleType>
        <xsd:restriction base="dms:Boolean"/>
      </xsd:simpleType>
    </xsd:element>
    <xsd:element name="cb7870d3641f4a52807a63577a9c1b08" ma:index="26" nillable="true" ma:taxonomy="true" ma:internalName="cb7870d3641f4a52807a63577a9c1b08" ma:taxonomyFieldName="SalesGeography" ma:displayName="MS Sales Geography" ma:default="" ma:fieldId="{cb7870d3-641f-4a52-807a-63577a9c1b08}" ma:taxonomyMulti="true" ma:sspId="e385fb40-52d4-4fae-9c5b-3e8ff8a5878e" ma:termSetId="a5a76945-853a-477c-879c-38ff3cefc704"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b5574508-8eb6-42b3-91d6-479e30ab603a}" ma:internalName="TaxCatchAll" ma:showField="CatchAllData" ma:web="2c369b2b-3f94-46ec-90e1-485ed2885eab">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b5574508-8eb6-42b3-91d6-479e30ab603a}" ma:internalName="TaxCatchAllLabel" ma:readOnly="true" ma:showField="CatchAllDataLabel" ma:web="2c369b2b-3f94-46ec-90e1-485ed2885eab">
      <xsd:complexType>
        <xsd:complexContent>
          <xsd:extension base="dms:MultiChoiceLookup">
            <xsd:sequence>
              <xsd:element name="Value" type="dms:Lookup" maxOccurs="unbounded" minOccurs="0" nillable="true"/>
            </xsd:sequence>
          </xsd:extension>
        </xsd:complexContent>
      </xsd:complexType>
    </xsd:element>
    <xsd:element name="g6775e77a6d84637a29014d883a4378a" ma:index="35" nillable="true" ma:taxonomy="true" ma:internalName="g6775e77a6d84637a29014d883a4378a" ma:taxonomyFieldName="ServicesDomain" ma:displayName="Services Domain" ma:default="" ma:fieldId="{06775e77-a6d8-4637-a290-14d883a4378a}" ma:taxonomyMulti="true" ma:sspId="e385fb40-52d4-4fae-9c5b-3e8ff8a5878e" ma:termSetId="c1ac51a9-d111-4ee5-a69f-6022ed76fff0" ma:anchorId="00000000-0000-0000-0000-000000000000" ma:open="false" ma:isKeyword="false">
      <xsd:complexType>
        <xsd:sequence>
          <xsd:element ref="pc:Terms" minOccurs="0" maxOccurs="1"/>
        </xsd:sequence>
      </xsd:complexType>
    </xsd:element>
    <xsd:element name="MSProductsTaxHTField0" ma:index="37" nillable="true" ma:taxonomy="true" ma:internalName="MSProductsTaxHTField0" ma:taxonomyFieldName="MSProducts" ma:displayName="MS Products" ma:readOnly="false"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Peer_x0020_Comments" ma:index="40" nillable="true" ma:displayName="Peer Comments" ma:description="Provide your comments on the value of the piece of IP being reviewed." ma:internalName="Peer_x0020_Comments">
      <xsd:simpleType>
        <xsd:restriction base="dms:Note">
          <xsd:maxLength value="255"/>
        </xsd:restriction>
      </xsd:simpleType>
    </xsd:element>
    <xsd:element name="Peer_x0020_Review_x0020_Count" ma:index="41" nillable="true" ma:displayName="Peer Review Count" ma:description="The total count of all peer reviews done on this document." ma:internalName="Peer_x0020_Review_x0020_Count">
      <xsd:simpleType>
        <xsd:restriction base="dms:Number"/>
      </xsd:simpleType>
    </xsd:element>
    <xsd:element name="Peer_x0020_Review_x0020_Indicator" ma:index="42" nillable="true" ma:displayName="Peer Review Indicator" ma:description="The rating applied to the document by a peer." ma:internalName="Peer_x0020_Review_x0020_Indicato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c369b2b-3f94-46ec-90e1-485ed2885eab" elementFormDefault="qualified">
    <xsd:import namespace="http://schemas.microsoft.com/office/2006/documentManagement/types"/>
    <xsd:import namespace="http://schemas.microsoft.com/office/infopath/2007/PartnerControls"/>
    <xsd:element name="SMEComments" ma:index="13" nillable="true" ma:displayName="SME Comments" ma:internalName="SMEComments">
      <xsd:simpleType>
        <xsd:restriction base="dms:Note">
          <xsd:maxLength value="255"/>
        </xsd:restriction>
      </xsd:simpleType>
    </xsd:element>
    <xsd:element name="SMEReviewCount" ma:index="14" nillable="true" ma:displayName="SME Review Count" ma:internalName="SMEReviewCount" ma:readOnly="false">
      <xsd:simpleType>
        <xsd:restriction base="dms:Number"/>
      </xsd:simpleType>
    </xsd:element>
    <xsd:element name="SMEReviewIndicator" ma:index="15" nillable="true" ma:displayName="SME Review Indicator" ma:internalName="SMEReviewIndicator" ma:readOnly="false">
      <xsd:simpleType>
        <xsd:restriction base="dms:Number"/>
      </xsd:simpleType>
    </xsd:element>
    <xsd:element name="SME_x0020_Review_x0020_Requested" ma:index="16" nillable="true" ma:displayName="SME Review Requested" ma:default="1" ma:description="This field always the user that is submitting a document to Community IP to request a SME Review." ma:internalName="SME_x0020_Review_x0020_Requested">
      <xsd:simpleType>
        <xsd:restriction base="dms:Boolean"/>
      </xsd:simpleType>
    </xsd:element>
    <xsd:element name="l6f22ad676764b8284b0a38937e29122" ma:index="22" ma:taxonomy="true" ma:internalName="l6f22ad676764b8284b0a38937e29122" ma:taxonomyFieldName="MS_x0020_Language" ma:displayName="Language" ma:readOnly="false" ma:default="3;#English|cb91f272-ce4d-4a7e-9bbf-78b58e3d188d" ma:fieldId="{56f22ad6-7676-4b82-84b0-a38937e29122}"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79d27c2-2c2f-4174-bb44-a7db631209cc" elementFormDefault="qualified">
    <xsd:import namespace="http://schemas.microsoft.com/office/2006/documentManagement/types"/>
    <xsd:import namespace="http://schemas.microsoft.com/office/infopath/2007/PartnerControls"/>
    <xsd:element name="SharedWithDetails" ma:index="32" nillable="true" ma:displayName="Shared With Details" ma:internalName="SharedWithDetails" ma:readOnly="true">
      <xsd:simpleType>
        <xsd:restriction base="dms:Note">
          <xsd:maxLength value="255"/>
        </xsd:restriction>
      </xsd:simpleType>
    </xsd:element>
    <xsd:element name="LastSharedByUser" ma:index="38" nillable="true" ma:displayName="Last Shared By User" ma:description="" ma:internalName="LastSharedByUser" ma:readOnly="true">
      <xsd:simpleType>
        <xsd:restriction base="dms:Note">
          <xsd:maxLength value="255"/>
        </xsd:restriction>
      </xsd:simpleType>
    </xsd:element>
    <xsd:element name="LastSharedByTime" ma:index="39"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7c86cef-262d-4745-8e64-cda1d16f26f0" elementFormDefault="qualified">
    <xsd:import namespace="http://schemas.microsoft.com/office/2006/documentManagement/types"/>
    <xsd:import namespace="http://schemas.microsoft.com/office/infopath/2007/PartnerControls"/>
    <xsd:element name="MediaServiceMetadata" ma:index="46" nillable="true" ma:displayName="MediaServiceMetadata" ma:description="" ma:hidden="true" ma:internalName="MediaServiceMetadata" ma:readOnly="true">
      <xsd:simpleType>
        <xsd:restriction base="dms:Note"/>
      </xsd:simpleType>
    </xsd:element>
    <xsd:element name="MediaServiceFastMetadata" ma:index="47" nillable="true" ma:displayName="MediaServiceFastMetadata" ma:description="" ma:hidden="true" ma:internalName="MediaServiceFastMetadata" ma:readOnly="true">
      <xsd:simpleType>
        <xsd:restriction base="dms:Note"/>
      </xsd:simpleType>
    </xsd:element>
    <xsd:element name="MediaServiceDateTaken" ma:index="48" nillable="true" ma:displayName="MediaServiceDateTaken" ma:hidden="true" ma:internalName="MediaServiceDateTaken" ma:readOnly="true">
      <xsd:simpleType>
        <xsd:restriction base="dms:Text"/>
      </xsd:simpleType>
    </xsd:element>
    <xsd:element name="MediaServiceEventHashCode" ma:index="49" nillable="true" ma:displayName="MediaServiceEventHashCode" ma:hidden="true" ma:internalName="MediaServiceEventHashCode" ma:readOnly="true">
      <xsd:simpleType>
        <xsd:restriction base="dms:Text"/>
      </xsd:simpleType>
    </xsd:element>
    <xsd:element name="MediaServiceGenerationTime" ma:index="50" nillable="true" ma:displayName="MediaServiceGenerationTime" ma:hidden="true" ma:internalName="MediaServiceGenerationTime" ma:readOnly="true">
      <xsd:simpleType>
        <xsd:restriction base="dms:Text"/>
      </xsd:simpleType>
    </xsd:element>
    <xsd:element name="MediaServiceAutoKeyPoints" ma:index="51" nillable="true" ma:displayName="MediaServiceAutoKeyPoints" ma:hidden="true" ma:internalName="MediaServiceAutoKeyPoints" ma:readOnly="true">
      <xsd:simpleType>
        <xsd:restriction base="dms:Note"/>
      </xsd:simpleType>
    </xsd:element>
    <xsd:element name="MediaServiceKeyPoints" ma:index="52"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33</Value>
      <Value>457</Value>
      <Value>1269</Value>
      <Value>1278</Value>
      <Value>1215</Value>
      <Value>175</Value>
      <Value>1380</Value>
      <Value>444</Value>
      <Value>3</Value>
    </TaxCatchAll>
    <DocumentDescription xmlns="230e9df3-be65-4c73-a93b-d1236ebd677e">The presentation contains the best practices for Azure SQL Data Warehouse as of May 2016, that are spread across multiple places such as Azure documentation and Azure CAT blogs.</DocumentDescription>
    <_ip_UnifiedCompliancePolicyUIAction xmlns="http://schemas.microsoft.com/sharepoint/v3" xsi:nil="true"/>
    <SMEComments xmlns="2c369b2b-3f94-46ec-90e1-485ed2885eab">Good list of best practices for Azure SQL Data Warehouse.  Recommend adding Premium Storage support reference in diagram.
Also reach out to Matt Goswell TPM for Data Warehousing who I am sure will provide further input.</SMEComments>
    <servicespriorityarea xmlns="230e9df3-be65-4c73-a93b-d1236ebd677e">
      <Value>Application Platform</Value>
    </servicespriorityarea>
    <g6775e77a6d84637a29014d883a4378a xmlns="230e9df3-be65-4c73-a93b-d1236ebd677e">
      <Terms xmlns="http://schemas.microsoft.com/office/infopath/2007/PartnerControls">
        <TermInfo xmlns="http://schemas.microsoft.com/office/infopath/2007/PartnerControls">
          <TermName xmlns="http://schemas.microsoft.com/office/infopath/2007/PartnerControls">Data Insights</TermName>
          <TermId xmlns="http://schemas.microsoft.com/office/infopath/2007/PartnerControls">784ab60f-8fa2-409e-ba8d-010f70255d15</TermId>
        </TermInfo>
      </Terms>
    </g6775e77a6d84637a29014d883a4378a>
    <campusactivity xmlns="230e9df3-be65-4c73-a93b-d1236ebd677e">
      <Value>Delivery</Value>
    </campusactivity>
    <MSProductsTaxHTField0 xmlns="230e9df3-be65-4c73-a93b-d1236ebd677e">
      <Terms xmlns="http://schemas.microsoft.com/office/infopath/2007/PartnerControls">
        <TermInfo xmlns="http://schemas.microsoft.com/office/infopath/2007/PartnerControls">
          <TermName xmlns="http://schemas.microsoft.com/office/infopath/2007/PartnerControls">Microsoft Azure SQL Database</TermName>
          <TermId xmlns="http://schemas.microsoft.com/office/infopath/2007/PartnerControls">e2ac9bca-9ffe-4e7a-8714-5d25e4b5b24a</TermId>
        </TermInfo>
      </Terms>
    </MSProductsTaxHTField0>
    <m74a2925250f485f9486ed3f97e2a6b3 xmlns="230e9df3-be65-4c73-a93b-d1236ebd677e">
      <Terms xmlns="http://schemas.microsoft.com/office/infopath/2007/PartnerControls">
        <TermInfo xmlns="http://schemas.microsoft.com/office/infopath/2007/PartnerControls">
          <TermName xmlns="http://schemas.microsoft.com/office/infopath/2007/PartnerControls">cross industry</TermName>
          <TermId xmlns="http://schemas.microsoft.com/office/infopath/2007/PartnerControls">be69ddab-4d61-40a7-86a0-6ddf15ccd4c1</TermId>
        </TermInfo>
      </Terms>
    </m74a2925250f485f9486ed3f97e2a6b3>
    <oad7af80ad0f4ba99bb03b3894ab533c xmlns="230e9df3-be65-4c73-a93b-d1236ebd677e">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oad7af80ad0f4ba99bb03b3894ab533c>
    <SMEReviewIndicator xmlns="2c369b2b-3f94-46ec-90e1-485ed2885eab">2</SMEReviewIndicator>
    <_ip_UnifiedCompliancePolicyProperties xmlns="http://schemas.microsoft.com/sharepoint/v3" xsi:nil="true"/>
    <Authors xmlns="230e9df3-be65-4c73-a93b-d1236ebd677e">
      <UserInfo>
        <DisplayName>i:0#.f|membership|diegoc@microsoft.com</DisplayName>
        <AccountId>22888</AccountId>
        <AccountType/>
      </UserInfo>
    </Authors>
    <l6f22ad676764b8284b0a38937e29122 xmlns="2c369b2b-3f94-46ec-90e1-485ed2885eab">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6f22ad676764b8284b0a38937e29122>
    <cb7870d3641f4a52807a63577a9c1b08 xmlns="230e9df3-be65-4c73-a93b-d1236ebd677e">
      <Terms xmlns="http://schemas.microsoft.com/office/infopath/2007/PartnerControls">
        <TermInfo xmlns="http://schemas.microsoft.com/office/infopath/2007/PartnerControls">
          <TermName xmlns="http://schemas.microsoft.com/office/infopath/2007/PartnerControls">worldwide</TermName>
          <TermId xmlns="http://schemas.microsoft.com/office/infopath/2007/PartnerControls">f598ae31-7013-409c-b319-2e9b7bb8b3f5</TermId>
        </TermInfo>
      </Terms>
    </cb7870d3641f4a52807a63577a9c1b08>
    <DerivedFromID xmlns="230e9df3-be65-4c73-a93b-d1236ebd677e">Original</DerivedFromID>
    <campusov xmlns="230e9df3-be65-4c73-a93b-d1236ebd677e">
      <Value>MCS</Value>
    </campusov>
    <SMEReviewCount xmlns="2c369b2b-3f94-46ec-90e1-485ed2885eab">2</SMEReviewCount>
    <_dlc_DocId xmlns="230e9df3-be65-4c73-a93b-d1236ebd677e">CAMPUSIP-5-15506</_dlc_DocId>
    <_dlc_DocIdUrl xmlns="230e9df3-be65-4c73-a93b-d1236ebd677e">
      <Url>https://microsoft.sharepoint.com/teams/CampusIPLibraries/Campus/_layouts/15/DocIdRedir.aspx?ID=CAMPUSIP-5-15506</Url>
      <Description>CAMPUSIP-5-15506</Description>
    </_dlc_DocIdUrl>
    <SME_x0020_Review_x0020_Requested xmlns="2c369b2b-3f94-46ec-90e1-485ed2885eab">true</SME_x0020_Review_x0020_Requested>
    <Peer_x0020_Comments xmlns="230e9df3-be65-4c73-a93b-d1236ebd677e" xsi:nil="true"/>
    <Peer_x0020_Review_x0020_Indicator xmlns="230e9df3-be65-4c73-a93b-d1236ebd677e" xsi:nil="true"/>
    <Peer_x0020_Review_x0020_Count xmlns="230e9df3-be65-4c73-a93b-d1236ebd677e" xsi:nil="true"/>
    <MediaServiceKeyPoints xmlns="07c86cef-262d-4745-8e64-cda1d16f26f0" xsi:nil="true"/>
  </documentManagement>
</p:properties>
</file>

<file path=customXml/item3.xml><?xml version="1.0" encoding="utf-8"?>
<?mso-contentType ?>
<SharedContentType xmlns="Microsoft.SharePoint.Taxonomy.ContentTypeSync" SourceId="e385fb40-52d4-4fae-9c5b-3e8ff8a5878e" ContentTypeId="0x01010079CA57CA2DAD654DAB031774EE674658"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025DA06-BF5B-4619-ABFF-AB40E7DF0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c369b2b-3f94-46ec-90e1-485ed2885eab"/>
    <ds:schemaRef ds:uri="d79d27c2-2c2f-4174-bb44-a7db631209cc"/>
    <ds:schemaRef ds:uri="07c86cef-262d-4745-8e64-cda1d16f26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metadata/properties"/>
    <ds:schemaRef ds:uri="http://purl.org/dc/dcmitype/"/>
    <ds:schemaRef ds:uri="2c369b2b-3f94-46ec-90e1-485ed2885eab"/>
    <ds:schemaRef ds:uri="http://schemas.microsoft.com/office/2006/documentManagement/types"/>
    <ds:schemaRef ds:uri="http://purl.org/dc/elements/1.1/"/>
    <ds:schemaRef ds:uri="http://schemas.microsoft.com/office/infopath/2007/PartnerControls"/>
    <ds:schemaRef ds:uri="230e9df3-be65-4c73-a93b-d1236ebd677e"/>
    <ds:schemaRef ds:uri="d79d27c2-2c2f-4174-bb44-a7db631209cc"/>
    <ds:schemaRef ds:uri="http://schemas.openxmlformats.org/package/2006/metadata/core-properties"/>
    <ds:schemaRef ds:uri="07c86cef-262d-4745-8e64-cda1d16f26f0"/>
    <ds:schemaRef ds:uri="http://schemas.microsoft.com/sharepoint/v3"/>
    <ds:schemaRef ds:uri="http://www.w3.org/XML/1998/namespace"/>
  </ds:schemaRefs>
</ds:datastoreItem>
</file>

<file path=customXml/itemProps3.xml><?xml version="1.0" encoding="utf-8"?>
<ds:datastoreItem xmlns:ds="http://schemas.openxmlformats.org/officeDocument/2006/customXml" ds:itemID="{1C330239-7C4C-4A77-9AE6-7D49949B45AE}">
  <ds:schemaRefs>
    <ds:schemaRef ds:uri="Microsoft.SharePoint.Taxonomy.ContentTypeSync"/>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37A42511-C6A7-4510-BF41-36C3D99BD34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TR22_BO_CT_Template</Template>
  <TotalTime>5726</TotalTime>
  <Words>5424</Words>
  <Application>Microsoft Office PowerPoint</Application>
  <PresentationFormat>Custom</PresentationFormat>
  <Paragraphs>518</Paragraphs>
  <Slides>28</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Consolas</vt:lpstr>
      <vt:lpstr>Segoe UI</vt:lpstr>
      <vt:lpstr>Segoe UI Light</vt:lpstr>
      <vt:lpstr>Segoe WP Semibold</vt:lpstr>
      <vt:lpstr>Wingdings</vt:lpstr>
      <vt:lpstr>5-30711_TR22_BO_CT_Template</vt:lpstr>
      <vt:lpstr>Azure SQL Data Warehouse Best Practices</vt:lpstr>
      <vt:lpstr>SQL DW Fundamentals</vt:lpstr>
      <vt:lpstr>SQL DW Fundamentals</vt:lpstr>
      <vt:lpstr>Drain Transactions Before Pausing or Scaling</vt:lpstr>
      <vt:lpstr>Table Distribution Options</vt:lpstr>
      <vt:lpstr>Hash Distribute Large Tables</vt:lpstr>
      <vt:lpstr>Hash Distribute Large Tables</vt:lpstr>
      <vt:lpstr>PowerPoint Presentation</vt:lpstr>
      <vt:lpstr>Selecting a Distribution Method</vt:lpstr>
      <vt:lpstr>Drilling into Query Execution DMVs</vt:lpstr>
      <vt:lpstr>Drilling into Query Execution DMVs (cont.)</vt:lpstr>
      <vt:lpstr>Drilling into Query Execution DMVs</vt:lpstr>
      <vt:lpstr>PowerPoint Presentation</vt:lpstr>
      <vt:lpstr>Optimizing with Indexes</vt:lpstr>
      <vt:lpstr>PowerPoint Presentation</vt:lpstr>
      <vt:lpstr>Do Not Over Partition</vt:lpstr>
      <vt:lpstr>Minimize Transaction Sizes</vt:lpstr>
      <vt:lpstr>Optimizing large updates using CTAS</vt:lpstr>
      <vt:lpstr>Leverage minimal logging constructs where possible</vt:lpstr>
      <vt:lpstr>Use the smallest possible column size and data type</vt:lpstr>
      <vt:lpstr>Use Temporary Heap Tables for Transient Data</vt:lpstr>
      <vt:lpstr>Optimize Clustered Columnstore Tables</vt:lpstr>
      <vt:lpstr>Optimize Clustered Columnstore Tables (cont.)</vt:lpstr>
      <vt:lpstr>Use Smaller Resource Class to Increase Concurrency</vt:lpstr>
      <vt:lpstr>Use Larger Resource Class to Improve Query Performance</vt:lpstr>
      <vt:lpstr>Increase security by enabling TDE</vt:lpstr>
      <vt:lpstr>Top Lessons</vt:lpstr>
      <vt:lpstr>PowerPoint Presentation</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 Data Warehouse Best Practices</dc:title>
  <dc:subject>TechReady 22</dc:subject>
  <dc:creator>Sonya Marshall</dc:creator>
  <cp:keywords>TechReady 22</cp:keywords>
  <dc:description>Template: Mitchell Derrey, Silver Fox Productions
Formatting: 
Event Date: February 1st - 5th, 2016
Event Location: WSCTC, Seattle, WA
Audience Type: Internal</dc:description>
  <cp:lastModifiedBy>Steve Young (CANADA)</cp:lastModifiedBy>
  <cp:revision>383</cp:revision>
  <dcterms:created xsi:type="dcterms:W3CDTF">2016-01-29T20:34:34Z</dcterms:created>
  <dcterms:modified xsi:type="dcterms:W3CDTF">2019-08-29T12:54:13Z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0x01010079CA57CA2DAD654DAB031774EE674658009316C0FD866A7546A07859EFB773DD57002A45C880E96612489E3DBE89CC2A1958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y fmtid="{D5CDD505-2E9C-101B-9397-08002B2CF9AE}" pid="13" name="_dlc_DocIdItemGuid">
    <vt:lpwstr>ed5eaee7-b040-4591-b701-4af311afc83d</vt:lpwstr>
  </property>
  <property fmtid="{D5CDD505-2E9C-101B-9397-08002B2CF9AE}" pid="14" name="ie6d2fd56e2d423f9ae5744f65e04598">
    <vt:lpwstr/>
  </property>
  <property fmtid="{D5CDD505-2E9C-101B-9397-08002B2CF9AE}" pid="15" name="ef109fd36bcf4bcd9dd945731030600b">
    <vt:lpwstr/>
  </property>
  <property fmtid="{D5CDD505-2E9C-101B-9397-08002B2CF9AE}" pid="16" name="ServicesDomain">
    <vt:lpwstr>1215;#Data Insights|784ab60f-8fa2-409e-ba8d-010f70255d15</vt:lpwstr>
  </property>
  <property fmtid="{D5CDD505-2E9C-101B-9397-08002B2CF9AE}" pid="17" name="VerticalIndustries">
    <vt:lpwstr>1269;#cross industry|be69ddab-4d61-40a7-86a0-6ddf15ccd4c1</vt:lpwstr>
  </property>
  <property fmtid="{D5CDD505-2E9C-101B-9397-08002B2CF9AE}" pid="18" name="Region">
    <vt:lpwstr/>
  </property>
  <property fmtid="{D5CDD505-2E9C-101B-9397-08002B2CF9AE}" pid="19" name="pd049fc9a23847ae8834a0b282b603a1">
    <vt:lpwstr/>
  </property>
  <property fmtid="{D5CDD505-2E9C-101B-9397-08002B2CF9AE}" pid="20" name="SalesGeography">
    <vt:lpwstr>175;#worldwide|f598ae31-7013-409c-b319-2e9b7bb8b3f5</vt:lpwstr>
  </property>
  <property fmtid="{D5CDD505-2E9C-101B-9397-08002B2CF9AE}" pid="21" name="l56d15105ae648fdac87f06e9633001e">
    <vt:lpwstr/>
  </property>
  <property fmtid="{D5CDD505-2E9C-101B-9397-08002B2CF9AE}" pid="22" name="MS Language">
    <vt:lpwstr>3;#English|cb91f272-ce4d-4a7e-9bbf-78b58e3d188d</vt:lpwstr>
  </property>
  <property fmtid="{D5CDD505-2E9C-101B-9397-08002B2CF9AE}" pid="23" name="MSProducts">
    <vt:lpwstr>444;#Microsoft Azure SQL Database|e2ac9bca-9ffe-4e7a-8714-5d25e4b5b24a</vt:lpwstr>
  </property>
  <property fmtid="{D5CDD505-2E9C-101B-9397-08002B2CF9AE}" pid="24" name="p920f6992caa4adbaa1880c7ef19b02a">
    <vt:lpwstr/>
  </property>
  <property fmtid="{D5CDD505-2E9C-101B-9397-08002B2CF9AE}" pid="25" name="EnterpriseServices">
    <vt:lpwstr/>
  </property>
  <property fmtid="{D5CDD505-2E9C-101B-9397-08002B2CF9AE}" pid="26" name="ServicesIPTypes">
    <vt:lpwstr>33;#customer presentations|18e9ae94-e321-4eea-82d2-ad5b2f470f3c</vt:lpwstr>
  </property>
  <property fmtid="{D5CDD505-2E9C-101B-9397-08002B2CF9AE}" pid="27" name="Services Marketing Audience">
    <vt:lpwstr/>
  </property>
  <property fmtid="{D5CDD505-2E9C-101B-9397-08002B2CF9AE}" pid="28" name="ServicesLifecycleStage">
    <vt:lpwstr/>
  </property>
  <property fmtid="{D5CDD505-2E9C-101B-9397-08002B2CF9AE}" pid="29" name="ServicesCommunities">
    <vt:lpwstr>1278;#WW Data Insights Domain Community|47219be8-b1bb-4258-8aba-441e5735fefc;#457;#WW Data Platform Community|bc85919d-acad-4e54-ab30-ff06c158f5ac;#1380;#Data Insights|784ab60f-8fa2-409e-ba8d-010f70255d15</vt:lpwstr>
  </property>
  <property fmtid="{D5CDD505-2E9C-101B-9397-08002B2CF9AE}" pid="30" name="Services Megatrends">
    <vt:lpwstr/>
  </property>
  <property fmtid="{D5CDD505-2E9C-101B-9397-08002B2CF9AE}" pid="31" name="af1f5bfae61e4243aac9966cb19580e1">
    <vt:lpwstr>WW Data Insights Domain Community|47219be8-b1bb-4258-8aba-441e5735fefc;WW Data Platform Community|bc85919d-acad-4e54-ab30-ff06c158f5ac;Data Insights|784ab60f-8fa2-409e-ba8d-010f70255d15</vt:lpwstr>
  </property>
</Properties>
</file>