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6.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8.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78" r:id="rId7"/>
    <p:sldMasterId id="2147483709" r:id="rId8"/>
    <p:sldMasterId id="2147483756" r:id="rId9"/>
    <p:sldMasterId id="2147483817" r:id="rId10"/>
    <p:sldMasterId id="2147483850" r:id="rId11"/>
    <p:sldMasterId id="2147483878" r:id="rId12"/>
    <p:sldMasterId id="2147483901" r:id="rId13"/>
    <p:sldMasterId id="2147483921" r:id="rId14"/>
    <p:sldMasterId id="2147483947" r:id="rId15"/>
  </p:sldMasterIdLst>
  <p:notesMasterIdLst>
    <p:notesMasterId r:id="rId115"/>
  </p:notesMasterIdLst>
  <p:sldIdLst>
    <p:sldId id="617" r:id="rId16"/>
    <p:sldId id="618" r:id="rId17"/>
    <p:sldId id="619" r:id="rId18"/>
    <p:sldId id="446" r:id="rId19"/>
    <p:sldId id="447" r:id="rId20"/>
    <p:sldId id="502" r:id="rId21"/>
    <p:sldId id="449" r:id="rId22"/>
    <p:sldId id="450" r:id="rId23"/>
    <p:sldId id="505" r:id="rId24"/>
    <p:sldId id="506" r:id="rId25"/>
    <p:sldId id="537" r:id="rId26"/>
    <p:sldId id="501" r:id="rId27"/>
    <p:sldId id="451" r:id="rId28"/>
    <p:sldId id="615" r:id="rId29"/>
    <p:sldId id="620" r:id="rId30"/>
    <p:sldId id="536" r:id="rId31"/>
    <p:sldId id="554" r:id="rId32"/>
    <p:sldId id="511" r:id="rId33"/>
    <p:sldId id="508" r:id="rId34"/>
    <p:sldId id="555" r:id="rId35"/>
    <p:sldId id="509" r:id="rId36"/>
    <p:sldId id="556" r:id="rId37"/>
    <p:sldId id="510" r:id="rId38"/>
    <p:sldId id="535" r:id="rId39"/>
    <p:sldId id="557" r:id="rId40"/>
    <p:sldId id="542" r:id="rId41"/>
    <p:sldId id="543" r:id="rId42"/>
    <p:sldId id="544" r:id="rId43"/>
    <p:sldId id="577" r:id="rId44"/>
    <p:sldId id="578" r:id="rId45"/>
    <p:sldId id="621" r:id="rId46"/>
    <p:sldId id="504" r:id="rId47"/>
    <p:sldId id="561" r:id="rId48"/>
    <p:sldId id="442" r:id="rId49"/>
    <p:sldId id="443" r:id="rId50"/>
    <p:sldId id="622" r:id="rId51"/>
    <p:sldId id="563" r:id="rId52"/>
    <p:sldId id="564" r:id="rId53"/>
    <p:sldId id="565" r:id="rId54"/>
    <p:sldId id="571" r:id="rId55"/>
    <p:sldId id="572" r:id="rId56"/>
    <p:sldId id="582" r:id="rId57"/>
    <p:sldId id="583" r:id="rId58"/>
    <p:sldId id="584" r:id="rId59"/>
    <p:sldId id="585" r:id="rId60"/>
    <p:sldId id="587" r:id="rId61"/>
    <p:sldId id="588" r:id="rId62"/>
    <p:sldId id="589" r:id="rId63"/>
    <p:sldId id="590" r:id="rId64"/>
    <p:sldId id="623" r:id="rId65"/>
    <p:sldId id="613" r:id="rId66"/>
    <p:sldId id="459" r:id="rId67"/>
    <p:sldId id="460" r:id="rId68"/>
    <p:sldId id="461" r:id="rId69"/>
    <p:sldId id="463" r:id="rId70"/>
    <p:sldId id="464" r:id="rId71"/>
    <p:sldId id="465" r:id="rId72"/>
    <p:sldId id="466" r:id="rId73"/>
    <p:sldId id="624" r:id="rId74"/>
    <p:sldId id="470" r:id="rId75"/>
    <p:sldId id="471" r:id="rId76"/>
    <p:sldId id="472" r:id="rId77"/>
    <p:sldId id="468" r:id="rId78"/>
    <p:sldId id="625" r:id="rId79"/>
    <p:sldId id="475" r:id="rId80"/>
    <p:sldId id="476" r:id="rId81"/>
    <p:sldId id="626" r:id="rId82"/>
    <p:sldId id="521" r:id="rId83"/>
    <p:sldId id="627" r:id="rId84"/>
    <p:sldId id="523" r:id="rId85"/>
    <p:sldId id="532" r:id="rId86"/>
    <p:sldId id="598" r:id="rId87"/>
    <p:sldId id="599" r:id="rId88"/>
    <p:sldId id="600" r:id="rId89"/>
    <p:sldId id="628" r:id="rId90"/>
    <p:sldId id="602" r:id="rId91"/>
    <p:sldId id="612" r:id="rId92"/>
    <p:sldId id="629" r:id="rId93"/>
    <p:sldId id="601" r:id="rId94"/>
    <p:sldId id="514" r:id="rId95"/>
    <p:sldId id="515" r:id="rId96"/>
    <p:sldId id="603" r:id="rId97"/>
    <p:sldId id="604" r:id="rId98"/>
    <p:sldId id="605" r:id="rId99"/>
    <p:sldId id="516" r:id="rId100"/>
    <p:sldId id="609" r:id="rId101"/>
    <p:sldId id="630" r:id="rId102"/>
    <p:sldId id="608" r:id="rId103"/>
    <p:sldId id="607" r:id="rId104"/>
    <p:sldId id="631" r:id="rId105"/>
    <p:sldId id="547" r:id="rId106"/>
    <p:sldId id="549" r:id="rId107"/>
    <p:sldId id="550" r:id="rId108"/>
    <p:sldId id="551" r:id="rId109"/>
    <p:sldId id="552" r:id="rId110"/>
    <p:sldId id="553" r:id="rId111"/>
    <p:sldId id="632" r:id="rId112"/>
    <p:sldId id="633" r:id="rId113"/>
    <p:sldId id="634" r:id="rId114"/>
  </p:sldIdLst>
  <p:sldSz cx="12192000" cy="6858000"/>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Nishant Thacker" initials="NT" lastIdx="7" clrIdx="0">
    <p:extLst>
      <p:ext uri="{19B8F6BF-5375-455C-9EA6-DF929625EA0E}">
        <p15:presenceInfo xmlns:p15="http://schemas.microsoft.com/office/powerpoint/2012/main" userId="S-1-5-21-2127521184-1604012920-1887927527-16970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0303"/>
    <a:srgbClr val="AB86C7"/>
    <a:srgbClr val="9933FF"/>
    <a:srgbClr val="1F4E79"/>
    <a:srgbClr val="245A8C"/>
    <a:srgbClr val="ECF5E7"/>
    <a:srgbClr val="BFBFBF"/>
    <a:srgbClr val="7030A0"/>
    <a:srgbClr val="FDF3ED"/>
    <a:srgbClr val="E7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94161" autoAdjust="0"/>
  </p:normalViewPr>
  <p:slideViewPr>
    <p:cSldViewPr snapToGrid="0">
      <p:cViewPr varScale="1">
        <p:scale>
          <a:sx n="122" d="100"/>
          <a:sy n="122" d="100"/>
        </p:scale>
        <p:origin x="51" y="103"/>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5" d="100"/>
          <a:sy n="95" d="100"/>
        </p:scale>
        <p:origin x="2808"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117" Type="http://schemas.openxmlformats.org/officeDocument/2006/relationships/commentAuthors" Target="commentAuthors.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slide" Target="slides/slide53.xml"/><Relationship Id="rId84" Type="http://schemas.openxmlformats.org/officeDocument/2006/relationships/slide" Target="slides/slide69.xml"/><Relationship Id="rId89" Type="http://schemas.openxmlformats.org/officeDocument/2006/relationships/slide" Target="slides/slide74.xml"/><Relationship Id="rId112" Type="http://schemas.openxmlformats.org/officeDocument/2006/relationships/slide" Target="slides/slide97.xml"/><Relationship Id="rId16" Type="http://schemas.openxmlformats.org/officeDocument/2006/relationships/slide" Target="slides/slide1.xml"/><Relationship Id="rId107" Type="http://schemas.openxmlformats.org/officeDocument/2006/relationships/slide" Target="slides/slide92.xml"/><Relationship Id="rId11" Type="http://schemas.openxmlformats.org/officeDocument/2006/relationships/slideMaster" Target="slideMasters/slideMaster5.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102" Type="http://schemas.openxmlformats.org/officeDocument/2006/relationships/slide" Target="slides/slide87.xml"/><Relationship Id="rId5" Type="http://schemas.openxmlformats.org/officeDocument/2006/relationships/customXml" Target="../customXml/item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presProps" Target="presProps.xml"/><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6.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viewProps" Target="viewProps.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4" Type="http://schemas.openxmlformats.org/officeDocument/2006/relationships/customXml" Target="../customXml/item4.xml"/><Relationship Id="rId9" Type="http://schemas.openxmlformats.org/officeDocument/2006/relationships/slideMaster" Target="slideMasters/slideMaster3.xml"/><Relationship Id="rId13" Type="http://schemas.openxmlformats.org/officeDocument/2006/relationships/slideMaster" Target="slideMasters/slideMaster7.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theme" Target="theme/theme1.xml"/><Relationship Id="rId7" Type="http://schemas.openxmlformats.org/officeDocument/2006/relationships/slideMaster" Target="slideMasters/slideMaster1.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customXml" Target="../customXml/item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notesMaster" Target="notesMasters/notesMaster1.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8.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8" Type="http://schemas.openxmlformats.org/officeDocument/2006/relationships/slideMaster" Target="slideMasters/slideMaster2.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tags" Target="tags/tag1.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5" Type="http://schemas.openxmlformats.org/officeDocument/2006/relationships/slideMaster" Target="slideMasters/slideMaster9.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0" Type="http://schemas.openxmlformats.org/officeDocument/2006/relationships/slideMaster" Target="slideMasters/slideMaster4.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5184449178101077"/>
          <c:y val="3.9060507059295625E-2"/>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MB/Sec</c:v>
                </c:pt>
              </c:strCache>
            </c:strRef>
          </c:tx>
          <c:spPr>
            <a:ln w="28575" cap="rnd">
              <a:solidFill>
                <a:schemeClr val="accent1"/>
              </a:solidFill>
              <a:round/>
            </a:ln>
            <a:effectLst/>
          </c:spPr>
          <c:marker>
            <c:symbol val="none"/>
          </c:marker>
          <c:cat>
            <c:numRef>
              <c:f>Sheet1!$A$2:$A$13</c:f>
              <c:numCache>
                <c:formatCode>General</c:formatCode>
                <c:ptCount val="12"/>
                <c:pt idx="0">
                  <c:v>1</c:v>
                </c:pt>
                <c:pt idx="1">
                  <c:v>2</c:v>
                </c:pt>
                <c:pt idx="2">
                  <c:v>3</c:v>
                </c:pt>
                <c:pt idx="3">
                  <c:v>4</c:v>
                </c:pt>
                <c:pt idx="4">
                  <c:v>5</c:v>
                </c:pt>
                <c:pt idx="5">
                  <c:v>6</c:v>
                </c:pt>
                <c:pt idx="6">
                  <c:v>10</c:v>
                </c:pt>
                <c:pt idx="7">
                  <c:v>12</c:v>
                </c:pt>
                <c:pt idx="8">
                  <c:v>15</c:v>
                </c:pt>
                <c:pt idx="9">
                  <c:v>20</c:v>
                </c:pt>
                <c:pt idx="10">
                  <c:v>30</c:v>
                </c:pt>
                <c:pt idx="11">
                  <c:v>60</c:v>
                </c:pt>
              </c:numCache>
            </c:numRef>
          </c:cat>
          <c:val>
            <c:numRef>
              <c:f>Sheet1!$B$2:$B$13</c:f>
              <c:numCache>
                <c:formatCode>General</c:formatCode>
                <c:ptCount val="12"/>
                <c:pt idx="0">
                  <c:v>32</c:v>
                </c:pt>
                <c:pt idx="1">
                  <c:v>64</c:v>
                </c:pt>
                <c:pt idx="2">
                  <c:v>96</c:v>
                </c:pt>
                <c:pt idx="3">
                  <c:v>128</c:v>
                </c:pt>
                <c:pt idx="4">
                  <c:v>160</c:v>
                </c:pt>
                <c:pt idx="5">
                  <c:v>192</c:v>
                </c:pt>
                <c:pt idx="6">
                  <c:v>320</c:v>
                </c:pt>
                <c:pt idx="7">
                  <c:v>384</c:v>
                </c:pt>
                <c:pt idx="8">
                  <c:v>480</c:v>
                </c:pt>
                <c:pt idx="9">
                  <c:v>640</c:v>
                </c:pt>
                <c:pt idx="10">
                  <c:v>960</c:v>
                </c:pt>
                <c:pt idx="11">
                  <c:v>1920</c:v>
                </c:pt>
              </c:numCache>
            </c:numRef>
          </c:val>
          <c:smooth val="0"/>
          <c:extLst>
            <c:ext xmlns:c16="http://schemas.microsoft.com/office/drawing/2014/chart" uri="{C3380CC4-5D6E-409C-BE32-E72D297353CC}">
              <c16:uniqueId val="{00000000-2BFB-49EE-9223-8F1FC39ECC29}"/>
            </c:ext>
          </c:extLst>
        </c:ser>
        <c:dLbls>
          <c:showLegendKey val="0"/>
          <c:showVal val="0"/>
          <c:showCatName val="0"/>
          <c:showSerName val="0"/>
          <c:showPercent val="0"/>
          <c:showBubbleSize val="0"/>
        </c:dLbls>
        <c:smooth val="0"/>
        <c:axId val="518952840"/>
        <c:axId val="518951528"/>
      </c:lineChart>
      <c:catAx>
        <c:axId val="51895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951528"/>
        <c:crosses val="autoZero"/>
        <c:auto val="1"/>
        <c:lblAlgn val="ctr"/>
        <c:lblOffset val="100"/>
        <c:noMultiLvlLbl val="0"/>
      </c:catAx>
      <c:valAx>
        <c:axId val="518951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952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436190476190475"/>
          <c:y val="3.5277777777777776E-2"/>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Sheet1!$C$1</c:f>
              <c:strCache>
                <c:ptCount val="1"/>
                <c:pt idx="0">
                  <c:v>GB/Hour</c:v>
                </c:pt>
              </c:strCache>
            </c:strRef>
          </c:tx>
          <c:spPr>
            <a:ln w="28575" cap="rnd">
              <a:solidFill>
                <a:schemeClr val="accent2"/>
              </a:solidFill>
              <a:round/>
            </a:ln>
            <a:effectLst/>
          </c:spPr>
          <c:marker>
            <c:symbol val="none"/>
          </c:marker>
          <c:cat>
            <c:numRef>
              <c:f>Sheet1!$A$2:$A$13</c:f>
              <c:numCache>
                <c:formatCode>General</c:formatCode>
                <c:ptCount val="12"/>
                <c:pt idx="0">
                  <c:v>1</c:v>
                </c:pt>
                <c:pt idx="1">
                  <c:v>2</c:v>
                </c:pt>
                <c:pt idx="2">
                  <c:v>3</c:v>
                </c:pt>
                <c:pt idx="3">
                  <c:v>4</c:v>
                </c:pt>
                <c:pt idx="4">
                  <c:v>5</c:v>
                </c:pt>
                <c:pt idx="5">
                  <c:v>6</c:v>
                </c:pt>
                <c:pt idx="6">
                  <c:v>10</c:v>
                </c:pt>
                <c:pt idx="7">
                  <c:v>12</c:v>
                </c:pt>
                <c:pt idx="8">
                  <c:v>15</c:v>
                </c:pt>
                <c:pt idx="9">
                  <c:v>20</c:v>
                </c:pt>
                <c:pt idx="10">
                  <c:v>30</c:v>
                </c:pt>
                <c:pt idx="11">
                  <c:v>60</c:v>
                </c:pt>
              </c:numCache>
            </c:numRef>
          </c:cat>
          <c:val>
            <c:numRef>
              <c:f>Sheet1!$C$2:$C$13</c:f>
              <c:numCache>
                <c:formatCode>0</c:formatCode>
                <c:ptCount val="12"/>
                <c:pt idx="0">
                  <c:v>112.5</c:v>
                </c:pt>
                <c:pt idx="1">
                  <c:v>225</c:v>
                </c:pt>
                <c:pt idx="2">
                  <c:v>337.5</c:v>
                </c:pt>
                <c:pt idx="3">
                  <c:v>450</c:v>
                </c:pt>
                <c:pt idx="4">
                  <c:v>562.5</c:v>
                </c:pt>
                <c:pt idx="5">
                  <c:v>675</c:v>
                </c:pt>
                <c:pt idx="6">
                  <c:v>1125</c:v>
                </c:pt>
                <c:pt idx="7">
                  <c:v>1350</c:v>
                </c:pt>
                <c:pt idx="8">
                  <c:v>1687.5</c:v>
                </c:pt>
                <c:pt idx="9">
                  <c:v>2250</c:v>
                </c:pt>
                <c:pt idx="10">
                  <c:v>3375</c:v>
                </c:pt>
                <c:pt idx="11">
                  <c:v>6750</c:v>
                </c:pt>
              </c:numCache>
            </c:numRef>
          </c:val>
          <c:smooth val="0"/>
          <c:extLst>
            <c:ext xmlns:c16="http://schemas.microsoft.com/office/drawing/2014/chart" uri="{C3380CC4-5D6E-409C-BE32-E72D297353CC}">
              <c16:uniqueId val="{00000001-9FE2-4443-BF6A-83897246852C}"/>
            </c:ext>
          </c:extLst>
        </c:ser>
        <c:dLbls>
          <c:showLegendKey val="0"/>
          <c:showVal val="0"/>
          <c:showCatName val="0"/>
          <c:showSerName val="0"/>
          <c:showPercent val="0"/>
          <c:showBubbleSize val="0"/>
        </c:dLbls>
        <c:smooth val="0"/>
        <c:axId val="518952840"/>
        <c:axId val="518951528"/>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MB/Sec</c:v>
                      </c:pt>
                    </c:strCache>
                  </c:strRef>
                </c:tx>
                <c:spPr>
                  <a:ln w="28575" cap="rnd">
                    <a:solidFill>
                      <a:schemeClr val="accent1"/>
                    </a:solidFill>
                    <a:round/>
                  </a:ln>
                  <a:effectLst/>
                </c:spPr>
                <c:marker>
                  <c:symbol val="none"/>
                </c:marker>
                <c:cat>
                  <c:numRef>
                    <c:extLst>
                      <c:ext uri="{02D57815-91ED-43cb-92C2-25804820EDAC}">
                        <c15:formulaRef>
                          <c15:sqref>Sheet1!$A$2:$A$13</c15:sqref>
                        </c15:formulaRef>
                      </c:ext>
                    </c:extLst>
                    <c:numCache>
                      <c:formatCode>General</c:formatCode>
                      <c:ptCount val="12"/>
                      <c:pt idx="0">
                        <c:v>1</c:v>
                      </c:pt>
                      <c:pt idx="1">
                        <c:v>2</c:v>
                      </c:pt>
                      <c:pt idx="2">
                        <c:v>3</c:v>
                      </c:pt>
                      <c:pt idx="3">
                        <c:v>4</c:v>
                      </c:pt>
                      <c:pt idx="4">
                        <c:v>5</c:v>
                      </c:pt>
                      <c:pt idx="5">
                        <c:v>6</c:v>
                      </c:pt>
                      <c:pt idx="6">
                        <c:v>10</c:v>
                      </c:pt>
                      <c:pt idx="7">
                        <c:v>12</c:v>
                      </c:pt>
                      <c:pt idx="8">
                        <c:v>15</c:v>
                      </c:pt>
                      <c:pt idx="9">
                        <c:v>20</c:v>
                      </c:pt>
                      <c:pt idx="10">
                        <c:v>30</c:v>
                      </c:pt>
                      <c:pt idx="11">
                        <c:v>60</c:v>
                      </c:pt>
                    </c:numCache>
                  </c:numRef>
                </c:cat>
                <c:val>
                  <c:numRef>
                    <c:extLst>
                      <c:ext uri="{02D57815-91ED-43cb-92C2-25804820EDAC}">
                        <c15:formulaRef>
                          <c15:sqref>Sheet1!$B$2:$B$13</c15:sqref>
                        </c15:formulaRef>
                      </c:ext>
                    </c:extLst>
                    <c:numCache>
                      <c:formatCode>General</c:formatCode>
                      <c:ptCount val="12"/>
                      <c:pt idx="0">
                        <c:v>32</c:v>
                      </c:pt>
                      <c:pt idx="1">
                        <c:v>64</c:v>
                      </c:pt>
                      <c:pt idx="2">
                        <c:v>96</c:v>
                      </c:pt>
                      <c:pt idx="3">
                        <c:v>128</c:v>
                      </c:pt>
                      <c:pt idx="4">
                        <c:v>160</c:v>
                      </c:pt>
                      <c:pt idx="5">
                        <c:v>192</c:v>
                      </c:pt>
                      <c:pt idx="6">
                        <c:v>320</c:v>
                      </c:pt>
                      <c:pt idx="7">
                        <c:v>384</c:v>
                      </c:pt>
                      <c:pt idx="8">
                        <c:v>480</c:v>
                      </c:pt>
                      <c:pt idx="9">
                        <c:v>640</c:v>
                      </c:pt>
                      <c:pt idx="10">
                        <c:v>960</c:v>
                      </c:pt>
                      <c:pt idx="11">
                        <c:v>1920</c:v>
                      </c:pt>
                    </c:numCache>
                  </c:numRef>
                </c:val>
                <c:smooth val="0"/>
                <c:extLst>
                  <c:ext xmlns:c16="http://schemas.microsoft.com/office/drawing/2014/chart" uri="{C3380CC4-5D6E-409C-BE32-E72D297353CC}">
                    <c16:uniqueId val="{00000000-9FE2-4443-BF6A-83897246852C}"/>
                  </c:ext>
                </c:extLst>
              </c15:ser>
            </c15:filteredLineSeries>
          </c:ext>
        </c:extLst>
      </c:lineChart>
      <c:catAx>
        <c:axId val="51895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951528"/>
        <c:crosses val="autoZero"/>
        <c:auto val="1"/>
        <c:lblAlgn val="ctr"/>
        <c:lblOffset val="100"/>
        <c:noMultiLvlLbl val="0"/>
      </c:catAx>
      <c:valAx>
        <c:axId val="518951528"/>
        <c:scaling>
          <c:orientation val="minMax"/>
          <c:max val="8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952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Capacity (GB)</c:v>
                </c:pt>
              </c:strCache>
            </c:strRef>
          </c:tx>
          <c:spPr>
            <a:solidFill>
              <a:schemeClr val="accent1"/>
            </a:solidFill>
            <a:ln>
              <a:noFill/>
            </a:ln>
            <a:effectLst/>
          </c:spPr>
          <c:invertIfNegative val="0"/>
          <c:cat>
            <c:strRef>
              <c:f>Sheet1!$B$1:$M$1</c:f>
              <c:strCache>
                <c:ptCount val="12"/>
                <c:pt idx="0">
                  <c:v>DW100</c:v>
                </c:pt>
                <c:pt idx="1">
                  <c:v>DW200</c:v>
                </c:pt>
                <c:pt idx="2">
                  <c:v>DW300</c:v>
                </c:pt>
                <c:pt idx="3">
                  <c:v>DW400</c:v>
                </c:pt>
                <c:pt idx="4">
                  <c:v>DW500</c:v>
                </c:pt>
                <c:pt idx="5">
                  <c:v>DW600</c:v>
                </c:pt>
                <c:pt idx="6">
                  <c:v>DW1000</c:v>
                </c:pt>
                <c:pt idx="7">
                  <c:v>DW1200</c:v>
                </c:pt>
                <c:pt idx="8">
                  <c:v>DW1500</c:v>
                </c:pt>
                <c:pt idx="9">
                  <c:v>DW2000</c:v>
                </c:pt>
                <c:pt idx="10">
                  <c:v>DW3000</c:v>
                </c:pt>
                <c:pt idx="11">
                  <c:v>DW6000</c:v>
                </c:pt>
              </c:strCache>
            </c:strRef>
          </c:cat>
          <c:val>
            <c:numRef>
              <c:f>Sheet1!$B$2:$M$2</c:f>
              <c:numCache>
                <c:formatCode>General</c:formatCode>
                <c:ptCount val="12"/>
                <c:pt idx="0">
                  <c:v>390</c:v>
                </c:pt>
                <c:pt idx="1">
                  <c:v>780</c:v>
                </c:pt>
                <c:pt idx="2">
                  <c:v>1170</c:v>
                </c:pt>
                <c:pt idx="3">
                  <c:v>1560</c:v>
                </c:pt>
                <c:pt idx="4">
                  <c:v>1950</c:v>
                </c:pt>
                <c:pt idx="5">
                  <c:v>2340</c:v>
                </c:pt>
                <c:pt idx="6">
                  <c:v>3900</c:v>
                </c:pt>
                <c:pt idx="7">
                  <c:v>4680</c:v>
                </c:pt>
                <c:pt idx="8">
                  <c:v>5850</c:v>
                </c:pt>
                <c:pt idx="9">
                  <c:v>7800</c:v>
                </c:pt>
                <c:pt idx="10">
                  <c:v>11700</c:v>
                </c:pt>
                <c:pt idx="11">
                  <c:v>23400</c:v>
                </c:pt>
              </c:numCache>
            </c:numRef>
          </c:val>
          <c:extLst>
            <c:ext xmlns:c16="http://schemas.microsoft.com/office/drawing/2014/chart" uri="{C3380CC4-5D6E-409C-BE32-E72D297353CC}">
              <c16:uniqueId val="{00000000-F104-40BE-B80D-F5EB0C0739CF}"/>
            </c:ext>
          </c:extLst>
        </c:ser>
        <c:dLbls>
          <c:showLegendKey val="0"/>
          <c:showVal val="0"/>
          <c:showCatName val="0"/>
          <c:showSerName val="0"/>
          <c:showPercent val="0"/>
          <c:showBubbleSize val="0"/>
        </c:dLbls>
        <c:gapWidth val="219"/>
        <c:overlap val="-27"/>
        <c:axId val="836677440"/>
        <c:axId val="836677768"/>
      </c:barChart>
      <c:catAx>
        <c:axId val="83667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677768"/>
        <c:crosses val="autoZero"/>
        <c:auto val="1"/>
        <c:lblAlgn val="ctr"/>
        <c:lblOffset val="100"/>
        <c:noMultiLvlLbl val="0"/>
      </c:catAx>
      <c:valAx>
        <c:axId val="836677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67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77F19-864E-4843-8BB7-3DC8871E31E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AC9B539-C1EF-40A8-9BE5-0AC138E03B71}">
      <dgm:prSet/>
      <dgm:spPr/>
      <dgm:t>
        <a:bodyPr/>
        <a:lstStyle/>
        <a:p>
          <a:r>
            <a:rPr lang="en-GB" b="1" dirty="0"/>
            <a:t>Logical layer</a:t>
          </a:r>
          <a:endParaRPr lang="en-US" b="1" dirty="0"/>
        </a:p>
      </dgm:t>
    </dgm:pt>
    <dgm:pt modelId="{332D6993-2F76-47C7-847D-F81F1E92AE17}" type="parTrans" cxnId="{79C73DCA-243F-4CC6-B7BB-21AD44B1A2FC}">
      <dgm:prSet/>
      <dgm:spPr/>
      <dgm:t>
        <a:bodyPr/>
        <a:lstStyle/>
        <a:p>
          <a:endParaRPr lang="en-US"/>
        </a:p>
      </dgm:t>
    </dgm:pt>
    <dgm:pt modelId="{6568F28D-A0EF-4855-B2E8-9411EEE58EB0}" type="sibTrans" cxnId="{79C73DCA-243F-4CC6-B7BB-21AD44B1A2FC}">
      <dgm:prSet/>
      <dgm:spPr/>
      <dgm:t>
        <a:bodyPr/>
        <a:lstStyle/>
        <a:p>
          <a:endParaRPr lang="en-US"/>
        </a:p>
      </dgm:t>
    </dgm:pt>
    <dgm:pt modelId="{A96C0B49-FC1D-496E-8A76-587A9EF0DE55}">
      <dgm:prSet/>
      <dgm:spPr/>
      <dgm:t>
        <a:bodyPr/>
        <a:lstStyle/>
        <a:p>
          <a:r>
            <a:rPr lang="en-GB" b="1" dirty="0"/>
            <a:t>Physical layer</a:t>
          </a:r>
          <a:endParaRPr lang="en-US" b="1" dirty="0"/>
        </a:p>
      </dgm:t>
    </dgm:pt>
    <dgm:pt modelId="{5D66CC5B-B766-4F95-AB83-CE13D5FDD7AF}" type="parTrans" cxnId="{168DFB41-BEE0-4B8C-8843-7F3AD044ABEA}">
      <dgm:prSet/>
      <dgm:spPr/>
      <dgm:t>
        <a:bodyPr/>
        <a:lstStyle/>
        <a:p>
          <a:endParaRPr lang="en-US"/>
        </a:p>
      </dgm:t>
    </dgm:pt>
    <dgm:pt modelId="{685880E9-36A9-4718-ABBF-C34FF3F43A2C}" type="sibTrans" cxnId="{168DFB41-BEE0-4B8C-8843-7F3AD044ABEA}">
      <dgm:prSet/>
      <dgm:spPr/>
      <dgm:t>
        <a:bodyPr/>
        <a:lstStyle/>
        <a:p>
          <a:endParaRPr lang="en-US"/>
        </a:p>
      </dgm:t>
    </dgm:pt>
    <dgm:pt modelId="{51CA1C32-48B7-4938-BD3E-A4E074883E4D}">
      <dgm:prSet/>
      <dgm:spPr/>
      <dgm:t>
        <a:bodyPr/>
        <a:lstStyle/>
        <a:p>
          <a:r>
            <a:rPr lang="en-GB" b="1" dirty="0"/>
            <a:t>Distributed</a:t>
          </a:r>
        </a:p>
        <a:p>
          <a:r>
            <a:rPr lang="en-GB" b="1" dirty="0"/>
            <a:t>Query engine</a:t>
          </a:r>
          <a:endParaRPr lang="en-US" b="1" dirty="0"/>
        </a:p>
      </dgm:t>
    </dgm:pt>
    <dgm:pt modelId="{F6E3996D-3092-48EC-A85E-F24BD4F0BFA4}" type="parTrans" cxnId="{C01F265A-7374-499D-BE49-8BF7A6DBB562}">
      <dgm:prSet/>
      <dgm:spPr/>
      <dgm:t>
        <a:bodyPr/>
        <a:lstStyle/>
        <a:p>
          <a:endParaRPr lang="en-US"/>
        </a:p>
      </dgm:t>
    </dgm:pt>
    <dgm:pt modelId="{6BCA571D-5696-4E12-8DFF-3209D102AC0F}" type="sibTrans" cxnId="{C01F265A-7374-499D-BE49-8BF7A6DBB562}">
      <dgm:prSet/>
      <dgm:spPr/>
      <dgm:t>
        <a:bodyPr/>
        <a:lstStyle/>
        <a:p>
          <a:endParaRPr lang="en-US"/>
        </a:p>
      </dgm:t>
    </dgm:pt>
    <dgm:pt modelId="{221A715E-04B9-45CB-9FA3-BCF65A8607E8}">
      <dgm:prSet/>
      <dgm:spPr/>
      <dgm:t>
        <a:bodyPr/>
        <a:lstStyle/>
        <a:p>
          <a:r>
            <a:rPr lang="en-GB" b="1" dirty="0"/>
            <a:t>Lots of machines!</a:t>
          </a:r>
          <a:endParaRPr lang="en-US" b="1" dirty="0"/>
        </a:p>
      </dgm:t>
    </dgm:pt>
    <dgm:pt modelId="{7DCD5EB9-6C50-42DC-957A-F4E28BFE4472}" type="parTrans" cxnId="{C9133A26-68EB-4739-A16E-F09BB395E810}">
      <dgm:prSet/>
      <dgm:spPr/>
      <dgm:t>
        <a:bodyPr/>
        <a:lstStyle/>
        <a:p>
          <a:endParaRPr lang="en-US"/>
        </a:p>
      </dgm:t>
    </dgm:pt>
    <dgm:pt modelId="{D2016D5B-5704-42A2-9E5D-C4F02ED3F499}" type="sibTrans" cxnId="{C9133A26-68EB-4739-A16E-F09BB395E810}">
      <dgm:prSet/>
      <dgm:spPr/>
      <dgm:t>
        <a:bodyPr/>
        <a:lstStyle/>
        <a:p>
          <a:endParaRPr lang="en-US"/>
        </a:p>
      </dgm:t>
    </dgm:pt>
    <dgm:pt modelId="{8420E699-5D75-4477-89B3-482B60C43E7E}">
      <dgm:prSet/>
      <dgm:spPr/>
      <dgm:t>
        <a:bodyPr/>
        <a:lstStyle/>
        <a:p>
          <a:r>
            <a:rPr lang="en-US" dirty="0"/>
            <a:t>Holds application metadata, Does not persist application data</a:t>
          </a:r>
        </a:p>
      </dgm:t>
    </dgm:pt>
    <dgm:pt modelId="{419197BE-78EB-44CC-9694-3181CDCB15EF}" type="parTrans" cxnId="{67ACB9AD-C9BC-4515-8E22-DF702A568727}">
      <dgm:prSet/>
      <dgm:spPr/>
      <dgm:t>
        <a:bodyPr/>
        <a:lstStyle/>
        <a:p>
          <a:endParaRPr lang="en-US"/>
        </a:p>
      </dgm:t>
    </dgm:pt>
    <dgm:pt modelId="{4ECBDCFE-5C56-4A6A-BAB4-54F98FBDD60B}" type="sibTrans" cxnId="{67ACB9AD-C9BC-4515-8E22-DF702A568727}">
      <dgm:prSet/>
      <dgm:spPr/>
      <dgm:t>
        <a:bodyPr/>
        <a:lstStyle/>
        <a:p>
          <a:endParaRPr lang="en-US"/>
        </a:p>
      </dgm:t>
    </dgm:pt>
    <dgm:pt modelId="{0DA1430A-2BAE-4234-AF9C-224B9F129B33}">
      <dgm:prSet/>
      <dgm:spPr/>
      <dgm:t>
        <a:bodyPr/>
        <a:lstStyle/>
        <a:p>
          <a:r>
            <a:rPr lang="en-US" dirty="0"/>
            <a:t>Persists application data</a:t>
          </a:r>
        </a:p>
      </dgm:t>
    </dgm:pt>
    <dgm:pt modelId="{CFFF0068-6C88-4329-9FA3-C7202613F971}" type="parTrans" cxnId="{3D55B647-2436-4DC3-BC6A-4033586B5C94}">
      <dgm:prSet/>
      <dgm:spPr/>
      <dgm:t>
        <a:bodyPr/>
        <a:lstStyle/>
        <a:p>
          <a:endParaRPr lang="en-US"/>
        </a:p>
      </dgm:t>
    </dgm:pt>
    <dgm:pt modelId="{A6622FC7-5B0C-4ED3-8FFA-C63BEC2483BD}" type="sibTrans" cxnId="{3D55B647-2436-4DC3-BC6A-4033586B5C94}">
      <dgm:prSet/>
      <dgm:spPr/>
      <dgm:t>
        <a:bodyPr/>
        <a:lstStyle/>
        <a:p>
          <a:endParaRPr lang="en-US"/>
        </a:p>
      </dgm:t>
    </dgm:pt>
    <dgm:pt modelId="{B81F3319-DD0E-4B02-8692-D6512B2BBD0C}">
      <dgm:prSet/>
      <dgm:spPr/>
      <dgm:t>
        <a:bodyPr/>
        <a:lstStyle/>
        <a:p>
          <a:r>
            <a:rPr lang="en-US" dirty="0"/>
            <a:t>Parallel processing coordination</a:t>
          </a:r>
        </a:p>
      </dgm:t>
    </dgm:pt>
    <dgm:pt modelId="{50DC128A-9F87-4C34-AA65-02D728D3110E}" type="parTrans" cxnId="{0BF098BA-B0A9-4B2D-AC27-1EF55B3A077C}">
      <dgm:prSet/>
      <dgm:spPr/>
      <dgm:t>
        <a:bodyPr/>
        <a:lstStyle/>
        <a:p>
          <a:endParaRPr lang="en-US"/>
        </a:p>
      </dgm:t>
    </dgm:pt>
    <dgm:pt modelId="{7555B47A-23D2-42DB-A2FB-15F325A5C0BA}" type="sibTrans" cxnId="{0BF098BA-B0A9-4B2D-AC27-1EF55B3A077C}">
      <dgm:prSet/>
      <dgm:spPr/>
      <dgm:t>
        <a:bodyPr/>
        <a:lstStyle/>
        <a:p>
          <a:endParaRPr lang="en-US"/>
        </a:p>
      </dgm:t>
    </dgm:pt>
    <dgm:pt modelId="{3DB04DF2-45B2-4868-9F45-06D117F7C26C}">
      <dgm:prSet/>
      <dgm:spPr/>
      <dgm:t>
        <a:bodyPr/>
        <a:lstStyle/>
        <a:p>
          <a:r>
            <a:rPr lang="en-US" dirty="0"/>
            <a:t>Lots of small databases running in parallel</a:t>
          </a:r>
        </a:p>
      </dgm:t>
    </dgm:pt>
    <dgm:pt modelId="{275D315A-D99B-4CC5-94AF-A75282EC1D6B}" type="parTrans" cxnId="{ABD2057A-A305-4084-B08F-7BAC4391CB5A}">
      <dgm:prSet/>
      <dgm:spPr/>
      <dgm:t>
        <a:bodyPr/>
        <a:lstStyle/>
        <a:p>
          <a:endParaRPr lang="en-US"/>
        </a:p>
      </dgm:t>
    </dgm:pt>
    <dgm:pt modelId="{AF3DF8D8-88C8-4670-836D-C3D04349460D}" type="sibTrans" cxnId="{ABD2057A-A305-4084-B08F-7BAC4391CB5A}">
      <dgm:prSet/>
      <dgm:spPr/>
      <dgm:t>
        <a:bodyPr/>
        <a:lstStyle/>
        <a:p>
          <a:endParaRPr lang="en-US"/>
        </a:p>
      </dgm:t>
    </dgm:pt>
    <dgm:pt modelId="{3757DE6F-EDF9-408A-8EEC-08A503EE2F5D}">
      <dgm:prSet/>
      <dgm:spPr/>
      <dgm:t>
        <a:bodyPr/>
        <a:lstStyle/>
        <a:p>
          <a:r>
            <a:rPr lang="en-US" dirty="0"/>
            <a:t>Receives intermediate results and performs final aggregation</a:t>
          </a:r>
        </a:p>
      </dgm:t>
    </dgm:pt>
    <dgm:pt modelId="{0F8CCC21-E855-4FCE-B458-A34D19536F17}" type="parTrans" cxnId="{1252D52E-9D4D-4A92-B689-A5C72EE9933E}">
      <dgm:prSet/>
      <dgm:spPr/>
      <dgm:t>
        <a:bodyPr/>
        <a:lstStyle/>
        <a:p>
          <a:endParaRPr lang="en-US"/>
        </a:p>
      </dgm:t>
    </dgm:pt>
    <dgm:pt modelId="{9D00B6C2-E8DF-401D-9966-CCCFBAE2CDF3}" type="sibTrans" cxnId="{1252D52E-9D4D-4A92-B689-A5C72EE9933E}">
      <dgm:prSet/>
      <dgm:spPr/>
      <dgm:t>
        <a:bodyPr/>
        <a:lstStyle/>
        <a:p>
          <a:endParaRPr lang="en-US"/>
        </a:p>
      </dgm:t>
    </dgm:pt>
    <dgm:pt modelId="{3909690F-5A86-4E6E-BA22-2E9523EEED30}">
      <dgm:prSet/>
      <dgm:spPr/>
      <dgm:t>
        <a:bodyPr/>
        <a:lstStyle/>
        <a:p>
          <a:r>
            <a:rPr lang="en-US" dirty="0"/>
            <a:t>Performs query steps as instructed</a:t>
          </a:r>
        </a:p>
      </dgm:t>
    </dgm:pt>
    <dgm:pt modelId="{721289A5-7F01-4F9B-8017-E7ED84E2BA83}" type="parTrans" cxnId="{CEDF4E6D-D69F-42D9-8A96-00B5CF96DC99}">
      <dgm:prSet/>
      <dgm:spPr/>
      <dgm:t>
        <a:bodyPr/>
        <a:lstStyle/>
        <a:p>
          <a:endParaRPr lang="en-US"/>
        </a:p>
      </dgm:t>
    </dgm:pt>
    <dgm:pt modelId="{B9983AC7-6538-4DF9-83A4-1D85D9DD4CAB}" type="sibTrans" cxnId="{CEDF4E6D-D69F-42D9-8A96-00B5CF96DC99}">
      <dgm:prSet/>
      <dgm:spPr/>
      <dgm:t>
        <a:bodyPr/>
        <a:lstStyle/>
        <a:p>
          <a:endParaRPr lang="en-US"/>
        </a:p>
      </dgm:t>
    </dgm:pt>
    <dgm:pt modelId="{232EACE5-976C-4D46-BDF0-F45B58EE6755}" type="pres">
      <dgm:prSet presAssocID="{A6177F19-864E-4843-8BB7-3DC8871E31E5}" presName="Name0" presStyleCnt="0">
        <dgm:presLayoutVars>
          <dgm:dir/>
          <dgm:resizeHandles val="exact"/>
        </dgm:presLayoutVars>
      </dgm:prSet>
      <dgm:spPr/>
    </dgm:pt>
    <dgm:pt modelId="{827AA667-B567-4B4A-ACE6-22F9EFB569AC}" type="pres">
      <dgm:prSet presAssocID="{7AC9B539-C1EF-40A8-9BE5-0AC138E03B71}" presName="node" presStyleLbl="node1" presStyleIdx="0" presStyleCnt="4">
        <dgm:presLayoutVars>
          <dgm:bulletEnabled val="1"/>
        </dgm:presLayoutVars>
      </dgm:prSet>
      <dgm:spPr/>
    </dgm:pt>
    <dgm:pt modelId="{FC6FE82A-EE85-4281-A935-CF553D993806}" type="pres">
      <dgm:prSet presAssocID="{6568F28D-A0EF-4855-B2E8-9411EEE58EB0}" presName="sibTrans" presStyleCnt="0"/>
      <dgm:spPr/>
    </dgm:pt>
    <dgm:pt modelId="{3CC3714A-6017-4A4F-9707-5E39EC69EEC2}" type="pres">
      <dgm:prSet presAssocID="{A96C0B49-FC1D-496E-8A76-587A9EF0DE55}" presName="node" presStyleLbl="node1" presStyleIdx="1" presStyleCnt="4">
        <dgm:presLayoutVars>
          <dgm:bulletEnabled val="1"/>
        </dgm:presLayoutVars>
      </dgm:prSet>
      <dgm:spPr/>
    </dgm:pt>
    <dgm:pt modelId="{1AA84B1B-AF83-4C13-8C16-0239EF0778FE}" type="pres">
      <dgm:prSet presAssocID="{685880E9-36A9-4718-ABBF-C34FF3F43A2C}" presName="sibTrans" presStyleCnt="0"/>
      <dgm:spPr/>
    </dgm:pt>
    <dgm:pt modelId="{182C6898-1189-4F37-A1BD-6B87EBF42316}" type="pres">
      <dgm:prSet presAssocID="{51CA1C32-48B7-4938-BD3E-A4E074883E4D}" presName="node" presStyleLbl="node1" presStyleIdx="2" presStyleCnt="4">
        <dgm:presLayoutVars>
          <dgm:bulletEnabled val="1"/>
        </dgm:presLayoutVars>
      </dgm:prSet>
      <dgm:spPr/>
    </dgm:pt>
    <dgm:pt modelId="{356DE7DB-6330-4DA6-A451-B35CF3D83F30}" type="pres">
      <dgm:prSet presAssocID="{6BCA571D-5696-4E12-8DFF-3209D102AC0F}" presName="sibTrans" presStyleCnt="0"/>
      <dgm:spPr/>
    </dgm:pt>
    <dgm:pt modelId="{66BD94DF-CB6F-438D-B739-5318947D8059}" type="pres">
      <dgm:prSet presAssocID="{221A715E-04B9-45CB-9FA3-BCF65A8607E8}" presName="node" presStyleLbl="node1" presStyleIdx="3" presStyleCnt="4">
        <dgm:presLayoutVars>
          <dgm:bulletEnabled val="1"/>
        </dgm:presLayoutVars>
      </dgm:prSet>
      <dgm:spPr/>
    </dgm:pt>
  </dgm:ptLst>
  <dgm:cxnLst>
    <dgm:cxn modelId="{EC81D416-E527-46C8-9C7F-1DC4F1A3A9D1}" type="presOf" srcId="{A6177F19-864E-4843-8BB7-3DC8871E31E5}" destId="{232EACE5-976C-4D46-BDF0-F45B58EE6755}" srcOrd="0" destOrd="0" presId="urn:microsoft.com/office/officeart/2005/8/layout/hList6"/>
    <dgm:cxn modelId="{E4CF7B23-4561-4CD1-8CCF-C15198123E68}" type="presOf" srcId="{221A715E-04B9-45CB-9FA3-BCF65A8607E8}" destId="{66BD94DF-CB6F-438D-B739-5318947D8059}" srcOrd="0" destOrd="0" presId="urn:microsoft.com/office/officeart/2005/8/layout/hList6"/>
    <dgm:cxn modelId="{C9133A26-68EB-4739-A16E-F09BB395E810}" srcId="{A6177F19-864E-4843-8BB7-3DC8871E31E5}" destId="{221A715E-04B9-45CB-9FA3-BCF65A8607E8}" srcOrd="3" destOrd="0" parTransId="{7DCD5EB9-6C50-42DC-957A-F4E28BFE4472}" sibTransId="{D2016D5B-5704-42A2-9E5D-C4F02ED3F499}"/>
    <dgm:cxn modelId="{1252D52E-9D4D-4A92-B689-A5C72EE9933E}" srcId="{7AC9B539-C1EF-40A8-9BE5-0AC138E03B71}" destId="{3757DE6F-EDF9-408A-8EEC-08A503EE2F5D}" srcOrd="1" destOrd="0" parTransId="{0F8CCC21-E855-4FCE-B458-A34D19536F17}" sibTransId="{9D00B6C2-E8DF-401D-9966-CCCFBAE2CDF3}"/>
    <dgm:cxn modelId="{168DFB41-BEE0-4B8C-8843-7F3AD044ABEA}" srcId="{A6177F19-864E-4843-8BB7-3DC8871E31E5}" destId="{A96C0B49-FC1D-496E-8A76-587A9EF0DE55}" srcOrd="1" destOrd="0" parTransId="{5D66CC5B-B766-4F95-AB83-CE13D5FDD7AF}" sibTransId="{685880E9-36A9-4718-ABBF-C34FF3F43A2C}"/>
    <dgm:cxn modelId="{EEF6AD66-3985-4740-A7CC-7294AE364828}" type="presOf" srcId="{51CA1C32-48B7-4938-BD3E-A4E074883E4D}" destId="{182C6898-1189-4F37-A1BD-6B87EBF42316}" srcOrd="0" destOrd="0" presId="urn:microsoft.com/office/officeart/2005/8/layout/hList6"/>
    <dgm:cxn modelId="{3D55B647-2436-4DC3-BC6A-4033586B5C94}" srcId="{A96C0B49-FC1D-496E-8A76-587A9EF0DE55}" destId="{0DA1430A-2BAE-4234-AF9C-224B9F129B33}" srcOrd="0" destOrd="0" parTransId="{CFFF0068-6C88-4329-9FA3-C7202613F971}" sibTransId="{A6622FC7-5B0C-4ED3-8FFA-C63BEC2483BD}"/>
    <dgm:cxn modelId="{CEDF4E6D-D69F-42D9-8A96-00B5CF96DC99}" srcId="{A96C0B49-FC1D-496E-8A76-587A9EF0DE55}" destId="{3909690F-5A86-4E6E-BA22-2E9523EEED30}" srcOrd="1" destOrd="0" parTransId="{721289A5-7F01-4F9B-8017-E7ED84E2BA83}" sibTransId="{B9983AC7-6538-4DF9-83A4-1D85D9DD4CAB}"/>
    <dgm:cxn modelId="{59045055-A258-4026-AAF9-7A718E152F91}" type="presOf" srcId="{8420E699-5D75-4477-89B3-482B60C43E7E}" destId="{827AA667-B567-4B4A-ACE6-22F9EFB569AC}" srcOrd="0" destOrd="1" presId="urn:microsoft.com/office/officeart/2005/8/layout/hList6"/>
    <dgm:cxn modelId="{772AD878-621E-4DCA-AC81-61382399BD91}" type="presOf" srcId="{B81F3319-DD0E-4B02-8692-D6512B2BBD0C}" destId="{182C6898-1189-4F37-A1BD-6B87EBF42316}" srcOrd="0" destOrd="1" presId="urn:microsoft.com/office/officeart/2005/8/layout/hList6"/>
    <dgm:cxn modelId="{23B0F858-62A2-48A6-BD56-29F8BD1BC425}" type="presOf" srcId="{A96C0B49-FC1D-496E-8A76-587A9EF0DE55}" destId="{3CC3714A-6017-4A4F-9707-5E39EC69EEC2}" srcOrd="0" destOrd="0" presId="urn:microsoft.com/office/officeart/2005/8/layout/hList6"/>
    <dgm:cxn modelId="{ABD2057A-A305-4084-B08F-7BAC4391CB5A}" srcId="{221A715E-04B9-45CB-9FA3-BCF65A8607E8}" destId="{3DB04DF2-45B2-4868-9F45-06D117F7C26C}" srcOrd="0" destOrd="0" parTransId="{275D315A-D99B-4CC5-94AF-A75282EC1D6B}" sibTransId="{AF3DF8D8-88C8-4670-836D-C3D04349460D}"/>
    <dgm:cxn modelId="{C01F265A-7374-499D-BE49-8BF7A6DBB562}" srcId="{A6177F19-864E-4843-8BB7-3DC8871E31E5}" destId="{51CA1C32-48B7-4938-BD3E-A4E074883E4D}" srcOrd="2" destOrd="0" parTransId="{F6E3996D-3092-48EC-A85E-F24BD4F0BFA4}" sibTransId="{6BCA571D-5696-4E12-8DFF-3209D102AC0F}"/>
    <dgm:cxn modelId="{6721A182-F99B-42F5-B236-EDD6B5EE48E4}" type="presOf" srcId="{3909690F-5A86-4E6E-BA22-2E9523EEED30}" destId="{3CC3714A-6017-4A4F-9707-5E39EC69EEC2}" srcOrd="0" destOrd="2" presId="urn:microsoft.com/office/officeart/2005/8/layout/hList6"/>
    <dgm:cxn modelId="{7ED0DF97-DF9D-4352-83AC-E217FDE50E98}" type="presOf" srcId="{3DB04DF2-45B2-4868-9F45-06D117F7C26C}" destId="{66BD94DF-CB6F-438D-B739-5318947D8059}" srcOrd="0" destOrd="1" presId="urn:microsoft.com/office/officeart/2005/8/layout/hList6"/>
    <dgm:cxn modelId="{0F07A7A0-627A-407E-8249-D0294F1AFD29}" type="presOf" srcId="{0DA1430A-2BAE-4234-AF9C-224B9F129B33}" destId="{3CC3714A-6017-4A4F-9707-5E39EC69EEC2}" srcOrd="0" destOrd="1" presId="urn:microsoft.com/office/officeart/2005/8/layout/hList6"/>
    <dgm:cxn modelId="{67ACB9AD-C9BC-4515-8E22-DF702A568727}" srcId="{7AC9B539-C1EF-40A8-9BE5-0AC138E03B71}" destId="{8420E699-5D75-4477-89B3-482B60C43E7E}" srcOrd="0" destOrd="0" parTransId="{419197BE-78EB-44CC-9694-3181CDCB15EF}" sibTransId="{4ECBDCFE-5C56-4A6A-BAB4-54F98FBDD60B}"/>
    <dgm:cxn modelId="{0BF098BA-B0A9-4B2D-AC27-1EF55B3A077C}" srcId="{51CA1C32-48B7-4938-BD3E-A4E074883E4D}" destId="{B81F3319-DD0E-4B02-8692-D6512B2BBD0C}" srcOrd="0" destOrd="0" parTransId="{50DC128A-9F87-4C34-AA65-02D728D3110E}" sibTransId="{7555B47A-23D2-42DB-A2FB-15F325A5C0BA}"/>
    <dgm:cxn modelId="{79C73DCA-243F-4CC6-B7BB-21AD44B1A2FC}" srcId="{A6177F19-864E-4843-8BB7-3DC8871E31E5}" destId="{7AC9B539-C1EF-40A8-9BE5-0AC138E03B71}" srcOrd="0" destOrd="0" parTransId="{332D6993-2F76-47C7-847D-F81F1E92AE17}" sibTransId="{6568F28D-A0EF-4855-B2E8-9411EEE58EB0}"/>
    <dgm:cxn modelId="{AA083BE5-2215-400F-A906-A61440B8FAEF}" type="presOf" srcId="{7AC9B539-C1EF-40A8-9BE5-0AC138E03B71}" destId="{827AA667-B567-4B4A-ACE6-22F9EFB569AC}" srcOrd="0" destOrd="0" presId="urn:microsoft.com/office/officeart/2005/8/layout/hList6"/>
    <dgm:cxn modelId="{01DBE1F6-8F09-4C41-86B1-2F857F86E45E}" type="presOf" srcId="{3757DE6F-EDF9-408A-8EEC-08A503EE2F5D}" destId="{827AA667-B567-4B4A-ACE6-22F9EFB569AC}" srcOrd="0" destOrd="2" presId="urn:microsoft.com/office/officeart/2005/8/layout/hList6"/>
    <dgm:cxn modelId="{83895FE2-5FA1-4D8D-95EB-688FEAF47968}" type="presParOf" srcId="{232EACE5-976C-4D46-BDF0-F45B58EE6755}" destId="{827AA667-B567-4B4A-ACE6-22F9EFB569AC}" srcOrd="0" destOrd="0" presId="urn:microsoft.com/office/officeart/2005/8/layout/hList6"/>
    <dgm:cxn modelId="{89431DCF-CDD7-4E50-9D26-2E882EC8A238}" type="presParOf" srcId="{232EACE5-976C-4D46-BDF0-F45B58EE6755}" destId="{FC6FE82A-EE85-4281-A935-CF553D993806}" srcOrd="1" destOrd="0" presId="urn:microsoft.com/office/officeart/2005/8/layout/hList6"/>
    <dgm:cxn modelId="{FFEE76BC-94E2-4715-8240-EA34419DEA27}" type="presParOf" srcId="{232EACE5-976C-4D46-BDF0-F45B58EE6755}" destId="{3CC3714A-6017-4A4F-9707-5E39EC69EEC2}" srcOrd="2" destOrd="0" presId="urn:microsoft.com/office/officeart/2005/8/layout/hList6"/>
    <dgm:cxn modelId="{DAB1F66D-81F0-4C65-99DD-675298536109}" type="presParOf" srcId="{232EACE5-976C-4D46-BDF0-F45B58EE6755}" destId="{1AA84B1B-AF83-4C13-8C16-0239EF0778FE}" srcOrd="3" destOrd="0" presId="urn:microsoft.com/office/officeart/2005/8/layout/hList6"/>
    <dgm:cxn modelId="{1295557C-BBA9-4B1F-BDEB-20A46798849A}" type="presParOf" srcId="{232EACE5-976C-4D46-BDF0-F45B58EE6755}" destId="{182C6898-1189-4F37-A1BD-6B87EBF42316}" srcOrd="4" destOrd="0" presId="urn:microsoft.com/office/officeart/2005/8/layout/hList6"/>
    <dgm:cxn modelId="{C76C89E8-99FE-4FBD-8D45-AB78B222331F}" type="presParOf" srcId="{232EACE5-976C-4D46-BDF0-F45B58EE6755}" destId="{356DE7DB-6330-4DA6-A451-B35CF3D83F30}" srcOrd="5" destOrd="0" presId="urn:microsoft.com/office/officeart/2005/8/layout/hList6"/>
    <dgm:cxn modelId="{05D0054B-3830-47B7-BD2E-89AF0EFBEE53}" type="presParOf" srcId="{232EACE5-976C-4D46-BDF0-F45B58EE6755}" destId="{66BD94DF-CB6F-438D-B739-5318947D8059}"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A813B-8BEC-49C7-A9CC-1480A29A7190}"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47C2775B-319D-4BF8-A1BC-4A6C590CEF3E}">
      <dgm:prSet/>
      <dgm:spPr/>
      <dgm:t>
        <a:bodyPr/>
        <a:lstStyle/>
        <a:p>
          <a:r>
            <a:rPr lang="en-US" b="0"/>
            <a:t>Small dimension table (&lt; 60M rows)</a:t>
          </a:r>
          <a:endParaRPr lang="en-US" b="0" dirty="0"/>
        </a:p>
      </dgm:t>
    </dgm:pt>
    <dgm:pt modelId="{940B440D-CC95-478F-806C-92EE0A25C20E}" type="parTrans" cxnId="{C984A868-EFF8-4528-90D8-90641B7E8103}">
      <dgm:prSet/>
      <dgm:spPr/>
      <dgm:t>
        <a:bodyPr/>
        <a:lstStyle/>
        <a:p>
          <a:endParaRPr lang="en-US"/>
        </a:p>
      </dgm:t>
    </dgm:pt>
    <dgm:pt modelId="{C410C254-3AB6-45C9-A393-619905A128A0}" type="sibTrans" cxnId="{C984A868-EFF8-4528-90D8-90641B7E8103}">
      <dgm:prSet/>
      <dgm:spPr/>
      <dgm:t>
        <a:bodyPr/>
        <a:lstStyle/>
        <a:p>
          <a:endParaRPr lang="en-US"/>
        </a:p>
      </dgm:t>
    </dgm:pt>
    <dgm:pt modelId="{D3137E6D-D752-4796-9437-43C8C12C73F1}">
      <dgm:prSet custT="1"/>
      <dgm:spPr>
        <a:solidFill>
          <a:schemeClr val="bg1">
            <a:alpha val="90000"/>
          </a:schemeClr>
        </a:solidFill>
        <a:ln>
          <a:solidFill>
            <a:schemeClr val="tx2">
              <a:alpha val="90000"/>
            </a:schemeClr>
          </a:solidFill>
        </a:ln>
      </dgm:spPr>
      <dgm:t>
        <a:bodyPr/>
        <a:lstStyle/>
        <a:p>
          <a:r>
            <a:rPr lang="en-US" sz="1600" kern="1200" dirty="0">
              <a:latin typeface="+mn-lt"/>
            </a:rPr>
            <a:t>Clustered index</a:t>
          </a:r>
        </a:p>
      </dgm:t>
    </dgm:pt>
    <dgm:pt modelId="{750472EC-F82C-44E4-A061-16F72DBD6F37}" type="parTrans" cxnId="{CC3B3664-614E-4BCB-B252-AB77ECF1E9D2}">
      <dgm:prSet/>
      <dgm:spPr/>
      <dgm:t>
        <a:bodyPr/>
        <a:lstStyle/>
        <a:p>
          <a:endParaRPr lang="en-US"/>
        </a:p>
      </dgm:t>
    </dgm:pt>
    <dgm:pt modelId="{D3600E0F-F59D-48D7-BBA9-97FB8478A35B}" type="sibTrans" cxnId="{CC3B3664-614E-4BCB-B252-AB77ECF1E9D2}">
      <dgm:prSet/>
      <dgm:spPr/>
      <dgm:t>
        <a:bodyPr/>
        <a:lstStyle/>
        <a:p>
          <a:endParaRPr lang="en-US"/>
        </a:p>
      </dgm:t>
    </dgm:pt>
    <dgm:pt modelId="{56210B30-E1A0-496C-AE7F-0493806E8B13}">
      <dgm:prSet custT="1"/>
      <dgm:spPr>
        <a:solidFill>
          <a:schemeClr val="bg1">
            <a:alpha val="90000"/>
          </a:schemeClr>
        </a:solidFill>
        <a:ln>
          <a:solidFill>
            <a:schemeClr val="tx2">
              <a:alpha val="90000"/>
            </a:schemeClr>
          </a:solidFill>
        </a:ln>
      </dgm:spPr>
      <dgm:t>
        <a:bodyPr/>
        <a:lstStyle/>
        <a:p>
          <a:r>
            <a:rPr lang="en-US" sz="1600" kern="1200" dirty="0">
              <a:latin typeface="+mn-lt"/>
            </a:rPr>
            <a:t>Round Robin</a:t>
          </a:r>
        </a:p>
      </dgm:t>
    </dgm:pt>
    <dgm:pt modelId="{9C346645-2ACD-4C02-B8B9-5786046607FB}" type="parTrans" cxnId="{E8DCB4D8-9729-4DE1-BC79-05E8BF726C9E}">
      <dgm:prSet/>
      <dgm:spPr/>
      <dgm:t>
        <a:bodyPr/>
        <a:lstStyle/>
        <a:p>
          <a:endParaRPr lang="en-US"/>
        </a:p>
      </dgm:t>
    </dgm:pt>
    <dgm:pt modelId="{0451B1B6-60BC-481A-AEED-EEBF75A21301}" type="sibTrans" cxnId="{E8DCB4D8-9729-4DE1-BC79-05E8BF726C9E}">
      <dgm:prSet/>
      <dgm:spPr/>
      <dgm:t>
        <a:bodyPr/>
        <a:lstStyle/>
        <a:p>
          <a:endParaRPr lang="en-US"/>
        </a:p>
      </dgm:t>
    </dgm:pt>
    <dgm:pt modelId="{B6B41523-8364-4D94-AA5E-9A9A8461C862}">
      <dgm:prSet custT="1"/>
      <dgm:spPr>
        <a:solidFill>
          <a:schemeClr val="bg1">
            <a:alpha val="90000"/>
          </a:schemeClr>
        </a:solidFill>
        <a:ln>
          <a:solidFill>
            <a:schemeClr val="tx2">
              <a:alpha val="90000"/>
            </a:schemeClr>
          </a:solidFill>
        </a:ln>
      </dgm:spPr>
      <dgm:t>
        <a:bodyPr/>
        <a:lstStyle/>
        <a:p>
          <a:r>
            <a:rPr lang="en-US" sz="1600" kern="1200">
              <a:latin typeface="+mn-lt"/>
            </a:rPr>
            <a:t>Future Improvement - Choose replicate option when it becomes </a:t>
          </a:r>
          <a:r>
            <a:rPr lang="en-US" sz="1600" kern="1200">
              <a:latin typeface="+mn-lt"/>
              <a:ea typeface="+mn-ea"/>
              <a:cs typeface="+mn-cs"/>
            </a:rPr>
            <a:t>available</a:t>
          </a:r>
          <a:endParaRPr lang="en-US" sz="1600" kern="1200" dirty="0">
            <a:latin typeface="+mn-lt"/>
            <a:ea typeface="+mn-ea"/>
            <a:cs typeface="+mn-cs"/>
          </a:endParaRPr>
        </a:p>
      </dgm:t>
    </dgm:pt>
    <dgm:pt modelId="{586838F4-A33F-46D9-A234-A2063B5A054A}" type="parTrans" cxnId="{DDC392DB-892D-4095-B3AA-D8A1A2A4D0FF}">
      <dgm:prSet/>
      <dgm:spPr/>
      <dgm:t>
        <a:bodyPr/>
        <a:lstStyle/>
        <a:p>
          <a:endParaRPr lang="en-US"/>
        </a:p>
      </dgm:t>
    </dgm:pt>
    <dgm:pt modelId="{E3107C1C-924F-41BD-A753-9EFAA50B6D36}" type="sibTrans" cxnId="{DDC392DB-892D-4095-B3AA-D8A1A2A4D0FF}">
      <dgm:prSet/>
      <dgm:spPr/>
      <dgm:t>
        <a:bodyPr/>
        <a:lstStyle/>
        <a:p>
          <a:endParaRPr lang="en-US"/>
        </a:p>
      </dgm:t>
    </dgm:pt>
    <dgm:pt modelId="{0C1EBFB5-EE48-4A11-9E2F-F5481CC73FBD}">
      <dgm:prSet/>
      <dgm:spPr/>
      <dgm:t>
        <a:bodyPr/>
        <a:lstStyle/>
        <a:p>
          <a:r>
            <a:rPr lang="en-US" b="0"/>
            <a:t>Large dimension table</a:t>
          </a:r>
          <a:endParaRPr lang="en-US" b="0" dirty="0"/>
        </a:p>
      </dgm:t>
    </dgm:pt>
    <dgm:pt modelId="{3A32CCDC-F9CE-4CF3-9A8F-213B1B5B364E}" type="parTrans" cxnId="{9FF32DEB-1A7A-4C98-8472-032340D4F9C3}">
      <dgm:prSet/>
      <dgm:spPr/>
      <dgm:t>
        <a:bodyPr/>
        <a:lstStyle/>
        <a:p>
          <a:endParaRPr lang="en-US"/>
        </a:p>
      </dgm:t>
    </dgm:pt>
    <dgm:pt modelId="{3D83B33E-8D6C-4FD7-ACA8-75B5837CF894}" type="sibTrans" cxnId="{9FF32DEB-1A7A-4C98-8472-032340D4F9C3}">
      <dgm:prSet/>
      <dgm:spPr/>
      <dgm:t>
        <a:bodyPr/>
        <a:lstStyle/>
        <a:p>
          <a:endParaRPr lang="en-US"/>
        </a:p>
      </dgm:t>
    </dgm:pt>
    <dgm:pt modelId="{7760D55A-B22D-4B0F-B90A-41524213E58C}">
      <dgm:prSet custT="1"/>
      <dgm:spPr>
        <a:noFill/>
        <a:ln>
          <a:solidFill>
            <a:schemeClr val="tx2">
              <a:alpha val="90000"/>
            </a:schemeClr>
          </a:solidFill>
        </a:ln>
      </dgm:spPr>
      <dgm:t>
        <a:bodyPr/>
        <a:lstStyle/>
        <a:p>
          <a:r>
            <a:rPr lang="en-US" sz="1600" dirty="0"/>
            <a:t>Same design as fact table  </a:t>
          </a:r>
        </a:p>
      </dgm:t>
    </dgm:pt>
    <dgm:pt modelId="{652F3F76-3CF6-4FF8-B39A-994B71565371}" type="parTrans" cxnId="{AC347E10-119D-470F-B905-F41576C4B07D}">
      <dgm:prSet/>
      <dgm:spPr/>
      <dgm:t>
        <a:bodyPr/>
        <a:lstStyle/>
        <a:p>
          <a:endParaRPr lang="en-US"/>
        </a:p>
      </dgm:t>
    </dgm:pt>
    <dgm:pt modelId="{C48A3A52-0398-44BB-940E-DA33B5AA0E33}" type="sibTrans" cxnId="{AC347E10-119D-470F-B905-F41576C4B07D}">
      <dgm:prSet/>
      <dgm:spPr/>
      <dgm:t>
        <a:bodyPr/>
        <a:lstStyle/>
        <a:p>
          <a:endParaRPr lang="en-US"/>
        </a:p>
      </dgm:t>
    </dgm:pt>
    <dgm:pt modelId="{3F8B1C0B-8813-49B3-9DB2-5248C64151D4}">
      <dgm:prSet custT="1"/>
      <dgm:spPr>
        <a:noFill/>
        <a:ln>
          <a:solidFill>
            <a:schemeClr val="tx2">
              <a:alpha val="90000"/>
            </a:schemeClr>
          </a:solidFill>
        </a:ln>
      </dgm:spPr>
      <dgm:t>
        <a:bodyPr/>
        <a:lstStyle/>
        <a:p>
          <a:r>
            <a:rPr lang="en-US" sz="1600" dirty="0"/>
            <a:t>Clustered columnstore (by default) and distribute on join key</a:t>
          </a:r>
        </a:p>
      </dgm:t>
    </dgm:pt>
    <dgm:pt modelId="{220797A6-5915-478F-A641-E0F68D50B037}" type="parTrans" cxnId="{D60B2928-BE41-4BFF-B1C3-A5B52550ECD8}">
      <dgm:prSet/>
      <dgm:spPr/>
      <dgm:t>
        <a:bodyPr/>
        <a:lstStyle/>
        <a:p>
          <a:endParaRPr lang="en-US"/>
        </a:p>
      </dgm:t>
    </dgm:pt>
    <dgm:pt modelId="{E7B34FE0-964D-4570-B21C-A442BCD9650D}" type="sibTrans" cxnId="{D60B2928-BE41-4BFF-B1C3-A5B52550ECD8}">
      <dgm:prSet/>
      <dgm:spPr/>
      <dgm:t>
        <a:bodyPr/>
        <a:lstStyle/>
        <a:p>
          <a:endParaRPr lang="en-US"/>
        </a:p>
      </dgm:t>
    </dgm:pt>
    <dgm:pt modelId="{B64C0D31-1B46-4DF4-8DF9-999C365F5EF3}" type="pres">
      <dgm:prSet presAssocID="{684A813B-8BEC-49C7-A9CC-1480A29A7190}" presName="Name0" presStyleCnt="0">
        <dgm:presLayoutVars>
          <dgm:dir/>
          <dgm:animLvl val="lvl"/>
          <dgm:resizeHandles val="exact"/>
        </dgm:presLayoutVars>
      </dgm:prSet>
      <dgm:spPr/>
    </dgm:pt>
    <dgm:pt modelId="{245EFE6E-BB15-48CF-AF27-543B15DE4A36}" type="pres">
      <dgm:prSet presAssocID="{47C2775B-319D-4BF8-A1BC-4A6C590CEF3E}" presName="linNode" presStyleCnt="0"/>
      <dgm:spPr/>
    </dgm:pt>
    <dgm:pt modelId="{2E17E9ED-702F-4ED0-987A-1CBE99EAA551}" type="pres">
      <dgm:prSet presAssocID="{47C2775B-319D-4BF8-A1BC-4A6C590CEF3E}" presName="parentText" presStyleLbl="node1" presStyleIdx="0" presStyleCnt="2">
        <dgm:presLayoutVars>
          <dgm:chMax val="1"/>
          <dgm:bulletEnabled val="1"/>
        </dgm:presLayoutVars>
      </dgm:prSet>
      <dgm:spPr/>
    </dgm:pt>
    <dgm:pt modelId="{C9B15824-F4F1-4344-A67D-A9978CF674CC}" type="pres">
      <dgm:prSet presAssocID="{47C2775B-319D-4BF8-A1BC-4A6C590CEF3E}" presName="descendantText" presStyleLbl="alignAccFollowNode1" presStyleIdx="0" presStyleCnt="2">
        <dgm:presLayoutVars>
          <dgm:bulletEnabled val="1"/>
        </dgm:presLayoutVars>
      </dgm:prSet>
      <dgm:spPr/>
    </dgm:pt>
    <dgm:pt modelId="{466E156D-CEBD-45E1-BB87-265D5BD23BE8}" type="pres">
      <dgm:prSet presAssocID="{C410C254-3AB6-45C9-A393-619905A128A0}" presName="sp" presStyleCnt="0"/>
      <dgm:spPr/>
    </dgm:pt>
    <dgm:pt modelId="{7DCDCFD9-2515-42BC-AA8E-0C6D9C087EED}" type="pres">
      <dgm:prSet presAssocID="{0C1EBFB5-EE48-4A11-9E2F-F5481CC73FBD}" presName="linNode" presStyleCnt="0"/>
      <dgm:spPr/>
    </dgm:pt>
    <dgm:pt modelId="{4B0C6885-C3E3-47B9-AC61-FEF8CA3FF5BA}" type="pres">
      <dgm:prSet presAssocID="{0C1EBFB5-EE48-4A11-9E2F-F5481CC73FBD}" presName="parentText" presStyleLbl="node1" presStyleIdx="1" presStyleCnt="2">
        <dgm:presLayoutVars>
          <dgm:chMax val="1"/>
          <dgm:bulletEnabled val="1"/>
        </dgm:presLayoutVars>
      </dgm:prSet>
      <dgm:spPr/>
    </dgm:pt>
    <dgm:pt modelId="{7520FFF0-C6FF-4E0A-BFCB-26001FD39497}" type="pres">
      <dgm:prSet presAssocID="{0C1EBFB5-EE48-4A11-9E2F-F5481CC73FBD}" presName="descendantText" presStyleLbl="alignAccFollowNode1" presStyleIdx="1" presStyleCnt="2">
        <dgm:presLayoutVars>
          <dgm:bulletEnabled val="1"/>
        </dgm:presLayoutVars>
      </dgm:prSet>
      <dgm:spPr/>
    </dgm:pt>
  </dgm:ptLst>
  <dgm:cxnLst>
    <dgm:cxn modelId="{AC347E10-119D-470F-B905-F41576C4B07D}" srcId="{0C1EBFB5-EE48-4A11-9E2F-F5481CC73FBD}" destId="{7760D55A-B22D-4B0F-B90A-41524213E58C}" srcOrd="0" destOrd="0" parTransId="{652F3F76-3CF6-4FF8-B39A-994B71565371}" sibTransId="{C48A3A52-0398-44BB-940E-DA33B5AA0E33}"/>
    <dgm:cxn modelId="{D60B2928-BE41-4BFF-B1C3-A5B52550ECD8}" srcId="{0C1EBFB5-EE48-4A11-9E2F-F5481CC73FBD}" destId="{3F8B1C0B-8813-49B3-9DB2-5248C64151D4}" srcOrd="1" destOrd="0" parTransId="{220797A6-5915-478F-A641-E0F68D50B037}" sibTransId="{E7B34FE0-964D-4570-B21C-A442BCD9650D}"/>
    <dgm:cxn modelId="{FDE7143C-6AD5-4BD3-A1B6-00414965784F}" type="presOf" srcId="{0C1EBFB5-EE48-4A11-9E2F-F5481CC73FBD}" destId="{4B0C6885-C3E3-47B9-AC61-FEF8CA3FF5BA}" srcOrd="0" destOrd="0" presId="urn:microsoft.com/office/officeart/2005/8/layout/vList5"/>
    <dgm:cxn modelId="{CC3B3664-614E-4BCB-B252-AB77ECF1E9D2}" srcId="{47C2775B-319D-4BF8-A1BC-4A6C590CEF3E}" destId="{D3137E6D-D752-4796-9437-43C8C12C73F1}" srcOrd="0" destOrd="0" parTransId="{750472EC-F82C-44E4-A061-16F72DBD6F37}" sibTransId="{D3600E0F-F59D-48D7-BBA9-97FB8478A35B}"/>
    <dgm:cxn modelId="{C984A868-EFF8-4528-90D8-90641B7E8103}" srcId="{684A813B-8BEC-49C7-A9CC-1480A29A7190}" destId="{47C2775B-319D-4BF8-A1BC-4A6C590CEF3E}" srcOrd="0" destOrd="0" parTransId="{940B440D-CC95-478F-806C-92EE0A25C20E}" sibTransId="{C410C254-3AB6-45C9-A393-619905A128A0}"/>
    <dgm:cxn modelId="{C20A1C98-949C-41C4-85AF-B5191384D3D3}" type="presOf" srcId="{B6B41523-8364-4D94-AA5E-9A9A8461C862}" destId="{C9B15824-F4F1-4344-A67D-A9978CF674CC}" srcOrd="0" destOrd="2" presId="urn:microsoft.com/office/officeart/2005/8/layout/vList5"/>
    <dgm:cxn modelId="{B77275A7-136F-46B4-A9BC-F353F4DA7627}" type="presOf" srcId="{3F8B1C0B-8813-49B3-9DB2-5248C64151D4}" destId="{7520FFF0-C6FF-4E0A-BFCB-26001FD39497}" srcOrd="0" destOrd="1" presId="urn:microsoft.com/office/officeart/2005/8/layout/vList5"/>
    <dgm:cxn modelId="{16B85BBC-7EBF-47D6-900A-A92218271B87}" type="presOf" srcId="{D3137E6D-D752-4796-9437-43C8C12C73F1}" destId="{C9B15824-F4F1-4344-A67D-A9978CF674CC}" srcOrd="0" destOrd="0" presId="urn:microsoft.com/office/officeart/2005/8/layout/vList5"/>
    <dgm:cxn modelId="{A1539DD0-2E58-4C17-A649-C6EDB3B31A85}" type="presOf" srcId="{684A813B-8BEC-49C7-A9CC-1480A29A7190}" destId="{B64C0D31-1B46-4DF4-8DF9-999C365F5EF3}" srcOrd="0" destOrd="0" presId="urn:microsoft.com/office/officeart/2005/8/layout/vList5"/>
    <dgm:cxn modelId="{30D48CD4-999F-4AC8-AF43-3ECCEAD9D664}" type="presOf" srcId="{47C2775B-319D-4BF8-A1BC-4A6C590CEF3E}" destId="{2E17E9ED-702F-4ED0-987A-1CBE99EAA551}" srcOrd="0" destOrd="0" presId="urn:microsoft.com/office/officeart/2005/8/layout/vList5"/>
    <dgm:cxn modelId="{B9866CD6-DECC-4423-8952-D8237BA46704}" type="presOf" srcId="{7760D55A-B22D-4B0F-B90A-41524213E58C}" destId="{7520FFF0-C6FF-4E0A-BFCB-26001FD39497}" srcOrd="0" destOrd="0" presId="urn:microsoft.com/office/officeart/2005/8/layout/vList5"/>
    <dgm:cxn modelId="{E8DCB4D8-9729-4DE1-BC79-05E8BF726C9E}" srcId="{47C2775B-319D-4BF8-A1BC-4A6C590CEF3E}" destId="{56210B30-E1A0-496C-AE7F-0493806E8B13}" srcOrd="1" destOrd="0" parTransId="{9C346645-2ACD-4C02-B8B9-5786046607FB}" sibTransId="{0451B1B6-60BC-481A-AEED-EEBF75A21301}"/>
    <dgm:cxn modelId="{DDC392DB-892D-4095-B3AA-D8A1A2A4D0FF}" srcId="{47C2775B-319D-4BF8-A1BC-4A6C590CEF3E}" destId="{B6B41523-8364-4D94-AA5E-9A9A8461C862}" srcOrd="2" destOrd="0" parTransId="{586838F4-A33F-46D9-A234-A2063B5A054A}" sibTransId="{E3107C1C-924F-41BD-A753-9EFAA50B6D36}"/>
    <dgm:cxn modelId="{AADB3BDC-59D9-4719-BE41-787B997F8BFF}" type="presOf" srcId="{56210B30-E1A0-496C-AE7F-0493806E8B13}" destId="{C9B15824-F4F1-4344-A67D-A9978CF674CC}" srcOrd="0" destOrd="1" presId="urn:microsoft.com/office/officeart/2005/8/layout/vList5"/>
    <dgm:cxn modelId="{9FF32DEB-1A7A-4C98-8472-032340D4F9C3}" srcId="{684A813B-8BEC-49C7-A9CC-1480A29A7190}" destId="{0C1EBFB5-EE48-4A11-9E2F-F5481CC73FBD}" srcOrd="1" destOrd="0" parTransId="{3A32CCDC-F9CE-4CF3-9A8F-213B1B5B364E}" sibTransId="{3D83B33E-8D6C-4FD7-ACA8-75B5837CF894}"/>
    <dgm:cxn modelId="{0A9702F5-B750-43CF-9944-E2813A785458}" type="presParOf" srcId="{B64C0D31-1B46-4DF4-8DF9-999C365F5EF3}" destId="{245EFE6E-BB15-48CF-AF27-543B15DE4A36}" srcOrd="0" destOrd="0" presId="urn:microsoft.com/office/officeart/2005/8/layout/vList5"/>
    <dgm:cxn modelId="{8D9F7E60-34AB-46B7-91B5-FCEF02A4FBE4}" type="presParOf" srcId="{245EFE6E-BB15-48CF-AF27-543B15DE4A36}" destId="{2E17E9ED-702F-4ED0-987A-1CBE99EAA551}" srcOrd="0" destOrd="0" presId="urn:microsoft.com/office/officeart/2005/8/layout/vList5"/>
    <dgm:cxn modelId="{F4E241EA-9F20-4C91-AFAA-3E0A4680C763}" type="presParOf" srcId="{245EFE6E-BB15-48CF-AF27-543B15DE4A36}" destId="{C9B15824-F4F1-4344-A67D-A9978CF674CC}" srcOrd="1" destOrd="0" presId="urn:microsoft.com/office/officeart/2005/8/layout/vList5"/>
    <dgm:cxn modelId="{F5C1E00F-5BA7-46FD-A0F3-F753B678A37A}" type="presParOf" srcId="{B64C0D31-1B46-4DF4-8DF9-999C365F5EF3}" destId="{466E156D-CEBD-45E1-BB87-265D5BD23BE8}" srcOrd="1" destOrd="0" presId="urn:microsoft.com/office/officeart/2005/8/layout/vList5"/>
    <dgm:cxn modelId="{AC777F83-EAC2-4852-AAF8-6E463BDAC322}" type="presParOf" srcId="{B64C0D31-1B46-4DF4-8DF9-999C365F5EF3}" destId="{7DCDCFD9-2515-42BC-AA8E-0C6D9C087EED}" srcOrd="2" destOrd="0" presId="urn:microsoft.com/office/officeart/2005/8/layout/vList5"/>
    <dgm:cxn modelId="{914F4D6D-2E0C-480E-B863-FD43937C3955}" type="presParOf" srcId="{7DCDCFD9-2515-42BC-AA8E-0C6D9C087EED}" destId="{4B0C6885-C3E3-47B9-AC61-FEF8CA3FF5BA}" srcOrd="0" destOrd="0" presId="urn:microsoft.com/office/officeart/2005/8/layout/vList5"/>
    <dgm:cxn modelId="{226DA476-23D1-4172-8A0E-3BC7305C915C}" type="presParOf" srcId="{7DCDCFD9-2515-42BC-AA8E-0C6D9C087EED}" destId="{7520FFF0-C6FF-4E0A-BFCB-26001FD3949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6097E-161A-4A60-B1DD-AE988D2F863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B7DFAD-9C24-47A0-8EE3-EB9C9D611CA1}">
      <dgm:prSet>
        <dgm:style>
          <a:lnRef idx="3">
            <a:schemeClr val="lt1"/>
          </a:lnRef>
          <a:fillRef idx="1">
            <a:schemeClr val="accent1"/>
          </a:fillRef>
          <a:effectRef idx="1">
            <a:schemeClr val="accent1"/>
          </a:effectRef>
          <a:fontRef idx="minor">
            <a:schemeClr val="lt1"/>
          </a:fontRef>
        </dgm:style>
      </dgm:prSet>
      <dgm:spPr/>
      <dgm:t>
        <a:bodyPr/>
        <a:lstStyle/>
        <a:p>
          <a:r>
            <a:rPr lang="en-US" b="1" dirty="0"/>
            <a:t>Create and Update of Statistics are NOT yet automatic</a:t>
          </a:r>
          <a:endParaRPr lang="en-US" dirty="0"/>
        </a:p>
      </dgm:t>
    </dgm:pt>
    <dgm:pt modelId="{A19A75CB-F460-4BC7-8535-1621450E8E12}" type="parTrans" cxnId="{AA35359B-9D22-44A3-8E90-CB9FE2365E46}">
      <dgm:prSet/>
      <dgm:spPr/>
      <dgm:t>
        <a:bodyPr/>
        <a:lstStyle/>
        <a:p>
          <a:endParaRPr lang="en-US"/>
        </a:p>
      </dgm:t>
    </dgm:pt>
    <dgm:pt modelId="{2AE7DFDB-9A3F-48FB-A08E-D5F3B0400478}" type="sibTrans" cxnId="{AA35359B-9D22-44A3-8E90-CB9FE2365E46}">
      <dgm:prSet/>
      <dgm:spPr/>
      <dgm:t>
        <a:bodyPr/>
        <a:lstStyle/>
        <a:p>
          <a:endParaRPr lang="en-US"/>
        </a:p>
      </dgm:t>
    </dgm:pt>
    <dgm:pt modelId="{6EC66C1E-B1D0-48B2-92D5-3C7A576DDAD6}">
      <dgm:prSet/>
      <dgm:spPr/>
      <dgm:t>
        <a:bodyPr/>
        <a:lstStyle/>
        <a:p>
          <a:r>
            <a:rPr lang="en-US"/>
            <a:t>Cost Based Query Optimizer needs statistics</a:t>
          </a:r>
        </a:p>
      </dgm:t>
    </dgm:pt>
    <dgm:pt modelId="{823AAEA7-9A4D-4251-9121-C1EC05EA6078}" type="parTrans" cxnId="{4B3C7EDC-C79F-4909-A4B0-52A1EB4B2EC1}">
      <dgm:prSet/>
      <dgm:spPr/>
      <dgm:t>
        <a:bodyPr/>
        <a:lstStyle/>
        <a:p>
          <a:endParaRPr lang="en-US"/>
        </a:p>
      </dgm:t>
    </dgm:pt>
    <dgm:pt modelId="{D392300D-8DD3-4E55-9EF2-14F221936A0C}" type="sibTrans" cxnId="{4B3C7EDC-C79F-4909-A4B0-52A1EB4B2EC1}">
      <dgm:prSet/>
      <dgm:spPr/>
      <dgm:t>
        <a:bodyPr/>
        <a:lstStyle/>
        <a:p>
          <a:endParaRPr lang="en-US"/>
        </a:p>
      </dgm:t>
    </dgm:pt>
    <dgm:pt modelId="{07B56C41-C5FC-4356-9570-B34E11F3BFE9}">
      <dgm:prSet/>
      <dgm:spPr/>
      <dgm:t>
        <a:bodyPr/>
        <a:lstStyle/>
        <a:p>
          <a:r>
            <a:rPr lang="en-US" dirty="0"/>
            <a:t>Sampled stats are usually just fine</a:t>
          </a:r>
        </a:p>
      </dgm:t>
    </dgm:pt>
    <dgm:pt modelId="{9BCAF76A-425D-47BB-8888-F1FBDCCF5339}" type="parTrans" cxnId="{E85C042C-4335-4BC4-90B5-17AC016F4ADA}">
      <dgm:prSet/>
      <dgm:spPr/>
      <dgm:t>
        <a:bodyPr/>
        <a:lstStyle/>
        <a:p>
          <a:endParaRPr lang="en-US"/>
        </a:p>
      </dgm:t>
    </dgm:pt>
    <dgm:pt modelId="{7061761C-2076-47EA-A4CA-54A1C89DB807}" type="sibTrans" cxnId="{E85C042C-4335-4BC4-90B5-17AC016F4ADA}">
      <dgm:prSet/>
      <dgm:spPr/>
      <dgm:t>
        <a:bodyPr/>
        <a:lstStyle/>
        <a:p>
          <a:endParaRPr lang="en-US"/>
        </a:p>
      </dgm:t>
    </dgm:pt>
    <dgm:pt modelId="{E4CBC469-EDF1-42E7-BFA9-C528EE318236}">
      <dgm:prSet/>
      <dgm:spPr/>
      <dgm:t>
        <a:bodyPr/>
        <a:lstStyle/>
        <a:p>
          <a:r>
            <a:rPr lang="en-US" dirty="0"/>
            <a:t>Create statistics for all columns used in JOINs, GROUP BY, WHERE</a:t>
          </a:r>
        </a:p>
      </dgm:t>
    </dgm:pt>
    <dgm:pt modelId="{962218BD-50B2-45F5-B24D-162B363BE81B}" type="parTrans" cxnId="{B5957258-77E7-43EE-B842-B299679E3FD4}">
      <dgm:prSet/>
      <dgm:spPr/>
      <dgm:t>
        <a:bodyPr/>
        <a:lstStyle/>
        <a:p>
          <a:endParaRPr lang="en-US"/>
        </a:p>
      </dgm:t>
    </dgm:pt>
    <dgm:pt modelId="{3FBFAE19-7B0F-466C-924A-C7D866675A1A}" type="sibTrans" cxnId="{B5957258-77E7-43EE-B842-B299679E3FD4}">
      <dgm:prSet/>
      <dgm:spPr/>
      <dgm:t>
        <a:bodyPr/>
        <a:lstStyle/>
        <a:p>
          <a:endParaRPr lang="en-US"/>
        </a:p>
      </dgm:t>
    </dgm:pt>
    <dgm:pt modelId="{FE1D97E4-E01F-4BF8-8F1F-6E5E15823B14}">
      <dgm:prSet/>
      <dgm:spPr/>
      <dgm:t>
        <a:bodyPr/>
        <a:lstStyle/>
        <a:p>
          <a:r>
            <a:rPr lang="en-US" dirty="0"/>
            <a:t>Update statistics after incremental load</a:t>
          </a:r>
        </a:p>
      </dgm:t>
    </dgm:pt>
    <dgm:pt modelId="{43D7006E-F537-4B85-8CA4-671C10E02FA8}" type="parTrans" cxnId="{830988D8-F69A-4E39-BBF0-4AA9444A9E16}">
      <dgm:prSet/>
      <dgm:spPr/>
      <dgm:t>
        <a:bodyPr/>
        <a:lstStyle/>
        <a:p>
          <a:endParaRPr lang="en-US"/>
        </a:p>
      </dgm:t>
    </dgm:pt>
    <dgm:pt modelId="{B523DCA0-6FBD-440C-9DC9-CED1833B0FA3}" type="sibTrans" cxnId="{830988D8-F69A-4E39-BBF0-4AA9444A9E16}">
      <dgm:prSet/>
      <dgm:spPr/>
      <dgm:t>
        <a:bodyPr/>
        <a:lstStyle/>
        <a:p>
          <a:endParaRPr lang="en-US"/>
        </a:p>
      </dgm:t>
    </dgm:pt>
    <dgm:pt modelId="{3BC7924F-50F7-4F5C-9258-E503F72B643B}">
      <dgm:prSet/>
      <dgm:spPr/>
      <dgm:t>
        <a:bodyPr/>
        <a:lstStyle/>
        <a:p>
          <a:r>
            <a:rPr lang="en-US" dirty="0"/>
            <a:t>If needed, use multi-column statistics on join and group by</a:t>
          </a:r>
        </a:p>
      </dgm:t>
    </dgm:pt>
    <dgm:pt modelId="{44EBBA1F-6207-4415-A524-6AEC2D4FF4F5}" type="parTrans" cxnId="{CDFAE171-1A48-493F-9ED0-26DDFB73B02C}">
      <dgm:prSet/>
      <dgm:spPr/>
      <dgm:t>
        <a:bodyPr/>
        <a:lstStyle/>
        <a:p>
          <a:endParaRPr lang="en-US"/>
        </a:p>
      </dgm:t>
    </dgm:pt>
    <dgm:pt modelId="{46E2AB48-CD5A-4DA4-9910-FD81E594A9B4}" type="sibTrans" cxnId="{CDFAE171-1A48-493F-9ED0-26DDFB73B02C}">
      <dgm:prSet/>
      <dgm:spPr/>
      <dgm:t>
        <a:bodyPr/>
        <a:lstStyle/>
        <a:p>
          <a:endParaRPr lang="en-US"/>
        </a:p>
      </dgm:t>
    </dgm:pt>
    <dgm:pt modelId="{C234320B-62DC-4C95-AE1F-A11F778A7A1C}" type="pres">
      <dgm:prSet presAssocID="{38F6097E-161A-4A60-B1DD-AE988D2F8636}" presName="linear" presStyleCnt="0">
        <dgm:presLayoutVars>
          <dgm:animLvl val="lvl"/>
          <dgm:resizeHandles val="exact"/>
        </dgm:presLayoutVars>
      </dgm:prSet>
      <dgm:spPr/>
    </dgm:pt>
    <dgm:pt modelId="{BE1B8197-FF2B-4F0F-846B-754A0126A13A}" type="pres">
      <dgm:prSet presAssocID="{5EB7DFAD-9C24-47A0-8EE3-EB9C9D611CA1}" presName="parentText" presStyleLbl="node1" presStyleIdx="0" presStyleCnt="1">
        <dgm:presLayoutVars>
          <dgm:chMax val="0"/>
          <dgm:bulletEnabled val="1"/>
        </dgm:presLayoutVars>
      </dgm:prSet>
      <dgm:spPr/>
    </dgm:pt>
    <dgm:pt modelId="{B479D356-C174-4009-A740-F39438DD9F59}" type="pres">
      <dgm:prSet presAssocID="{5EB7DFAD-9C24-47A0-8EE3-EB9C9D611CA1}" presName="childText" presStyleLbl="revTx" presStyleIdx="0" presStyleCnt="1">
        <dgm:presLayoutVars>
          <dgm:bulletEnabled val="1"/>
        </dgm:presLayoutVars>
      </dgm:prSet>
      <dgm:spPr/>
    </dgm:pt>
  </dgm:ptLst>
  <dgm:cxnLst>
    <dgm:cxn modelId="{0B0EB509-3E23-4AB6-AC67-1D2422491388}" type="presOf" srcId="{38F6097E-161A-4A60-B1DD-AE988D2F8636}" destId="{C234320B-62DC-4C95-AE1F-A11F778A7A1C}" srcOrd="0" destOrd="0" presId="urn:microsoft.com/office/officeart/2005/8/layout/vList2"/>
    <dgm:cxn modelId="{E85C042C-4335-4BC4-90B5-17AC016F4ADA}" srcId="{5EB7DFAD-9C24-47A0-8EE3-EB9C9D611CA1}" destId="{07B56C41-C5FC-4356-9570-B34E11F3BFE9}" srcOrd="1" destOrd="0" parTransId="{9BCAF76A-425D-47BB-8888-F1FBDCCF5339}" sibTransId="{7061761C-2076-47EA-A4CA-54A1C89DB807}"/>
    <dgm:cxn modelId="{4345072F-0734-4BE2-B180-845227556A42}" type="presOf" srcId="{E4CBC469-EDF1-42E7-BFA9-C528EE318236}" destId="{B479D356-C174-4009-A740-F39438DD9F59}" srcOrd="0" destOrd="2" presId="urn:microsoft.com/office/officeart/2005/8/layout/vList2"/>
    <dgm:cxn modelId="{ECE6805F-8A13-4703-A3F5-AAA65772AAA7}" type="presOf" srcId="{3BC7924F-50F7-4F5C-9258-E503F72B643B}" destId="{B479D356-C174-4009-A740-F39438DD9F59}" srcOrd="0" destOrd="4" presId="urn:microsoft.com/office/officeart/2005/8/layout/vList2"/>
    <dgm:cxn modelId="{F007FC45-BCC1-49F5-8592-AC47BF309572}" type="presOf" srcId="{6EC66C1E-B1D0-48B2-92D5-3C7A576DDAD6}" destId="{B479D356-C174-4009-A740-F39438DD9F59}" srcOrd="0" destOrd="0" presId="urn:microsoft.com/office/officeart/2005/8/layout/vList2"/>
    <dgm:cxn modelId="{52C4AD6D-B8FF-42ED-B663-762CC7CDE2A4}" type="presOf" srcId="{07B56C41-C5FC-4356-9570-B34E11F3BFE9}" destId="{B479D356-C174-4009-A740-F39438DD9F59}" srcOrd="0" destOrd="1" presId="urn:microsoft.com/office/officeart/2005/8/layout/vList2"/>
    <dgm:cxn modelId="{C1D2B870-98CB-4C92-9C25-E5255DC31DFA}" type="presOf" srcId="{FE1D97E4-E01F-4BF8-8F1F-6E5E15823B14}" destId="{B479D356-C174-4009-A740-F39438DD9F59}" srcOrd="0" destOrd="3" presId="urn:microsoft.com/office/officeart/2005/8/layout/vList2"/>
    <dgm:cxn modelId="{CDFAE171-1A48-493F-9ED0-26DDFB73B02C}" srcId="{5EB7DFAD-9C24-47A0-8EE3-EB9C9D611CA1}" destId="{3BC7924F-50F7-4F5C-9258-E503F72B643B}" srcOrd="4" destOrd="0" parTransId="{44EBBA1F-6207-4415-A524-6AEC2D4FF4F5}" sibTransId="{46E2AB48-CD5A-4DA4-9910-FD81E594A9B4}"/>
    <dgm:cxn modelId="{B5957258-77E7-43EE-B842-B299679E3FD4}" srcId="{5EB7DFAD-9C24-47A0-8EE3-EB9C9D611CA1}" destId="{E4CBC469-EDF1-42E7-BFA9-C528EE318236}" srcOrd="2" destOrd="0" parTransId="{962218BD-50B2-45F5-B24D-162B363BE81B}" sibTransId="{3FBFAE19-7B0F-466C-924A-C7D866675A1A}"/>
    <dgm:cxn modelId="{AA35359B-9D22-44A3-8E90-CB9FE2365E46}" srcId="{38F6097E-161A-4A60-B1DD-AE988D2F8636}" destId="{5EB7DFAD-9C24-47A0-8EE3-EB9C9D611CA1}" srcOrd="0" destOrd="0" parTransId="{A19A75CB-F460-4BC7-8535-1621450E8E12}" sibTransId="{2AE7DFDB-9A3F-48FB-A08E-D5F3B0400478}"/>
    <dgm:cxn modelId="{0F8267C6-246E-4D95-B60F-C7171A7AB109}" type="presOf" srcId="{5EB7DFAD-9C24-47A0-8EE3-EB9C9D611CA1}" destId="{BE1B8197-FF2B-4F0F-846B-754A0126A13A}" srcOrd="0" destOrd="0" presId="urn:microsoft.com/office/officeart/2005/8/layout/vList2"/>
    <dgm:cxn modelId="{830988D8-F69A-4E39-BBF0-4AA9444A9E16}" srcId="{5EB7DFAD-9C24-47A0-8EE3-EB9C9D611CA1}" destId="{FE1D97E4-E01F-4BF8-8F1F-6E5E15823B14}" srcOrd="3" destOrd="0" parTransId="{43D7006E-F537-4B85-8CA4-671C10E02FA8}" sibTransId="{B523DCA0-6FBD-440C-9DC9-CED1833B0FA3}"/>
    <dgm:cxn modelId="{4B3C7EDC-C79F-4909-A4B0-52A1EB4B2EC1}" srcId="{5EB7DFAD-9C24-47A0-8EE3-EB9C9D611CA1}" destId="{6EC66C1E-B1D0-48B2-92D5-3C7A576DDAD6}" srcOrd="0" destOrd="0" parTransId="{823AAEA7-9A4D-4251-9121-C1EC05EA6078}" sibTransId="{D392300D-8DD3-4E55-9EF2-14F221936A0C}"/>
    <dgm:cxn modelId="{4EAAE4AE-82D3-4496-846A-5CC9BDEBFBC4}" type="presParOf" srcId="{C234320B-62DC-4C95-AE1F-A11F778A7A1C}" destId="{BE1B8197-FF2B-4F0F-846B-754A0126A13A}" srcOrd="0" destOrd="0" presId="urn:microsoft.com/office/officeart/2005/8/layout/vList2"/>
    <dgm:cxn modelId="{74C2B85B-CE36-4609-A2FC-69A14B56E0DD}" type="presParOf" srcId="{C234320B-62DC-4C95-AE1F-A11F778A7A1C}" destId="{B479D356-C174-4009-A740-F39438DD9F5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F7432-AF80-44A5-8214-7169F0E2DC3A}"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022B573-B231-487E-A218-3CD8ED190795}">
      <dgm:prSet custT="1">
        <dgm:style>
          <a:lnRef idx="3">
            <a:schemeClr val="lt1"/>
          </a:lnRef>
          <a:fillRef idx="1">
            <a:schemeClr val="accent1"/>
          </a:fillRef>
          <a:effectRef idx="1">
            <a:schemeClr val="accent1"/>
          </a:effectRef>
          <a:fontRef idx="minor">
            <a:schemeClr val="lt1"/>
          </a:fontRef>
        </dgm:style>
      </dgm:prSet>
      <dgm:spPr/>
      <dgm:t>
        <a:bodyPr/>
        <a:lstStyle/>
        <a:p>
          <a:pPr>
            <a:buNone/>
          </a:pPr>
          <a:r>
            <a:rPr lang="en-US" sz="1800" dirty="0"/>
            <a:t>Tips</a:t>
          </a:r>
        </a:p>
      </dgm:t>
    </dgm:pt>
    <dgm:pt modelId="{89919863-243D-4D31-9E1D-D3A717D5FC00}" type="parTrans" cxnId="{378CB25E-42C0-48C5-AFC5-AE1A16680DDA}">
      <dgm:prSet/>
      <dgm:spPr/>
      <dgm:t>
        <a:bodyPr/>
        <a:lstStyle/>
        <a:p>
          <a:endParaRPr lang="en-US"/>
        </a:p>
      </dgm:t>
    </dgm:pt>
    <dgm:pt modelId="{9885A565-6A28-41DB-86D4-997BF45893B0}" type="sibTrans" cxnId="{378CB25E-42C0-48C5-AFC5-AE1A16680DDA}">
      <dgm:prSet/>
      <dgm:spPr/>
      <dgm:t>
        <a:bodyPr/>
        <a:lstStyle/>
        <a:p>
          <a:endParaRPr lang="en-US"/>
        </a:p>
      </dgm:t>
    </dgm:pt>
    <dgm:pt modelId="{ACA609FB-58FB-4DF5-BD1F-A48CBB4317FE}">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Incorrect format means migration needs to be entirely repeated</a:t>
          </a:r>
        </a:p>
      </dgm:t>
    </dgm:pt>
    <dgm:pt modelId="{B75896C0-18A3-4BB3-B3D5-46F3E9051BBC}" type="parTrans" cxnId="{D708EC3B-0EFA-4D85-9359-29167289928A}">
      <dgm:prSet/>
      <dgm:spPr/>
      <dgm:t>
        <a:bodyPr/>
        <a:lstStyle/>
        <a:p>
          <a:endParaRPr lang="en-US"/>
        </a:p>
      </dgm:t>
    </dgm:pt>
    <dgm:pt modelId="{894D4A14-12C7-4D64-8098-24E23EF260A0}" type="sibTrans" cxnId="{D708EC3B-0EFA-4D85-9359-29167289928A}">
      <dgm:prSet/>
      <dgm:spPr/>
      <dgm:t>
        <a:bodyPr/>
        <a:lstStyle/>
        <a:p>
          <a:endParaRPr lang="en-US"/>
        </a:p>
      </dgm:t>
    </dgm:pt>
    <dgm:pt modelId="{8A4789A8-DE05-44F6-AEE7-AF7E7A2E1211}">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Exploit </a:t>
          </a:r>
          <a:r>
            <a:rPr lang="en-US" sz="1800" dirty="0" err="1"/>
            <a:t>bcp</a:t>
          </a:r>
          <a:r>
            <a:rPr lang="en-US" sz="1800" dirty="0"/>
            <a:t> options, hints, parallelism</a:t>
          </a:r>
        </a:p>
      </dgm:t>
    </dgm:pt>
    <dgm:pt modelId="{978CCBCA-EB79-4CE5-B1B5-4D7188252609}" type="parTrans" cxnId="{280A1986-A4D7-410D-BD97-58813D917379}">
      <dgm:prSet/>
      <dgm:spPr/>
      <dgm:t>
        <a:bodyPr/>
        <a:lstStyle/>
        <a:p>
          <a:endParaRPr lang="en-US"/>
        </a:p>
      </dgm:t>
    </dgm:pt>
    <dgm:pt modelId="{FF0E17F8-CF2F-40BD-9155-42F360E2C776}" type="sibTrans" cxnId="{280A1986-A4D7-410D-BD97-58813D917379}">
      <dgm:prSet/>
      <dgm:spPr/>
      <dgm:t>
        <a:bodyPr/>
        <a:lstStyle/>
        <a:p>
          <a:endParaRPr lang="en-US"/>
        </a:p>
      </dgm:t>
    </dgm:pt>
    <dgm:pt modelId="{F9F77594-C0F1-4341-953D-5821B12C9F00}">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Multiple compressed files, Split files </a:t>
          </a:r>
        </a:p>
      </dgm:t>
    </dgm:pt>
    <dgm:pt modelId="{8B0E6C40-47D5-4520-AEF0-268E337F6080}" type="parTrans" cxnId="{4E74AA6D-639D-4AB0-AC31-9D41AE0B1866}">
      <dgm:prSet/>
      <dgm:spPr/>
      <dgm:t>
        <a:bodyPr/>
        <a:lstStyle/>
        <a:p>
          <a:endParaRPr lang="en-US"/>
        </a:p>
      </dgm:t>
    </dgm:pt>
    <dgm:pt modelId="{AE27E794-EABB-4555-B481-D8EA486F5C0A}" type="sibTrans" cxnId="{4E74AA6D-639D-4AB0-AC31-9D41AE0B1866}">
      <dgm:prSet/>
      <dgm:spPr/>
      <dgm:t>
        <a:bodyPr/>
        <a:lstStyle/>
        <a:p>
          <a:endParaRPr lang="en-US"/>
        </a:p>
      </dgm:t>
    </dgm:pt>
    <dgm:pt modelId="{4514E193-502C-4010-B842-BD232E4C731A}">
      <dgm:prSet custT="1">
        <dgm:style>
          <a:lnRef idx="3">
            <a:schemeClr val="lt1"/>
          </a:lnRef>
          <a:fillRef idx="1">
            <a:schemeClr val="accent1"/>
          </a:fillRef>
          <a:effectRef idx="1">
            <a:schemeClr val="accent1"/>
          </a:effectRef>
          <a:fontRef idx="minor">
            <a:schemeClr val="lt1"/>
          </a:fontRef>
        </dgm:style>
      </dgm:prSet>
      <dgm:spPr/>
      <dgm:t>
        <a:bodyPr/>
        <a:lstStyle/>
        <a:p>
          <a:pPr>
            <a:buFont typeface="Courier New" panose="02070309020205020404" pitchFamily="49" charset="0"/>
            <a:buChar char="o"/>
          </a:pPr>
          <a:r>
            <a:rPr lang="en-US" sz="1800" dirty="0"/>
            <a:t>Parallel import, reliable transfer</a:t>
          </a:r>
        </a:p>
      </dgm:t>
    </dgm:pt>
    <dgm:pt modelId="{09080D9D-8771-4043-BB14-E191AD005576}" type="parTrans" cxnId="{3843FE54-5FB6-4DBB-8188-9F30CF7D867F}">
      <dgm:prSet/>
      <dgm:spPr/>
      <dgm:t>
        <a:bodyPr/>
        <a:lstStyle/>
        <a:p>
          <a:endParaRPr lang="en-US"/>
        </a:p>
      </dgm:t>
    </dgm:pt>
    <dgm:pt modelId="{3387A10C-4E02-4236-B2AB-0C241D52D1F3}" type="sibTrans" cxnId="{3843FE54-5FB6-4DBB-8188-9F30CF7D867F}">
      <dgm:prSet/>
      <dgm:spPr/>
      <dgm:t>
        <a:bodyPr/>
        <a:lstStyle/>
        <a:p>
          <a:endParaRPr lang="en-US"/>
        </a:p>
      </dgm:t>
    </dgm:pt>
    <dgm:pt modelId="{F40498FA-E831-4832-9851-6D8251A8B732}">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Don’t use multiple files in the same </a:t>
          </a:r>
          <a:r>
            <a:rPr lang="en-US" sz="1800" dirty="0" err="1"/>
            <a:t>zipfiles</a:t>
          </a:r>
          <a:endParaRPr lang="en-US" sz="1800" dirty="0"/>
        </a:p>
      </dgm:t>
    </dgm:pt>
    <dgm:pt modelId="{D33625A0-D1EC-4CF5-9A81-213AA1731E4B}" type="parTrans" cxnId="{72E9F99F-B115-4D25-AA02-42321C05D9E7}">
      <dgm:prSet/>
      <dgm:spPr/>
      <dgm:t>
        <a:bodyPr/>
        <a:lstStyle/>
        <a:p>
          <a:endParaRPr lang="en-US"/>
        </a:p>
      </dgm:t>
    </dgm:pt>
    <dgm:pt modelId="{BC2E6591-487C-4BDF-B2D0-562F7B35D639}" type="sibTrans" cxnId="{72E9F99F-B115-4D25-AA02-42321C05D9E7}">
      <dgm:prSet/>
      <dgm:spPr/>
      <dgm:t>
        <a:bodyPr/>
        <a:lstStyle/>
        <a:p>
          <a:endParaRPr lang="en-US"/>
        </a:p>
      </dgm:t>
    </dgm:pt>
    <dgm:pt modelId="{5FCC9B40-6643-4F8F-A74A-8FB677C9FEA6}">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Efficient Copy</a:t>
          </a:r>
        </a:p>
      </dgm:t>
    </dgm:pt>
    <dgm:pt modelId="{BA2F91A0-93C9-4759-98F9-211E482AA10D}" type="parTrans" cxnId="{0E22064E-A258-454B-974E-36C66F504F85}">
      <dgm:prSet/>
      <dgm:spPr/>
      <dgm:t>
        <a:bodyPr/>
        <a:lstStyle/>
        <a:p>
          <a:endParaRPr lang="en-US"/>
        </a:p>
      </dgm:t>
    </dgm:pt>
    <dgm:pt modelId="{37506EC6-94AE-4EFA-B9D3-1332B0613DE9}" type="sibTrans" cxnId="{0E22064E-A258-454B-974E-36C66F504F85}">
      <dgm:prSet/>
      <dgm:spPr/>
      <dgm:t>
        <a:bodyPr/>
        <a:lstStyle/>
        <a:p>
          <a:endParaRPr lang="en-US"/>
        </a:p>
      </dgm:t>
    </dgm:pt>
    <dgm:pt modelId="{CCF67262-DFA8-4F94-A761-671438075A32}">
      <dgm:prSet custT="1">
        <dgm:style>
          <a:lnRef idx="3">
            <a:schemeClr val="lt1"/>
          </a:lnRef>
          <a:fillRef idx="1">
            <a:schemeClr val="accent1"/>
          </a:fillRef>
          <a:effectRef idx="1">
            <a:schemeClr val="accent1"/>
          </a:effectRef>
          <a:fontRef idx="minor">
            <a:schemeClr val="lt1"/>
          </a:fontRef>
        </dgm:style>
      </dgm:prSet>
      <dgm:spPr/>
      <dgm:t>
        <a:bodyPr/>
        <a:lstStyle/>
        <a:p>
          <a:pPr>
            <a:buFont typeface="Courier New" panose="02070309020205020404" pitchFamily="49" charset="0"/>
            <a:buChar char="o"/>
          </a:pPr>
          <a:r>
            <a:rPr lang="en-US" sz="1800" dirty="0"/>
            <a:t>Parallel, Async, </a:t>
          </a:r>
          <a:r>
            <a:rPr lang="en-US" sz="1800" dirty="0" err="1"/>
            <a:t>Resumable</a:t>
          </a:r>
          <a:endParaRPr lang="en-US" sz="1800" dirty="0"/>
        </a:p>
      </dgm:t>
    </dgm:pt>
    <dgm:pt modelId="{49FF5C05-3665-49AD-AD1F-10A9CAF2AB5E}" type="parTrans" cxnId="{9E3E6CDF-AB0B-48CB-95A2-A6C80109FCE1}">
      <dgm:prSet/>
      <dgm:spPr/>
      <dgm:t>
        <a:bodyPr/>
        <a:lstStyle/>
        <a:p>
          <a:endParaRPr lang="en-US"/>
        </a:p>
      </dgm:t>
    </dgm:pt>
    <dgm:pt modelId="{47F76456-7994-4522-A94A-E320C95DEDF8}" type="sibTrans" cxnId="{9E3E6CDF-AB0B-48CB-95A2-A6C80109FCE1}">
      <dgm:prSet/>
      <dgm:spPr/>
      <dgm:t>
        <a:bodyPr/>
        <a:lstStyle/>
        <a:p>
          <a:endParaRPr lang="en-US"/>
        </a:p>
      </dgm:t>
    </dgm:pt>
    <dgm:pt modelId="{4A5FAAD4-7A69-4FAA-8F7C-55D9C4088E01}">
      <dgm:prSet custT="1">
        <dgm:style>
          <a:lnRef idx="3">
            <a:schemeClr val="lt1"/>
          </a:lnRef>
          <a:fillRef idx="1">
            <a:schemeClr val="accent1"/>
          </a:fillRef>
          <a:effectRef idx="1">
            <a:schemeClr val="accent1"/>
          </a:effectRef>
          <a:fontRef idx="minor">
            <a:schemeClr val="lt1"/>
          </a:fontRef>
        </dgm:style>
      </dgm:prSet>
      <dgm:spPr/>
      <dgm:t>
        <a:bodyPr/>
        <a:lstStyle/>
        <a:p>
          <a:pPr>
            <a:buFont typeface="Courier New" panose="02070309020205020404" pitchFamily="49" charset="0"/>
            <a:buChar char="o"/>
          </a:pPr>
          <a:r>
            <a:rPr lang="en-US" sz="1800" dirty="0"/>
            <a:t>Limit concurrent copies if low bandwidth</a:t>
          </a:r>
        </a:p>
      </dgm:t>
    </dgm:pt>
    <dgm:pt modelId="{15746E64-7F61-4094-A6DF-1329BF0908E1}" type="parTrans" cxnId="{E51A722C-E7E3-4F1F-B5BC-CCBFC5344601}">
      <dgm:prSet/>
      <dgm:spPr/>
      <dgm:t>
        <a:bodyPr/>
        <a:lstStyle/>
        <a:p>
          <a:endParaRPr lang="en-US"/>
        </a:p>
      </dgm:t>
    </dgm:pt>
    <dgm:pt modelId="{F58F8114-9488-4E32-98CC-81D465C05B36}" type="sibTrans" cxnId="{E51A722C-E7E3-4F1F-B5BC-CCBFC5344601}">
      <dgm:prSet/>
      <dgm:spPr/>
      <dgm:t>
        <a:bodyPr/>
        <a:lstStyle/>
        <a:p>
          <a:endParaRPr lang="en-US"/>
        </a:p>
      </dgm:t>
    </dgm:pt>
    <dgm:pt modelId="{AE73BCE6-6871-4402-B932-D7E885802359}">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Only One AzCopy per machine</a:t>
          </a:r>
        </a:p>
      </dgm:t>
    </dgm:pt>
    <dgm:pt modelId="{8FF45A84-02CE-406E-A949-08DA14679B8E}" type="parTrans" cxnId="{58E2405A-D9C2-4B2D-A602-779152C87063}">
      <dgm:prSet/>
      <dgm:spPr/>
      <dgm:t>
        <a:bodyPr/>
        <a:lstStyle/>
        <a:p>
          <a:endParaRPr lang="en-US"/>
        </a:p>
      </dgm:t>
    </dgm:pt>
    <dgm:pt modelId="{7328D0FF-CB8B-4423-B57A-189ED5884B8B}" type="sibTrans" cxnId="{58E2405A-D9C2-4B2D-A602-779152C87063}">
      <dgm:prSet/>
      <dgm:spPr/>
      <dgm:t>
        <a:bodyPr/>
        <a:lstStyle/>
        <a:p>
          <a:endParaRPr lang="en-US"/>
        </a:p>
      </dgm:t>
    </dgm:pt>
    <dgm:pt modelId="{A07708DC-7A25-460D-82DB-55B40CEBE79F}">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Very Large Data transfer </a:t>
          </a:r>
        </a:p>
      </dgm:t>
    </dgm:pt>
    <dgm:pt modelId="{985AA970-E34F-4FD1-AE2F-7D8D56536AED}" type="parTrans" cxnId="{5F2B2F21-AE79-4434-8A4B-A5DB2DD01342}">
      <dgm:prSet/>
      <dgm:spPr/>
      <dgm:t>
        <a:bodyPr/>
        <a:lstStyle/>
        <a:p>
          <a:endParaRPr lang="en-US"/>
        </a:p>
      </dgm:t>
    </dgm:pt>
    <dgm:pt modelId="{7F6ADDD1-B162-4E41-9577-7177667F1FA7}" type="sibTrans" cxnId="{5F2B2F21-AE79-4434-8A4B-A5DB2DD01342}">
      <dgm:prSet/>
      <dgm:spPr/>
      <dgm:t>
        <a:bodyPr/>
        <a:lstStyle/>
        <a:p>
          <a:endParaRPr lang="en-US"/>
        </a:p>
      </dgm:t>
    </dgm:pt>
    <dgm:pt modelId="{F3E579D9-0CA0-4EA8-8D38-E2C94B0F7BB5}">
      <dgm:prSet custT="1">
        <dgm:style>
          <a:lnRef idx="3">
            <a:schemeClr val="lt1"/>
          </a:lnRef>
          <a:fillRef idx="1">
            <a:schemeClr val="accent1"/>
          </a:fillRef>
          <a:effectRef idx="1">
            <a:schemeClr val="accent1"/>
          </a:effectRef>
          <a:fontRef idx="minor">
            <a:schemeClr val="lt1"/>
          </a:fontRef>
        </dgm:style>
      </dgm:prSet>
      <dgm:spPr/>
      <dgm:t>
        <a:bodyPr/>
        <a:lstStyle/>
        <a:p>
          <a:pPr>
            <a:buFont typeface="Courier New" panose="02070309020205020404" pitchFamily="49" charset="0"/>
            <a:buChar char="o"/>
          </a:pPr>
          <a:r>
            <a:rPr lang="en-US" sz="1800" dirty="0"/>
            <a:t>Express Route, Import/Export Service</a:t>
          </a:r>
        </a:p>
      </dgm:t>
    </dgm:pt>
    <dgm:pt modelId="{9BCE0A27-6134-4109-9CAA-DFF154A78258}" type="parTrans" cxnId="{7B122943-13D0-4510-A47C-8F6DB477FAF6}">
      <dgm:prSet/>
      <dgm:spPr/>
      <dgm:t>
        <a:bodyPr/>
        <a:lstStyle/>
        <a:p>
          <a:endParaRPr lang="en-US"/>
        </a:p>
      </dgm:t>
    </dgm:pt>
    <dgm:pt modelId="{DD63A3A3-0B16-4312-8AFF-A395F58D6B1D}" type="sibTrans" cxnId="{7B122943-13D0-4510-A47C-8F6DB477FAF6}">
      <dgm:prSet/>
      <dgm:spPr/>
      <dgm:t>
        <a:bodyPr/>
        <a:lstStyle/>
        <a:p>
          <a:endParaRPr lang="en-US"/>
        </a:p>
      </dgm:t>
    </dgm:pt>
    <dgm:pt modelId="{6B75B9BB-BF59-4552-9D5E-E29459294E53}" type="pres">
      <dgm:prSet presAssocID="{1B4F7432-AF80-44A5-8214-7169F0E2DC3A}" presName="Name0" presStyleCnt="0">
        <dgm:presLayoutVars>
          <dgm:dir/>
          <dgm:resizeHandles val="exact"/>
        </dgm:presLayoutVars>
      </dgm:prSet>
      <dgm:spPr/>
    </dgm:pt>
    <dgm:pt modelId="{2EF42F16-CFEB-4C97-8FB1-1BB66AFD4DD8}" type="pres">
      <dgm:prSet presAssocID="{A022B573-B231-487E-A218-3CD8ED190795}" presName="node" presStyleLbl="node1" presStyleIdx="0" presStyleCnt="1" custScaleY="108977" custLinFactNeighborY="-3756">
        <dgm:presLayoutVars>
          <dgm:bulletEnabled val="1"/>
        </dgm:presLayoutVars>
      </dgm:prSet>
      <dgm:spPr/>
    </dgm:pt>
  </dgm:ptLst>
  <dgm:cxnLst>
    <dgm:cxn modelId="{C16B560A-7CE5-465A-845A-208C5468B4E6}" type="presOf" srcId="{F9F77594-C0F1-4341-953D-5821B12C9F00}" destId="{2EF42F16-CFEB-4C97-8FB1-1BB66AFD4DD8}" srcOrd="0" destOrd="3" presId="urn:microsoft.com/office/officeart/2005/8/layout/process1"/>
    <dgm:cxn modelId="{FD54EF11-6C9D-40F2-A73C-44E3BEE274DC}" type="presOf" srcId="{5FCC9B40-6643-4F8F-A74A-8FB677C9FEA6}" destId="{2EF42F16-CFEB-4C97-8FB1-1BB66AFD4DD8}" srcOrd="0" destOrd="6" presId="urn:microsoft.com/office/officeart/2005/8/layout/process1"/>
    <dgm:cxn modelId="{5F2B2F21-AE79-4434-8A4B-A5DB2DD01342}" srcId="{A022B573-B231-487E-A218-3CD8ED190795}" destId="{A07708DC-7A25-460D-82DB-55B40CEBE79F}" srcOrd="6" destOrd="0" parTransId="{985AA970-E34F-4FD1-AE2F-7D8D56536AED}" sibTransId="{7F6ADDD1-B162-4E41-9577-7177667F1FA7}"/>
    <dgm:cxn modelId="{E51A722C-E7E3-4F1F-B5BC-CCBFC5344601}" srcId="{5FCC9B40-6643-4F8F-A74A-8FB677C9FEA6}" destId="{4A5FAAD4-7A69-4FAA-8F7C-55D9C4088E01}" srcOrd="1" destOrd="0" parTransId="{15746E64-7F61-4094-A6DF-1329BF0908E1}" sibTransId="{F58F8114-9488-4E32-98CC-81D465C05B36}"/>
    <dgm:cxn modelId="{5BE17A30-A6A2-4BB6-99DB-A55AB3A39EF0}" type="presOf" srcId="{F40498FA-E831-4832-9851-6D8251A8B732}" destId="{2EF42F16-CFEB-4C97-8FB1-1BB66AFD4DD8}" srcOrd="0" destOrd="5" presId="urn:microsoft.com/office/officeart/2005/8/layout/process1"/>
    <dgm:cxn modelId="{45754E32-95B0-4FFC-A04C-B7E0368B729B}" type="presOf" srcId="{CCF67262-DFA8-4F94-A761-671438075A32}" destId="{2EF42F16-CFEB-4C97-8FB1-1BB66AFD4DD8}" srcOrd="0" destOrd="7" presId="urn:microsoft.com/office/officeart/2005/8/layout/process1"/>
    <dgm:cxn modelId="{D708EC3B-0EFA-4D85-9359-29167289928A}" srcId="{A022B573-B231-487E-A218-3CD8ED190795}" destId="{ACA609FB-58FB-4DF5-BD1F-A48CBB4317FE}" srcOrd="0" destOrd="0" parTransId="{B75896C0-18A3-4BB3-B3D5-46F3E9051BBC}" sibTransId="{894D4A14-12C7-4D64-8098-24E23EF260A0}"/>
    <dgm:cxn modelId="{7B4FA65D-2E64-4A19-8143-7EF4D85D1BDA}" type="presOf" srcId="{ACA609FB-58FB-4DF5-BD1F-A48CBB4317FE}" destId="{2EF42F16-CFEB-4C97-8FB1-1BB66AFD4DD8}" srcOrd="0" destOrd="1" presId="urn:microsoft.com/office/officeart/2005/8/layout/process1"/>
    <dgm:cxn modelId="{378CB25E-42C0-48C5-AFC5-AE1A16680DDA}" srcId="{1B4F7432-AF80-44A5-8214-7169F0E2DC3A}" destId="{A022B573-B231-487E-A218-3CD8ED190795}" srcOrd="0" destOrd="0" parTransId="{89919863-243D-4D31-9E1D-D3A717D5FC00}" sibTransId="{9885A565-6A28-41DB-86D4-997BF45893B0}"/>
    <dgm:cxn modelId="{BE997741-24B9-46F4-8CB8-A08331EC4984}" type="presOf" srcId="{A022B573-B231-487E-A218-3CD8ED190795}" destId="{2EF42F16-CFEB-4C97-8FB1-1BB66AFD4DD8}" srcOrd="0" destOrd="0" presId="urn:microsoft.com/office/officeart/2005/8/layout/process1"/>
    <dgm:cxn modelId="{7B122943-13D0-4510-A47C-8F6DB477FAF6}" srcId="{A07708DC-7A25-460D-82DB-55B40CEBE79F}" destId="{F3E579D9-0CA0-4EA8-8D38-E2C94B0F7BB5}" srcOrd="0" destOrd="0" parTransId="{9BCE0A27-6134-4109-9CAA-DFF154A78258}" sibTransId="{DD63A3A3-0B16-4312-8AFF-A395F58D6B1D}"/>
    <dgm:cxn modelId="{4E74AA6D-639D-4AB0-AC31-9D41AE0B1866}" srcId="{A022B573-B231-487E-A218-3CD8ED190795}" destId="{F9F77594-C0F1-4341-953D-5821B12C9F00}" srcOrd="2" destOrd="0" parTransId="{8B0E6C40-47D5-4520-AEF0-268E337F6080}" sibTransId="{AE27E794-EABB-4555-B481-D8EA486F5C0A}"/>
    <dgm:cxn modelId="{0E22064E-A258-454B-974E-36C66F504F85}" srcId="{A022B573-B231-487E-A218-3CD8ED190795}" destId="{5FCC9B40-6643-4F8F-A74A-8FB677C9FEA6}" srcOrd="4" destOrd="0" parTransId="{BA2F91A0-93C9-4759-98F9-211E482AA10D}" sibTransId="{37506EC6-94AE-4EFA-B9D3-1332B0613DE9}"/>
    <dgm:cxn modelId="{3843FE54-5FB6-4DBB-8188-9F30CF7D867F}" srcId="{F9F77594-C0F1-4341-953D-5821B12C9F00}" destId="{4514E193-502C-4010-B842-BD232E4C731A}" srcOrd="0" destOrd="0" parTransId="{09080D9D-8771-4043-BB14-E191AD005576}" sibTransId="{3387A10C-4E02-4236-B2AB-0C241D52D1F3}"/>
    <dgm:cxn modelId="{E62E8D59-7D8D-44E6-96DB-8A167FFF0632}" type="presOf" srcId="{4A5FAAD4-7A69-4FAA-8F7C-55D9C4088E01}" destId="{2EF42F16-CFEB-4C97-8FB1-1BB66AFD4DD8}" srcOrd="0" destOrd="8" presId="urn:microsoft.com/office/officeart/2005/8/layout/process1"/>
    <dgm:cxn modelId="{58E2405A-D9C2-4B2D-A602-779152C87063}" srcId="{A022B573-B231-487E-A218-3CD8ED190795}" destId="{AE73BCE6-6871-4402-B932-D7E885802359}" srcOrd="5" destOrd="0" parTransId="{8FF45A84-02CE-406E-A949-08DA14679B8E}" sibTransId="{7328D0FF-CB8B-4423-B57A-189ED5884B8B}"/>
    <dgm:cxn modelId="{E514177B-489D-4DCF-A507-C633CBEE1217}" type="presOf" srcId="{F3E579D9-0CA0-4EA8-8D38-E2C94B0F7BB5}" destId="{2EF42F16-CFEB-4C97-8FB1-1BB66AFD4DD8}" srcOrd="0" destOrd="11" presId="urn:microsoft.com/office/officeart/2005/8/layout/process1"/>
    <dgm:cxn modelId="{280A1986-A4D7-410D-BD97-58813D917379}" srcId="{A022B573-B231-487E-A218-3CD8ED190795}" destId="{8A4789A8-DE05-44F6-AEE7-AF7E7A2E1211}" srcOrd="1" destOrd="0" parTransId="{978CCBCA-EB79-4CE5-B1B5-4D7188252609}" sibTransId="{FF0E17F8-CF2F-40BD-9155-42F360E2C776}"/>
    <dgm:cxn modelId="{72E9F99F-B115-4D25-AA02-42321C05D9E7}" srcId="{A022B573-B231-487E-A218-3CD8ED190795}" destId="{F40498FA-E831-4832-9851-6D8251A8B732}" srcOrd="3" destOrd="0" parTransId="{D33625A0-D1EC-4CF5-9A81-213AA1731E4B}" sibTransId="{BC2E6591-487C-4BDF-B2D0-562F7B35D639}"/>
    <dgm:cxn modelId="{597085CA-3379-4F91-8CBD-223D185FBE67}" type="presOf" srcId="{8A4789A8-DE05-44F6-AEE7-AF7E7A2E1211}" destId="{2EF42F16-CFEB-4C97-8FB1-1BB66AFD4DD8}" srcOrd="0" destOrd="2" presId="urn:microsoft.com/office/officeart/2005/8/layout/process1"/>
    <dgm:cxn modelId="{80E984D7-854C-499E-99B5-9071B0230379}" type="presOf" srcId="{AE73BCE6-6871-4402-B932-D7E885802359}" destId="{2EF42F16-CFEB-4C97-8FB1-1BB66AFD4DD8}" srcOrd="0" destOrd="9" presId="urn:microsoft.com/office/officeart/2005/8/layout/process1"/>
    <dgm:cxn modelId="{8FAADAD8-9E00-4995-812A-6F7AD0054C53}" type="presOf" srcId="{4514E193-502C-4010-B842-BD232E4C731A}" destId="{2EF42F16-CFEB-4C97-8FB1-1BB66AFD4DD8}" srcOrd="0" destOrd="4" presId="urn:microsoft.com/office/officeart/2005/8/layout/process1"/>
    <dgm:cxn modelId="{9E3E6CDF-AB0B-48CB-95A2-A6C80109FCE1}" srcId="{5FCC9B40-6643-4F8F-A74A-8FB677C9FEA6}" destId="{CCF67262-DFA8-4F94-A761-671438075A32}" srcOrd="0" destOrd="0" parTransId="{49FF5C05-3665-49AD-AD1F-10A9CAF2AB5E}" sibTransId="{47F76456-7994-4522-A94A-E320C95DEDF8}"/>
    <dgm:cxn modelId="{905EA9EF-17B0-4D1C-BB1C-ACC803EC826A}" type="presOf" srcId="{1B4F7432-AF80-44A5-8214-7169F0E2DC3A}" destId="{6B75B9BB-BF59-4552-9D5E-E29459294E53}" srcOrd="0" destOrd="0" presId="urn:microsoft.com/office/officeart/2005/8/layout/process1"/>
    <dgm:cxn modelId="{D943FBFD-1095-4DC0-B4F3-60E06A291B3C}" type="presOf" srcId="{A07708DC-7A25-460D-82DB-55B40CEBE79F}" destId="{2EF42F16-CFEB-4C97-8FB1-1BB66AFD4DD8}" srcOrd="0" destOrd="10" presId="urn:microsoft.com/office/officeart/2005/8/layout/process1"/>
    <dgm:cxn modelId="{90D56F8B-68F7-446B-8D29-C6BAF1B64201}" type="presParOf" srcId="{6B75B9BB-BF59-4552-9D5E-E29459294E53}" destId="{2EF42F16-CFEB-4C97-8FB1-1BB66AFD4DD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B5FF87-FD56-42A6-AAFA-99BA80C2D90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38CBD5F-9EB7-4D9C-A687-82A8C3116493}">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Tips</a:t>
          </a:r>
        </a:p>
      </dgm:t>
    </dgm:pt>
    <dgm:pt modelId="{6D77F0F2-8561-43F8-8DAF-93C54DD3E26B}" type="parTrans" cxnId="{7559E020-AC41-4CBF-AFA2-7A6E65873A79}">
      <dgm:prSet/>
      <dgm:spPr/>
      <dgm:t>
        <a:bodyPr/>
        <a:lstStyle/>
        <a:p>
          <a:endParaRPr lang="en-US"/>
        </a:p>
      </dgm:t>
    </dgm:pt>
    <dgm:pt modelId="{09CAC2D4-B486-49BB-A8FE-C37A58D44379}" type="sibTrans" cxnId="{7559E020-AC41-4CBF-AFA2-7A6E65873A79}">
      <dgm:prSet/>
      <dgm:spPr/>
      <dgm:t>
        <a:bodyPr/>
        <a:lstStyle/>
        <a:p>
          <a:endParaRPr lang="en-US"/>
        </a:p>
      </dgm:t>
    </dgm:pt>
    <dgm:pt modelId="{6E84A062-ABD5-4983-B58A-C92FC857DE2A}">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Increase DWUs allocated for Azure SQL DW for faster import</a:t>
          </a:r>
        </a:p>
      </dgm:t>
    </dgm:pt>
    <dgm:pt modelId="{B6FB46C9-DF16-4562-87F3-6007126C455C}" type="parTrans" cxnId="{195CF875-B0E5-42A0-9C2F-F33833A0D61E}">
      <dgm:prSet/>
      <dgm:spPr/>
      <dgm:t>
        <a:bodyPr/>
        <a:lstStyle/>
        <a:p>
          <a:endParaRPr lang="en-US"/>
        </a:p>
      </dgm:t>
    </dgm:pt>
    <dgm:pt modelId="{A374148D-A72B-4FF7-9EC9-E30EBE3F9B3F}" type="sibTrans" cxnId="{195CF875-B0E5-42A0-9C2F-F33833A0D61E}">
      <dgm:prSet/>
      <dgm:spPr/>
      <dgm:t>
        <a:bodyPr/>
        <a:lstStyle/>
        <a:p>
          <a:endParaRPr lang="en-US"/>
        </a:p>
      </dgm:t>
    </dgm:pt>
    <dgm:pt modelId="{5D687104-79B8-416E-B31F-6AC125ADA8A6}">
      <dgm:prSet custT="1">
        <dgm:style>
          <a:lnRef idx="3">
            <a:schemeClr val="lt1"/>
          </a:lnRef>
          <a:fillRef idx="1">
            <a:schemeClr val="accent1"/>
          </a:fillRef>
          <a:effectRef idx="1">
            <a:schemeClr val="accent1"/>
          </a:effectRef>
          <a:fontRef idx="minor">
            <a:schemeClr val="lt1"/>
          </a:fontRef>
        </dgm:style>
      </dgm:prSet>
      <dgm:spPr/>
      <dgm:t>
        <a:bodyPr/>
        <a:lstStyle/>
        <a:p>
          <a:r>
            <a:rPr lang="en-IN" sz="1800" dirty="0"/>
            <a:t>Use Higher resource classes for data loading</a:t>
          </a:r>
          <a:endParaRPr lang="en-US" sz="1800" dirty="0"/>
        </a:p>
      </dgm:t>
    </dgm:pt>
    <dgm:pt modelId="{6EB14840-50CB-42CF-B419-310A315CFA09}" type="parTrans" cxnId="{16854275-C9D6-4397-A344-88FF0034BB70}">
      <dgm:prSet/>
      <dgm:spPr/>
      <dgm:t>
        <a:bodyPr/>
        <a:lstStyle/>
        <a:p>
          <a:endParaRPr lang="en-US"/>
        </a:p>
      </dgm:t>
    </dgm:pt>
    <dgm:pt modelId="{3BD0A0D3-388E-4257-9384-A9AFCB44189C}" type="sibTrans" cxnId="{16854275-C9D6-4397-A344-88FF0034BB70}">
      <dgm:prSet/>
      <dgm:spPr/>
      <dgm:t>
        <a:bodyPr/>
        <a:lstStyle/>
        <a:p>
          <a:endParaRPr lang="en-US"/>
        </a:p>
      </dgm:t>
    </dgm:pt>
    <dgm:pt modelId="{989B000B-82F6-4F2D-AC15-E67ECDD2239B}">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Refer to SQLCAT guidance on Data Loading Strategies</a:t>
          </a:r>
        </a:p>
      </dgm:t>
    </dgm:pt>
    <dgm:pt modelId="{FFAA8E9D-5F20-4D23-B374-02B23EDB0E02}" type="parTrans" cxnId="{2B7023C9-321F-475D-B2D1-2145869FAC53}">
      <dgm:prSet/>
      <dgm:spPr/>
      <dgm:t>
        <a:bodyPr/>
        <a:lstStyle/>
        <a:p>
          <a:endParaRPr lang="en-US"/>
        </a:p>
      </dgm:t>
    </dgm:pt>
    <dgm:pt modelId="{8097C155-E3B5-4C67-A0D6-CF947B363FD3}" type="sibTrans" cxnId="{2B7023C9-321F-475D-B2D1-2145869FAC53}">
      <dgm:prSet/>
      <dgm:spPr/>
      <dgm:t>
        <a:bodyPr/>
        <a:lstStyle/>
        <a:p>
          <a:endParaRPr lang="en-US"/>
        </a:p>
      </dgm:t>
    </dgm:pt>
    <dgm:pt modelId="{8CC75C73-3FB7-4CAF-A9A9-C12A14088AF6}">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Distinguish between compatibility conversions and data transformations</a:t>
          </a:r>
        </a:p>
      </dgm:t>
    </dgm:pt>
    <dgm:pt modelId="{9750026F-B1D8-4A6F-A1C0-52C17A2A8D24}" type="parTrans" cxnId="{1ED76487-05F0-4D84-B44B-AA5289031C42}">
      <dgm:prSet/>
      <dgm:spPr/>
      <dgm:t>
        <a:bodyPr/>
        <a:lstStyle/>
        <a:p>
          <a:endParaRPr lang="en-US"/>
        </a:p>
      </dgm:t>
    </dgm:pt>
    <dgm:pt modelId="{7CDB9992-DDF2-43F8-ABB1-1FDD32B8D78D}" type="sibTrans" cxnId="{1ED76487-05F0-4D84-B44B-AA5289031C42}">
      <dgm:prSet/>
      <dgm:spPr/>
      <dgm:t>
        <a:bodyPr/>
        <a:lstStyle/>
        <a:p>
          <a:endParaRPr lang="en-US"/>
        </a:p>
      </dgm:t>
    </dgm:pt>
    <dgm:pt modelId="{7D48253D-31F8-464F-8F2B-DFBB2093BC46}" type="pres">
      <dgm:prSet presAssocID="{AEB5FF87-FD56-42A6-AAFA-99BA80C2D902}" presName="Name0" presStyleCnt="0">
        <dgm:presLayoutVars>
          <dgm:dir/>
          <dgm:resizeHandles val="exact"/>
        </dgm:presLayoutVars>
      </dgm:prSet>
      <dgm:spPr/>
    </dgm:pt>
    <dgm:pt modelId="{E048CB4D-0166-4107-BA0C-6367D3D3A6DA}" type="pres">
      <dgm:prSet presAssocID="{038CBD5F-9EB7-4D9C-A687-82A8C3116493}" presName="node" presStyleLbl="node1" presStyleIdx="0" presStyleCnt="1" custScaleY="106585">
        <dgm:presLayoutVars>
          <dgm:bulletEnabled val="1"/>
        </dgm:presLayoutVars>
      </dgm:prSet>
      <dgm:spPr/>
    </dgm:pt>
  </dgm:ptLst>
  <dgm:cxnLst>
    <dgm:cxn modelId="{7559E020-AC41-4CBF-AFA2-7A6E65873A79}" srcId="{AEB5FF87-FD56-42A6-AAFA-99BA80C2D902}" destId="{038CBD5F-9EB7-4D9C-A687-82A8C3116493}" srcOrd="0" destOrd="0" parTransId="{6D77F0F2-8561-43F8-8DAF-93C54DD3E26B}" sibTransId="{09CAC2D4-B486-49BB-A8FE-C37A58D44379}"/>
    <dgm:cxn modelId="{A1831221-D5EA-43E7-AE56-F6E72F51DDD7}" type="presOf" srcId="{6E84A062-ABD5-4983-B58A-C92FC857DE2A}" destId="{E048CB4D-0166-4107-BA0C-6367D3D3A6DA}" srcOrd="0" destOrd="1" presId="urn:microsoft.com/office/officeart/2005/8/layout/process1"/>
    <dgm:cxn modelId="{16854275-C9D6-4397-A344-88FF0034BB70}" srcId="{038CBD5F-9EB7-4D9C-A687-82A8C3116493}" destId="{5D687104-79B8-416E-B31F-6AC125ADA8A6}" srcOrd="1" destOrd="0" parTransId="{6EB14840-50CB-42CF-B419-310A315CFA09}" sibTransId="{3BD0A0D3-388E-4257-9384-A9AFCB44189C}"/>
    <dgm:cxn modelId="{195CF875-B0E5-42A0-9C2F-F33833A0D61E}" srcId="{038CBD5F-9EB7-4D9C-A687-82A8C3116493}" destId="{6E84A062-ABD5-4983-B58A-C92FC857DE2A}" srcOrd="0" destOrd="0" parTransId="{B6FB46C9-DF16-4562-87F3-6007126C455C}" sibTransId="{A374148D-A72B-4FF7-9EC9-E30EBE3F9B3F}"/>
    <dgm:cxn modelId="{81B9ED76-CA3E-48D5-A43C-E5D87E78F066}" type="presOf" srcId="{5D687104-79B8-416E-B31F-6AC125ADA8A6}" destId="{E048CB4D-0166-4107-BA0C-6367D3D3A6DA}" srcOrd="0" destOrd="2" presId="urn:microsoft.com/office/officeart/2005/8/layout/process1"/>
    <dgm:cxn modelId="{1ED76487-05F0-4D84-B44B-AA5289031C42}" srcId="{038CBD5F-9EB7-4D9C-A687-82A8C3116493}" destId="{8CC75C73-3FB7-4CAF-A9A9-C12A14088AF6}" srcOrd="3" destOrd="0" parTransId="{9750026F-B1D8-4A6F-A1C0-52C17A2A8D24}" sibTransId="{7CDB9992-DDF2-43F8-ABB1-1FDD32B8D78D}"/>
    <dgm:cxn modelId="{53088DB6-6950-4681-831F-BD4EC608E0B8}" type="presOf" srcId="{AEB5FF87-FD56-42A6-AAFA-99BA80C2D902}" destId="{7D48253D-31F8-464F-8F2B-DFBB2093BC46}" srcOrd="0" destOrd="0" presId="urn:microsoft.com/office/officeart/2005/8/layout/process1"/>
    <dgm:cxn modelId="{C8C728BC-B6D3-4D25-AA70-4230B1EACFFC}" type="presOf" srcId="{989B000B-82F6-4F2D-AC15-E67ECDD2239B}" destId="{E048CB4D-0166-4107-BA0C-6367D3D3A6DA}" srcOrd="0" destOrd="3" presId="urn:microsoft.com/office/officeart/2005/8/layout/process1"/>
    <dgm:cxn modelId="{D19DE8BF-F52F-404E-8683-6C457E9E961B}" type="presOf" srcId="{038CBD5F-9EB7-4D9C-A687-82A8C3116493}" destId="{E048CB4D-0166-4107-BA0C-6367D3D3A6DA}" srcOrd="0" destOrd="0" presId="urn:microsoft.com/office/officeart/2005/8/layout/process1"/>
    <dgm:cxn modelId="{2B7023C9-321F-475D-B2D1-2145869FAC53}" srcId="{038CBD5F-9EB7-4D9C-A687-82A8C3116493}" destId="{989B000B-82F6-4F2D-AC15-E67ECDD2239B}" srcOrd="2" destOrd="0" parTransId="{FFAA8E9D-5F20-4D23-B374-02B23EDB0E02}" sibTransId="{8097C155-E3B5-4C67-A0D6-CF947B363FD3}"/>
    <dgm:cxn modelId="{0BA785CF-50FE-4DAB-A798-2800E58DD013}" type="presOf" srcId="{8CC75C73-3FB7-4CAF-A9A9-C12A14088AF6}" destId="{E048CB4D-0166-4107-BA0C-6367D3D3A6DA}" srcOrd="0" destOrd="4" presId="urn:microsoft.com/office/officeart/2005/8/layout/process1"/>
    <dgm:cxn modelId="{B61F3991-DDF9-4818-A0BF-B9B40B96DD88}" type="presParOf" srcId="{7D48253D-31F8-464F-8F2B-DFBB2093BC46}" destId="{E048CB4D-0166-4107-BA0C-6367D3D3A6D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3B353-F942-4B3C-B7E3-9D03C68C76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95CE54-EE21-4452-AF10-EA10B91BED7D}">
      <dgm:prSet custT="1">
        <dgm:style>
          <a:lnRef idx="3">
            <a:schemeClr val="lt1"/>
          </a:lnRef>
          <a:fillRef idx="1">
            <a:schemeClr val="accent1"/>
          </a:fillRef>
          <a:effectRef idx="1">
            <a:schemeClr val="accent1"/>
          </a:effectRef>
          <a:fontRef idx="minor">
            <a:schemeClr val="lt1"/>
          </a:fontRef>
        </dgm:style>
      </dgm:prSet>
      <dgm:spPr/>
      <dgm:t>
        <a:bodyPr/>
        <a:lstStyle/>
        <a:p>
          <a:r>
            <a:rPr lang="en-US" sz="2400" dirty="0"/>
            <a:t>Generating Identities in ETL</a:t>
          </a:r>
        </a:p>
      </dgm:t>
    </dgm:pt>
    <dgm:pt modelId="{DA0F5F4E-2EB2-4EC4-ADBB-1A5C42508528}" type="parTrans" cxnId="{7D7C6E8C-BB47-4F0E-A142-9CF0E13C17C6}">
      <dgm:prSet/>
      <dgm:spPr/>
      <dgm:t>
        <a:bodyPr/>
        <a:lstStyle/>
        <a:p>
          <a:endParaRPr lang="en-US"/>
        </a:p>
      </dgm:t>
    </dgm:pt>
    <dgm:pt modelId="{E95019EB-01D4-4389-B68F-4367CD8E6428}" type="sibTrans" cxnId="{7D7C6E8C-BB47-4F0E-A142-9CF0E13C17C6}">
      <dgm:prSet/>
      <dgm:spPr/>
      <dgm:t>
        <a:bodyPr/>
        <a:lstStyle/>
        <a:p>
          <a:endParaRPr lang="en-US"/>
        </a:p>
      </dgm:t>
    </dgm:pt>
    <dgm:pt modelId="{B24B1E46-7ADD-415B-AA7C-C3D16B380C3E}">
      <dgm:prSet custT="1"/>
      <dgm:spPr/>
      <dgm:t>
        <a:bodyPr/>
        <a:lstStyle/>
        <a:p>
          <a:r>
            <a:rPr lang="en-US" sz="1800" dirty="0"/>
            <a:t>Fastest done in pulling data from source</a:t>
          </a:r>
        </a:p>
      </dgm:t>
    </dgm:pt>
    <dgm:pt modelId="{3A650292-3EB8-4B85-9963-A4DD914658E6}" type="parTrans" cxnId="{B9053ADD-AFBF-4ACA-94C7-E43AB85AA53D}">
      <dgm:prSet/>
      <dgm:spPr/>
      <dgm:t>
        <a:bodyPr/>
        <a:lstStyle/>
        <a:p>
          <a:endParaRPr lang="en-US"/>
        </a:p>
      </dgm:t>
    </dgm:pt>
    <dgm:pt modelId="{9586B5B8-E077-42E2-8C6E-884D5A0180FD}" type="sibTrans" cxnId="{B9053ADD-AFBF-4ACA-94C7-E43AB85AA53D}">
      <dgm:prSet/>
      <dgm:spPr/>
      <dgm:t>
        <a:bodyPr/>
        <a:lstStyle/>
        <a:p>
          <a:endParaRPr lang="en-US"/>
        </a:p>
      </dgm:t>
    </dgm:pt>
    <dgm:pt modelId="{858063EE-9A11-456B-9837-1D8BC49C0ED2}">
      <dgm:prSet custT="1"/>
      <dgm:spPr/>
      <dgm:t>
        <a:bodyPr/>
        <a:lstStyle/>
        <a:p>
          <a:r>
            <a:rPr lang="en-US" sz="1800" dirty="0"/>
            <a:t>Next best option: ETL tool generates identities</a:t>
          </a:r>
        </a:p>
      </dgm:t>
    </dgm:pt>
    <dgm:pt modelId="{D6A603A7-71D6-429F-B295-A2CE981F4DDD}" type="parTrans" cxnId="{B26C667D-C604-46AE-AE93-2FD2BA9459A1}">
      <dgm:prSet/>
      <dgm:spPr/>
      <dgm:t>
        <a:bodyPr/>
        <a:lstStyle/>
        <a:p>
          <a:endParaRPr lang="en-US"/>
        </a:p>
      </dgm:t>
    </dgm:pt>
    <dgm:pt modelId="{AF5ADD7B-D379-490F-9E64-A7F9ED9A3329}" type="sibTrans" cxnId="{B26C667D-C604-46AE-AE93-2FD2BA9459A1}">
      <dgm:prSet/>
      <dgm:spPr/>
      <dgm:t>
        <a:bodyPr/>
        <a:lstStyle/>
        <a:p>
          <a:endParaRPr lang="en-US"/>
        </a:p>
      </dgm:t>
    </dgm:pt>
    <dgm:pt modelId="{373C927E-075F-4970-A040-C88EAC64A4D9}">
      <dgm:prSet custT="1">
        <dgm:style>
          <a:lnRef idx="3">
            <a:schemeClr val="lt1"/>
          </a:lnRef>
          <a:fillRef idx="1">
            <a:schemeClr val="accent1"/>
          </a:fillRef>
          <a:effectRef idx="1">
            <a:schemeClr val="accent1"/>
          </a:effectRef>
          <a:fontRef idx="minor">
            <a:schemeClr val="lt1"/>
          </a:fontRef>
        </dgm:style>
      </dgm:prSet>
      <dgm:spPr/>
      <dgm:t>
        <a:bodyPr/>
        <a:lstStyle/>
        <a:p>
          <a:r>
            <a:rPr lang="en-US" sz="2400" dirty="0"/>
            <a:t>Merging into SQL DW</a:t>
          </a:r>
        </a:p>
      </dgm:t>
    </dgm:pt>
    <dgm:pt modelId="{D3F1BF23-F25D-491B-AC94-03FDC98E5CB6}" type="parTrans" cxnId="{A4ABF577-4CC8-45B0-B2FD-2D548DF241D0}">
      <dgm:prSet/>
      <dgm:spPr/>
      <dgm:t>
        <a:bodyPr/>
        <a:lstStyle/>
        <a:p>
          <a:endParaRPr lang="en-US"/>
        </a:p>
      </dgm:t>
    </dgm:pt>
    <dgm:pt modelId="{C0F8E543-AC65-48A1-8FA0-735A04E4EA06}" type="sibTrans" cxnId="{A4ABF577-4CC8-45B0-B2FD-2D548DF241D0}">
      <dgm:prSet/>
      <dgm:spPr/>
      <dgm:t>
        <a:bodyPr/>
        <a:lstStyle/>
        <a:p>
          <a:endParaRPr lang="en-US"/>
        </a:p>
      </dgm:t>
    </dgm:pt>
    <dgm:pt modelId="{D862570B-61B4-4E8B-B8ED-666AB79B00B6}">
      <dgm:prSet custT="1"/>
      <dgm:spPr/>
      <dgm:t>
        <a:bodyPr/>
        <a:lstStyle/>
        <a:p>
          <a:r>
            <a:rPr lang="en-US" sz="1800" dirty="0"/>
            <a:t>Incremental load: Generate hash on columns and compare hash in DELETE, INSERT or UPDATE with SQL DW </a:t>
          </a:r>
          <a:r>
            <a:rPr lang="en-US" sz="1800" dirty="0" err="1"/>
            <a:t>HashBytes</a:t>
          </a:r>
          <a:endParaRPr lang="en-US" sz="1800" dirty="0"/>
        </a:p>
      </dgm:t>
    </dgm:pt>
    <dgm:pt modelId="{ED4453BA-F1AB-484A-BA53-C26E06F3984D}" type="parTrans" cxnId="{1F6EC3FC-434F-494C-A9FE-BB46603D2F7B}">
      <dgm:prSet/>
      <dgm:spPr/>
      <dgm:t>
        <a:bodyPr/>
        <a:lstStyle/>
        <a:p>
          <a:endParaRPr lang="en-US"/>
        </a:p>
      </dgm:t>
    </dgm:pt>
    <dgm:pt modelId="{830F51F3-30A9-4F0A-8F93-4DA8714259DE}" type="sibTrans" cxnId="{1F6EC3FC-434F-494C-A9FE-BB46603D2F7B}">
      <dgm:prSet/>
      <dgm:spPr/>
      <dgm:t>
        <a:bodyPr/>
        <a:lstStyle/>
        <a:p>
          <a:endParaRPr lang="en-US"/>
        </a:p>
      </dgm:t>
    </dgm:pt>
    <dgm:pt modelId="{D389CC27-2736-498E-B68F-62F38D49480D}">
      <dgm:prSet custT="1">
        <dgm:style>
          <a:lnRef idx="3">
            <a:schemeClr val="lt1"/>
          </a:lnRef>
          <a:fillRef idx="1">
            <a:schemeClr val="accent1"/>
          </a:fillRef>
          <a:effectRef idx="1">
            <a:schemeClr val="accent1"/>
          </a:effectRef>
          <a:fontRef idx="minor">
            <a:schemeClr val="lt1"/>
          </a:fontRef>
        </dgm:style>
      </dgm:prSet>
      <dgm:spPr/>
      <dgm:t>
        <a:bodyPr/>
        <a:lstStyle/>
        <a:p>
          <a:r>
            <a:rPr lang="en-US" sz="2400" dirty="0"/>
            <a:t>Sometimes ETL Tool may score over </a:t>
          </a:r>
          <a:r>
            <a:rPr lang="en-US" sz="2400" dirty="0" err="1"/>
            <a:t>PolyBase</a:t>
          </a:r>
          <a:endParaRPr lang="en-US" sz="2400" dirty="0"/>
        </a:p>
      </dgm:t>
    </dgm:pt>
    <dgm:pt modelId="{FAC028A9-8985-4484-9D21-C74C8B8AE221}" type="parTrans" cxnId="{6C1D4E46-ABD7-4F50-AD5B-DBDF608557EB}">
      <dgm:prSet/>
      <dgm:spPr/>
      <dgm:t>
        <a:bodyPr/>
        <a:lstStyle/>
        <a:p>
          <a:endParaRPr lang="en-US"/>
        </a:p>
      </dgm:t>
    </dgm:pt>
    <dgm:pt modelId="{0053ABDF-0FE8-49C7-AFB2-1BF4372E234F}" type="sibTrans" cxnId="{6C1D4E46-ABD7-4F50-AD5B-DBDF608557EB}">
      <dgm:prSet/>
      <dgm:spPr/>
      <dgm:t>
        <a:bodyPr/>
        <a:lstStyle/>
        <a:p>
          <a:endParaRPr lang="en-US"/>
        </a:p>
      </dgm:t>
    </dgm:pt>
    <dgm:pt modelId="{06B07C97-4CBC-4A03-A35C-BB025442E5C8}">
      <dgm:prSet custT="1"/>
      <dgm:spPr/>
      <dgm:t>
        <a:bodyPr/>
        <a:lstStyle/>
        <a:p>
          <a:r>
            <a:rPr lang="en-US" sz="1800" dirty="0"/>
            <a:t>Small Tables: Simpler dev experience, Error routing etc. </a:t>
          </a:r>
        </a:p>
      </dgm:t>
    </dgm:pt>
    <dgm:pt modelId="{EB48B5A4-BFE3-4A9E-A599-3AF148AC86EF}" type="parTrans" cxnId="{3AD371F3-A87D-46DD-94D1-988BE3A14725}">
      <dgm:prSet/>
      <dgm:spPr/>
      <dgm:t>
        <a:bodyPr/>
        <a:lstStyle/>
        <a:p>
          <a:endParaRPr lang="en-US"/>
        </a:p>
      </dgm:t>
    </dgm:pt>
    <dgm:pt modelId="{7B7F8419-5308-4308-A7C2-E450C0A7C9FF}" type="sibTrans" cxnId="{3AD371F3-A87D-46DD-94D1-988BE3A14725}">
      <dgm:prSet/>
      <dgm:spPr/>
      <dgm:t>
        <a:bodyPr/>
        <a:lstStyle/>
        <a:p>
          <a:endParaRPr lang="en-US"/>
        </a:p>
      </dgm:t>
    </dgm:pt>
    <dgm:pt modelId="{4159E021-0F09-4C4E-B0FC-BBBAE6652E1B}">
      <dgm:prSet custT="1"/>
      <dgm:spPr/>
      <dgm:t>
        <a:bodyPr/>
        <a:lstStyle/>
        <a:p>
          <a:endParaRPr lang="en-US" sz="1400" dirty="0"/>
        </a:p>
      </dgm:t>
    </dgm:pt>
    <dgm:pt modelId="{5E0CDF62-232F-473A-A17A-A909963C199B}" type="parTrans" cxnId="{B66070C5-39CF-41F0-8FFC-CBE07B230C92}">
      <dgm:prSet/>
      <dgm:spPr/>
      <dgm:t>
        <a:bodyPr/>
        <a:lstStyle/>
        <a:p>
          <a:endParaRPr lang="en-US"/>
        </a:p>
      </dgm:t>
    </dgm:pt>
    <dgm:pt modelId="{99846237-A134-429A-909D-B111001DFF7F}" type="sibTrans" cxnId="{B66070C5-39CF-41F0-8FFC-CBE07B230C92}">
      <dgm:prSet/>
      <dgm:spPr/>
      <dgm:t>
        <a:bodyPr/>
        <a:lstStyle/>
        <a:p>
          <a:endParaRPr lang="en-US"/>
        </a:p>
      </dgm:t>
    </dgm:pt>
    <dgm:pt modelId="{D2EF6F8D-8FA4-4A83-9543-B552B36257A1}">
      <dgm:prSet custT="1"/>
      <dgm:spPr/>
      <dgm:t>
        <a:bodyPr/>
        <a:lstStyle/>
        <a:p>
          <a:r>
            <a:rPr lang="en-US" sz="1800" dirty="0"/>
            <a:t>Tables with Large Rows (&gt;32K): No support in </a:t>
          </a:r>
          <a:r>
            <a:rPr lang="en-US" sz="1800" dirty="0" err="1"/>
            <a:t>PolyBase</a:t>
          </a:r>
          <a:r>
            <a:rPr lang="en-US" sz="1800" dirty="0"/>
            <a:t> yet</a:t>
          </a:r>
        </a:p>
      </dgm:t>
    </dgm:pt>
    <dgm:pt modelId="{712F7AF4-8FB5-44B3-8A51-4AC892E87A4A}" type="parTrans" cxnId="{B2C93F86-9A98-4FAC-B695-E3C140D4E521}">
      <dgm:prSet/>
      <dgm:spPr/>
      <dgm:t>
        <a:bodyPr/>
        <a:lstStyle/>
        <a:p>
          <a:endParaRPr lang="en-US"/>
        </a:p>
      </dgm:t>
    </dgm:pt>
    <dgm:pt modelId="{FE41E1AE-2A06-4C1F-91E2-5326FF3340E5}" type="sibTrans" cxnId="{B2C93F86-9A98-4FAC-B695-E3C140D4E521}">
      <dgm:prSet/>
      <dgm:spPr/>
      <dgm:t>
        <a:bodyPr/>
        <a:lstStyle/>
        <a:p>
          <a:endParaRPr lang="en-US"/>
        </a:p>
      </dgm:t>
    </dgm:pt>
    <dgm:pt modelId="{8FEF1C9C-8958-4A0B-93B1-B8A21892EB6B}">
      <dgm:prSet custT="1"/>
      <dgm:spPr/>
      <dgm:t>
        <a:bodyPr/>
        <a:lstStyle/>
        <a:p>
          <a:pPr>
            <a:buFont typeface="Courier New" panose="02070309020205020404" pitchFamily="49" charset="0"/>
            <a:buChar char="o"/>
          </a:pPr>
          <a:r>
            <a:rPr lang="en-US" sz="1800" dirty="0"/>
            <a:t>Perf Impact not noticeable</a:t>
          </a:r>
        </a:p>
      </dgm:t>
    </dgm:pt>
    <dgm:pt modelId="{3C1075CE-7645-4F7B-A02B-C1E6D85B5A19}" type="parTrans" cxnId="{526A8284-50E7-4126-8349-BB6CA69A975E}">
      <dgm:prSet/>
      <dgm:spPr/>
      <dgm:t>
        <a:bodyPr/>
        <a:lstStyle/>
        <a:p>
          <a:endParaRPr lang="en-US"/>
        </a:p>
      </dgm:t>
    </dgm:pt>
    <dgm:pt modelId="{313CFFDA-1F2E-4693-8C3E-0F34B2D4DCA2}" type="sibTrans" cxnId="{526A8284-50E7-4126-8349-BB6CA69A975E}">
      <dgm:prSet/>
      <dgm:spPr/>
      <dgm:t>
        <a:bodyPr/>
        <a:lstStyle/>
        <a:p>
          <a:endParaRPr lang="en-US"/>
        </a:p>
      </dgm:t>
    </dgm:pt>
    <dgm:pt modelId="{3DCB2816-7F88-407C-88D0-6A3B4371C217}" type="pres">
      <dgm:prSet presAssocID="{A6D3B353-F942-4B3C-B7E3-9D03C68C76D0}" presName="linear" presStyleCnt="0">
        <dgm:presLayoutVars>
          <dgm:animLvl val="lvl"/>
          <dgm:resizeHandles val="exact"/>
        </dgm:presLayoutVars>
      </dgm:prSet>
      <dgm:spPr/>
    </dgm:pt>
    <dgm:pt modelId="{9B3DE296-3391-45E3-B71C-5EEC0EF15F0E}" type="pres">
      <dgm:prSet presAssocID="{8395CE54-EE21-4452-AF10-EA10B91BED7D}" presName="parentText" presStyleLbl="node1" presStyleIdx="0" presStyleCnt="3">
        <dgm:presLayoutVars>
          <dgm:chMax val="0"/>
          <dgm:bulletEnabled val="1"/>
        </dgm:presLayoutVars>
      </dgm:prSet>
      <dgm:spPr/>
    </dgm:pt>
    <dgm:pt modelId="{CDE076AF-276C-454A-8F0C-84CC5896DE86}" type="pres">
      <dgm:prSet presAssocID="{8395CE54-EE21-4452-AF10-EA10B91BED7D}" presName="childText" presStyleLbl="revTx" presStyleIdx="0" presStyleCnt="3">
        <dgm:presLayoutVars>
          <dgm:bulletEnabled val="1"/>
        </dgm:presLayoutVars>
      </dgm:prSet>
      <dgm:spPr/>
    </dgm:pt>
    <dgm:pt modelId="{3E516E1E-54EB-4CF4-9CA7-D5BD04FE6094}" type="pres">
      <dgm:prSet presAssocID="{373C927E-075F-4970-A040-C88EAC64A4D9}" presName="parentText" presStyleLbl="node1" presStyleIdx="1" presStyleCnt="3">
        <dgm:presLayoutVars>
          <dgm:chMax val="0"/>
          <dgm:bulletEnabled val="1"/>
        </dgm:presLayoutVars>
      </dgm:prSet>
      <dgm:spPr/>
    </dgm:pt>
    <dgm:pt modelId="{EA20D563-8E8E-4320-9A7D-F9C0353DE281}" type="pres">
      <dgm:prSet presAssocID="{373C927E-075F-4970-A040-C88EAC64A4D9}" presName="childText" presStyleLbl="revTx" presStyleIdx="1" presStyleCnt="3">
        <dgm:presLayoutVars>
          <dgm:bulletEnabled val="1"/>
        </dgm:presLayoutVars>
      </dgm:prSet>
      <dgm:spPr/>
    </dgm:pt>
    <dgm:pt modelId="{32ADD767-5DC6-4662-991C-20AE519DBB72}" type="pres">
      <dgm:prSet presAssocID="{D389CC27-2736-498E-B68F-62F38D49480D}" presName="parentText" presStyleLbl="node1" presStyleIdx="2" presStyleCnt="3">
        <dgm:presLayoutVars>
          <dgm:chMax val="0"/>
          <dgm:bulletEnabled val="1"/>
        </dgm:presLayoutVars>
      </dgm:prSet>
      <dgm:spPr/>
    </dgm:pt>
    <dgm:pt modelId="{ED0F9D59-826D-4B5E-B23E-A9E8E597E734}" type="pres">
      <dgm:prSet presAssocID="{D389CC27-2736-498E-B68F-62F38D49480D}" presName="childText" presStyleLbl="revTx" presStyleIdx="2" presStyleCnt="3">
        <dgm:presLayoutVars>
          <dgm:bulletEnabled val="1"/>
        </dgm:presLayoutVars>
      </dgm:prSet>
      <dgm:spPr/>
    </dgm:pt>
  </dgm:ptLst>
  <dgm:cxnLst>
    <dgm:cxn modelId="{ACDC600D-F855-420C-8E4B-E158F7AD8EFA}" type="presOf" srcId="{D862570B-61B4-4E8B-B8ED-666AB79B00B6}" destId="{EA20D563-8E8E-4320-9A7D-F9C0353DE281}" srcOrd="0" destOrd="0" presId="urn:microsoft.com/office/officeart/2005/8/layout/vList2"/>
    <dgm:cxn modelId="{73D7A61F-7474-4C64-BC7E-2AB6A525788E}" type="presOf" srcId="{A6D3B353-F942-4B3C-B7E3-9D03C68C76D0}" destId="{3DCB2816-7F88-407C-88D0-6A3B4371C217}" srcOrd="0" destOrd="0" presId="urn:microsoft.com/office/officeart/2005/8/layout/vList2"/>
    <dgm:cxn modelId="{E277443C-9DD0-435C-858E-0F6E1B8320FA}" type="presOf" srcId="{B24B1E46-7ADD-415B-AA7C-C3D16B380C3E}" destId="{CDE076AF-276C-454A-8F0C-84CC5896DE86}" srcOrd="0" destOrd="0" presId="urn:microsoft.com/office/officeart/2005/8/layout/vList2"/>
    <dgm:cxn modelId="{47922A64-0665-4AAF-83B8-5C01662A16F9}" type="presOf" srcId="{06B07C97-4CBC-4A03-A35C-BB025442E5C8}" destId="{ED0F9D59-826D-4B5E-B23E-A9E8E597E734}" srcOrd="0" destOrd="0" presId="urn:microsoft.com/office/officeart/2005/8/layout/vList2"/>
    <dgm:cxn modelId="{6C1D4E46-ABD7-4F50-AD5B-DBDF608557EB}" srcId="{A6D3B353-F942-4B3C-B7E3-9D03C68C76D0}" destId="{D389CC27-2736-498E-B68F-62F38D49480D}" srcOrd="2" destOrd="0" parTransId="{FAC028A9-8985-4484-9D21-C74C8B8AE221}" sibTransId="{0053ABDF-0FE8-49C7-AFB2-1BF4372E234F}"/>
    <dgm:cxn modelId="{CB33CB47-2A9E-4489-B6D2-7B8FA63723C5}" type="presOf" srcId="{858063EE-9A11-456B-9837-1D8BC49C0ED2}" destId="{CDE076AF-276C-454A-8F0C-84CC5896DE86}" srcOrd="0" destOrd="1" presId="urn:microsoft.com/office/officeart/2005/8/layout/vList2"/>
    <dgm:cxn modelId="{CD605B6F-3822-4A8A-93AD-DE09DA055976}" type="presOf" srcId="{D2EF6F8D-8FA4-4A83-9543-B552B36257A1}" destId="{ED0F9D59-826D-4B5E-B23E-A9E8E597E734}" srcOrd="0" destOrd="2" presId="urn:microsoft.com/office/officeart/2005/8/layout/vList2"/>
    <dgm:cxn modelId="{E6B2C371-817F-4328-81CB-38BBF2D319FD}" type="presOf" srcId="{D389CC27-2736-498E-B68F-62F38D49480D}" destId="{32ADD767-5DC6-4662-991C-20AE519DBB72}" srcOrd="0" destOrd="0" presId="urn:microsoft.com/office/officeart/2005/8/layout/vList2"/>
    <dgm:cxn modelId="{A2CCB355-D194-4DC6-B82A-4BD89092E3EF}" type="presOf" srcId="{8FEF1C9C-8958-4A0B-93B1-B8A21892EB6B}" destId="{ED0F9D59-826D-4B5E-B23E-A9E8E597E734}" srcOrd="0" destOrd="1" presId="urn:microsoft.com/office/officeart/2005/8/layout/vList2"/>
    <dgm:cxn modelId="{A4ABF577-4CC8-45B0-B2FD-2D548DF241D0}" srcId="{A6D3B353-F942-4B3C-B7E3-9D03C68C76D0}" destId="{373C927E-075F-4970-A040-C88EAC64A4D9}" srcOrd="1" destOrd="0" parTransId="{D3F1BF23-F25D-491B-AC94-03FDC98E5CB6}" sibTransId="{C0F8E543-AC65-48A1-8FA0-735A04E4EA06}"/>
    <dgm:cxn modelId="{B26C667D-C604-46AE-AE93-2FD2BA9459A1}" srcId="{8395CE54-EE21-4452-AF10-EA10B91BED7D}" destId="{858063EE-9A11-456B-9837-1D8BC49C0ED2}" srcOrd="1" destOrd="0" parTransId="{D6A603A7-71D6-429F-B295-A2CE981F4DDD}" sibTransId="{AF5ADD7B-D379-490F-9E64-A7F9ED9A3329}"/>
    <dgm:cxn modelId="{526A8284-50E7-4126-8349-BB6CA69A975E}" srcId="{06B07C97-4CBC-4A03-A35C-BB025442E5C8}" destId="{8FEF1C9C-8958-4A0B-93B1-B8A21892EB6B}" srcOrd="0" destOrd="0" parTransId="{3C1075CE-7645-4F7B-A02B-C1E6D85B5A19}" sibTransId="{313CFFDA-1F2E-4693-8C3E-0F34B2D4DCA2}"/>
    <dgm:cxn modelId="{B2C93F86-9A98-4FAC-B695-E3C140D4E521}" srcId="{D389CC27-2736-498E-B68F-62F38D49480D}" destId="{D2EF6F8D-8FA4-4A83-9543-B552B36257A1}" srcOrd="1" destOrd="0" parTransId="{712F7AF4-8FB5-44B3-8A51-4AC892E87A4A}" sibTransId="{FE41E1AE-2A06-4C1F-91E2-5326FF3340E5}"/>
    <dgm:cxn modelId="{7D7C6E8C-BB47-4F0E-A142-9CF0E13C17C6}" srcId="{A6D3B353-F942-4B3C-B7E3-9D03C68C76D0}" destId="{8395CE54-EE21-4452-AF10-EA10B91BED7D}" srcOrd="0" destOrd="0" parTransId="{DA0F5F4E-2EB2-4EC4-ADBB-1A5C42508528}" sibTransId="{E95019EB-01D4-4389-B68F-4367CD8E6428}"/>
    <dgm:cxn modelId="{69DA089F-FAEC-4E0B-8393-C7432AC4788F}" type="presOf" srcId="{4159E021-0F09-4C4E-B0FC-BBBAE6652E1B}" destId="{ED0F9D59-826D-4B5E-B23E-A9E8E597E734}" srcOrd="0" destOrd="3" presId="urn:microsoft.com/office/officeart/2005/8/layout/vList2"/>
    <dgm:cxn modelId="{D1C3C2C1-915D-4917-B3A2-5BF2DD4C93A8}" type="presOf" srcId="{373C927E-075F-4970-A040-C88EAC64A4D9}" destId="{3E516E1E-54EB-4CF4-9CA7-D5BD04FE6094}" srcOrd="0" destOrd="0" presId="urn:microsoft.com/office/officeart/2005/8/layout/vList2"/>
    <dgm:cxn modelId="{B66070C5-39CF-41F0-8FFC-CBE07B230C92}" srcId="{D389CC27-2736-498E-B68F-62F38D49480D}" destId="{4159E021-0F09-4C4E-B0FC-BBBAE6652E1B}" srcOrd="2" destOrd="0" parTransId="{5E0CDF62-232F-473A-A17A-A909963C199B}" sibTransId="{99846237-A134-429A-909D-B111001DFF7F}"/>
    <dgm:cxn modelId="{B9053ADD-AFBF-4ACA-94C7-E43AB85AA53D}" srcId="{8395CE54-EE21-4452-AF10-EA10B91BED7D}" destId="{B24B1E46-7ADD-415B-AA7C-C3D16B380C3E}" srcOrd="0" destOrd="0" parTransId="{3A650292-3EB8-4B85-9963-A4DD914658E6}" sibTransId="{9586B5B8-E077-42E2-8C6E-884D5A0180FD}"/>
    <dgm:cxn modelId="{3AD371F3-A87D-46DD-94D1-988BE3A14725}" srcId="{D389CC27-2736-498E-B68F-62F38D49480D}" destId="{06B07C97-4CBC-4A03-A35C-BB025442E5C8}" srcOrd="0" destOrd="0" parTransId="{EB48B5A4-BFE3-4A9E-A599-3AF148AC86EF}" sibTransId="{7B7F8419-5308-4308-A7C2-E450C0A7C9FF}"/>
    <dgm:cxn modelId="{71B4B3FB-470E-4C50-8906-8C0C07151D87}" type="presOf" srcId="{8395CE54-EE21-4452-AF10-EA10B91BED7D}" destId="{9B3DE296-3391-45E3-B71C-5EEC0EF15F0E}" srcOrd="0" destOrd="0" presId="urn:microsoft.com/office/officeart/2005/8/layout/vList2"/>
    <dgm:cxn modelId="{1F6EC3FC-434F-494C-A9FE-BB46603D2F7B}" srcId="{373C927E-075F-4970-A040-C88EAC64A4D9}" destId="{D862570B-61B4-4E8B-B8ED-666AB79B00B6}" srcOrd="0" destOrd="0" parTransId="{ED4453BA-F1AB-484A-BA53-C26E06F3984D}" sibTransId="{830F51F3-30A9-4F0A-8F93-4DA8714259DE}"/>
    <dgm:cxn modelId="{D36EF644-EE4E-4C94-9C0B-F163727FD431}" type="presParOf" srcId="{3DCB2816-7F88-407C-88D0-6A3B4371C217}" destId="{9B3DE296-3391-45E3-B71C-5EEC0EF15F0E}" srcOrd="0" destOrd="0" presId="urn:microsoft.com/office/officeart/2005/8/layout/vList2"/>
    <dgm:cxn modelId="{A6A2D80C-D258-4D87-8ACE-BD7C87AC52C6}" type="presParOf" srcId="{3DCB2816-7F88-407C-88D0-6A3B4371C217}" destId="{CDE076AF-276C-454A-8F0C-84CC5896DE86}" srcOrd="1" destOrd="0" presId="urn:microsoft.com/office/officeart/2005/8/layout/vList2"/>
    <dgm:cxn modelId="{61C132A2-C784-4669-AE1E-F35350085648}" type="presParOf" srcId="{3DCB2816-7F88-407C-88D0-6A3B4371C217}" destId="{3E516E1E-54EB-4CF4-9CA7-D5BD04FE6094}" srcOrd="2" destOrd="0" presId="urn:microsoft.com/office/officeart/2005/8/layout/vList2"/>
    <dgm:cxn modelId="{03C7AA5A-7A15-4FB5-BA9F-90C7C184CA87}" type="presParOf" srcId="{3DCB2816-7F88-407C-88D0-6A3B4371C217}" destId="{EA20D563-8E8E-4320-9A7D-F9C0353DE281}" srcOrd="3" destOrd="0" presId="urn:microsoft.com/office/officeart/2005/8/layout/vList2"/>
    <dgm:cxn modelId="{EBC51956-9721-416F-8153-C18A455E19E4}" type="presParOf" srcId="{3DCB2816-7F88-407C-88D0-6A3B4371C217}" destId="{32ADD767-5DC6-4662-991C-20AE519DBB72}" srcOrd="4" destOrd="0" presId="urn:microsoft.com/office/officeart/2005/8/layout/vList2"/>
    <dgm:cxn modelId="{D53D587A-827B-46C8-8C21-CC2156712121}" type="presParOf" srcId="{3DCB2816-7F88-407C-88D0-6A3B4371C217}" destId="{ED0F9D59-826D-4B5E-B23E-A9E8E597E73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B5FF87-FD56-42A6-AAFA-99BA80C2D90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38CBD5F-9EB7-4D9C-A687-82A8C3116493}">
      <dgm:prSet>
        <dgm:style>
          <a:lnRef idx="3">
            <a:schemeClr val="lt1"/>
          </a:lnRef>
          <a:fillRef idx="1">
            <a:schemeClr val="accent1"/>
          </a:fillRef>
          <a:effectRef idx="1">
            <a:schemeClr val="accent1"/>
          </a:effectRef>
          <a:fontRef idx="minor">
            <a:schemeClr val="lt1"/>
          </a:fontRef>
        </dgm:style>
      </dgm:prSet>
      <dgm:spPr/>
      <dgm:t>
        <a:bodyPr/>
        <a:lstStyle/>
        <a:p>
          <a:pPr>
            <a:buNone/>
          </a:pPr>
          <a:r>
            <a:rPr lang="en-US" sz="1600" dirty="0"/>
            <a:t>Tips</a:t>
          </a:r>
        </a:p>
      </dgm:t>
    </dgm:pt>
    <dgm:pt modelId="{6D77F0F2-8561-43F8-8DAF-93C54DD3E26B}" type="parTrans" cxnId="{7559E020-AC41-4CBF-AFA2-7A6E65873A79}">
      <dgm:prSet/>
      <dgm:spPr/>
      <dgm:t>
        <a:bodyPr/>
        <a:lstStyle/>
        <a:p>
          <a:endParaRPr lang="en-US"/>
        </a:p>
      </dgm:t>
    </dgm:pt>
    <dgm:pt modelId="{09CAC2D4-B486-49BB-A8FE-C37A58D44379}" type="sibTrans" cxnId="{7559E020-AC41-4CBF-AFA2-7A6E65873A79}">
      <dgm:prSet/>
      <dgm:spPr/>
      <dgm:t>
        <a:bodyPr/>
        <a:lstStyle/>
        <a:p>
          <a:endParaRPr lang="en-US"/>
        </a:p>
      </dgm:t>
    </dgm:pt>
    <dgm:pt modelId="{6E84A062-ABD5-4983-B58A-C92FC857DE2A}">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Table with large sized rows and a large number of rows</a:t>
          </a:r>
        </a:p>
      </dgm:t>
    </dgm:pt>
    <dgm:pt modelId="{B6FB46C9-DF16-4562-87F3-6007126C455C}" type="parTrans" cxnId="{195CF875-B0E5-42A0-9C2F-F33833A0D61E}">
      <dgm:prSet/>
      <dgm:spPr/>
      <dgm:t>
        <a:bodyPr/>
        <a:lstStyle/>
        <a:p>
          <a:endParaRPr lang="en-US"/>
        </a:p>
      </dgm:t>
    </dgm:pt>
    <dgm:pt modelId="{A374148D-A72B-4FF7-9EC9-E30EBE3F9B3F}" type="sibTrans" cxnId="{195CF875-B0E5-42A0-9C2F-F33833A0D61E}">
      <dgm:prSet/>
      <dgm:spPr/>
      <dgm:t>
        <a:bodyPr/>
        <a:lstStyle/>
        <a:p>
          <a:endParaRPr lang="en-US"/>
        </a:p>
      </dgm:t>
    </dgm:pt>
    <dgm:pt modelId="{6648FB73-195C-4413-8C1B-607897850AE8}">
      <dgm:prSet>
        <dgm:style>
          <a:lnRef idx="3">
            <a:schemeClr val="lt1"/>
          </a:lnRef>
          <a:fillRef idx="1">
            <a:schemeClr val="accent1"/>
          </a:fillRef>
          <a:effectRef idx="1">
            <a:schemeClr val="accent1"/>
          </a:effectRef>
          <a:fontRef idx="minor">
            <a:schemeClr val="lt1"/>
          </a:fontRef>
        </dgm:style>
      </dgm:prSet>
      <dgm:spPr/>
      <dgm:t>
        <a:bodyPr/>
        <a:lstStyle/>
        <a:p>
          <a:endParaRPr lang="en-US" sz="1200" dirty="0"/>
        </a:p>
      </dgm:t>
    </dgm:pt>
    <dgm:pt modelId="{024A1CCD-0BAA-4D59-8621-A30E009356ED}" type="parTrans" cxnId="{1CDA1294-8A73-4E23-9000-C7F4902691FA}">
      <dgm:prSet/>
      <dgm:spPr/>
      <dgm:t>
        <a:bodyPr/>
        <a:lstStyle/>
        <a:p>
          <a:endParaRPr lang="en-US"/>
        </a:p>
      </dgm:t>
    </dgm:pt>
    <dgm:pt modelId="{484C60B9-36CA-4E25-9A91-CD92DB594DD1}" type="sibTrans" cxnId="{1CDA1294-8A73-4E23-9000-C7F4902691FA}">
      <dgm:prSet/>
      <dgm:spPr/>
      <dgm:t>
        <a:bodyPr/>
        <a:lstStyle/>
        <a:p>
          <a:endParaRPr lang="en-US"/>
        </a:p>
      </dgm:t>
    </dgm:pt>
    <dgm:pt modelId="{F490B490-B0F7-4B51-A8D9-599C35C987C8}">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Exploit SQL Server/Oracle features like ROW_NUMBER</a:t>
          </a:r>
        </a:p>
      </dgm:t>
    </dgm:pt>
    <dgm:pt modelId="{6F2D2384-6BD5-476B-A60B-ADF9FD99931D}" type="parTrans" cxnId="{CDFCCE47-BC28-4527-BFDF-C109E9C9461E}">
      <dgm:prSet/>
      <dgm:spPr/>
      <dgm:t>
        <a:bodyPr/>
        <a:lstStyle/>
        <a:p>
          <a:endParaRPr lang="en-US"/>
        </a:p>
      </dgm:t>
    </dgm:pt>
    <dgm:pt modelId="{4118AE88-2BBE-43E6-872C-E895F03117BF}" type="sibTrans" cxnId="{CDFCCE47-BC28-4527-BFDF-C109E9C9461E}">
      <dgm:prSet/>
      <dgm:spPr/>
      <dgm:t>
        <a:bodyPr/>
        <a:lstStyle/>
        <a:p>
          <a:endParaRPr lang="en-US"/>
        </a:p>
      </dgm:t>
    </dgm:pt>
    <dgm:pt modelId="{873A9D49-510F-4D49-ACAA-453AE2BA9648}">
      <dgm:prSet>
        <dgm:style>
          <a:lnRef idx="3">
            <a:schemeClr val="lt1"/>
          </a:lnRef>
          <a:fillRef idx="1">
            <a:schemeClr val="accent1"/>
          </a:fillRef>
          <a:effectRef idx="1">
            <a:schemeClr val="accent1"/>
          </a:effectRef>
          <a:fontRef idx="minor">
            <a:schemeClr val="lt1"/>
          </a:fontRef>
        </dgm:style>
      </dgm:prSet>
      <dgm:spPr/>
      <dgm:t>
        <a:bodyPr/>
        <a:lstStyle/>
        <a:p>
          <a:endParaRPr lang="en-US" sz="1200" dirty="0"/>
        </a:p>
      </dgm:t>
    </dgm:pt>
    <dgm:pt modelId="{E2908820-DF10-4DB3-A84A-7DD44162DE95}" type="parTrans" cxnId="{3D21FF12-0666-40B2-8572-C9DEB65EDDFA}">
      <dgm:prSet/>
      <dgm:spPr/>
      <dgm:t>
        <a:bodyPr/>
        <a:lstStyle/>
        <a:p>
          <a:endParaRPr lang="en-US"/>
        </a:p>
      </dgm:t>
    </dgm:pt>
    <dgm:pt modelId="{011BBDD7-2A8C-41C8-BDD7-91BEC6B6FBD6}" type="sibTrans" cxnId="{3D21FF12-0666-40B2-8572-C9DEB65EDDFA}">
      <dgm:prSet/>
      <dgm:spPr/>
      <dgm:t>
        <a:bodyPr/>
        <a:lstStyle/>
        <a:p>
          <a:endParaRPr lang="en-US"/>
        </a:p>
      </dgm:t>
    </dgm:pt>
    <dgm:pt modelId="{88CDF9DD-4871-43AA-8425-364B8CCADA7B}">
      <dgm:prSet>
        <dgm:style>
          <a:lnRef idx="3">
            <a:schemeClr val="lt1"/>
          </a:lnRef>
          <a:fillRef idx="1">
            <a:schemeClr val="accent1"/>
          </a:fillRef>
          <a:effectRef idx="1">
            <a:schemeClr val="accent1"/>
          </a:effectRef>
          <a:fontRef idx="minor">
            <a:schemeClr val="lt1"/>
          </a:fontRef>
        </dgm:style>
      </dgm:prSet>
      <dgm:spPr/>
      <dgm:t>
        <a:bodyPr/>
        <a:lstStyle/>
        <a:p>
          <a:endParaRPr lang="en-US" sz="1200" dirty="0"/>
        </a:p>
      </dgm:t>
    </dgm:pt>
    <dgm:pt modelId="{F103848B-202A-4AC1-AE17-6A0C67ED241E}" type="parTrans" cxnId="{15E40A7A-66B1-4B55-ADBE-37AF5BDBDDB8}">
      <dgm:prSet/>
      <dgm:spPr/>
      <dgm:t>
        <a:bodyPr/>
        <a:lstStyle/>
        <a:p>
          <a:endParaRPr lang="en-US"/>
        </a:p>
      </dgm:t>
    </dgm:pt>
    <dgm:pt modelId="{0B77C338-951E-44C4-B2F7-517EA98AF4E4}" type="sibTrans" cxnId="{15E40A7A-66B1-4B55-ADBE-37AF5BDBDDB8}">
      <dgm:prSet/>
      <dgm:spPr/>
      <dgm:t>
        <a:bodyPr/>
        <a:lstStyle/>
        <a:p>
          <a:endParaRPr lang="en-US"/>
        </a:p>
      </dgm:t>
    </dgm:pt>
    <dgm:pt modelId="{CC0B8489-E87B-4C99-A310-5291BB88CBF2}">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Use the SQL DW built in </a:t>
          </a:r>
          <a:r>
            <a:rPr lang="en-US" sz="1800" dirty="0" err="1"/>
            <a:t>HashBytes</a:t>
          </a:r>
          <a:endParaRPr lang="en-US" sz="1800" dirty="0"/>
        </a:p>
      </dgm:t>
    </dgm:pt>
    <dgm:pt modelId="{717361DE-9184-4934-A504-86A623CAF5E1}" type="parTrans" cxnId="{CA35209C-4D11-4737-BBAB-3B75D6DE7FF9}">
      <dgm:prSet/>
      <dgm:spPr/>
      <dgm:t>
        <a:bodyPr/>
        <a:lstStyle/>
        <a:p>
          <a:endParaRPr lang="en-US"/>
        </a:p>
      </dgm:t>
    </dgm:pt>
    <dgm:pt modelId="{0D1573DA-3075-40DE-811D-29600B1A93B8}" type="sibTrans" cxnId="{CA35209C-4D11-4737-BBAB-3B75D6DE7FF9}">
      <dgm:prSet/>
      <dgm:spPr/>
      <dgm:t>
        <a:bodyPr/>
        <a:lstStyle/>
        <a:p>
          <a:endParaRPr lang="en-US"/>
        </a:p>
      </dgm:t>
    </dgm:pt>
    <dgm:pt modelId="{83B1F2C7-2BF5-4AA5-A49E-76A5E9DB11D4}">
      <dgm:prSet custT="1">
        <dgm:style>
          <a:lnRef idx="3">
            <a:schemeClr val="lt1"/>
          </a:lnRef>
          <a:fillRef idx="1">
            <a:schemeClr val="accent1"/>
          </a:fillRef>
          <a:effectRef idx="1">
            <a:schemeClr val="accent1"/>
          </a:effectRef>
          <a:fontRef idx="minor">
            <a:schemeClr val="lt1"/>
          </a:fontRef>
        </dgm:style>
      </dgm:prSet>
      <dgm:spPr/>
      <dgm:t>
        <a:bodyPr/>
        <a:lstStyle/>
        <a:p>
          <a:r>
            <a:rPr lang="en-US" sz="1800" dirty="0"/>
            <a:t>Consider vertically splitting the tables for fast loading with </a:t>
          </a:r>
          <a:r>
            <a:rPr lang="en-US" sz="1800" dirty="0" err="1"/>
            <a:t>PolyBase</a:t>
          </a:r>
          <a:endParaRPr lang="en-US" sz="1800" dirty="0"/>
        </a:p>
      </dgm:t>
    </dgm:pt>
    <dgm:pt modelId="{A5B1684B-AA63-4ADB-981B-B73A2479F09F}" type="parTrans" cxnId="{4D9146CF-5474-4423-BE3E-7109A2D199D2}">
      <dgm:prSet/>
      <dgm:spPr/>
      <dgm:t>
        <a:bodyPr/>
        <a:lstStyle/>
        <a:p>
          <a:endParaRPr lang="en-US"/>
        </a:p>
      </dgm:t>
    </dgm:pt>
    <dgm:pt modelId="{4933351A-A21A-4DB6-A471-7C4037110EB9}" type="sibTrans" cxnId="{4D9146CF-5474-4423-BE3E-7109A2D199D2}">
      <dgm:prSet/>
      <dgm:spPr/>
      <dgm:t>
        <a:bodyPr/>
        <a:lstStyle/>
        <a:p>
          <a:endParaRPr lang="en-US"/>
        </a:p>
      </dgm:t>
    </dgm:pt>
    <dgm:pt modelId="{7D48253D-31F8-464F-8F2B-DFBB2093BC46}" type="pres">
      <dgm:prSet presAssocID="{AEB5FF87-FD56-42A6-AAFA-99BA80C2D902}" presName="Name0" presStyleCnt="0">
        <dgm:presLayoutVars>
          <dgm:dir/>
          <dgm:resizeHandles val="exact"/>
        </dgm:presLayoutVars>
      </dgm:prSet>
      <dgm:spPr/>
    </dgm:pt>
    <dgm:pt modelId="{E048CB4D-0166-4107-BA0C-6367D3D3A6DA}" type="pres">
      <dgm:prSet presAssocID="{038CBD5F-9EB7-4D9C-A687-82A8C3116493}" presName="node" presStyleLbl="node1" presStyleIdx="0" presStyleCnt="1" custScaleY="106585">
        <dgm:presLayoutVars>
          <dgm:bulletEnabled val="1"/>
        </dgm:presLayoutVars>
      </dgm:prSet>
      <dgm:spPr/>
    </dgm:pt>
  </dgm:ptLst>
  <dgm:cxnLst>
    <dgm:cxn modelId="{3D21FF12-0666-40B2-8572-C9DEB65EDDFA}" srcId="{88CDF9DD-4871-43AA-8425-364B8CCADA7B}" destId="{873A9D49-510F-4D49-ACAA-453AE2BA9648}" srcOrd="0" destOrd="0" parTransId="{E2908820-DF10-4DB3-A84A-7DD44162DE95}" sibTransId="{011BBDD7-2A8C-41C8-BDD7-91BEC6B6FBD6}"/>
    <dgm:cxn modelId="{7559E020-AC41-4CBF-AFA2-7A6E65873A79}" srcId="{AEB5FF87-FD56-42A6-AAFA-99BA80C2D902}" destId="{038CBD5F-9EB7-4D9C-A687-82A8C3116493}" srcOrd="0" destOrd="0" parTransId="{6D77F0F2-8561-43F8-8DAF-93C54DD3E26B}" sibTransId="{09CAC2D4-B486-49BB-A8FE-C37A58D44379}"/>
    <dgm:cxn modelId="{A1831221-D5EA-43E7-AE56-F6E72F51DDD7}" type="presOf" srcId="{6E84A062-ABD5-4983-B58A-C92FC857DE2A}" destId="{E048CB4D-0166-4107-BA0C-6367D3D3A6DA}" srcOrd="0" destOrd="3" presId="urn:microsoft.com/office/officeart/2005/8/layout/process1"/>
    <dgm:cxn modelId="{BB794F40-6C0E-4E11-99B5-1513B314323D}" type="presOf" srcId="{CC0B8489-E87B-4C99-A310-5291BB88CBF2}" destId="{E048CB4D-0166-4107-BA0C-6367D3D3A6DA}" srcOrd="0" destOrd="2" presId="urn:microsoft.com/office/officeart/2005/8/layout/process1"/>
    <dgm:cxn modelId="{C31A3244-9061-45A1-BB02-38E5345D0F33}" type="presOf" srcId="{6648FB73-195C-4413-8C1B-607897850AE8}" destId="{E048CB4D-0166-4107-BA0C-6367D3D3A6DA}" srcOrd="0" destOrd="7" presId="urn:microsoft.com/office/officeart/2005/8/layout/process1"/>
    <dgm:cxn modelId="{CDFCCE47-BC28-4527-BFDF-C109E9C9461E}" srcId="{038CBD5F-9EB7-4D9C-A687-82A8C3116493}" destId="{F490B490-B0F7-4B51-A8D9-599C35C987C8}" srcOrd="0" destOrd="0" parTransId="{6F2D2384-6BD5-476B-A60B-ADF9FD99931D}" sibTransId="{4118AE88-2BBE-43E6-872C-E895F03117BF}"/>
    <dgm:cxn modelId="{9491756F-578B-4A37-BA46-379465EEC29F}" type="presOf" srcId="{83B1F2C7-2BF5-4AA5-A49E-76A5E9DB11D4}" destId="{E048CB4D-0166-4107-BA0C-6367D3D3A6DA}" srcOrd="0" destOrd="4" presId="urn:microsoft.com/office/officeart/2005/8/layout/process1"/>
    <dgm:cxn modelId="{195CF875-B0E5-42A0-9C2F-F33833A0D61E}" srcId="{038CBD5F-9EB7-4D9C-A687-82A8C3116493}" destId="{6E84A062-ABD5-4983-B58A-C92FC857DE2A}" srcOrd="2" destOrd="0" parTransId="{B6FB46C9-DF16-4562-87F3-6007126C455C}" sibTransId="{A374148D-A72B-4FF7-9EC9-E30EBE3F9B3F}"/>
    <dgm:cxn modelId="{15E40A7A-66B1-4B55-ADBE-37AF5BDBDDB8}" srcId="{038CBD5F-9EB7-4D9C-A687-82A8C3116493}" destId="{88CDF9DD-4871-43AA-8425-364B8CCADA7B}" srcOrd="4" destOrd="0" parTransId="{F103848B-202A-4AC1-AE17-6A0C67ED241E}" sibTransId="{0B77C338-951E-44C4-B2F7-517EA98AF4E4}"/>
    <dgm:cxn modelId="{A603C983-6843-4B8D-8E93-294692931F41}" type="presOf" srcId="{88CDF9DD-4871-43AA-8425-364B8CCADA7B}" destId="{E048CB4D-0166-4107-BA0C-6367D3D3A6DA}" srcOrd="0" destOrd="5" presId="urn:microsoft.com/office/officeart/2005/8/layout/process1"/>
    <dgm:cxn modelId="{1CDA1294-8A73-4E23-9000-C7F4902691FA}" srcId="{038CBD5F-9EB7-4D9C-A687-82A8C3116493}" destId="{6648FB73-195C-4413-8C1B-607897850AE8}" srcOrd="5" destOrd="0" parTransId="{024A1CCD-0BAA-4D59-8621-A30E009356ED}" sibTransId="{484C60B9-36CA-4E25-9A91-CD92DB594DD1}"/>
    <dgm:cxn modelId="{166AF897-72D1-45B7-BF66-9A7D51A52AED}" type="presOf" srcId="{873A9D49-510F-4D49-ACAA-453AE2BA9648}" destId="{E048CB4D-0166-4107-BA0C-6367D3D3A6DA}" srcOrd="0" destOrd="6" presId="urn:microsoft.com/office/officeart/2005/8/layout/process1"/>
    <dgm:cxn modelId="{CA35209C-4D11-4737-BBAB-3B75D6DE7FF9}" srcId="{038CBD5F-9EB7-4D9C-A687-82A8C3116493}" destId="{CC0B8489-E87B-4C99-A310-5291BB88CBF2}" srcOrd="1" destOrd="0" parTransId="{717361DE-9184-4934-A504-86A623CAF5E1}" sibTransId="{0D1573DA-3075-40DE-811D-29600B1A93B8}"/>
    <dgm:cxn modelId="{692B77AF-2170-4329-88EA-C7A97F5E71A9}" type="presOf" srcId="{F490B490-B0F7-4B51-A8D9-599C35C987C8}" destId="{E048CB4D-0166-4107-BA0C-6367D3D3A6DA}" srcOrd="0" destOrd="1" presId="urn:microsoft.com/office/officeart/2005/8/layout/process1"/>
    <dgm:cxn modelId="{53088DB6-6950-4681-831F-BD4EC608E0B8}" type="presOf" srcId="{AEB5FF87-FD56-42A6-AAFA-99BA80C2D902}" destId="{7D48253D-31F8-464F-8F2B-DFBB2093BC46}" srcOrd="0" destOrd="0" presId="urn:microsoft.com/office/officeart/2005/8/layout/process1"/>
    <dgm:cxn modelId="{D19DE8BF-F52F-404E-8683-6C457E9E961B}" type="presOf" srcId="{038CBD5F-9EB7-4D9C-A687-82A8C3116493}" destId="{E048CB4D-0166-4107-BA0C-6367D3D3A6DA}" srcOrd="0" destOrd="0" presId="urn:microsoft.com/office/officeart/2005/8/layout/process1"/>
    <dgm:cxn modelId="{4D9146CF-5474-4423-BE3E-7109A2D199D2}" srcId="{038CBD5F-9EB7-4D9C-A687-82A8C3116493}" destId="{83B1F2C7-2BF5-4AA5-A49E-76A5E9DB11D4}" srcOrd="3" destOrd="0" parTransId="{A5B1684B-AA63-4ADB-981B-B73A2479F09F}" sibTransId="{4933351A-A21A-4DB6-A471-7C4037110EB9}"/>
    <dgm:cxn modelId="{B61F3991-DDF9-4818-A0BF-B9B40B96DD88}" type="presParOf" srcId="{7D48253D-31F8-464F-8F2B-DFBB2093BC46}" destId="{E048CB4D-0166-4107-BA0C-6367D3D3A6DA}"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AA667-B567-4B4A-ACE6-22F9EFB569AC}">
      <dsp:nvSpPr>
        <dsp:cNvPr id="0" name=""/>
        <dsp:cNvSpPr/>
      </dsp:nvSpPr>
      <dsp:spPr>
        <a:xfrm rot="16200000">
          <a:off x="-1161450" y="1163875"/>
          <a:ext cx="4708020" cy="2380268"/>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83" bIns="0" numCol="1" spcCol="1270" anchor="t" anchorCtr="0">
          <a:noAutofit/>
        </a:bodyPr>
        <a:lstStyle/>
        <a:p>
          <a:pPr marL="0" lvl="0" indent="0" algn="l" defTabSz="977900">
            <a:lnSpc>
              <a:spcPct val="90000"/>
            </a:lnSpc>
            <a:spcBef>
              <a:spcPct val="0"/>
            </a:spcBef>
            <a:spcAft>
              <a:spcPct val="35000"/>
            </a:spcAft>
            <a:buNone/>
          </a:pPr>
          <a:r>
            <a:rPr lang="en-GB" sz="2200" b="1" kern="1200" dirty="0"/>
            <a:t>Logical layer</a:t>
          </a:r>
          <a:endParaRPr lang="en-US" sz="2200" b="1" kern="1200" dirty="0"/>
        </a:p>
        <a:p>
          <a:pPr marL="171450" lvl="1" indent="-171450" algn="l" defTabSz="755650">
            <a:lnSpc>
              <a:spcPct val="90000"/>
            </a:lnSpc>
            <a:spcBef>
              <a:spcPct val="0"/>
            </a:spcBef>
            <a:spcAft>
              <a:spcPct val="15000"/>
            </a:spcAft>
            <a:buChar char="•"/>
          </a:pPr>
          <a:r>
            <a:rPr lang="en-US" sz="1700" kern="1200" dirty="0"/>
            <a:t>Holds application metadata, Does not persist application data</a:t>
          </a:r>
        </a:p>
        <a:p>
          <a:pPr marL="171450" lvl="1" indent="-171450" algn="l" defTabSz="755650">
            <a:lnSpc>
              <a:spcPct val="90000"/>
            </a:lnSpc>
            <a:spcBef>
              <a:spcPct val="0"/>
            </a:spcBef>
            <a:spcAft>
              <a:spcPct val="15000"/>
            </a:spcAft>
            <a:buChar char="•"/>
          </a:pPr>
          <a:r>
            <a:rPr lang="en-US" sz="1700" kern="1200" dirty="0"/>
            <a:t>Receives intermediate results and performs final aggregation</a:t>
          </a:r>
        </a:p>
      </dsp:txBody>
      <dsp:txXfrm rot="5400000">
        <a:off x="2426" y="941603"/>
        <a:ext cx="2380268" cy="2824812"/>
      </dsp:txXfrm>
    </dsp:sp>
    <dsp:sp modelId="{3CC3714A-6017-4A4F-9707-5E39EC69EEC2}">
      <dsp:nvSpPr>
        <dsp:cNvPr id="0" name=""/>
        <dsp:cNvSpPr/>
      </dsp:nvSpPr>
      <dsp:spPr>
        <a:xfrm rot="16200000">
          <a:off x="1397338" y="1163875"/>
          <a:ext cx="4708020" cy="2380268"/>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83" bIns="0" numCol="1" spcCol="1270" anchor="t" anchorCtr="0">
          <a:noAutofit/>
        </a:bodyPr>
        <a:lstStyle/>
        <a:p>
          <a:pPr marL="0" lvl="0" indent="0" algn="l" defTabSz="977900">
            <a:lnSpc>
              <a:spcPct val="90000"/>
            </a:lnSpc>
            <a:spcBef>
              <a:spcPct val="0"/>
            </a:spcBef>
            <a:spcAft>
              <a:spcPct val="35000"/>
            </a:spcAft>
            <a:buNone/>
          </a:pPr>
          <a:r>
            <a:rPr lang="en-GB" sz="2200" b="1" kern="1200" dirty="0"/>
            <a:t>Physical layer</a:t>
          </a:r>
          <a:endParaRPr lang="en-US" sz="2200" b="1" kern="1200" dirty="0"/>
        </a:p>
        <a:p>
          <a:pPr marL="171450" lvl="1" indent="-171450" algn="l" defTabSz="755650">
            <a:lnSpc>
              <a:spcPct val="90000"/>
            </a:lnSpc>
            <a:spcBef>
              <a:spcPct val="0"/>
            </a:spcBef>
            <a:spcAft>
              <a:spcPct val="15000"/>
            </a:spcAft>
            <a:buChar char="•"/>
          </a:pPr>
          <a:r>
            <a:rPr lang="en-US" sz="1700" kern="1200" dirty="0"/>
            <a:t>Persists application data</a:t>
          </a:r>
        </a:p>
        <a:p>
          <a:pPr marL="171450" lvl="1" indent="-171450" algn="l" defTabSz="755650">
            <a:lnSpc>
              <a:spcPct val="90000"/>
            </a:lnSpc>
            <a:spcBef>
              <a:spcPct val="0"/>
            </a:spcBef>
            <a:spcAft>
              <a:spcPct val="15000"/>
            </a:spcAft>
            <a:buChar char="•"/>
          </a:pPr>
          <a:r>
            <a:rPr lang="en-US" sz="1700" kern="1200" dirty="0"/>
            <a:t>Performs query steps as instructed</a:t>
          </a:r>
        </a:p>
      </dsp:txBody>
      <dsp:txXfrm rot="5400000">
        <a:off x="2561214" y="941603"/>
        <a:ext cx="2380268" cy="2824812"/>
      </dsp:txXfrm>
    </dsp:sp>
    <dsp:sp modelId="{182C6898-1189-4F37-A1BD-6B87EBF42316}">
      <dsp:nvSpPr>
        <dsp:cNvPr id="0" name=""/>
        <dsp:cNvSpPr/>
      </dsp:nvSpPr>
      <dsp:spPr>
        <a:xfrm rot="16200000">
          <a:off x="3956127" y="1163875"/>
          <a:ext cx="4708020" cy="2380268"/>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83" bIns="0" numCol="1" spcCol="1270" anchor="t" anchorCtr="0">
          <a:noAutofit/>
        </a:bodyPr>
        <a:lstStyle/>
        <a:p>
          <a:pPr marL="0" lvl="0" indent="0" algn="l" defTabSz="977900">
            <a:lnSpc>
              <a:spcPct val="90000"/>
            </a:lnSpc>
            <a:spcBef>
              <a:spcPct val="0"/>
            </a:spcBef>
            <a:spcAft>
              <a:spcPct val="35000"/>
            </a:spcAft>
            <a:buNone/>
          </a:pPr>
          <a:r>
            <a:rPr lang="en-GB" sz="2200" b="1" kern="1200" dirty="0"/>
            <a:t>Distributed</a:t>
          </a:r>
        </a:p>
        <a:p>
          <a:pPr marL="0" lvl="0" indent="0" algn="l" defTabSz="977900">
            <a:lnSpc>
              <a:spcPct val="90000"/>
            </a:lnSpc>
            <a:spcBef>
              <a:spcPct val="0"/>
            </a:spcBef>
            <a:spcAft>
              <a:spcPct val="35000"/>
            </a:spcAft>
            <a:buNone/>
          </a:pPr>
          <a:r>
            <a:rPr lang="en-GB" sz="2200" b="1" kern="1200" dirty="0"/>
            <a:t>Query engine</a:t>
          </a:r>
          <a:endParaRPr lang="en-US" sz="2200" b="1" kern="1200" dirty="0"/>
        </a:p>
        <a:p>
          <a:pPr marL="171450" lvl="1" indent="-171450" algn="l" defTabSz="755650">
            <a:lnSpc>
              <a:spcPct val="90000"/>
            </a:lnSpc>
            <a:spcBef>
              <a:spcPct val="0"/>
            </a:spcBef>
            <a:spcAft>
              <a:spcPct val="15000"/>
            </a:spcAft>
            <a:buChar char="•"/>
          </a:pPr>
          <a:r>
            <a:rPr lang="en-US" sz="1700" kern="1200" dirty="0"/>
            <a:t>Parallel processing coordination</a:t>
          </a:r>
        </a:p>
      </dsp:txBody>
      <dsp:txXfrm rot="5400000">
        <a:off x="5120003" y="941603"/>
        <a:ext cx="2380268" cy="2824812"/>
      </dsp:txXfrm>
    </dsp:sp>
    <dsp:sp modelId="{66BD94DF-CB6F-438D-B739-5318947D8059}">
      <dsp:nvSpPr>
        <dsp:cNvPr id="0" name=""/>
        <dsp:cNvSpPr/>
      </dsp:nvSpPr>
      <dsp:spPr>
        <a:xfrm rot="16200000">
          <a:off x="6514916" y="1163875"/>
          <a:ext cx="4708020" cy="2380268"/>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83" bIns="0" numCol="1" spcCol="1270" anchor="t" anchorCtr="0">
          <a:noAutofit/>
        </a:bodyPr>
        <a:lstStyle/>
        <a:p>
          <a:pPr marL="0" lvl="0" indent="0" algn="l" defTabSz="977900">
            <a:lnSpc>
              <a:spcPct val="90000"/>
            </a:lnSpc>
            <a:spcBef>
              <a:spcPct val="0"/>
            </a:spcBef>
            <a:spcAft>
              <a:spcPct val="35000"/>
            </a:spcAft>
            <a:buNone/>
          </a:pPr>
          <a:r>
            <a:rPr lang="en-GB" sz="2200" b="1" kern="1200" dirty="0"/>
            <a:t>Lots of machines!</a:t>
          </a:r>
          <a:endParaRPr lang="en-US" sz="2200" b="1" kern="1200" dirty="0"/>
        </a:p>
        <a:p>
          <a:pPr marL="171450" lvl="1" indent="-171450" algn="l" defTabSz="755650">
            <a:lnSpc>
              <a:spcPct val="90000"/>
            </a:lnSpc>
            <a:spcBef>
              <a:spcPct val="0"/>
            </a:spcBef>
            <a:spcAft>
              <a:spcPct val="15000"/>
            </a:spcAft>
            <a:buChar char="•"/>
          </a:pPr>
          <a:r>
            <a:rPr lang="en-US" sz="1700" kern="1200" dirty="0"/>
            <a:t>Lots of small databases running in parallel</a:t>
          </a:r>
        </a:p>
      </dsp:txBody>
      <dsp:txXfrm rot="5400000">
        <a:off x="7678792" y="941603"/>
        <a:ext cx="2380268" cy="2824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15824-F4F1-4344-A67D-A9978CF674CC}">
      <dsp:nvSpPr>
        <dsp:cNvPr id="0" name=""/>
        <dsp:cNvSpPr/>
      </dsp:nvSpPr>
      <dsp:spPr>
        <a:xfrm rot="5400000">
          <a:off x="6967706" y="-2535999"/>
          <a:ext cx="1906210" cy="7454881"/>
        </a:xfrm>
        <a:prstGeom prst="round2SameRect">
          <a:avLst/>
        </a:prstGeom>
        <a:solidFill>
          <a:schemeClr val="bg1">
            <a:alpha val="90000"/>
          </a:schemeClr>
        </a:solidFill>
        <a:ln w="10795" cap="flat" cmpd="sng" algn="ctr">
          <a:solidFill>
            <a:schemeClr val="tx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rPr>
            <a:t>Clustered index</a:t>
          </a:r>
        </a:p>
        <a:p>
          <a:pPr marL="171450" lvl="1" indent="-171450" algn="l" defTabSz="711200">
            <a:lnSpc>
              <a:spcPct val="90000"/>
            </a:lnSpc>
            <a:spcBef>
              <a:spcPct val="0"/>
            </a:spcBef>
            <a:spcAft>
              <a:spcPct val="15000"/>
            </a:spcAft>
            <a:buChar char="•"/>
          </a:pPr>
          <a:r>
            <a:rPr lang="en-US" sz="1600" kern="1200" dirty="0">
              <a:latin typeface="+mn-lt"/>
            </a:rPr>
            <a:t>Round Robin</a:t>
          </a:r>
        </a:p>
        <a:p>
          <a:pPr marL="171450" lvl="1" indent="-171450" algn="l" defTabSz="711200">
            <a:lnSpc>
              <a:spcPct val="90000"/>
            </a:lnSpc>
            <a:spcBef>
              <a:spcPct val="0"/>
            </a:spcBef>
            <a:spcAft>
              <a:spcPct val="15000"/>
            </a:spcAft>
            <a:buChar char="•"/>
          </a:pPr>
          <a:r>
            <a:rPr lang="en-US" sz="1600" kern="1200">
              <a:latin typeface="+mn-lt"/>
            </a:rPr>
            <a:t>Future Improvement - Choose replicate option when it becomes </a:t>
          </a:r>
          <a:r>
            <a:rPr lang="en-US" sz="1600" kern="1200">
              <a:latin typeface="+mn-lt"/>
              <a:ea typeface="+mn-ea"/>
              <a:cs typeface="+mn-cs"/>
            </a:rPr>
            <a:t>available</a:t>
          </a:r>
          <a:endParaRPr lang="en-US" sz="1600" kern="1200" dirty="0">
            <a:latin typeface="+mn-lt"/>
            <a:ea typeface="+mn-ea"/>
            <a:cs typeface="+mn-cs"/>
          </a:endParaRPr>
        </a:p>
      </dsp:txBody>
      <dsp:txXfrm rot="-5400000">
        <a:off x="4193371" y="331390"/>
        <a:ext cx="7361827" cy="1720102"/>
      </dsp:txXfrm>
    </dsp:sp>
    <dsp:sp modelId="{2E17E9ED-702F-4ED0-987A-1CBE99EAA551}">
      <dsp:nvSpPr>
        <dsp:cNvPr id="0" name=""/>
        <dsp:cNvSpPr/>
      </dsp:nvSpPr>
      <dsp:spPr>
        <a:xfrm>
          <a:off x="0" y="59"/>
          <a:ext cx="4193370" cy="2382763"/>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0" kern="1200"/>
            <a:t>Small dimension table (&lt; 60M rows)</a:t>
          </a:r>
          <a:endParaRPr lang="en-US" sz="4000" b="0" kern="1200" dirty="0"/>
        </a:p>
      </dsp:txBody>
      <dsp:txXfrm>
        <a:off x="116317" y="116376"/>
        <a:ext cx="3960736" cy="2150129"/>
      </dsp:txXfrm>
    </dsp:sp>
    <dsp:sp modelId="{7520FFF0-C6FF-4E0A-BFCB-26001FD39497}">
      <dsp:nvSpPr>
        <dsp:cNvPr id="0" name=""/>
        <dsp:cNvSpPr/>
      </dsp:nvSpPr>
      <dsp:spPr>
        <a:xfrm rot="5400000">
          <a:off x="6967706" y="-34097"/>
          <a:ext cx="1906210" cy="7454881"/>
        </a:xfrm>
        <a:prstGeom prst="round2SameRect">
          <a:avLst/>
        </a:prstGeom>
        <a:noFill/>
        <a:ln w="10795" cap="flat" cmpd="sng" algn="ctr">
          <a:solidFill>
            <a:schemeClr val="tx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Same design as fact table  </a:t>
          </a:r>
        </a:p>
        <a:p>
          <a:pPr marL="171450" lvl="1" indent="-171450" algn="l" defTabSz="711200">
            <a:lnSpc>
              <a:spcPct val="90000"/>
            </a:lnSpc>
            <a:spcBef>
              <a:spcPct val="0"/>
            </a:spcBef>
            <a:spcAft>
              <a:spcPct val="15000"/>
            </a:spcAft>
            <a:buChar char="•"/>
          </a:pPr>
          <a:r>
            <a:rPr lang="en-US" sz="1600" kern="1200" dirty="0"/>
            <a:t>Clustered columnstore (by default) and distribute on join key</a:t>
          </a:r>
        </a:p>
      </dsp:txBody>
      <dsp:txXfrm rot="-5400000">
        <a:off x="4193371" y="2833292"/>
        <a:ext cx="7361827" cy="1720102"/>
      </dsp:txXfrm>
    </dsp:sp>
    <dsp:sp modelId="{4B0C6885-C3E3-47B9-AC61-FEF8CA3FF5BA}">
      <dsp:nvSpPr>
        <dsp:cNvPr id="0" name=""/>
        <dsp:cNvSpPr/>
      </dsp:nvSpPr>
      <dsp:spPr>
        <a:xfrm>
          <a:off x="0" y="2501961"/>
          <a:ext cx="4193370" cy="2382763"/>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0" kern="1200"/>
            <a:t>Large dimension table</a:t>
          </a:r>
          <a:endParaRPr lang="en-US" sz="4000" b="0" kern="1200" dirty="0"/>
        </a:p>
      </dsp:txBody>
      <dsp:txXfrm>
        <a:off x="116317" y="2618278"/>
        <a:ext cx="3960736" cy="2150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B8197-FF2B-4F0F-846B-754A0126A13A}">
      <dsp:nvSpPr>
        <dsp:cNvPr id="0" name=""/>
        <dsp:cNvSpPr/>
      </dsp:nvSpPr>
      <dsp:spPr>
        <a:xfrm>
          <a:off x="0" y="35899"/>
          <a:ext cx="11272668" cy="797940"/>
        </a:xfrm>
        <a:prstGeom prst="roundRect">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Create and Update of Statistics are NOT yet automatic</a:t>
          </a:r>
          <a:endParaRPr lang="en-US" sz="3100" kern="1200" dirty="0"/>
        </a:p>
      </dsp:txBody>
      <dsp:txXfrm>
        <a:off x="38952" y="74851"/>
        <a:ext cx="11194764" cy="720036"/>
      </dsp:txXfrm>
    </dsp:sp>
    <dsp:sp modelId="{B479D356-C174-4009-A740-F39438DD9F59}">
      <dsp:nvSpPr>
        <dsp:cNvPr id="0" name=""/>
        <dsp:cNvSpPr/>
      </dsp:nvSpPr>
      <dsp:spPr>
        <a:xfrm>
          <a:off x="0" y="833839"/>
          <a:ext cx="11272668" cy="2245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90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Cost Based Query Optimizer needs statistics</a:t>
          </a:r>
        </a:p>
        <a:p>
          <a:pPr marL="228600" lvl="1" indent="-228600" algn="l" defTabSz="1066800">
            <a:lnSpc>
              <a:spcPct val="90000"/>
            </a:lnSpc>
            <a:spcBef>
              <a:spcPct val="0"/>
            </a:spcBef>
            <a:spcAft>
              <a:spcPct val="20000"/>
            </a:spcAft>
            <a:buChar char="•"/>
          </a:pPr>
          <a:r>
            <a:rPr lang="en-US" sz="2400" kern="1200" dirty="0"/>
            <a:t>Sampled stats are usually just fine</a:t>
          </a:r>
        </a:p>
        <a:p>
          <a:pPr marL="228600" lvl="1" indent="-228600" algn="l" defTabSz="1066800">
            <a:lnSpc>
              <a:spcPct val="90000"/>
            </a:lnSpc>
            <a:spcBef>
              <a:spcPct val="0"/>
            </a:spcBef>
            <a:spcAft>
              <a:spcPct val="20000"/>
            </a:spcAft>
            <a:buChar char="•"/>
          </a:pPr>
          <a:r>
            <a:rPr lang="en-US" sz="2400" kern="1200" dirty="0"/>
            <a:t>Create statistics for all columns used in JOINs, GROUP BY, WHERE</a:t>
          </a:r>
        </a:p>
        <a:p>
          <a:pPr marL="228600" lvl="1" indent="-228600" algn="l" defTabSz="1066800">
            <a:lnSpc>
              <a:spcPct val="90000"/>
            </a:lnSpc>
            <a:spcBef>
              <a:spcPct val="0"/>
            </a:spcBef>
            <a:spcAft>
              <a:spcPct val="20000"/>
            </a:spcAft>
            <a:buChar char="•"/>
          </a:pPr>
          <a:r>
            <a:rPr lang="en-US" sz="2400" kern="1200" dirty="0"/>
            <a:t>Update statistics after incremental load</a:t>
          </a:r>
        </a:p>
        <a:p>
          <a:pPr marL="228600" lvl="1" indent="-228600" algn="l" defTabSz="1066800">
            <a:lnSpc>
              <a:spcPct val="90000"/>
            </a:lnSpc>
            <a:spcBef>
              <a:spcPct val="0"/>
            </a:spcBef>
            <a:spcAft>
              <a:spcPct val="20000"/>
            </a:spcAft>
            <a:buChar char="•"/>
          </a:pPr>
          <a:r>
            <a:rPr lang="en-US" sz="2400" kern="1200" dirty="0"/>
            <a:t>If needed, use multi-column statistics on join and group by</a:t>
          </a:r>
        </a:p>
      </dsp:txBody>
      <dsp:txXfrm>
        <a:off x="0" y="833839"/>
        <a:ext cx="11272668" cy="2245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42F16-CFEB-4C97-8FB1-1BB66AFD4DD8}">
      <dsp:nvSpPr>
        <dsp:cNvPr id="0" name=""/>
        <dsp:cNvSpPr/>
      </dsp:nvSpPr>
      <dsp:spPr>
        <a:xfrm>
          <a:off x="2149" y="0"/>
          <a:ext cx="4396920" cy="5730240"/>
        </a:xfrm>
        <a:prstGeom prst="roundRect">
          <a:avLst>
            <a:gd name="adj" fmla="val 10000"/>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Tips</a:t>
          </a:r>
        </a:p>
        <a:p>
          <a:pPr marL="171450" lvl="1" indent="-171450" algn="l" defTabSz="800100">
            <a:lnSpc>
              <a:spcPct val="90000"/>
            </a:lnSpc>
            <a:spcBef>
              <a:spcPct val="0"/>
            </a:spcBef>
            <a:spcAft>
              <a:spcPct val="15000"/>
            </a:spcAft>
            <a:buChar char="•"/>
          </a:pPr>
          <a:r>
            <a:rPr lang="en-US" sz="1800" kern="1200" dirty="0"/>
            <a:t>Incorrect format means migration needs to be entirely repeated</a:t>
          </a:r>
        </a:p>
        <a:p>
          <a:pPr marL="171450" lvl="1" indent="-171450" algn="l" defTabSz="800100">
            <a:lnSpc>
              <a:spcPct val="90000"/>
            </a:lnSpc>
            <a:spcBef>
              <a:spcPct val="0"/>
            </a:spcBef>
            <a:spcAft>
              <a:spcPct val="15000"/>
            </a:spcAft>
            <a:buChar char="•"/>
          </a:pPr>
          <a:r>
            <a:rPr lang="en-US" sz="1800" kern="1200" dirty="0"/>
            <a:t>Exploit </a:t>
          </a:r>
          <a:r>
            <a:rPr lang="en-US" sz="1800" kern="1200" dirty="0" err="1"/>
            <a:t>bcp</a:t>
          </a:r>
          <a:r>
            <a:rPr lang="en-US" sz="1800" kern="1200" dirty="0"/>
            <a:t> options, hints, parallelism</a:t>
          </a:r>
        </a:p>
        <a:p>
          <a:pPr marL="171450" lvl="1" indent="-171450" algn="l" defTabSz="800100">
            <a:lnSpc>
              <a:spcPct val="90000"/>
            </a:lnSpc>
            <a:spcBef>
              <a:spcPct val="0"/>
            </a:spcBef>
            <a:spcAft>
              <a:spcPct val="15000"/>
            </a:spcAft>
            <a:buChar char="•"/>
          </a:pPr>
          <a:r>
            <a:rPr lang="en-US" sz="1800" kern="1200" dirty="0"/>
            <a:t>Multiple compressed files, Split files </a:t>
          </a:r>
        </a:p>
        <a:p>
          <a:pPr marL="342900" lvl="2" indent="-171450" algn="l" defTabSz="800100">
            <a:lnSpc>
              <a:spcPct val="90000"/>
            </a:lnSpc>
            <a:spcBef>
              <a:spcPct val="0"/>
            </a:spcBef>
            <a:spcAft>
              <a:spcPct val="15000"/>
            </a:spcAft>
            <a:buFont typeface="Courier New" panose="02070309020205020404" pitchFamily="49" charset="0"/>
            <a:buChar char="o"/>
          </a:pPr>
          <a:r>
            <a:rPr lang="en-US" sz="1800" kern="1200" dirty="0"/>
            <a:t>Parallel import, reliable transfer</a:t>
          </a:r>
        </a:p>
        <a:p>
          <a:pPr marL="171450" lvl="1" indent="-171450" algn="l" defTabSz="800100">
            <a:lnSpc>
              <a:spcPct val="90000"/>
            </a:lnSpc>
            <a:spcBef>
              <a:spcPct val="0"/>
            </a:spcBef>
            <a:spcAft>
              <a:spcPct val="15000"/>
            </a:spcAft>
            <a:buChar char="•"/>
          </a:pPr>
          <a:r>
            <a:rPr lang="en-US" sz="1800" kern="1200" dirty="0"/>
            <a:t>Don’t use multiple files in the same </a:t>
          </a:r>
          <a:r>
            <a:rPr lang="en-US" sz="1800" kern="1200" dirty="0" err="1"/>
            <a:t>zipfiles</a:t>
          </a:r>
          <a:endParaRPr lang="en-US" sz="1800" kern="1200" dirty="0"/>
        </a:p>
        <a:p>
          <a:pPr marL="171450" lvl="1" indent="-171450" algn="l" defTabSz="800100">
            <a:lnSpc>
              <a:spcPct val="90000"/>
            </a:lnSpc>
            <a:spcBef>
              <a:spcPct val="0"/>
            </a:spcBef>
            <a:spcAft>
              <a:spcPct val="15000"/>
            </a:spcAft>
            <a:buChar char="•"/>
          </a:pPr>
          <a:r>
            <a:rPr lang="en-US" sz="1800" kern="1200" dirty="0"/>
            <a:t>Efficient Copy</a:t>
          </a:r>
        </a:p>
        <a:p>
          <a:pPr marL="342900" lvl="2" indent="-171450" algn="l" defTabSz="800100">
            <a:lnSpc>
              <a:spcPct val="90000"/>
            </a:lnSpc>
            <a:spcBef>
              <a:spcPct val="0"/>
            </a:spcBef>
            <a:spcAft>
              <a:spcPct val="15000"/>
            </a:spcAft>
            <a:buFont typeface="Courier New" panose="02070309020205020404" pitchFamily="49" charset="0"/>
            <a:buChar char="o"/>
          </a:pPr>
          <a:r>
            <a:rPr lang="en-US" sz="1800" kern="1200" dirty="0"/>
            <a:t>Parallel, Async, </a:t>
          </a:r>
          <a:r>
            <a:rPr lang="en-US" sz="1800" kern="1200" dirty="0" err="1"/>
            <a:t>Resumable</a:t>
          </a:r>
          <a:endParaRPr lang="en-US" sz="1800" kern="1200" dirty="0"/>
        </a:p>
        <a:p>
          <a:pPr marL="342900" lvl="2" indent="-171450" algn="l" defTabSz="800100">
            <a:lnSpc>
              <a:spcPct val="90000"/>
            </a:lnSpc>
            <a:spcBef>
              <a:spcPct val="0"/>
            </a:spcBef>
            <a:spcAft>
              <a:spcPct val="15000"/>
            </a:spcAft>
            <a:buFont typeface="Courier New" panose="02070309020205020404" pitchFamily="49" charset="0"/>
            <a:buChar char="o"/>
          </a:pPr>
          <a:r>
            <a:rPr lang="en-US" sz="1800" kern="1200" dirty="0"/>
            <a:t>Limit concurrent copies if low bandwidth</a:t>
          </a:r>
        </a:p>
        <a:p>
          <a:pPr marL="171450" lvl="1" indent="-171450" algn="l" defTabSz="800100">
            <a:lnSpc>
              <a:spcPct val="90000"/>
            </a:lnSpc>
            <a:spcBef>
              <a:spcPct val="0"/>
            </a:spcBef>
            <a:spcAft>
              <a:spcPct val="15000"/>
            </a:spcAft>
            <a:buChar char="•"/>
          </a:pPr>
          <a:r>
            <a:rPr lang="en-US" sz="1800" kern="1200" dirty="0"/>
            <a:t>Only One AzCopy per machine</a:t>
          </a:r>
        </a:p>
        <a:p>
          <a:pPr marL="171450" lvl="1" indent="-171450" algn="l" defTabSz="800100">
            <a:lnSpc>
              <a:spcPct val="90000"/>
            </a:lnSpc>
            <a:spcBef>
              <a:spcPct val="0"/>
            </a:spcBef>
            <a:spcAft>
              <a:spcPct val="15000"/>
            </a:spcAft>
            <a:buChar char="•"/>
          </a:pPr>
          <a:r>
            <a:rPr lang="en-US" sz="1800" kern="1200" dirty="0"/>
            <a:t>Very Large Data transfer </a:t>
          </a:r>
        </a:p>
        <a:p>
          <a:pPr marL="342900" lvl="2" indent="-171450" algn="l" defTabSz="800100">
            <a:lnSpc>
              <a:spcPct val="90000"/>
            </a:lnSpc>
            <a:spcBef>
              <a:spcPct val="0"/>
            </a:spcBef>
            <a:spcAft>
              <a:spcPct val="15000"/>
            </a:spcAft>
            <a:buFont typeface="Courier New" panose="02070309020205020404" pitchFamily="49" charset="0"/>
            <a:buChar char="o"/>
          </a:pPr>
          <a:r>
            <a:rPr lang="en-US" sz="1800" kern="1200" dirty="0"/>
            <a:t>Express Route, Import/Export Service</a:t>
          </a:r>
        </a:p>
      </dsp:txBody>
      <dsp:txXfrm>
        <a:off x="130930" y="128781"/>
        <a:ext cx="4139358" cy="5472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8CB4D-0166-4107-BA0C-6367D3D3A6DA}">
      <dsp:nvSpPr>
        <dsp:cNvPr id="0" name=""/>
        <dsp:cNvSpPr/>
      </dsp:nvSpPr>
      <dsp:spPr>
        <a:xfrm>
          <a:off x="0" y="326100"/>
          <a:ext cx="3843031" cy="3609683"/>
        </a:xfrm>
        <a:prstGeom prst="roundRect">
          <a:avLst>
            <a:gd name="adj" fmla="val 10000"/>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Tips</a:t>
          </a:r>
        </a:p>
        <a:p>
          <a:pPr marL="171450" lvl="1" indent="-171450" algn="l" defTabSz="800100">
            <a:lnSpc>
              <a:spcPct val="90000"/>
            </a:lnSpc>
            <a:spcBef>
              <a:spcPct val="0"/>
            </a:spcBef>
            <a:spcAft>
              <a:spcPct val="15000"/>
            </a:spcAft>
            <a:buChar char="•"/>
          </a:pPr>
          <a:r>
            <a:rPr lang="en-US" sz="1800" kern="1200" dirty="0"/>
            <a:t>Increase DWUs allocated for Azure SQL DW for faster import</a:t>
          </a:r>
        </a:p>
        <a:p>
          <a:pPr marL="171450" lvl="1" indent="-171450" algn="l" defTabSz="800100">
            <a:lnSpc>
              <a:spcPct val="90000"/>
            </a:lnSpc>
            <a:spcBef>
              <a:spcPct val="0"/>
            </a:spcBef>
            <a:spcAft>
              <a:spcPct val="15000"/>
            </a:spcAft>
            <a:buChar char="•"/>
          </a:pPr>
          <a:r>
            <a:rPr lang="en-IN" sz="1800" kern="1200" dirty="0"/>
            <a:t>Use Higher resource classes for data loading</a:t>
          </a:r>
          <a:endParaRPr lang="en-US" sz="1800" kern="1200" dirty="0"/>
        </a:p>
        <a:p>
          <a:pPr marL="171450" lvl="1" indent="-171450" algn="l" defTabSz="800100">
            <a:lnSpc>
              <a:spcPct val="90000"/>
            </a:lnSpc>
            <a:spcBef>
              <a:spcPct val="0"/>
            </a:spcBef>
            <a:spcAft>
              <a:spcPct val="15000"/>
            </a:spcAft>
            <a:buChar char="•"/>
          </a:pPr>
          <a:r>
            <a:rPr lang="en-US" sz="1800" kern="1200" dirty="0"/>
            <a:t>Refer to SQLCAT guidance on Data Loading Strategies</a:t>
          </a:r>
        </a:p>
        <a:p>
          <a:pPr marL="171450" lvl="1" indent="-171450" algn="l" defTabSz="800100">
            <a:lnSpc>
              <a:spcPct val="90000"/>
            </a:lnSpc>
            <a:spcBef>
              <a:spcPct val="0"/>
            </a:spcBef>
            <a:spcAft>
              <a:spcPct val="15000"/>
            </a:spcAft>
            <a:buChar char="•"/>
          </a:pPr>
          <a:r>
            <a:rPr lang="en-US" sz="1800" kern="1200" dirty="0"/>
            <a:t>Distinguish between compatibility conversions and data transformations</a:t>
          </a:r>
        </a:p>
      </dsp:txBody>
      <dsp:txXfrm>
        <a:off x="105724" y="431824"/>
        <a:ext cx="3631583" cy="3398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DE296-3391-45E3-B71C-5EEC0EF15F0E}">
      <dsp:nvSpPr>
        <dsp:cNvPr id="0" name=""/>
        <dsp:cNvSpPr/>
      </dsp:nvSpPr>
      <dsp:spPr>
        <a:xfrm>
          <a:off x="0" y="5574"/>
          <a:ext cx="7197725" cy="748800"/>
        </a:xfrm>
        <a:prstGeom prst="roundRect">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Generating Identities in ETL</a:t>
          </a:r>
        </a:p>
      </dsp:txBody>
      <dsp:txXfrm>
        <a:off x="36553" y="42127"/>
        <a:ext cx="7124619" cy="675694"/>
      </dsp:txXfrm>
    </dsp:sp>
    <dsp:sp modelId="{CDE076AF-276C-454A-8F0C-84CC5896DE86}">
      <dsp:nvSpPr>
        <dsp:cNvPr id="0" name=""/>
        <dsp:cNvSpPr/>
      </dsp:nvSpPr>
      <dsp:spPr>
        <a:xfrm>
          <a:off x="0" y="754374"/>
          <a:ext cx="7197725"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52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Fastest done in pulling data from source</a:t>
          </a:r>
        </a:p>
        <a:p>
          <a:pPr marL="171450" lvl="1" indent="-171450" algn="l" defTabSz="800100">
            <a:lnSpc>
              <a:spcPct val="90000"/>
            </a:lnSpc>
            <a:spcBef>
              <a:spcPct val="0"/>
            </a:spcBef>
            <a:spcAft>
              <a:spcPct val="20000"/>
            </a:spcAft>
            <a:buChar char="•"/>
          </a:pPr>
          <a:r>
            <a:rPr lang="en-US" sz="1800" kern="1200" dirty="0"/>
            <a:t>Next best option: ETL tool generates identities</a:t>
          </a:r>
        </a:p>
      </dsp:txBody>
      <dsp:txXfrm>
        <a:off x="0" y="754374"/>
        <a:ext cx="7197725" cy="662400"/>
      </dsp:txXfrm>
    </dsp:sp>
    <dsp:sp modelId="{3E516E1E-54EB-4CF4-9CA7-D5BD04FE6094}">
      <dsp:nvSpPr>
        <dsp:cNvPr id="0" name=""/>
        <dsp:cNvSpPr/>
      </dsp:nvSpPr>
      <dsp:spPr>
        <a:xfrm>
          <a:off x="0" y="1416774"/>
          <a:ext cx="7197725" cy="748800"/>
        </a:xfrm>
        <a:prstGeom prst="roundRect">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Merging into SQL DW</a:t>
          </a:r>
        </a:p>
      </dsp:txBody>
      <dsp:txXfrm>
        <a:off x="36553" y="1453327"/>
        <a:ext cx="7124619" cy="675694"/>
      </dsp:txXfrm>
    </dsp:sp>
    <dsp:sp modelId="{EA20D563-8E8E-4320-9A7D-F9C0353DE281}">
      <dsp:nvSpPr>
        <dsp:cNvPr id="0" name=""/>
        <dsp:cNvSpPr/>
      </dsp:nvSpPr>
      <dsp:spPr>
        <a:xfrm>
          <a:off x="0" y="2165574"/>
          <a:ext cx="7197725"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52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Incremental load: Generate hash on columns and compare hash in DELETE, INSERT or UPDATE with SQL DW </a:t>
          </a:r>
          <a:r>
            <a:rPr lang="en-US" sz="1800" kern="1200" dirty="0" err="1"/>
            <a:t>HashBytes</a:t>
          </a:r>
          <a:endParaRPr lang="en-US" sz="1800" kern="1200" dirty="0"/>
        </a:p>
      </dsp:txBody>
      <dsp:txXfrm>
        <a:off x="0" y="2165574"/>
        <a:ext cx="7197725" cy="662400"/>
      </dsp:txXfrm>
    </dsp:sp>
    <dsp:sp modelId="{32ADD767-5DC6-4662-991C-20AE519DBB72}">
      <dsp:nvSpPr>
        <dsp:cNvPr id="0" name=""/>
        <dsp:cNvSpPr/>
      </dsp:nvSpPr>
      <dsp:spPr>
        <a:xfrm>
          <a:off x="0" y="2827975"/>
          <a:ext cx="7197725" cy="748800"/>
        </a:xfrm>
        <a:prstGeom prst="roundRect">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Sometimes ETL Tool may score over </a:t>
          </a:r>
          <a:r>
            <a:rPr lang="en-US" sz="2400" kern="1200" dirty="0" err="1"/>
            <a:t>PolyBase</a:t>
          </a:r>
          <a:endParaRPr lang="en-US" sz="2400" kern="1200" dirty="0"/>
        </a:p>
      </dsp:txBody>
      <dsp:txXfrm>
        <a:off x="36553" y="2864528"/>
        <a:ext cx="7124619" cy="675694"/>
      </dsp:txXfrm>
    </dsp:sp>
    <dsp:sp modelId="{ED0F9D59-826D-4B5E-B23E-A9E8E597E734}">
      <dsp:nvSpPr>
        <dsp:cNvPr id="0" name=""/>
        <dsp:cNvSpPr/>
      </dsp:nvSpPr>
      <dsp:spPr>
        <a:xfrm>
          <a:off x="0" y="3576775"/>
          <a:ext cx="7197725" cy="126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52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Small Tables: Simpler dev experience, Error routing etc. </a:t>
          </a:r>
        </a:p>
        <a:p>
          <a:pPr marL="342900" lvl="2" indent="-171450" algn="l" defTabSz="800100">
            <a:lnSpc>
              <a:spcPct val="90000"/>
            </a:lnSpc>
            <a:spcBef>
              <a:spcPct val="0"/>
            </a:spcBef>
            <a:spcAft>
              <a:spcPct val="20000"/>
            </a:spcAft>
            <a:buFont typeface="Courier New" panose="02070309020205020404" pitchFamily="49" charset="0"/>
            <a:buChar char="o"/>
          </a:pPr>
          <a:r>
            <a:rPr lang="en-US" sz="1800" kern="1200" dirty="0"/>
            <a:t>Perf Impact not noticeable</a:t>
          </a:r>
        </a:p>
        <a:p>
          <a:pPr marL="171450" lvl="1" indent="-171450" algn="l" defTabSz="800100">
            <a:lnSpc>
              <a:spcPct val="90000"/>
            </a:lnSpc>
            <a:spcBef>
              <a:spcPct val="0"/>
            </a:spcBef>
            <a:spcAft>
              <a:spcPct val="20000"/>
            </a:spcAft>
            <a:buChar char="•"/>
          </a:pPr>
          <a:r>
            <a:rPr lang="en-US" sz="1800" kern="1200" dirty="0"/>
            <a:t>Tables with Large Rows (&gt;32K): No support in </a:t>
          </a:r>
          <a:r>
            <a:rPr lang="en-US" sz="1800" kern="1200" dirty="0" err="1"/>
            <a:t>PolyBase</a:t>
          </a:r>
          <a:r>
            <a:rPr lang="en-US" sz="1800" kern="1200" dirty="0"/>
            <a:t> yet</a:t>
          </a:r>
        </a:p>
        <a:p>
          <a:pPr marL="114300" lvl="1" indent="-114300" algn="l" defTabSz="622300">
            <a:lnSpc>
              <a:spcPct val="90000"/>
            </a:lnSpc>
            <a:spcBef>
              <a:spcPct val="0"/>
            </a:spcBef>
            <a:spcAft>
              <a:spcPct val="20000"/>
            </a:spcAft>
            <a:buChar char="•"/>
          </a:pPr>
          <a:endParaRPr lang="en-US" sz="1400" kern="1200" dirty="0"/>
        </a:p>
      </dsp:txBody>
      <dsp:txXfrm>
        <a:off x="0" y="3576775"/>
        <a:ext cx="7197725" cy="12626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8CB4D-0166-4107-BA0C-6367D3D3A6DA}">
      <dsp:nvSpPr>
        <dsp:cNvPr id="0" name=""/>
        <dsp:cNvSpPr/>
      </dsp:nvSpPr>
      <dsp:spPr>
        <a:xfrm>
          <a:off x="1876" y="0"/>
          <a:ext cx="3839278" cy="4261884"/>
        </a:xfrm>
        <a:prstGeom prst="roundRect">
          <a:avLst>
            <a:gd name="adj" fmla="val 10000"/>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t" anchorCtr="0">
          <a:noAutofit/>
        </a:bodyPr>
        <a:lstStyle/>
        <a:p>
          <a:pPr marL="0" lvl="0" indent="0" algn="l" defTabSz="711200">
            <a:lnSpc>
              <a:spcPct val="90000"/>
            </a:lnSpc>
            <a:spcBef>
              <a:spcPct val="0"/>
            </a:spcBef>
            <a:spcAft>
              <a:spcPct val="35000"/>
            </a:spcAft>
            <a:buNone/>
          </a:pPr>
          <a:r>
            <a:rPr lang="en-US" sz="1600" kern="1200" dirty="0"/>
            <a:t>Tips</a:t>
          </a:r>
        </a:p>
        <a:p>
          <a:pPr marL="171450" lvl="1" indent="-171450" algn="l" defTabSz="800100">
            <a:lnSpc>
              <a:spcPct val="90000"/>
            </a:lnSpc>
            <a:spcBef>
              <a:spcPct val="0"/>
            </a:spcBef>
            <a:spcAft>
              <a:spcPct val="15000"/>
            </a:spcAft>
            <a:buChar char="•"/>
          </a:pPr>
          <a:r>
            <a:rPr lang="en-US" sz="1800" kern="1200" dirty="0"/>
            <a:t>Exploit SQL Server/Oracle features like ROW_NUMBER</a:t>
          </a:r>
        </a:p>
        <a:p>
          <a:pPr marL="171450" lvl="1" indent="-171450" algn="l" defTabSz="800100">
            <a:lnSpc>
              <a:spcPct val="90000"/>
            </a:lnSpc>
            <a:spcBef>
              <a:spcPct val="0"/>
            </a:spcBef>
            <a:spcAft>
              <a:spcPct val="15000"/>
            </a:spcAft>
            <a:buChar char="•"/>
          </a:pPr>
          <a:r>
            <a:rPr lang="en-US" sz="1800" kern="1200" dirty="0"/>
            <a:t>Use the SQL DW built in </a:t>
          </a:r>
          <a:r>
            <a:rPr lang="en-US" sz="1800" kern="1200" dirty="0" err="1"/>
            <a:t>HashBytes</a:t>
          </a:r>
          <a:endParaRPr lang="en-US" sz="1800" kern="1200" dirty="0"/>
        </a:p>
        <a:p>
          <a:pPr marL="171450" lvl="1" indent="-171450" algn="l" defTabSz="800100">
            <a:lnSpc>
              <a:spcPct val="90000"/>
            </a:lnSpc>
            <a:spcBef>
              <a:spcPct val="0"/>
            </a:spcBef>
            <a:spcAft>
              <a:spcPct val="15000"/>
            </a:spcAft>
            <a:buChar char="•"/>
          </a:pPr>
          <a:r>
            <a:rPr lang="en-US" sz="1800" kern="1200" dirty="0"/>
            <a:t>Table with large sized rows and a large number of rows</a:t>
          </a:r>
        </a:p>
        <a:p>
          <a:pPr marL="171450" lvl="1" indent="-171450" algn="l" defTabSz="800100">
            <a:lnSpc>
              <a:spcPct val="90000"/>
            </a:lnSpc>
            <a:spcBef>
              <a:spcPct val="0"/>
            </a:spcBef>
            <a:spcAft>
              <a:spcPct val="15000"/>
            </a:spcAft>
            <a:buChar char="•"/>
          </a:pPr>
          <a:r>
            <a:rPr lang="en-US" sz="1800" kern="1200" dirty="0"/>
            <a:t>Consider vertically splitting the tables for fast loading with </a:t>
          </a:r>
          <a:r>
            <a:rPr lang="en-US" sz="1800" kern="1200" dirty="0" err="1"/>
            <a:t>PolyBase</a:t>
          </a:r>
          <a:endParaRPr lang="en-US" sz="1800" kern="1200" dirty="0"/>
        </a:p>
        <a:p>
          <a:pPr marL="114300" lvl="1" indent="-114300" algn="l" defTabSz="533400">
            <a:lnSpc>
              <a:spcPct val="90000"/>
            </a:lnSpc>
            <a:spcBef>
              <a:spcPct val="0"/>
            </a:spcBef>
            <a:spcAft>
              <a:spcPct val="15000"/>
            </a:spcAft>
            <a:buChar char="•"/>
          </a:pPr>
          <a:endParaRPr lang="en-US" sz="1200" kern="1200" dirty="0"/>
        </a:p>
        <a:p>
          <a:pPr marL="228600" lvl="2"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14325" y="112449"/>
        <a:ext cx="3614380" cy="403698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5A77B-7576-4259-88AD-DCDF9BA1DCC5}"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FA60E-AD5C-4264-884B-ECD9CC856FA7}" type="slidenum">
              <a:rPr lang="en-US" smtClean="0"/>
              <a:t>‹#›</a:t>
            </a:fld>
            <a:endParaRPr lang="en-US"/>
          </a:p>
        </p:txBody>
      </p:sp>
    </p:spTree>
    <p:extLst>
      <p:ext uri="{BB962C8B-B14F-4D97-AF65-F5344CB8AC3E}">
        <p14:creationId xmlns:p14="http://schemas.microsoft.com/office/powerpoint/2010/main" val="333462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8" Type="http://schemas.openxmlformats.org/officeDocument/2006/relationships/hyperlink" Target="https://msdn.microsoft.com/library/ms187348.aspx" TargetMode="External"/><Relationship Id="rId3" Type="http://schemas.openxmlformats.org/officeDocument/2006/relationships/hyperlink" Target="https://azure.microsoft.com/en-us/documentation/articles/sql-data-warehouse-manage-compute-overview/#pause-compute-bk" TargetMode="External"/><Relationship Id="rId7" Type="http://schemas.openxmlformats.org/officeDocument/2006/relationships/hyperlink" Target="https://msdn.microsoft.com/library/ms188038.aspx" TargetMode="External"/><Relationship Id="rId2" Type="http://schemas.openxmlformats.org/officeDocument/2006/relationships/slide" Target="../slides/slide79.xml"/><Relationship Id="rId1" Type="http://schemas.openxmlformats.org/officeDocument/2006/relationships/notesMaster" Target="../notesMasters/notesMaster1.xml"/><Relationship Id="rId6" Type="http://schemas.openxmlformats.org/officeDocument/2006/relationships/hyperlink" Target="https://azure.microsoft.com/en-us/documentation/articles/sql-data-warehouse-tables-statistics/" TargetMode="External"/><Relationship Id="rId5" Type="http://schemas.openxmlformats.org/officeDocument/2006/relationships/hyperlink" Target="https://azure.microsoft.com/en-us/documentation/articles/sql-data-warehouse-manage-compute-overview/#scale-performance-bk" TargetMode="External"/><Relationship Id="rId4" Type="http://schemas.openxmlformats.org/officeDocument/2006/relationships/hyperlink" Target="https://azure.microsoft.com/en-us/documentation/articles/sql-data-warehouse-manage-compute-overview/#resume-compute-bk"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azure.microsoft.com/en-us/documentation/articles/sql-data-warehouse-develop-transactions/" TargetMode="External"/><Relationship Id="rId2" Type="http://schemas.openxmlformats.org/officeDocument/2006/relationships/slide" Target="../slides/slide82.xml"/><Relationship Id="rId1" Type="http://schemas.openxmlformats.org/officeDocument/2006/relationships/notesMaster" Target="../notesMasters/notesMaster1.xml"/><Relationship Id="rId4" Type="http://schemas.openxmlformats.org/officeDocument/2006/relationships/hyperlink" Target="https://azure.microsoft.com/en-us/documentation/articles/sql-data-warehouse-develop-best-practices-transactions/"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azure.microsoft.com/en-us/documentation/articles/sql-data-warehouse-develop-transactions/"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azure.microsoft.com/en-us/documentation/articles/sql-data-warehouse-develop-best-practices-transactions/"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azure.microsoft.com/en-us/documentation/articles/sql-data-warehouse-tables-temporary/"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blogs.msdn.microsoft.com/sqlcat/2015/08/11/choosing-hash-distributed-table-vs-round-robin-distributed-table-in-azure-sql-dw-service/" TargetMode="External"/><Relationship Id="rId2" Type="http://schemas.openxmlformats.org/officeDocument/2006/relationships/slide" Target="../slides/slide92.xml"/><Relationship Id="rId1" Type="http://schemas.openxmlformats.org/officeDocument/2006/relationships/notesMaster" Target="../notesMasters/notesMaster1.xml"/><Relationship Id="rId4" Type="http://schemas.openxmlformats.org/officeDocument/2006/relationships/hyperlink" Target="https://azure.microsoft.com/en-in/documentation/articles/sql-data-warehouse-migrate-migration-utilit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azure.microsoft.com/en-us/documentation/articles/sql-data-warehouse-migrate-code/"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74826-D799-4ECA-A065-1147448C1A34}"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
        <p:nvSpPr>
          <p:cNvPr id="5" name="Notes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11761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14</a:t>
            </a:fld>
            <a:endParaRPr lang="en-US"/>
          </a:p>
        </p:txBody>
      </p:sp>
    </p:spTree>
    <p:extLst>
      <p:ext uri="{BB962C8B-B14F-4D97-AF65-F5344CB8AC3E}">
        <p14:creationId xmlns:p14="http://schemas.microsoft.com/office/powerpoint/2010/main" val="387571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6386">
              <a:lnSpc>
                <a:spcPct val="100000"/>
              </a:lnSpc>
              <a:spcBef>
                <a:spcPts val="3600"/>
              </a:spcBef>
            </a:pPr>
            <a:r>
              <a:rPr lang="en-US" kern="0" dirty="0">
                <a:gradFill>
                  <a:gsLst>
                    <a:gs pos="5417">
                      <a:schemeClr val="tx1"/>
                    </a:gs>
                    <a:gs pos="28000">
                      <a:schemeClr val="tx1"/>
                    </a:gs>
                  </a:gsLst>
                  <a:lin ang="5400000" scaled="0"/>
                </a:gradFill>
              </a:rPr>
              <a:t>SMP:</a:t>
            </a:r>
          </a:p>
          <a:p>
            <a:pPr defTabSz="896386">
              <a:lnSpc>
                <a:spcPct val="100000"/>
              </a:lnSpc>
              <a:spcBef>
                <a:spcPts val="3600"/>
              </a:spcBef>
            </a:pPr>
            <a:r>
              <a:rPr lang="en-US" kern="0" dirty="0">
                <a:gradFill>
                  <a:gsLst>
                    <a:gs pos="5417">
                      <a:schemeClr val="tx1"/>
                    </a:gs>
                    <a:gs pos="28000">
                      <a:schemeClr val="tx1"/>
                    </a:gs>
                  </a:gsLst>
                  <a:lin ang="5400000" scaled="0"/>
                </a:gradFill>
              </a:rPr>
              <a:t>Multiple CPUs are used to complete individual processes simultaneously</a:t>
            </a:r>
          </a:p>
          <a:p>
            <a:pPr defTabSz="896386">
              <a:lnSpc>
                <a:spcPct val="100000"/>
              </a:lnSpc>
              <a:spcBef>
                <a:spcPts val="3600"/>
              </a:spcBef>
            </a:pPr>
            <a:r>
              <a:rPr lang="en-US" kern="0" dirty="0">
                <a:gradFill>
                  <a:gsLst>
                    <a:gs pos="5417">
                      <a:schemeClr val="tx1"/>
                    </a:gs>
                    <a:gs pos="28000">
                      <a:schemeClr val="tx1"/>
                    </a:gs>
                  </a:gsLst>
                  <a:lin ang="5400000" scaled="0"/>
                </a:gradFill>
              </a:rPr>
              <a:t>All CPUs share the same memory (SMP) OR different Groups of CPUs use different sets of memory on the same machine (NUMA)</a:t>
            </a:r>
          </a:p>
          <a:p>
            <a:pPr defTabSz="896386">
              <a:lnSpc>
                <a:spcPct val="100000"/>
              </a:lnSpc>
              <a:spcBef>
                <a:spcPts val="3600"/>
              </a:spcBef>
            </a:pPr>
            <a:r>
              <a:rPr lang="en-US" kern="0" dirty="0">
                <a:gradFill>
                  <a:gsLst>
                    <a:gs pos="5417">
                      <a:schemeClr val="tx1"/>
                    </a:gs>
                    <a:gs pos="28000">
                      <a:schemeClr val="tx1"/>
                    </a:gs>
                  </a:gsLst>
                  <a:lin ang="5400000" scaled="0"/>
                </a:gradFill>
              </a:rPr>
              <a:t>All SQL Server implementations up until now have been SMP/NUMA</a:t>
            </a:r>
          </a:p>
          <a:p>
            <a:pPr defTabSz="896386">
              <a:lnSpc>
                <a:spcPct val="100000"/>
              </a:lnSpc>
              <a:spcBef>
                <a:spcPts val="3600"/>
              </a:spcBef>
            </a:pPr>
            <a:endParaRPr lang="en-US" kern="0" dirty="0">
              <a:gradFill>
                <a:gsLst>
                  <a:gs pos="5417">
                    <a:schemeClr val="tx1"/>
                  </a:gs>
                  <a:gs pos="28000">
                    <a:schemeClr val="tx1"/>
                  </a:gs>
                </a:gsLst>
                <a:lin ang="5400000" scaled="0"/>
              </a:gradFill>
            </a:endParaRPr>
          </a:p>
          <a:p>
            <a:pPr defTabSz="896386">
              <a:lnSpc>
                <a:spcPct val="100000"/>
              </a:lnSpc>
              <a:spcBef>
                <a:spcPts val="3600"/>
              </a:spcBef>
            </a:pPr>
            <a:r>
              <a:rPr lang="en-US" kern="0" dirty="0">
                <a:gradFill>
                  <a:gsLst>
                    <a:gs pos="5417">
                      <a:schemeClr val="tx1"/>
                    </a:gs>
                    <a:gs pos="28000">
                      <a:schemeClr val="tx1"/>
                    </a:gs>
                  </a:gsLst>
                  <a:lin ang="5400000" scaled="0"/>
                </a:gradFill>
              </a:rPr>
              <a:t>MPP:</a:t>
            </a:r>
          </a:p>
          <a:p>
            <a:pPr defTabSz="896386">
              <a:lnSpc>
                <a:spcPct val="100000"/>
              </a:lnSpc>
              <a:spcBef>
                <a:spcPts val="2400"/>
              </a:spcBef>
            </a:pPr>
            <a:r>
              <a:rPr lang="en-US" kern="0" dirty="0">
                <a:gradFill>
                  <a:gsLst>
                    <a:gs pos="5417">
                      <a:schemeClr val="tx1"/>
                    </a:gs>
                    <a:gs pos="28000">
                      <a:schemeClr val="tx1"/>
                    </a:gs>
                  </a:gsLst>
                  <a:lin ang="5400000" scaled="0"/>
                </a:gradFill>
              </a:rPr>
              <a:t>Multiple Nodes (computers) get utilized to process a single task</a:t>
            </a:r>
          </a:p>
          <a:p>
            <a:pPr defTabSz="896386">
              <a:lnSpc>
                <a:spcPct val="100000"/>
              </a:lnSpc>
              <a:spcBef>
                <a:spcPts val="2400"/>
              </a:spcBef>
            </a:pPr>
            <a:r>
              <a:rPr lang="en-US" kern="0" dirty="0">
                <a:gradFill>
                  <a:gsLst>
                    <a:gs pos="5417">
                      <a:schemeClr val="tx1"/>
                    </a:gs>
                    <a:gs pos="28000">
                      <a:schemeClr val="tx1"/>
                    </a:gs>
                  </a:gsLst>
                  <a:lin ang="5400000" scaled="0"/>
                </a:gradFill>
              </a:rPr>
              <a:t>Many separate CPUs running in parallel across multiple nodes to execute a single task</a:t>
            </a:r>
          </a:p>
          <a:p>
            <a:pPr defTabSz="896386">
              <a:lnSpc>
                <a:spcPct val="100000"/>
              </a:lnSpc>
              <a:spcBef>
                <a:spcPts val="2400"/>
              </a:spcBef>
            </a:pPr>
            <a:r>
              <a:rPr lang="en-US" kern="0" dirty="0">
                <a:gradFill>
                  <a:gsLst>
                    <a:gs pos="5417">
                      <a:schemeClr val="tx1"/>
                    </a:gs>
                    <a:gs pos="28000">
                      <a:schemeClr val="tx1"/>
                    </a:gs>
                  </a:gsLst>
                  <a:lin ang="5400000" scaled="0"/>
                </a:gradFill>
              </a:rPr>
              <a:t>Each set of CPUs has its own memory</a:t>
            </a:r>
          </a:p>
          <a:p>
            <a:pPr defTabSz="896386">
              <a:lnSpc>
                <a:spcPct val="100000"/>
              </a:lnSpc>
              <a:spcBef>
                <a:spcPts val="2400"/>
              </a:spcBef>
            </a:pPr>
            <a:r>
              <a:rPr lang="en-US" kern="0" dirty="0">
                <a:gradFill>
                  <a:gsLst>
                    <a:gs pos="5417">
                      <a:schemeClr val="tx1"/>
                    </a:gs>
                    <a:gs pos="28000">
                      <a:schemeClr val="tx1"/>
                    </a:gs>
                  </a:gsLst>
                  <a:lin ang="5400000" scaled="0"/>
                </a:gradFill>
              </a:rPr>
              <a:t>Applications must be segmented, using high-speed communications between nodes</a:t>
            </a:r>
          </a:p>
          <a:p>
            <a:pPr defTabSz="896386">
              <a:lnSpc>
                <a:spcPct val="100000"/>
              </a:lnSpc>
              <a:spcBef>
                <a:spcPts val="3600"/>
              </a:spcBef>
            </a:pPr>
            <a:endParaRPr lang="en-US" kern="0" dirty="0">
              <a:gradFill>
                <a:gsLst>
                  <a:gs pos="5417">
                    <a:schemeClr val="tx1"/>
                  </a:gs>
                  <a:gs pos="28000">
                    <a:schemeClr val="tx1"/>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16</a:t>
            </a:fld>
            <a:endParaRPr lang="en-US"/>
          </a:p>
        </p:txBody>
      </p:sp>
    </p:spTree>
    <p:extLst>
      <p:ext uri="{BB962C8B-B14F-4D97-AF65-F5344CB8AC3E}">
        <p14:creationId xmlns:p14="http://schemas.microsoft.com/office/powerpoint/2010/main" val="248485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74826-D799-4ECA-A065-1147448C1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9751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74826-D799-4ECA-A065-1147448C1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18038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7B5A28-2844-406F-A8F2-93E0716FB0B6}"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0981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74826-D799-4ECA-A065-1147448C1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73433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7B5A28-2844-406F-A8F2-93E0716FB0B6}"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1840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74826-D799-4ECA-A065-1147448C1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3049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396">
              <a:spcAft>
                <a:spcPts val="329"/>
              </a:spcAf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27091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0423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08270D2-9962-4D21-92F3-D8380073DC6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47537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9789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 to edit – make it look nicer</a:t>
            </a:r>
          </a:p>
        </p:txBody>
      </p:sp>
      <p:sp>
        <p:nvSpPr>
          <p:cNvPr id="4" name="Slide Number Placeholder 3"/>
          <p:cNvSpPr>
            <a:spLocks noGrp="1"/>
          </p:cNvSpPr>
          <p:nvPr>
            <p:ph type="sldNum" sz="quarter" idx="10"/>
          </p:nvPr>
        </p:nvSpPr>
        <p:spPr/>
        <p:txBody>
          <a:bodyPr/>
          <a:lstStyle/>
          <a:p>
            <a:fld id="{24B74826-D799-4ECA-A065-1147448C1A34}"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152340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5526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853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50331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90734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45885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55255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74404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553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Other providers force you to choose between</a:t>
            </a:r>
            <a:r>
              <a:rPr lang="en-US" baseline="0" dirty="0"/>
              <a:t> having a lot of storage, or a lot of compute.</a:t>
            </a:r>
          </a:p>
          <a:p>
            <a:r>
              <a:rPr lang="en-US" baseline="0" dirty="0"/>
              <a:t>With Microsoft your resources are truly scalable.</a:t>
            </a:r>
          </a:p>
          <a:p>
            <a:endParaRPr lang="en-US" baseline="0" dirty="0"/>
          </a:p>
          <a:p>
            <a:r>
              <a:rPr lang="en-US" baseline="0" dirty="0"/>
              <a:t>In addition, you can spin up and spin down as needed, saving resources and time, without having to take everything offline in order to add or reduce capacity.</a:t>
            </a:r>
            <a:endParaRPr lang="en-US" dirty="0"/>
          </a:p>
        </p:txBody>
      </p:sp>
      <p:sp>
        <p:nvSpPr>
          <p:cNvPr id="4" name="Slide Number Placeholder 3"/>
          <p:cNvSpPr>
            <a:spLocks noGrp="1"/>
          </p:cNvSpPr>
          <p:nvPr>
            <p:ph type="sldNum" sz="quarter" idx="10"/>
          </p:nvPr>
        </p:nvSpPr>
        <p:spPr/>
        <p:txBody>
          <a:bodyPr/>
          <a:lstStyle/>
          <a:p>
            <a:fld id="{24B74826-D799-4ECA-A065-1147448C1A34}" type="slidenum">
              <a:rPr lang="en-US" smtClean="0"/>
              <a:t>6</a:t>
            </a:fld>
            <a:endParaRPr lang="en-US" dirty="0"/>
          </a:p>
        </p:txBody>
      </p:sp>
    </p:spTree>
    <p:extLst>
      <p:ext uri="{BB962C8B-B14F-4D97-AF65-F5344CB8AC3E}">
        <p14:creationId xmlns:p14="http://schemas.microsoft.com/office/powerpoint/2010/main" val="2750986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7924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0275"/>
            <a:r>
              <a:rPr lang="en-GB" dirty="0"/>
              <a:t>Each distributed data location = a bucket of data</a:t>
            </a:r>
          </a:p>
          <a:p>
            <a:pPr defTabSz="930275"/>
            <a:r>
              <a:rPr lang="en-GB" dirty="0"/>
              <a:t>Each bucket is called a distribution</a:t>
            </a:r>
          </a:p>
          <a:p>
            <a:pPr defTabSz="930275"/>
            <a:r>
              <a:rPr lang="en-GB" dirty="0"/>
              <a:t>Each distribution: </a:t>
            </a:r>
          </a:p>
          <a:p>
            <a:pPr lvl="1" defTabSz="930275"/>
            <a:r>
              <a:rPr lang="en-GB" sz="3200" kern="1200" dirty="0">
                <a:solidFill>
                  <a:schemeClr val="tx1"/>
                </a:solidFill>
                <a:latin typeface="+mn-lt"/>
                <a:ea typeface="+mn-ea"/>
                <a:cs typeface="+mn-cs"/>
              </a:rPr>
              <a:t>maps to a physical table</a:t>
            </a:r>
          </a:p>
          <a:p>
            <a:pPr lvl="1" defTabSz="930275"/>
            <a:r>
              <a:rPr lang="en-GB" sz="3200" kern="1200" dirty="0">
                <a:solidFill>
                  <a:schemeClr val="tx1"/>
                </a:solidFill>
                <a:latin typeface="+mn-lt"/>
                <a:ea typeface="+mn-ea"/>
                <a:cs typeface="+mn-cs"/>
              </a:rPr>
              <a:t>allocated physical space</a:t>
            </a:r>
          </a:p>
          <a:p>
            <a:pPr lvl="1" defTabSz="930275"/>
            <a:r>
              <a:rPr lang="en-GB" sz="3200" kern="1200" dirty="0">
                <a:solidFill>
                  <a:schemeClr val="tx1"/>
                </a:solidFill>
                <a:latin typeface="+mn-lt"/>
                <a:ea typeface="+mn-ea"/>
                <a:cs typeface="+mn-cs"/>
              </a:rPr>
              <a:t>contains all rows that have the same distribution value</a:t>
            </a:r>
          </a:p>
          <a:p>
            <a:endParaRPr lang="en-GB" dirty="0"/>
          </a:p>
        </p:txBody>
      </p:sp>
      <p:sp>
        <p:nvSpPr>
          <p:cNvPr id="4" name="Slide Number Placeholder 3"/>
          <p:cNvSpPr>
            <a:spLocks noGrp="1"/>
          </p:cNvSpPr>
          <p:nvPr>
            <p:ph type="sldNum" sz="quarter" idx="10"/>
          </p:nvPr>
        </p:nvSpPr>
        <p:spPr/>
        <p:txBody>
          <a:bodyPr/>
          <a:lstStyle/>
          <a:p>
            <a:fld id="{59B87FE8-20C8-48E8-9194-F59FB313BAAD}" type="slidenum">
              <a:rPr lang="en-GB" smtClean="0"/>
              <a:t>51</a:t>
            </a:fld>
            <a:endParaRPr lang="en-GB"/>
          </a:p>
        </p:txBody>
      </p:sp>
    </p:spTree>
    <p:extLst>
      <p:ext uri="{BB962C8B-B14F-4D97-AF65-F5344CB8AC3E}">
        <p14:creationId xmlns:p14="http://schemas.microsoft.com/office/powerpoint/2010/main" val="21997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56934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95180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75149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 8:56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74838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2171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88446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38AA286-2896-4E3D-B266-ECA19516D7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81327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38AA286-2896-4E3D-B266-ECA19516D7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6570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BEA68-9965-426E-9DF9-270648E9231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00435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5796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38AA286-2896-4E3D-B266-ECA19516D7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90641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snapshot programmatically:</a:t>
            </a:r>
          </a:p>
          <a:p>
            <a:r>
              <a:rPr lang="en-US" dirty="0"/>
              <a:t>https://azure.microsoft.com/en-us/documentation/articles/storage-blob-snapshots/</a:t>
            </a:r>
          </a:p>
          <a:p>
            <a:endParaRPr lang="en-US" dirty="0"/>
          </a:p>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70</a:t>
            </a:fld>
            <a:endParaRPr lang="en-US"/>
          </a:p>
        </p:txBody>
      </p:sp>
    </p:spTree>
    <p:extLst>
      <p:ext uri="{BB962C8B-B14F-4D97-AF65-F5344CB8AC3E}">
        <p14:creationId xmlns:p14="http://schemas.microsoft.com/office/powerpoint/2010/main" val="3525615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71</a:t>
            </a:fld>
            <a:endParaRPr lang="en-US"/>
          </a:p>
        </p:txBody>
      </p:sp>
    </p:spTree>
    <p:extLst>
      <p:ext uri="{BB962C8B-B14F-4D97-AF65-F5344CB8AC3E}">
        <p14:creationId xmlns:p14="http://schemas.microsoft.com/office/powerpoint/2010/main" val="276671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Pause compute resources</a:t>
            </a:r>
            <a:r>
              <a:rPr lang="en-US" sz="1200" b="0" i="0" kern="1200" dirty="0">
                <a:solidFill>
                  <a:schemeClr val="tx1"/>
                </a:solidFill>
                <a:effectLst/>
                <a:latin typeface="+mn-lt"/>
                <a:ea typeface="+mn-ea"/>
                <a:cs typeface="+mn-cs"/>
              </a:rPr>
              <a:t>, - https://azure.microsoft.com/en-us/documentation/articles/sql-data-warehouse-manage-compute-overview/#pause-compute-bk</a:t>
            </a:r>
          </a:p>
          <a:p>
            <a:r>
              <a:rPr lang="en-US" sz="1200" b="0" i="0" u="none" strike="noStrike" kern="1200" dirty="0">
                <a:solidFill>
                  <a:schemeClr val="tx1"/>
                </a:solidFill>
                <a:effectLst/>
                <a:latin typeface="+mn-lt"/>
                <a:ea typeface="+mn-ea"/>
                <a:cs typeface="+mn-cs"/>
                <a:hlinkClick r:id="rId4"/>
              </a:rPr>
              <a:t>Resume compute resources</a:t>
            </a:r>
            <a:r>
              <a:rPr lang="en-US" sz="1200" b="0" i="0" kern="1200" dirty="0">
                <a:solidFill>
                  <a:schemeClr val="tx1"/>
                </a:solidFill>
                <a:effectLst/>
                <a:latin typeface="+mn-lt"/>
                <a:ea typeface="+mn-ea"/>
                <a:cs typeface="+mn-cs"/>
              </a:rPr>
              <a:t>, - https://azure.microsoft.com/en-us/documentation/articles/sql-data-warehouse-manage-compute-overview/#resume-compute-bk</a:t>
            </a:r>
          </a:p>
          <a:p>
            <a:r>
              <a:rPr lang="en-US" sz="1200" b="0" i="0" u="none" strike="noStrike" kern="1200" dirty="0">
                <a:solidFill>
                  <a:schemeClr val="tx1"/>
                </a:solidFill>
                <a:effectLst/>
                <a:latin typeface="+mn-lt"/>
                <a:ea typeface="+mn-ea"/>
                <a:cs typeface="+mn-cs"/>
                <a:hlinkClick r:id="rId5"/>
              </a:rPr>
              <a:t>Scale compute resources</a:t>
            </a:r>
            <a:r>
              <a:rPr lang="en-US" sz="1200" b="0" i="0" u="none" strike="noStrike" kern="1200" dirty="0">
                <a:solidFill>
                  <a:schemeClr val="tx1"/>
                </a:solidFill>
                <a:effectLst/>
                <a:latin typeface="+mn-lt"/>
                <a:ea typeface="+mn-ea"/>
                <a:cs typeface="+mn-cs"/>
              </a:rPr>
              <a:t> - https://azure.microsoft.com/en-us/documentation/articles/sql-data-warehouse-manage-compute-overview/#scale-performance-bk</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Manage table statistics</a:t>
            </a:r>
            <a:r>
              <a:rPr lang="en-US" sz="1200" b="0" i="0" u="none" strike="noStrike" kern="1200" baseline="0" dirty="0">
                <a:solidFill>
                  <a:schemeClr val="tx1"/>
                </a:solidFill>
                <a:effectLst/>
                <a:latin typeface="+mn-lt"/>
                <a:ea typeface="+mn-ea"/>
                <a:cs typeface="+mn-cs"/>
              </a:rPr>
              <a:t> - https://azure.microsoft.com/en-us/documentation/articles/sql-data-warehouse-tables-statistics/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CREATE STATISTICS</a:t>
            </a:r>
            <a:r>
              <a:rPr lang="en-US" sz="1200" b="0" i="0" u="none" strike="noStrike" kern="1200" baseline="0" dirty="0">
                <a:solidFill>
                  <a:schemeClr val="tx1"/>
                </a:solidFill>
                <a:effectLst/>
                <a:latin typeface="+mn-lt"/>
                <a:ea typeface="+mn-ea"/>
                <a:cs typeface="+mn-cs"/>
              </a:rPr>
              <a:t> - https://msdn.microsoft.com/library/ms188038.aspx</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8"/>
              </a:rPr>
              <a:t>UPDATE STATISTICS</a:t>
            </a:r>
            <a:r>
              <a:rPr lang="en-US" sz="1200" b="0" i="0" u="none" strike="noStrike" kern="1200" dirty="0">
                <a:solidFill>
                  <a:schemeClr val="tx1"/>
                </a:solidFill>
                <a:effectLst/>
                <a:latin typeface="+mn-lt"/>
                <a:ea typeface="+mn-ea"/>
                <a:cs typeface="+mn-cs"/>
              </a:rPr>
              <a:t> - https://msdn.microsoft.com/library/ms187348.aspx</a:t>
            </a:r>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79</a:t>
            </a:fld>
            <a:endParaRPr lang="en-US"/>
          </a:p>
        </p:txBody>
      </p:sp>
    </p:spTree>
    <p:extLst>
      <p:ext uri="{BB962C8B-B14F-4D97-AF65-F5344CB8AC3E}">
        <p14:creationId xmlns:p14="http://schemas.microsoft.com/office/powerpoint/2010/main" val="11287689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Management</a:t>
            </a:r>
            <a:r>
              <a:rPr lang="en-US" baseline="0" dirty="0"/>
              <a:t> Views</a:t>
            </a:r>
            <a:r>
              <a:rPr lang="en-US" dirty="0"/>
              <a:t>:</a:t>
            </a:r>
          </a:p>
          <a:p>
            <a:r>
              <a:rPr lang="en-US" dirty="0"/>
              <a:t>https://azure.microsoft.com/en-us/documentation/articles/sql-data-warehouse-manage-monitor/</a:t>
            </a:r>
          </a:p>
        </p:txBody>
      </p:sp>
      <p:sp>
        <p:nvSpPr>
          <p:cNvPr id="4" name="Slide Number Placeholder 3"/>
          <p:cNvSpPr>
            <a:spLocks noGrp="1"/>
          </p:cNvSpPr>
          <p:nvPr>
            <p:ph type="sldNum" sz="quarter" idx="10"/>
          </p:nvPr>
        </p:nvSpPr>
        <p:spPr/>
        <p:txBody>
          <a:bodyPr/>
          <a:lstStyle/>
          <a:p>
            <a:fld id="{57DFA60E-AD5C-4264-884B-ECD9CC856FA7}" type="slidenum">
              <a:rPr lang="en-US" smtClean="0"/>
              <a:t>81</a:t>
            </a:fld>
            <a:endParaRPr lang="en-US"/>
          </a:p>
        </p:txBody>
      </p:sp>
    </p:spTree>
    <p:extLst>
      <p:ext uri="{BB962C8B-B14F-4D97-AF65-F5344CB8AC3E}">
        <p14:creationId xmlns:p14="http://schemas.microsoft.com/office/powerpoint/2010/main" val="2721453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a:t>
            </a:r>
          </a:p>
          <a:p>
            <a:r>
              <a:rPr lang="en-US" dirty="0"/>
              <a:t>	https://azure.microsoft.com/en-us/documentation/articles/sql-data-warehouse-tables-partition/</a:t>
            </a:r>
          </a:p>
          <a:p>
            <a:endParaRPr lang="en-US" dirty="0"/>
          </a:p>
          <a:p>
            <a:r>
              <a:rPr lang="en-US" dirty="0"/>
              <a:t>Transactions:</a:t>
            </a:r>
          </a:p>
          <a:p>
            <a:r>
              <a:rPr lang="en-US" dirty="0"/>
              <a:t>	</a:t>
            </a:r>
            <a:r>
              <a:rPr lang="en-US" sz="1200" b="0" i="0" kern="1200" dirty="0">
                <a:solidFill>
                  <a:schemeClr val="tx1"/>
                </a:solidFill>
                <a:effectLst/>
                <a:latin typeface="+mn-lt"/>
                <a:ea typeface="+mn-ea"/>
                <a:cs typeface="+mn-cs"/>
              </a:rPr>
              <a:t> For example, rather than execute a DELETE statement to delete all rows in a table where the </a:t>
            </a:r>
            <a:r>
              <a:rPr lang="en-US" sz="1200" b="0" i="0" kern="1200" dirty="0" err="1">
                <a:solidFill>
                  <a:schemeClr val="tx1"/>
                </a:solidFill>
                <a:effectLst/>
                <a:latin typeface="+mn-lt"/>
                <a:ea typeface="+mn-ea"/>
                <a:cs typeface="+mn-cs"/>
              </a:rPr>
              <a:t>order_date</a:t>
            </a:r>
            <a:r>
              <a:rPr lang="en-US" sz="1200" b="0" i="0" kern="1200" dirty="0">
                <a:solidFill>
                  <a:schemeClr val="tx1"/>
                </a:solidFill>
                <a:effectLst/>
                <a:latin typeface="+mn-lt"/>
                <a:ea typeface="+mn-ea"/>
                <a:cs typeface="+mn-cs"/>
              </a:rPr>
              <a:t> was in October of 2001, you could partition your data monthly and then switch out the partition with data for an empty partition from another table (see ALTER TABLE examples).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Understanding transactions</a:t>
            </a:r>
            <a:r>
              <a:rPr lang="en-US" sz="1200" b="0" i="0" kern="1200" dirty="0">
                <a:solidFill>
                  <a:schemeClr val="tx1"/>
                </a:solidFill>
                <a:effectLst/>
                <a:latin typeface="+mn-lt"/>
                <a:ea typeface="+mn-ea"/>
                <a:cs typeface="+mn-cs"/>
              </a:rPr>
              <a:t>, - https://azure.microsoft.com/en-us/documentation/articles/sql-data-warehouse-develop-transactions/</a:t>
            </a:r>
          </a:p>
          <a:p>
            <a:r>
              <a:rPr lang="en-US" sz="1200" b="0" i="0" u="none" strike="noStrike" kern="1200" dirty="0">
                <a:solidFill>
                  <a:schemeClr val="tx1"/>
                </a:solidFill>
                <a:effectLst/>
                <a:latin typeface="+mn-lt"/>
                <a:ea typeface="+mn-ea"/>
                <a:cs typeface="+mn-cs"/>
                <a:hlinkClick r:id="rId4"/>
              </a:rPr>
              <a:t>Optimizing transactions</a:t>
            </a:r>
            <a:r>
              <a:rPr lang="en-US" sz="1200" b="0" i="0" u="none" strike="noStrike" kern="1200" dirty="0">
                <a:solidFill>
                  <a:schemeClr val="tx1"/>
                </a:solidFill>
                <a:effectLst/>
                <a:latin typeface="+mn-lt"/>
                <a:ea typeface="+mn-ea"/>
                <a:cs typeface="+mn-cs"/>
              </a:rPr>
              <a:t> - https://azure.microsoft.com/en-us/documentation/articles/sql-data-warehouse-develop-best-practices-transactions/</a:t>
            </a:r>
          </a:p>
          <a:p>
            <a:endParaRPr lang="en-US" sz="1200" b="0" i="0" u="none" strike="noStrike"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82</a:t>
            </a:fld>
            <a:endParaRPr lang="en-US"/>
          </a:p>
        </p:txBody>
      </p:sp>
    </p:spTree>
    <p:extLst>
      <p:ext uri="{BB962C8B-B14F-4D97-AF65-F5344CB8AC3E}">
        <p14:creationId xmlns:p14="http://schemas.microsoft.com/office/powerpoint/2010/main" val="250349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a:t>
            </a:r>
          </a:p>
          <a:p>
            <a:r>
              <a:rPr lang="en-US" dirty="0"/>
              <a:t>	https://azure.microsoft.com/en-us/documentation/articles/sql-data-warehouse-tables-partition/</a:t>
            </a:r>
          </a:p>
          <a:p>
            <a:endParaRPr lang="en-US" dirty="0"/>
          </a:p>
          <a:p>
            <a:r>
              <a:rPr lang="en-US" dirty="0"/>
              <a:t>Transactions:</a:t>
            </a:r>
          </a:p>
          <a:p>
            <a:r>
              <a:rPr lang="en-US" dirty="0"/>
              <a:t>	</a:t>
            </a:r>
            <a:r>
              <a:rPr lang="en-US" sz="1200" b="0" i="0" kern="1200" dirty="0">
                <a:solidFill>
                  <a:schemeClr val="tx1"/>
                </a:solidFill>
                <a:effectLst/>
                <a:latin typeface="+mn-lt"/>
                <a:ea typeface="+mn-ea"/>
                <a:cs typeface="+mn-cs"/>
              </a:rPr>
              <a:t> For example, rather than execute a DELETE statement to delete all rows in a table where the </a:t>
            </a:r>
            <a:r>
              <a:rPr lang="en-US" sz="1200" b="0" i="0" kern="1200" dirty="0" err="1">
                <a:solidFill>
                  <a:schemeClr val="tx1"/>
                </a:solidFill>
                <a:effectLst/>
                <a:latin typeface="+mn-lt"/>
                <a:ea typeface="+mn-ea"/>
                <a:cs typeface="+mn-cs"/>
              </a:rPr>
              <a:t>order_date</a:t>
            </a:r>
            <a:r>
              <a:rPr lang="en-US" sz="1200" b="0" i="0" kern="1200" dirty="0">
                <a:solidFill>
                  <a:schemeClr val="tx1"/>
                </a:solidFill>
                <a:effectLst/>
                <a:latin typeface="+mn-lt"/>
                <a:ea typeface="+mn-ea"/>
                <a:cs typeface="+mn-cs"/>
              </a:rPr>
              <a:t> was in October of 2001, you could partition your data monthly and then switch out the partition with data for an empty partition from another table (see ALTER TABLE examples).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Understanding transactions</a:t>
            </a:r>
            <a:r>
              <a:rPr lang="en-US" sz="1200" b="0" i="0" kern="1200" dirty="0">
                <a:solidFill>
                  <a:schemeClr val="tx1"/>
                </a:solidFill>
                <a:effectLst/>
                <a:latin typeface="+mn-lt"/>
                <a:ea typeface="+mn-ea"/>
                <a:cs typeface="+mn-cs"/>
              </a:rPr>
              <a:t>, - https://azure.microsoft.com/en-us/documentation/articles/sql-data-warehouse-develop-transactions/</a:t>
            </a:r>
          </a:p>
          <a:p>
            <a:r>
              <a:rPr lang="en-US" sz="1200" b="0" i="0" u="none" strike="noStrike" kern="1200" dirty="0">
                <a:solidFill>
                  <a:schemeClr val="tx1"/>
                </a:solidFill>
                <a:effectLst/>
                <a:latin typeface="+mn-lt"/>
                <a:ea typeface="+mn-ea"/>
                <a:cs typeface="+mn-cs"/>
                <a:hlinkClick r:id="rId4"/>
              </a:rPr>
              <a:t>Optimizing transactions</a:t>
            </a:r>
            <a:r>
              <a:rPr lang="en-US" sz="1200" b="0" i="0" u="none" strike="noStrike" kern="1200" dirty="0">
                <a:solidFill>
                  <a:schemeClr val="tx1"/>
                </a:solidFill>
                <a:effectLst/>
                <a:latin typeface="+mn-lt"/>
                <a:ea typeface="+mn-ea"/>
                <a:cs typeface="+mn-cs"/>
              </a:rPr>
              <a:t> - https://azure.microsoft.com/en-us/documentation/articles/sql-data-warehouse-develop-best-practices-transactions/</a:t>
            </a:r>
          </a:p>
          <a:p>
            <a:endParaRPr lang="en-US" sz="1200" b="0" i="0" u="none" strike="noStrike"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83</a:t>
            </a:fld>
            <a:endParaRPr lang="en-US"/>
          </a:p>
        </p:txBody>
      </p:sp>
    </p:spTree>
    <p:extLst>
      <p:ext uri="{BB962C8B-B14F-4D97-AF65-F5344CB8AC3E}">
        <p14:creationId xmlns:p14="http://schemas.microsoft.com/office/powerpoint/2010/main" val="3110502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https://azure.microsoft.com/en-us/documentation/articles/sql-data-warehouse-best-practices/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temporary heap tables for transient data:</a:t>
            </a:r>
          </a:p>
          <a:p>
            <a:r>
              <a:rPr lang="en-US" sz="1200" b="0" i="0" kern="1200" dirty="0">
                <a:solidFill>
                  <a:schemeClr val="tx1"/>
                </a:solidFill>
                <a:effectLst/>
                <a:latin typeface="+mn-lt"/>
                <a:ea typeface="+mn-ea"/>
                <a:cs typeface="+mn-cs"/>
              </a:rPr>
              <a:t>When you are temporarily landing data on SQL Data Warehouse, you may find that using a heap table will make the overall process faster. If you are loading data only to stage it before running more transformations, loading the table to heap table will be much faster than loading the data to a clustered </a:t>
            </a:r>
            <a:r>
              <a:rPr lang="en-US" sz="1200" b="0" i="0" kern="1200" dirty="0" err="1">
                <a:solidFill>
                  <a:schemeClr val="tx1"/>
                </a:solidFill>
                <a:effectLst/>
                <a:latin typeface="+mn-lt"/>
                <a:ea typeface="+mn-ea"/>
                <a:cs typeface="+mn-cs"/>
              </a:rPr>
              <a:t>columnstore</a:t>
            </a:r>
            <a:r>
              <a:rPr lang="en-US" sz="1200" b="0" i="0" kern="1200" dirty="0">
                <a:solidFill>
                  <a:schemeClr val="tx1"/>
                </a:solidFill>
                <a:effectLst/>
                <a:latin typeface="+mn-lt"/>
                <a:ea typeface="+mn-ea"/>
                <a:cs typeface="+mn-cs"/>
              </a:rPr>
              <a:t> table. In addition, loading data to a temp table will also load much faster than loading a table to permanent storage. Temporary tables start with a "#" and are only accessible by the session which created it, so they may only work in limited scenarios. Heap tables are defined in the WITH clause of a CREATE TABLE. If you do use a temporary table, remember to create statistics on that temporary table too.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See also </a:t>
            </a:r>
          </a:p>
          <a:p>
            <a:r>
              <a:rPr lang="en-US" sz="1200" b="0" i="0" u="none" strike="noStrike" kern="1200" dirty="0">
                <a:solidFill>
                  <a:schemeClr val="tx1"/>
                </a:solidFill>
                <a:effectLst/>
                <a:latin typeface="+mn-lt"/>
                <a:ea typeface="+mn-ea"/>
                <a:cs typeface="+mn-cs"/>
                <a:hlinkClick r:id="rId3"/>
              </a:rPr>
              <a:t>Temporary tables</a:t>
            </a:r>
            <a:r>
              <a:rPr lang="en-US" sz="1200" b="0" i="0" u="none" strike="noStrike" kern="1200" baseline="0" dirty="0">
                <a:solidFill>
                  <a:schemeClr val="tx1"/>
                </a:solidFill>
                <a:effectLst/>
                <a:latin typeface="+mn-lt"/>
                <a:ea typeface="+mn-ea"/>
                <a:cs typeface="+mn-cs"/>
              </a:rPr>
              <a:t> - https://azure.microsoft.com/en-us/documentation/articles/sql-data-warehouse-tables-temporary/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7DFA60E-AD5C-4264-884B-ECD9CC856FA7}" type="slidenum">
              <a:rPr lang="en-US" smtClean="0"/>
              <a:t>84</a:t>
            </a:fld>
            <a:endParaRPr lang="en-US"/>
          </a:p>
        </p:txBody>
      </p:sp>
    </p:spTree>
    <p:extLst>
      <p:ext uri="{BB962C8B-B14F-4D97-AF65-F5344CB8AC3E}">
        <p14:creationId xmlns:p14="http://schemas.microsoft.com/office/powerpoint/2010/main" val="2484410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Guidance  - https://blogs.msdn.microsoft.com/sqlcat/2015/08/11/choosing-hash-distributed-table-vs-round-robin-distributed-table-in-azure-sql-dw-service/</a:t>
            </a:r>
            <a:endParaRPr lang="en-US" dirty="0"/>
          </a:p>
          <a:p>
            <a:r>
              <a:rPr lang="en-US" dirty="0">
                <a:hlinkClick r:id="rId4"/>
              </a:rPr>
              <a:t>https://azure.microsoft.com/en-in/documentation/articles/sql-data-warehouse-migrate-migration-utility/</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D65AC4-17B0-4E19-8496-B264E70A18D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2984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21720">
              <a:spcBef>
                <a:spcPts val="600"/>
              </a:spcBef>
              <a:spcAft>
                <a:spcPts val="600"/>
              </a:spcAft>
            </a:pPr>
            <a:r>
              <a:rPr lang="en-US" sz="1200" dirty="0">
                <a:solidFill>
                  <a:srgbClr val="000000"/>
                </a:solidFill>
                <a:latin typeface="Segoe UI Light"/>
              </a:rPr>
              <a:t>Enables query capabilities across common Hadoop distributions (HDP &amp; Cloudera) and Hadoop file formats in Azure storage.</a:t>
            </a:r>
          </a:p>
          <a:p>
            <a:pPr marL="0" marR="0" indent="0" algn="l" defTabSz="621720" rtl="0" eaLnBrk="1" fontAlgn="auto" latinLnBrk="0" hangingPunct="1">
              <a:lnSpc>
                <a:spcPct val="100000"/>
              </a:lnSpc>
              <a:spcBef>
                <a:spcPts val="600"/>
              </a:spcBef>
              <a:spcAft>
                <a:spcPts val="600"/>
              </a:spcAft>
              <a:buClrTx/>
              <a:buSzTx/>
              <a:buFontTx/>
              <a:buNone/>
              <a:tabLst/>
              <a:defRPr/>
            </a:pPr>
            <a:r>
              <a:rPr lang="en-US" sz="1200" b="1" dirty="0">
                <a:solidFill>
                  <a:srgbClr val="000000"/>
                </a:solidFill>
                <a:latin typeface="Segoe UI Light"/>
              </a:rPr>
              <a:t>Polybase </a:t>
            </a:r>
            <a:r>
              <a:rPr lang="en-US" sz="1200" dirty="0">
                <a:solidFill>
                  <a:srgbClr val="000000"/>
                </a:solidFill>
                <a:latin typeface="Segoe UI Light"/>
              </a:rPr>
              <a:t>for </a:t>
            </a:r>
            <a:r>
              <a:rPr lang="en-US" sz="1200" b="1" dirty="0">
                <a:solidFill>
                  <a:srgbClr val="000000"/>
                </a:solidFill>
                <a:latin typeface="Segoe UI Light"/>
              </a:rPr>
              <a:t>querying &amp; managing non-relational </a:t>
            </a:r>
            <a:br>
              <a:rPr lang="en-US" sz="1200" b="1" dirty="0">
                <a:solidFill>
                  <a:srgbClr val="000000"/>
                </a:solidFill>
                <a:latin typeface="Segoe UI Light"/>
              </a:rPr>
            </a:br>
            <a:r>
              <a:rPr lang="en-US" sz="1200" b="1" dirty="0">
                <a:solidFill>
                  <a:srgbClr val="000000"/>
                </a:solidFill>
                <a:latin typeface="Segoe UI Light"/>
              </a:rPr>
              <a:t>Hadoop</a:t>
            </a:r>
            <a:r>
              <a:rPr lang="en-US" sz="1200" dirty="0">
                <a:solidFill>
                  <a:srgbClr val="000000"/>
                </a:solidFill>
                <a:latin typeface="Segoe UI Light"/>
              </a:rPr>
              <a:t> and relational data   </a:t>
            </a:r>
          </a:p>
          <a:p>
            <a:pPr defTabSz="621720">
              <a:spcBef>
                <a:spcPts val="600"/>
              </a:spcBef>
              <a:spcAft>
                <a:spcPts val="600"/>
              </a:spcAft>
            </a:pPr>
            <a:r>
              <a:rPr lang="en-US" sz="1200" dirty="0">
                <a:solidFill>
                  <a:srgbClr val="000000"/>
                </a:solidFill>
                <a:latin typeface="Segoe UI Light"/>
              </a:rPr>
              <a:t>Allows leveraging existing SQL skills and BI tools  </a:t>
            </a:r>
          </a:p>
          <a:p>
            <a:pPr defTabSz="621720">
              <a:spcBef>
                <a:spcPts val="600"/>
              </a:spcBef>
              <a:spcAft>
                <a:spcPts val="600"/>
              </a:spcAft>
            </a:pPr>
            <a:r>
              <a:rPr lang="en-US" sz="1200" dirty="0">
                <a:solidFill>
                  <a:srgbClr val="000000"/>
                </a:solidFill>
                <a:latin typeface="Segoe UI Light"/>
              </a:rPr>
              <a:t>Supports multiple non-relational file formats </a:t>
            </a:r>
          </a:p>
          <a:p>
            <a:pPr defTabSz="621720">
              <a:spcBef>
                <a:spcPts val="600"/>
              </a:spcBef>
              <a:spcAft>
                <a:spcPts val="600"/>
              </a:spcAft>
            </a:pPr>
            <a:r>
              <a:rPr lang="en-US" sz="1200" dirty="0">
                <a:solidFill>
                  <a:srgbClr val="000000"/>
                </a:solidFill>
                <a:latin typeface="Segoe UI Light"/>
              </a:rPr>
              <a:t>Improved time-to-insights &amp; simplified ETL </a:t>
            </a:r>
          </a:p>
          <a:p>
            <a:endParaRPr lang="en-US" dirty="0"/>
          </a:p>
        </p:txBody>
      </p:sp>
      <p:sp>
        <p:nvSpPr>
          <p:cNvPr id="4" name="Slide Number Placeholder 3"/>
          <p:cNvSpPr>
            <a:spLocks noGrp="1"/>
          </p:cNvSpPr>
          <p:nvPr>
            <p:ph type="sldNum" sz="quarter" idx="10"/>
          </p:nvPr>
        </p:nvSpPr>
        <p:spPr/>
        <p:txBody>
          <a:bodyPr/>
          <a:lstStyle/>
          <a:p>
            <a:fld id="{24B74826-D799-4ECA-A065-1147448C1A34}" type="slidenum">
              <a:rPr lang="en-US" smtClean="0"/>
              <a:t>9</a:t>
            </a:fld>
            <a:endParaRPr lang="en-US" dirty="0"/>
          </a:p>
        </p:txBody>
      </p:sp>
    </p:spTree>
    <p:extLst>
      <p:ext uri="{BB962C8B-B14F-4D97-AF65-F5344CB8AC3E}">
        <p14:creationId xmlns:p14="http://schemas.microsoft.com/office/powerpoint/2010/main" val="23955970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https://azure.microsoft.com/en-us/documentation/articles/sql-data-warehouse-migrate-code/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38AA286-2896-4E3D-B266-ECA19516D7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2919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621720">
              <a:spcBef>
                <a:spcPts val="600"/>
              </a:spcBef>
              <a:spcAft>
                <a:spcPts val="600"/>
              </a:spcAft>
              <a:buFont typeface="Arial" panose="020B0604020202020204" pitchFamily="34" charset="0"/>
              <a:buChar char="•"/>
            </a:pPr>
            <a:r>
              <a:rPr lang="en-US" dirty="0">
                <a:solidFill>
                  <a:srgbClr val="000000"/>
                </a:solidFill>
                <a:latin typeface="Segoe UI Light"/>
              </a:rPr>
              <a:t>https://docs.microsoft.com/en-us/azure/sql-data-warehouse/sql-data-warehouse-backups</a:t>
            </a:r>
          </a:p>
          <a:p>
            <a:pPr marL="171450" indent="-171450" defTabSz="621720">
              <a:spcBef>
                <a:spcPts val="600"/>
              </a:spcBef>
              <a:spcAft>
                <a:spcPts val="600"/>
              </a:spcAft>
              <a:buFont typeface="Arial" panose="020B0604020202020204" pitchFamily="34" charset="0"/>
              <a:buChar char="•"/>
            </a:pPr>
            <a:endParaRPr lang="en-US" dirty="0">
              <a:solidFill>
                <a:srgbClr val="000000"/>
              </a:solidFill>
              <a:latin typeface="Segoe UI Light"/>
            </a:endParaRPr>
          </a:p>
        </p:txBody>
      </p:sp>
      <p:sp>
        <p:nvSpPr>
          <p:cNvPr id="4" name="Slide Number Placeholder 3"/>
          <p:cNvSpPr>
            <a:spLocks noGrp="1"/>
          </p:cNvSpPr>
          <p:nvPr>
            <p:ph type="sldNum" sz="quarter" idx="10"/>
          </p:nvPr>
        </p:nvSpPr>
        <p:spPr/>
        <p:txBody>
          <a:bodyPr/>
          <a:lstStyle/>
          <a:p>
            <a:fld id="{E388CC85-C1FE-4A90-B8A5-92620165EB3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7095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0983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customer can</a:t>
            </a:r>
            <a:r>
              <a:rPr lang="en-US" baseline="0" dirty="0"/>
              <a:t> take data requirements, execute their processes on their data, their way. </a:t>
            </a:r>
            <a:endParaRPr lang="en-US" dirty="0"/>
          </a:p>
          <a:p>
            <a:r>
              <a:rPr lang="en-US" dirty="0"/>
              <a:t>Integration of end-end data</a:t>
            </a:r>
            <a:r>
              <a:rPr lang="en-US" baseline="0" dirty="0"/>
              <a:t> scenario</a:t>
            </a:r>
          </a:p>
          <a:p>
            <a:r>
              <a:rPr lang="en-US" baseline="0" dirty="0"/>
              <a:t>Use data from any source</a:t>
            </a:r>
          </a:p>
          <a:p>
            <a:r>
              <a:rPr lang="en-US" baseline="0" dirty="0"/>
              <a:t>Ingest into SQL DW where it’s stored</a:t>
            </a:r>
          </a:p>
          <a:p>
            <a:r>
              <a:rPr lang="en-US" baseline="0" dirty="0"/>
              <a:t>Then is available to other cloud and on-premises solutions and services, including</a:t>
            </a:r>
          </a:p>
          <a:p>
            <a:r>
              <a:rPr lang="en-US" baseline="0" dirty="0"/>
              <a:t>Azure SQL DB, ML, Visualization like Power BI and Hadoop</a:t>
            </a:r>
            <a:endParaRPr lang="en-US" dirty="0"/>
          </a:p>
        </p:txBody>
      </p:sp>
      <p:sp>
        <p:nvSpPr>
          <p:cNvPr id="4" name="Slide Number Placeholder 3"/>
          <p:cNvSpPr>
            <a:spLocks noGrp="1"/>
          </p:cNvSpPr>
          <p:nvPr>
            <p:ph type="sldNum" sz="quarter" idx="10"/>
          </p:nvPr>
        </p:nvSpPr>
        <p:spPr/>
        <p:txBody>
          <a:bodyPr/>
          <a:lstStyle/>
          <a:p>
            <a:fld id="{24B74826-D799-4ECA-A065-1147448C1A34}" type="slidenum">
              <a:rPr lang="en-US" smtClean="0"/>
              <a:t>12</a:t>
            </a:fld>
            <a:endParaRPr lang="en-US" dirty="0"/>
          </a:p>
        </p:txBody>
      </p:sp>
    </p:spTree>
    <p:extLst>
      <p:ext uri="{BB962C8B-B14F-4D97-AF65-F5344CB8AC3E}">
        <p14:creationId xmlns:p14="http://schemas.microsoft.com/office/powerpoint/2010/main" val="131780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itchFamily="34" charset="0"/>
            </a:endParaRPr>
          </a:p>
        </p:txBody>
      </p:sp>
      <p:sp>
        <p:nvSpPr>
          <p:cNvPr id="5" name="Footer Placeholder 4"/>
          <p:cNvSpPr>
            <a:spLocks noGrp="1"/>
          </p:cNvSpPr>
          <p:nvPr>
            <p:ph type="ftr" sz="quarter" idx="11"/>
          </p:nvPr>
        </p:nvSpPr>
        <p:spPr/>
        <p:txBody>
          <a:bodyPr/>
          <a:lstStyle/>
          <a:p>
            <a:pPr marL="582359" marR="0" lvl="0" indent="0" defTabSz="930156" eaLnBrk="0" fontAlgn="base" latinLnBrk="0" hangingPunct="0">
              <a:lnSpc>
                <a:spcPct val="100000"/>
              </a:lnSpc>
              <a:spcBef>
                <a:spcPct val="0"/>
              </a:spcBef>
              <a:spcAft>
                <a:spcPct val="0"/>
              </a:spcAft>
              <a:buClrTx/>
              <a:buSzTx/>
              <a:buFontTx/>
              <a:buNone/>
              <a:tabLst/>
              <a:defRPr/>
            </a:pPr>
            <a:r>
              <a:rPr kumimoji="0" lang="en-US" altLang="en-US" sz="400" b="0" i="0" u="none" strike="noStrike" kern="0" cap="none" spc="0" normalizeH="0" baseline="0" noProof="0">
                <a:ln>
                  <a:noFill/>
                </a:ln>
                <a:solidFill>
                  <a:prstClr val="black"/>
                </a:solidFill>
                <a:effectLst/>
                <a:uLnTx/>
                <a:uFillTx/>
                <a:latin typeface="Segoe UI" panose="020B0502040204020203" pitchFamily="34" charset="0"/>
                <a:ea typeface="MS PGothic"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49568" eaLnBrk="1" fontAlgn="base" latinLnBrk="0" hangingPunct="1">
              <a:lnSpc>
                <a:spcPct val="100000"/>
              </a:lnSpc>
              <a:spcBef>
                <a:spcPct val="0"/>
              </a:spcBef>
              <a:spcAft>
                <a:spcPct val="0"/>
              </a:spcAft>
              <a:buClrTx/>
              <a:buSzTx/>
              <a:buFontTx/>
              <a:buNone/>
              <a:tabLst/>
              <a:defRPr/>
            </a:pPr>
            <a:fld id="{150AD69A-0C81-4650-8581-006EF58ECADD}" type="datetime8">
              <a:rPr kumimoji="0" lang="en-US" altLang="en-US" sz="1800" b="0" i="0" u="none" strike="noStrike" kern="0" cap="none" spc="0" normalizeH="0" baseline="0" noProof="0">
                <a:ln>
                  <a:noFill/>
                </a:ln>
                <a:solidFill>
                  <a:prstClr val="black"/>
                </a:solidFill>
                <a:effectLst/>
                <a:uLnTx/>
                <a:uFillTx/>
                <a:latin typeface="Segoe UI" panose="020B0502040204020203" pitchFamily="34" charset="0"/>
                <a:ea typeface="MS PGothic" pitchFamily="34" charset="-128"/>
              </a:rPr>
              <a:pPr marL="0" marR="0" lvl="0" indent="0" defTabSz="949568" eaLnBrk="1" fontAlgn="base" latinLnBrk="0" hangingPunct="1">
                <a:lnSpc>
                  <a:spcPct val="100000"/>
                </a:lnSpc>
                <a:spcBef>
                  <a:spcPct val="0"/>
                </a:spcBef>
                <a:spcAft>
                  <a:spcPct val="0"/>
                </a:spcAft>
                <a:buClrTx/>
                <a:buSzTx/>
                <a:buFontTx/>
                <a:buNone/>
                <a:tabLst/>
                <a:defRPr/>
              </a:pPr>
              <a:t>8/29/2019 8:56 AM</a:t>
            </a:fld>
            <a:endParaRPr kumimoji="0" lang="en-US" altLang="en-US" sz="1800" b="0" i="0" u="none" strike="noStrike" kern="0" cap="none" spc="0" normalizeH="0" baseline="0" noProof="0">
              <a:ln>
                <a:noFill/>
              </a:ln>
              <a:solidFill>
                <a:prstClr val="black"/>
              </a:solidFill>
              <a:effectLst/>
              <a:uLnTx/>
              <a:uFillTx/>
              <a:latin typeface="Segoe UI" panose="020B0502040204020203" pitchFamily="34" charset="0"/>
              <a:ea typeface="MS PGothic" pitchFamily="34" charset="-128"/>
            </a:endParaRPr>
          </a:p>
        </p:txBody>
      </p:sp>
      <p:sp>
        <p:nvSpPr>
          <p:cNvPr id="7" name="Slide Number Placeholder 6"/>
          <p:cNvSpPr>
            <a:spLocks noGrp="1"/>
          </p:cNvSpPr>
          <p:nvPr>
            <p:ph type="sldNum" sz="quarter" idx="13"/>
          </p:nvPr>
        </p:nvSpPr>
        <p:spPr/>
        <p:txBody>
          <a:bodyPr/>
          <a:lstStyle/>
          <a:p>
            <a:pPr marL="0" marR="0" lvl="0" indent="0" defTabSz="949568" eaLnBrk="1" fontAlgn="base" latinLnBrk="0" hangingPunct="1">
              <a:lnSpc>
                <a:spcPct val="100000"/>
              </a:lnSpc>
              <a:spcBef>
                <a:spcPct val="0"/>
              </a:spcBef>
              <a:spcAft>
                <a:spcPct val="0"/>
              </a:spcAft>
              <a:buClrTx/>
              <a:buSzTx/>
              <a:buFontTx/>
              <a:buNone/>
              <a:tabLst/>
              <a:defRPr/>
            </a:pPr>
            <a:fld id="{41113428-9605-4B4E-8BE6-A371A6C2C336}" type="slidenum">
              <a:rPr kumimoji="0" lang="en-US" altLang="en-US" sz="1800" b="0" i="0" u="none" strike="noStrike" kern="0" cap="none" spc="0" normalizeH="0" baseline="0" noProof="0">
                <a:ln>
                  <a:noFill/>
                </a:ln>
                <a:solidFill>
                  <a:prstClr val="black"/>
                </a:solidFill>
                <a:effectLst/>
                <a:uLnTx/>
                <a:uFillTx/>
                <a:latin typeface="Segoe UI" panose="020B0502040204020203" pitchFamily="34" charset="0"/>
                <a:ea typeface="MS PGothic" pitchFamily="34" charset="-128"/>
              </a:rPr>
              <a:pPr marL="0" marR="0" lvl="0" indent="0" defTabSz="949568" eaLnBrk="1" fontAlgn="base" latinLnBrk="0" hangingPunct="1">
                <a:lnSpc>
                  <a:spcPct val="100000"/>
                </a:lnSpc>
                <a:spcBef>
                  <a:spcPct val="0"/>
                </a:spcBef>
                <a:spcAft>
                  <a:spcPct val="0"/>
                </a:spcAft>
                <a:buClrTx/>
                <a:buSzTx/>
                <a:buFontTx/>
                <a:buNone/>
                <a:tabLst/>
                <a:defRPr/>
              </a:pPr>
              <a:t>13</a:t>
            </a:fld>
            <a:endParaRPr kumimoji="0" lang="en-US" altLang="en-US" sz="1800" b="0" i="0" u="none" strike="noStrike" kern="0" cap="none" spc="0" normalizeH="0" baseline="0" noProof="0">
              <a:ln>
                <a:noFill/>
              </a:ln>
              <a:solidFill>
                <a:prstClr val="black"/>
              </a:solidFill>
              <a:effectLst/>
              <a:uLnTx/>
              <a:uFillTx/>
              <a:latin typeface="Segoe UI" panose="020B0502040204020203" pitchFamily="34" charset="0"/>
              <a:ea typeface="MS PGothic" pitchFamily="34" charset="-128"/>
            </a:endParaRPr>
          </a:p>
        </p:txBody>
      </p:sp>
    </p:spTree>
    <p:extLst>
      <p:ext uri="{BB962C8B-B14F-4D97-AF65-F5344CB8AC3E}">
        <p14:creationId xmlns:p14="http://schemas.microsoft.com/office/powerpoint/2010/main" val="3561123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emf"/><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email">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a:ext>
            </a:extLst>
          </a:blip>
          <a:stretch>
            <a:fillRect/>
          </a:stretch>
        </p:blipFill>
        <p:spPr bwMode="gray">
          <a:xfrm>
            <a:off x="10398792" y="6061766"/>
            <a:ext cx="1522404"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213" y="415014"/>
            <a:ext cx="7007731" cy="1324391"/>
          </a:xfrm>
          <a:prstGeom prst="rect">
            <a:avLst/>
          </a:prstGeom>
        </p:spPr>
      </p:pic>
    </p:spTree>
    <p:extLst>
      <p:ext uri="{BB962C8B-B14F-4D97-AF65-F5344CB8AC3E}">
        <p14:creationId xmlns:p14="http://schemas.microsoft.com/office/powerpoint/2010/main" val="1389256621"/>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6704221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30549314"/>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1166687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36135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69196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021474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1979448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194524516"/>
      </p:ext>
    </p:extLst>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bwMode="white">
          <a:xfrm>
            <a:off x="10129912" y="291069"/>
            <a:ext cx="1792850" cy="452654"/>
          </a:xfrm>
        </p:spPr>
        <p:txBody>
          <a:bodyPr/>
          <a:lstStyle>
            <a:lvl1pPr marL="0" indent="0" algn="r">
              <a:buNone/>
              <a:defRPr sz="1961">
                <a:latin typeface="+mn-lt"/>
              </a:defRPr>
            </a:lvl1pPr>
          </a:lstStyle>
          <a:p>
            <a:pPr lvl="0"/>
            <a:r>
              <a:rPr lang="en-US" dirty="0"/>
              <a:t>Session Code</a:t>
            </a:r>
          </a:p>
        </p:txBody>
      </p:sp>
    </p:spTree>
    <p:extLst>
      <p:ext uri="{BB962C8B-B14F-4D97-AF65-F5344CB8AC3E}">
        <p14:creationId xmlns:p14="http://schemas.microsoft.com/office/powerpoint/2010/main" val="5219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67029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3670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6485532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78178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1630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43046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944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82291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06346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51805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41248946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26088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170034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27617421"/>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77640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496229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03478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2916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3382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34468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351224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147933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4C635-3D51-4C02-B0EC-26CCDE060FEB}" type="datetimeFigureOut">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613E92-7F84-45A2-94B2-74E63017310D}" type="slidenum">
              <a:rPr lang="en-US" smtClean="0"/>
              <a:t>‹#›</a:t>
            </a:fld>
            <a:endParaRPr lang="en-US" dirty="0"/>
          </a:p>
        </p:txBody>
      </p:sp>
    </p:spTree>
    <p:extLst>
      <p:ext uri="{BB962C8B-B14F-4D97-AF65-F5344CB8AC3E}">
        <p14:creationId xmlns:p14="http://schemas.microsoft.com/office/powerpoint/2010/main" val="161059408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48212" y="6437243"/>
            <a:ext cx="3859607" cy="134483"/>
          </a:xfrm>
          <a:prstGeom prst="rect">
            <a:avLst/>
          </a:prstGeom>
        </p:spPr>
        <p:txBody>
          <a:bodyPr/>
          <a:lstStyle/>
          <a:p>
            <a:endParaRPr lang="en-US" dirty="0"/>
          </a:p>
        </p:txBody>
      </p:sp>
      <p:sp>
        <p:nvSpPr>
          <p:cNvPr id="3" name="Slide Number Placeholder 2"/>
          <p:cNvSpPr>
            <a:spLocks noGrp="1"/>
          </p:cNvSpPr>
          <p:nvPr>
            <p:ph type="sldNum" sz="quarter" idx="13"/>
          </p:nvPr>
        </p:nvSpPr>
        <p:spPr>
          <a:xfrm>
            <a:off x="11367166" y="6437243"/>
            <a:ext cx="555596" cy="134483"/>
          </a:xfrm>
          <a:prstGeom prst="rect">
            <a:avLst/>
          </a:prstGeom>
        </p:spPr>
        <p:txBody>
          <a:bodyPr/>
          <a:lstStyle/>
          <a:p>
            <a:fld id="{DECA0C21-8883-4FA0-94AA-352652A18E35}" type="slidenum">
              <a:rPr lang="en-US" smtClean="0"/>
              <a:t>‹#›</a:t>
            </a:fld>
            <a:endParaRPr lang="en-US" dirty="0"/>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9729398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0816757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4" name="Rectangle 3"/>
          <p:cNvSpPr/>
          <p:nvPr/>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44" tIns="38076" rIns="76144" bIns="38076" numCol="1" rtlCol="0" anchor="ctr" anchorCtr="0" compatLnSpc="1">
            <a:prstTxWarp prst="textNoShape">
              <a:avLst/>
            </a:prstTxWarp>
          </a:bodyPr>
          <a:lstStyle/>
          <a:p>
            <a:pPr algn="ctr" defTabSz="761164"/>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952515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53192" y="6087890"/>
            <a:ext cx="1427788" cy="304828"/>
          </a:xfrm>
          <a:prstGeom prst="rect">
            <a:avLst/>
          </a:prstGeom>
        </p:spPr>
      </p:pic>
      <p:pic>
        <p:nvPicPr>
          <p:cNvPr id="6" name="Picture 5"/>
          <p:cNvPicPr>
            <a:picLocks noChangeAspect="1"/>
          </p:cNvPicPr>
          <p:nvPr userDrawn="1"/>
        </p:nvPicPr>
        <p:blipFill rotWithShape="1">
          <a:blip r:embed="rId3"/>
          <a:srcRect r="40044"/>
          <a:stretch/>
        </p:blipFill>
        <p:spPr>
          <a:xfrm>
            <a:off x="-241655" y="1927276"/>
            <a:ext cx="4643101" cy="2106897"/>
          </a:xfrm>
          <a:prstGeom prst="rect">
            <a:avLst/>
          </a:prstGeom>
        </p:spPr>
      </p:pic>
    </p:spTree>
    <p:extLst>
      <p:ext uri="{BB962C8B-B14F-4D97-AF65-F5344CB8AC3E}">
        <p14:creationId xmlns:p14="http://schemas.microsoft.com/office/powerpoint/2010/main" val="2290052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782138"/>
            <a:ext cx="12191377" cy="10758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63550" y="6171287"/>
            <a:ext cx="1427788" cy="304828"/>
          </a:xfrm>
          <a:prstGeom prst="rect">
            <a:avLst/>
          </a:prstGeom>
        </p:spPr>
      </p:pic>
    </p:spTree>
    <p:extLst>
      <p:ext uri="{BB962C8B-B14F-4D97-AF65-F5344CB8AC3E}">
        <p14:creationId xmlns:p14="http://schemas.microsoft.com/office/powerpoint/2010/main" val="17216584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6111620"/>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275839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924007"/>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820427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0765867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68311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56264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43882958"/>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22108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026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1680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150080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3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9004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600161"/>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35694361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06306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6820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092718320"/>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9587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55926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88824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90184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79414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72218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2682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2203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64341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65263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28055548"/>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33774597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7956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5101321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99352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2986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9160646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515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766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2301993"/>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3028635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7878931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10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3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
            <a:ext cx="12192000" cy="1000460"/>
          </a:xfrm>
        </p:spPr>
        <p:txBody>
          <a:bodyPr lIns="274320" tIns="228600" anchor="t" anchorCtr="0"/>
          <a:lstStyle>
            <a:lvl1pPr>
              <a:defRPr/>
            </a:lvl1pPr>
          </a:lstStyle>
          <a:p>
            <a:r>
              <a:rPr lang="en-US" dirty="0"/>
              <a:t>Title</a:t>
            </a:r>
          </a:p>
        </p:txBody>
      </p:sp>
    </p:spTree>
    <p:extLst>
      <p:ext uri="{BB962C8B-B14F-4D97-AF65-F5344CB8AC3E}">
        <p14:creationId xmlns:p14="http://schemas.microsoft.com/office/powerpoint/2010/main" val="307485061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bwMode="white">
          <a:xfrm>
            <a:off x="10129912" y="291069"/>
            <a:ext cx="1792850" cy="452654"/>
          </a:xfrm>
        </p:spPr>
        <p:txBody>
          <a:bodyPr/>
          <a:lstStyle>
            <a:lvl1pPr marL="0" indent="0" algn="r">
              <a:buNone/>
              <a:defRPr sz="1961">
                <a:latin typeface="+mn-lt"/>
              </a:defRPr>
            </a:lvl1pPr>
          </a:lstStyle>
          <a:p>
            <a:pPr lvl="0"/>
            <a:r>
              <a:rPr lang="en-US" dirty="0"/>
              <a:t>Session Code</a:t>
            </a:r>
          </a:p>
        </p:txBody>
      </p:sp>
    </p:spTree>
    <p:extLst>
      <p:ext uri="{BB962C8B-B14F-4D97-AF65-F5344CB8AC3E}">
        <p14:creationId xmlns:p14="http://schemas.microsoft.com/office/powerpoint/2010/main" val="3099260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73863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869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4638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0868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8384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34682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45998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69530357"/>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1370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76117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18581962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37368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49127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652165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85521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024799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9608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1420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76066681"/>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515641"/>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3351944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33722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3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
            <a:ext cx="12192000" cy="1000460"/>
          </a:xfrm>
        </p:spPr>
        <p:txBody>
          <a:bodyPr lIns="274320" tIns="228600" anchor="t" anchorCtr="0"/>
          <a:lstStyle>
            <a:lvl1pPr>
              <a:defRPr/>
            </a:lvl1pPr>
          </a:lstStyle>
          <a:p>
            <a:r>
              <a:rPr lang="en-US" dirty="0"/>
              <a:t>Title</a:t>
            </a:r>
          </a:p>
        </p:txBody>
      </p:sp>
    </p:spTree>
    <p:extLst>
      <p:ext uri="{BB962C8B-B14F-4D97-AF65-F5344CB8AC3E}">
        <p14:creationId xmlns:p14="http://schemas.microsoft.com/office/powerpoint/2010/main" val="3028579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4C635-3D51-4C02-B0EC-26CCDE060FEB}" type="datetimeFigureOut">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613E92-7F84-45A2-94B2-74E63017310D}" type="slidenum">
              <a:rPr lang="en-US" smtClean="0"/>
              <a:t>‹#›</a:t>
            </a:fld>
            <a:endParaRPr lang="en-US" dirty="0"/>
          </a:p>
        </p:txBody>
      </p:sp>
    </p:spTree>
    <p:extLst>
      <p:ext uri="{BB962C8B-B14F-4D97-AF65-F5344CB8AC3E}">
        <p14:creationId xmlns:p14="http://schemas.microsoft.com/office/powerpoint/2010/main" val="402289652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48212" y="6437243"/>
            <a:ext cx="3859607" cy="134483"/>
          </a:xfrm>
          <a:prstGeom prst="rect">
            <a:avLst/>
          </a:prstGeom>
        </p:spPr>
        <p:txBody>
          <a:bodyPr/>
          <a:lstStyle/>
          <a:p>
            <a:endParaRPr lang="en-US" dirty="0"/>
          </a:p>
        </p:txBody>
      </p:sp>
      <p:sp>
        <p:nvSpPr>
          <p:cNvPr id="3" name="Slide Number Placeholder 2"/>
          <p:cNvSpPr>
            <a:spLocks noGrp="1"/>
          </p:cNvSpPr>
          <p:nvPr>
            <p:ph type="sldNum" sz="quarter" idx="13"/>
          </p:nvPr>
        </p:nvSpPr>
        <p:spPr>
          <a:xfrm>
            <a:off x="11367166" y="6437243"/>
            <a:ext cx="555596" cy="134483"/>
          </a:xfrm>
          <a:prstGeom prst="rect">
            <a:avLst/>
          </a:prstGeom>
        </p:spPr>
        <p:txBody>
          <a:bodyPr/>
          <a:lstStyle/>
          <a:p>
            <a:fld id="{DECA0C21-8883-4FA0-94AA-352652A18E35}" type="slidenum">
              <a:rPr lang="en-US" smtClean="0"/>
              <a:t>‹#›</a:t>
            </a:fld>
            <a:endParaRPr lang="en-US" dirty="0"/>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41928909"/>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4" name="Rectangle 3"/>
          <p:cNvSpPr/>
          <p:nvPr/>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44" tIns="38076" rIns="76144" bIns="38076" numCol="1" rtlCol="0" anchor="ctr" anchorCtr="0" compatLnSpc="1">
            <a:prstTxWarp prst="textNoShape">
              <a:avLst/>
            </a:prstTxWarp>
          </a:bodyPr>
          <a:lstStyle/>
          <a:p>
            <a:pPr algn="ctr" defTabSz="761164"/>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45802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3" name="Rectangle 12"/>
          <p:cNvSpPr/>
          <p:nvPr userDrawn="1"/>
        </p:nvSpPr>
        <p:spPr bwMode="white">
          <a:xfrm>
            <a:off x="623"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41049020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1595201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3836587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653927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957357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8791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5704283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02854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466844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1617425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592042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6743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156754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548147653"/>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2034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785892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38816593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132736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38879342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11441382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37238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58569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66762515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313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424504195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102024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1450300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3449087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46965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091346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9894261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8228260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406144700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7"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22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94880397"/>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16944460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154566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122040078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31822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8249050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22715087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470107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7977899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153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54527" y="2894897"/>
            <a:ext cx="8337473" cy="3963103"/>
          </a:xfrm>
          <a:prstGeom prst="rect">
            <a:avLst/>
          </a:prstGeom>
        </p:spPr>
      </p:pic>
    </p:spTree>
    <p:extLst>
      <p:ext uri="{BB962C8B-B14F-4D97-AF65-F5344CB8AC3E}">
        <p14:creationId xmlns:p14="http://schemas.microsoft.com/office/powerpoint/2010/main" val="378470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5638549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29497660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2877871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3716567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64391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347337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3015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413484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812758075"/>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56804782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8473638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208948827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11811000" y="64135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36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399552354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209049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67667413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79195594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065731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3179030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2437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5306217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8017168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400839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052103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017677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98112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146563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3248621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263305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39645398"/>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03743646"/>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38402320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08031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1028199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11192727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1870884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43845282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24378094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64890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2918837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93292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2281584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40112584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9.pn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theme" Target="../theme/theme3.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theme" Target="../theme/theme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theme" Target="../theme/theme5.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theme" Target="../theme/theme6.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theme" Target="../theme/theme7.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slideLayout" Target="../slideLayouts/slideLayout170.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23" Type="http://schemas.openxmlformats.org/officeDocument/2006/relationships/theme" Target="../theme/theme8.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slideLayout" Target="../slideLayouts/slideLayout17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26" Type="http://schemas.openxmlformats.org/officeDocument/2006/relationships/theme" Target="../theme/theme9.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5" Type="http://schemas.openxmlformats.org/officeDocument/2006/relationships/slideLayout" Target="../slideLayouts/slideLayout196.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24" Type="http://schemas.openxmlformats.org/officeDocument/2006/relationships/slideLayout" Target="../slideLayouts/slideLayout195.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slideLayout" Target="../slideLayouts/slideLayout194.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slideLayout" Target="../slideLayouts/slideLayout1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9490993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11142403" y="5859394"/>
            <a:ext cx="915928" cy="916058"/>
          </a:xfrm>
          <a:prstGeom prst="rect">
            <a:avLst/>
          </a:prstGeom>
        </p:spPr>
      </p:pic>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316527838"/>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15574089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3145088547"/>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gradFill>
                  <a:gsLst>
                    <a:gs pos="68142">
                      <a:srgbClr val="FFFFFF">
                        <a:lumMod val="50000"/>
                      </a:srgbClr>
                    </a:gs>
                    <a:gs pos="30000">
                      <a:srgbClr val="FFFFFF">
                        <a:lumMod val="50000"/>
                      </a:srgbClr>
                    </a:gs>
                  </a:gsLst>
                  <a:lin ang="5400000" scaled="0"/>
                </a:gradFill>
                <a:effectLst/>
                <a:uLnTx/>
                <a:uFillTx/>
                <a:latin typeface="Segoe UI"/>
                <a:ea typeface="+mn-ea"/>
                <a:cs typeface="+mn-cs"/>
              </a:rPr>
              <a:t>MICROSOFT CONFIDENTIAL—INTERNAL USE ONLY</a:t>
            </a:r>
          </a:p>
        </p:txBody>
      </p:sp>
    </p:spTree>
    <p:extLst>
      <p:ext uri="{BB962C8B-B14F-4D97-AF65-F5344CB8AC3E}">
        <p14:creationId xmlns:p14="http://schemas.microsoft.com/office/powerpoint/2010/main" val="799319719"/>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69" r:id="rId19"/>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08366901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44" r:id="rId22"/>
    <p:sldLayoutId id="2147483945" r:id="rId23"/>
    <p:sldLayoutId id="2147483946"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20"/>
            <a:chOff x="12618967" y="-221"/>
            <a:chExt cx="954235" cy="5767188"/>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14102" rtl="0" eaLnBrk="1" fontAlgn="base" latinLnBrk="0" hangingPunct="1">
                  <a:lnSpc>
                    <a:spcPct val="100000"/>
                  </a:lnSpc>
                  <a:spcBef>
                    <a:spcPct val="0"/>
                  </a:spcBef>
                  <a:spcAft>
                    <a:spcPct val="0"/>
                  </a:spcAft>
                </a:pPr>
                <a:r>
                  <a:rPr lang="en-US" sz="49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14102" rtl="0" eaLnBrk="1" fontAlgn="base" latinLnBrk="0" hangingPunct="1">
                <a:lnSpc>
                  <a:spcPct val="100000"/>
                </a:lnSpc>
                <a:spcBef>
                  <a:spcPct val="0"/>
                </a:spcBef>
                <a:spcAft>
                  <a:spcPct val="0"/>
                </a:spcAft>
              </a:pPr>
              <a:r>
                <a:rPr lang="en-US" sz="49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192989384"/>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14297733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 id="2147483940" r:id="rId19"/>
    <p:sldLayoutId id="2147483941" r:id="rId20"/>
    <p:sldLayoutId id="2147483942" r:id="rId21"/>
    <p:sldLayoutId id="2147483943"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65694269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 id="2147483966" r:id="rId19"/>
    <p:sldLayoutId id="2147483967" r:id="rId20"/>
    <p:sldLayoutId id="2147483968" r:id="rId21"/>
    <p:sldLayoutId id="2147483969" r:id="rId22"/>
    <p:sldLayoutId id="2147483970" r:id="rId23"/>
    <p:sldLayoutId id="2147483971" r:id="rId24"/>
    <p:sldLayoutId id="2147483972"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30.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16.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xml"/><Relationship Id="rId1" Type="http://schemas.openxmlformats.org/officeDocument/2006/relationships/slideLayout" Target="../slideLayouts/slideLayout128.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1.xml"/><Relationship Id="rId1" Type="http://schemas.openxmlformats.org/officeDocument/2006/relationships/tags" Target="../tags/tag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93.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93.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1.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16.xml"/><Relationship Id="rId5" Type="http://schemas.openxmlformats.org/officeDocument/2006/relationships/image" Target="../media/image20.png"/><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6.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6.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16.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15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7.xml"/><Relationship Id="rId1" Type="http://schemas.openxmlformats.org/officeDocument/2006/relationships/slideLayout" Target="../slideLayouts/slideLayout15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29.xml"/></Relationships>
</file>

<file path=ppt/slides/_rels/slide6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5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15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152.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4.xml"/></Relationships>
</file>

<file path=ppt/slides/_rels/slide73.xml.rels><?xml version="1.0" encoding="UTF-8" standalone="yes"?>
<Relationships xmlns="http://schemas.openxmlformats.org/package/2006/relationships"><Relationship Id="rId3" Type="http://schemas.openxmlformats.org/officeDocument/2006/relationships/hyperlink" Target="http://msdn.microsoft.com/library/azure/dn509574.aspx" TargetMode="External"/><Relationship Id="rId2" Type="http://schemas.openxmlformats.org/officeDocument/2006/relationships/hyperlink" Target="http://msdn.microsoft.com/library/azure/dn509562.aspx" TargetMode="External"/><Relationship Id="rId1" Type="http://schemas.openxmlformats.org/officeDocument/2006/relationships/slideLayout" Target="../slideLayouts/slideLayout154.xml"/><Relationship Id="rId5" Type="http://schemas.openxmlformats.org/officeDocument/2006/relationships/hyperlink" Target="http://msdn.microsoft.com/library/azure/dn720371.aspx" TargetMode="External"/><Relationship Id="rId4" Type="http://schemas.openxmlformats.org/officeDocument/2006/relationships/hyperlink" Target="http://msdn.microsoft.com/library/azure/dn509571.aspx"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89.xml.rels><?xml version="1.0" encoding="UTF-8" standalone="yes"?>
<Relationships xmlns="http://schemas.openxmlformats.org/package/2006/relationships"><Relationship Id="rId2" Type="http://schemas.openxmlformats.org/officeDocument/2006/relationships/hyperlink" Target="https://azure.microsoft.com/en-us/documentation/articles/sql-data-warehouse-manage-monitor/" TargetMode="External"/><Relationship Id="rId1" Type="http://schemas.openxmlformats.org/officeDocument/2006/relationships/slideLayout" Target="../slideLayouts/slideLayout152.xml"/></Relationships>
</file>

<file path=ppt/slides/_rels/slide9.xml.rels><?xml version="1.0" encoding="UTF-8" standalone="yes"?>
<Relationships xmlns="http://schemas.openxmlformats.org/package/2006/relationships"><Relationship Id="rId8" Type="http://schemas.openxmlformats.org/officeDocument/2006/relationships/hyperlink" Target="http://blog.fpweb.net/media/2011/04/powerpivot-for-sharepoint-screenshot.jpg" TargetMode="Externa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30.xml"/><Relationship Id="rId6" Type="http://schemas.microsoft.com/office/2007/relationships/hdphoto" Target="../media/hdphoto3.wdp"/><Relationship Id="rId5" Type="http://schemas.openxmlformats.org/officeDocument/2006/relationships/image" Target="../media/image31.png"/><Relationship Id="rId4" Type="http://schemas.microsoft.com/office/2007/relationships/hdphoto" Target="../media/hdphoto2.wdp"/><Relationship Id="rId9" Type="http://schemas.openxmlformats.org/officeDocument/2006/relationships/image" Target="../media/image3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5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68" y="620252"/>
            <a:ext cx="11655840" cy="899665"/>
          </a:xfrm>
        </p:spPr>
        <p:txBody>
          <a:bodyPr/>
          <a:lstStyle/>
          <a:p>
            <a:r>
              <a:rPr lang="en-US" dirty="0"/>
              <a:t>Azure SQL Data Warehouse</a:t>
            </a:r>
          </a:p>
        </p:txBody>
      </p:sp>
      <p:pic>
        <p:nvPicPr>
          <p:cNvPr id="5" name="Picture 4"/>
          <p:cNvPicPr>
            <a:picLocks noChangeAspect="1"/>
          </p:cNvPicPr>
          <p:nvPr/>
        </p:nvPicPr>
        <p:blipFill>
          <a:blip r:embed="rId2"/>
          <a:stretch>
            <a:fillRect/>
          </a:stretch>
        </p:blipFill>
        <p:spPr>
          <a:xfrm>
            <a:off x="7377240" y="398779"/>
            <a:ext cx="1620846" cy="1342610"/>
          </a:xfrm>
          <a:prstGeom prst="rect">
            <a:avLst/>
          </a:prstGeom>
        </p:spPr>
      </p:pic>
    </p:spTree>
    <p:extLst>
      <p:ext uri="{BB962C8B-B14F-4D97-AF65-F5344CB8AC3E}">
        <p14:creationId xmlns:p14="http://schemas.microsoft.com/office/powerpoint/2010/main" val="358878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1"/>
          <p:cNvSpPr txBox="1">
            <a:spLocks/>
          </p:cNvSpPr>
          <p:nvPr/>
        </p:nvSpPr>
        <p:spPr>
          <a:xfrm>
            <a:off x="252307" y="2051824"/>
            <a:ext cx="5310068" cy="4576699"/>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21720">
              <a:spcBef>
                <a:spcPts val="600"/>
              </a:spcBef>
              <a:spcAft>
                <a:spcPts val="600"/>
              </a:spcAft>
              <a:buClr>
                <a:srgbClr val="0078D7"/>
              </a:buClr>
              <a:buFont typeface="Arial" panose="020B0604020202020204" pitchFamily="34" charset="0"/>
              <a:buChar char="•"/>
            </a:pPr>
            <a:r>
              <a:rPr lang="en-US" sz="2000" dirty="0">
                <a:solidFill>
                  <a:srgbClr val="000000"/>
                </a:solidFill>
                <a:latin typeface="Segoe UI Light"/>
                <a:cs typeface="Segoe UI" panose="020B0502040204020203" pitchFamily="34" charset="0"/>
              </a:rPr>
              <a:t>Auto backups, every 4 to 8 hours</a:t>
            </a:r>
            <a:endParaRPr lang="en-US" sz="2000" dirty="0">
              <a:solidFill>
                <a:srgbClr val="000000"/>
              </a:solidFill>
              <a:highlight>
                <a:srgbClr val="FFFF00"/>
              </a:highlight>
              <a:latin typeface="Segoe UI Light"/>
              <a:cs typeface="Segoe UI" panose="020B0502040204020203" pitchFamily="34" charset="0"/>
            </a:endParaRPr>
          </a:p>
          <a:p>
            <a:pPr defTabSz="621720">
              <a:spcBef>
                <a:spcPts val="600"/>
              </a:spcBef>
              <a:spcAft>
                <a:spcPts val="600"/>
              </a:spcAft>
              <a:buClr>
                <a:srgbClr val="0078D7"/>
              </a:buClr>
              <a:buFont typeface="Arial" panose="020B0604020202020204" pitchFamily="34" charset="0"/>
              <a:buChar char="•"/>
            </a:pPr>
            <a:r>
              <a:rPr lang="en-US" sz="2000" dirty="0">
                <a:solidFill>
                  <a:srgbClr val="000000"/>
                </a:solidFill>
                <a:latin typeface="Segoe UI Light"/>
                <a:cs typeface="Segoe UI" panose="020B0502040204020203" pitchFamily="34" charset="0"/>
              </a:rPr>
              <a:t>Restore using REST API, PowerShell or Azure Portal</a:t>
            </a:r>
          </a:p>
          <a:p>
            <a:pPr defTabSz="621720">
              <a:spcBef>
                <a:spcPts val="600"/>
              </a:spcBef>
              <a:spcAft>
                <a:spcPts val="600"/>
              </a:spcAft>
              <a:buClr>
                <a:srgbClr val="0078D7"/>
              </a:buClr>
              <a:buFont typeface="Arial" panose="020B0604020202020204" pitchFamily="34" charset="0"/>
              <a:buChar char="•"/>
            </a:pPr>
            <a:r>
              <a:rPr lang="en-US" sz="2000" dirty="0">
                <a:solidFill>
                  <a:srgbClr val="000000"/>
                </a:solidFill>
                <a:latin typeface="Segoe UI Light"/>
                <a:cs typeface="Segoe UI" panose="020B0502040204020203" pitchFamily="34" charset="0"/>
              </a:rPr>
              <a:t>Local and geo-redundant backups</a:t>
            </a:r>
          </a:p>
          <a:p>
            <a:pPr defTabSz="621720">
              <a:spcBef>
                <a:spcPts val="600"/>
              </a:spcBef>
              <a:spcAft>
                <a:spcPts val="600"/>
              </a:spcAft>
              <a:buClr>
                <a:srgbClr val="0078D7"/>
              </a:buClr>
              <a:buFont typeface="Arial" panose="020B0604020202020204" pitchFamily="34" charset="0"/>
              <a:buChar char="•"/>
            </a:pPr>
            <a:r>
              <a:rPr lang="en-US" sz="2000" dirty="0">
                <a:solidFill>
                  <a:srgbClr val="000000"/>
                </a:solidFill>
                <a:latin typeface="Segoe UI Light"/>
                <a:cs typeface="Segoe UI" panose="020B0502040204020203" pitchFamily="34" charset="0"/>
              </a:rPr>
              <a:t>Backups retention policy:</a:t>
            </a:r>
          </a:p>
          <a:p>
            <a:pPr lvl="1" defTabSz="621720">
              <a:spcBef>
                <a:spcPts val="600"/>
              </a:spcBef>
              <a:buClr>
                <a:srgbClr val="0078D7"/>
              </a:buClr>
              <a:buFont typeface="Arial" panose="020B0604020202020204" pitchFamily="34" charset="0"/>
              <a:buChar char="•"/>
            </a:pPr>
            <a:r>
              <a:rPr lang="en-US" sz="2000" dirty="0">
                <a:solidFill>
                  <a:srgbClr val="000000"/>
                </a:solidFill>
                <a:latin typeface="Segoe UI Light"/>
                <a:cs typeface="Segoe UI" panose="020B0502040204020203" pitchFamily="34" charset="0"/>
              </a:rPr>
              <a:t>Auto backup retention for 7 days</a:t>
            </a:r>
            <a:endParaRPr lang="en-US" sz="2000" dirty="0">
              <a:solidFill>
                <a:srgbClr val="000000"/>
              </a:solidFill>
              <a:highlight>
                <a:srgbClr val="FFFF00"/>
              </a:highlight>
              <a:latin typeface="Segoe UI Light"/>
              <a:cs typeface="Segoe UI" panose="020B0502040204020203" pitchFamily="34" charset="0"/>
            </a:endParaRPr>
          </a:p>
        </p:txBody>
      </p:sp>
      <p:grpSp>
        <p:nvGrpSpPr>
          <p:cNvPr id="2" name="Group 1"/>
          <p:cNvGrpSpPr>
            <a:grpSpLocks noChangeAspect="1"/>
          </p:cNvGrpSpPr>
          <p:nvPr/>
        </p:nvGrpSpPr>
        <p:grpSpPr>
          <a:xfrm>
            <a:off x="5379750" y="2458212"/>
            <a:ext cx="6583848" cy="3478628"/>
            <a:chOff x="4712998" y="1808262"/>
            <a:chExt cx="7061920" cy="3731221"/>
          </a:xfrm>
        </p:grpSpPr>
        <p:pic>
          <p:nvPicPr>
            <p:cNvPr id="143" name="Picture 142"/>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712998" y="2224028"/>
              <a:ext cx="7061920" cy="3315455"/>
            </a:xfrm>
            <a:prstGeom prst="rect">
              <a:avLst/>
            </a:prstGeom>
          </p:spPr>
        </p:pic>
        <p:grpSp>
          <p:nvGrpSpPr>
            <p:cNvPr id="144" name="Group 143"/>
            <p:cNvGrpSpPr/>
            <p:nvPr/>
          </p:nvGrpSpPr>
          <p:grpSpPr>
            <a:xfrm>
              <a:off x="5298510" y="3607496"/>
              <a:ext cx="288099" cy="288099"/>
              <a:chOff x="5298510" y="3607496"/>
              <a:chExt cx="288099" cy="288099"/>
            </a:xfrm>
          </p:grpSpPr>
          <p:sp>
            <p:nvSpPr>
              <p:cNvPr id="145" name="Oval 1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6" name="Oval 1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7" name="Group 146"/>
            <p:cNvGrpSpPr/>
            <p:nvPr/>
          </p:nvGrpSpPr>
          <p:grpSpPr>
            <a:xfrm>
              <a:off x="5721246" y="3819917"/>
              <a:ext cx="288099" cy="288099"/>
              <a:chOff x="5298510" y="3607496"/>
              <a:chExt cx="288099" cy="288099"/>
            </a:xfrm>
          </p:grpSpPr>
          <p:sp>
            <p:nvSpPr>
              <p:cNvPr id="148" name="Oval 14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Oval 14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0" name="Group 149"/>
            <p:cNvGrpSpPr/>
            <p:nvPr/>
          </p:nvGrpSpPr>
          <p:grpSpPr>
            <a:xfrm>
              <a:off x="6107060" y="3319397"/>
              <a:ext cx="288099" cy="288099"/>
              <a:chOff x="5298510" y="3607496"/>
              <a:chExt cx="288099" cy="288099"/>
            </a:xfrm>
          </p:grpSpPr>
          <p:sp>
            <p:nvSpPr>
              <p:cNvPr id="151" name="Oval 15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52" name="Oval 15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3" name="Group 152"/>
            <p:cNvGrpSpPr/>
            <p:nvPr/>
          </p:nvGrpSpPr>
          <p:grpSpPr>
            <a:xfrm>
              <a:off x="6288515" y="3590462"/>
              <a:ext cx="288099" cy="288099"/>
              <a:chOff x="5298510" y="3607496"/>
              <a:chExt cx="288099" cy="288099"/>
            </a:xfrm>
          </p:grpSpPr>
          <p:sp>
            <p:nvSpPr>
              <p:cNvPr id="154" name="Oval 15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6" name="Group 155"/>
            <p:cNvGrpSpPr/>
            <p:nvPr/>
          </p:nvGrpSpPr>
          <p:grpSpPr>
            <a:xfrm>
              <a:off x="8171245" y="3225451"/>
              <a:ext cx="288099" cy="288099"/>
              <a:chOff x="5298510" y="3607496"/>
              <a:chExt cx="288099" cy="288099"/>
            </a:xfrm>
          </p:grpSpPr>
          <p:sp>
            <p:nvSpPr>
              <p:cNvPr id="157" name="Oval 1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58" name="Oval 1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9" name="Group 158"/>
            <p:cNvGrpSpPr/>
            <p:nvPr/>
          </p:nvGrpSpPr>
          <p:grpSpPr>
            <a:xfrm>
              <a:off x="10753694" y="5231703"/>
              <a:ext cx="288099" cy="288099"/>
              <a:chOff x="5298510" y="3607496"/>
              <a:chExt cx="288099" cy="288099"/>
            </a:xfrm>
          </p:grpSpPr>
          <p:sp>
            <p:nvSpPr>
              <p:cNvPr id="160" name="Oval 15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Oval 16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2" name="Group 161"/>
            <p:cNvGrpSpPr/>
            <p:nvPr/>
          </p:nvGrpSpPr>
          <p:grpSpPr>
            <a:xfrm>
              <a:off x="10628533" y="4845910"/>
              <a:ext cx="288099" cy="288099"/>
              <a:chOff x="5298510" y="3607496"/>
              <a:chExt cx="288099" cy="288099"/>
            </a:xfrm>
          </p:grpSpPr>
          <p:sp>
            <p:nvSpPr>
              <p:cNvPr id="163" name="Oval 16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64" name="Oval 16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5" name="Group 164"/>
            <p:cNvGrpSpPr/>
            <p:nvPr/>
          </p:nvGrpSpPr>
          <p:grpSpPr>
            <a:xfrm>
              <a:off x="10031509" y="4557811"/>
              <a:ext cx="288099" cy="288099"/>
              <a:chOff x="5298510" y="3607496"/>
              <a:chExt cx="288099" cy="288099"/>
            </a:xfrm>
          </p:grpSpPr>
          <p:sp>
            <p:nvSpPr>
              <p:cNvPr id="166" name="Oval 16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Oval 16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8" name="Group 167"/>
            <p:cNvGrpSpPr/>
            <p:nvPr/>
          </p:nvGrpSpPr>
          <p:grpSpPr>
            <a:xfrm>
              <a:off x="10465595" y="3732848"/>
              <a:ext cx="288099" cy="288099"/>
              <a:chOff x="5298510" y="3607496"/>
              <a:chExt cx="288099" cy="288099"/>
            </a:xfrm>
          </p:grpSpPr>
          <p:sp>
            <p:nvSpPr>
              <p:cNvPr id="169" name="Oval 16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Oval 16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1" name="Group 170"/>
            <p:cNvGrpSpPr/>
            <p:nvPr/>
          </p:nvGrpSpPr>
          <p:grpSpPr>
            <a:xfrm>
              <a:off x="10102179" y="3532638"/>
              <a:ext cx="288099" cy="288099"/>
              <a:chOff x="5298510" y="3607496"/>
              <a:chExt cx="288099" cy="288099"/>
            </a:xfrm>
          </p:grpSpPr>
          <p:sp>
            <p:nvSpPr>
              <p:cNvPr id="172" name="Oval 17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73" name="Oval 17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4" name="Group 173"/>
            <p:cNvGrpSpPr/>
            <p:nvPr/>
          </p:nvGrpSpPr>
          <p:grpSpPr>
            <a:xfrm>
              <a:off x="11041793" y="3223806"/>
              <a:ext cx="288099" cy="288099"/>
              <a:chOff x="5298510" y="3607496"/>
              <a:chExt cx="288099" cy="288099"/>
            </a:xfrm>
          </p:grpSpPr>
          <p:sp>
            <p:nvSpPr>
              <p:cNvPr id="175" name="Oval 17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76" name="Oval 17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7" name="Group 176"/>
            <p:cNvGrpSpPr/>
            <p:nvPr/>
          </p:nvGrpSpPr>
          <p:grpSpPr>
            <a:xfrm>
              <a:off x="10571806" y="3251024"/>
              <a:ext cx="288099" cy="288099"/>
              <a:chOff x="5298510" y="3607496"/>
              <a:chExt cx="288099" cy="288099"/>
            </a:xfrm>
          </p:grpSpPr>
          <p:sp>
            <p:nvSpPr>
              <p:cNvPr id="178" name="Oval 17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0" name="Group 179"/>
            <p:cNvGrpSpPr/>
            <p:nvPr/>
          </p:nvGrpSpPr>
          <p:grpSpPr>
            <a:xfrm>
              <a:off x="10243769" y="3089227"/>
              <a:ext cx="288099" cy="288099"/>
              <a:chOff x="5298510" y="3607496"/>
              <a:chExt cx="288099" cy="288099"/>
            </a:xfrm>
          </p:grpSpPr>
          <p:sp>
            <p:nvSpPr>
              <p:cNvPr id="181" name="Oval 18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82" name="Oval 18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3" name="Group 182"/>
            <p:cNvGrpSpPr/>
            <p:nvPr/>
          </p:nvGrpSpPr>
          <p:grpSpPr>
            <a:xfrm>
              <a:off x="6727969" y="4737762"/>
              <a:ext cx="288099" cy="288099"/>
              <a:chOff x="5298510" y="3607496"/>
              <a:chExt cx="288099" cy="288099"/>
            </a:xfrm>
          </p:grpSpPr>
          <p:sp>
            <p:nvSpPr>
              <p:cNvPr id="184" name="Oval 18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85" name="Oval 18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6" name="Group 185"/>
            <p:cNvGrpSpPr/>
            <p:nvPr/>
          </p:nvGrpSpPr>
          <p:grpSpPr>
            <a:xfrm>
              <a:off x="7063252" y="3006025"/>
              <a:ext cx="817559" cy="817559"/>
              <a:chOff x="7766078" y="2734107"/>
              <a:chExt cx="1169454" cy="1169454"/>
            </a:xfrm>
          </p:grpSpPr>
          <p:grpSp>
            <p:nvGrpSpPr>
              <p:cNvPr id="187" name="Group 186"/>
              <p:cNvGrpSpPr/>
              <p:nvPr/>
            </p:nvGrpSpPr>
            <p:grpSpPr>
              <a:xfrm>
                <a:off x="7766078" y="2734107"/>
                <a:ext cx="1169454" cy="1169454"/>
                <a:chOff x="5321459" y="3630988"/>
                <a:chExt cx="236552" cy="236552"/>
              </a:xfrm>
            </p:grpSpPr>
            <p:sp>
              <p:nvSpPr>
                <p:cNvPr id="200" name="Oval 199"/>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Oval 200"/>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8" name="Group 332"/>
              <p:cNvGrpSpPr/>
              <p:nvPr/>
            </p:nvGrpSpPr>
            <p:grpSpPr>
              <a:xfrm>
                <a:off x="8131601" y="3008952"/>
                <a:ext cx="452287" cy="691429"/>
                <a:chOff x="11312677" y="4385379"/>
                <a:chExt cx="420734" cy="643192"/>
              </a:xfrm>
            </p:grpSpPr>
            <p:sp>
              <p:nvSpPr>
                <p:cNvPr id="189"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0"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1"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2"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3"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4"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5"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6"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7"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8"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199"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grpSp>
        </p:grpSp>
        <p:grpSp>
          <p:nvGrpSpPr>
            <p:cNvPr id="202" name="Group 201"/>
            <p:cNvGrpSpPr/>
            <p:nvPr/>
          </p:nvGrpSpPr>
          <p:grpSpPr>
            <a:xfrm>
              <a:off x="8201862" y="2972798"/>
              <a:ext cx="817559" cy="817559"/>
              <a:chOff x="7766078" y="2734107"/>
              <a:chExt cx="1169454" cy="1169454"/>
            </a:xfrm>
          </p:grpSpPr>
          <p:grpSp>
            <p:nvGrpSpPr>
              <p:cNvPr id="203" name="Group 202"/>
              <p:cNvGrpSpPr/>
              <p:nvPr/>
            </p:nvGrpSpPr>
            <p:grpSpPr>
              <a:xfrm>
                <a:off x="7766078" y="2734107"/>
                <a:ext cx="1169454" cy="1169454"/>
                <a:chOff x="5321459" y="3630988"/>
                <a:chExt cx="236552" cy="236552"/>
              </a:xfrm>
            </p:grpSpPr>
            <p:sp>
              <p:nvSpPr>
                <p:cNvPr id="216" name="Oval 215"/>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332"/>
              <p:cNvGrpSpPr/>
              <p:nvPr/>
            </p:nvGrpSpPr>
            <p:grpSpPr>
              <a:xfrm>
                <a:off x="8131601" y="3008952"/>
                <a:ext cx="452287" cy="691429"/>
                <a:chOff x="11312677" y="4385379"/>
                <a:chExt cx="420734" cy="643192"/>
              </a:xfrm>
            </p:grpSpPr>
            <p:sp>
              <p:nvSpPr>
                <p:cNvPr id="205"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06"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07"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08"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09"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0"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1"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2"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3"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4"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15"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grpSp>
        </p:grpSp>
        <p:sp>
          <p:nvSpPr>
            <p:cNvPr id="218" name="Oval 217"/>
            <p:cNvSpPr/>
            <p:nvPr/>
          </p:nvSpPr>
          <p:spPr bwMode="auto">
            <a:xfrm>
              <a:off x="7729165" y="3065040"/>
              <a:ext cx="644628" cy="644628"/>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219" name="Freeform 123"/>
            <p:cNvSpPr>
              <a:spLocks noEditPoints="1"/>
            </p:cNvSpPr>
            <p:nvPr/>
          </p:nvSpPr>
          <p:spPr bwMode="black">
            <a:xfrm>
              <a:off x="7872525" y="3201517"/>
              <a:ext cx="357908" cy="371674"/>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00BCF2">
                <a:lumMod val="75000"/>
              </a:srgbClr>
            </a:solidFill>
            <a:ln>
              <a:noFill/>
            </a:ln>
            <a:effectLst/>
          </p:spPr>
          <p:txBody>
            <a:bodyPr vert="horz" wrap="square" lIns="89624" tIns="44811" rIns="89624" bIns="44811" numCol="1" anchor="t" anchorCtr="0" compatLnSpc="1">
              <a:prstTxWarp prst="textNoShape">
                <a:avLst/>
              </a:prstTxWarp>
            </a:bodyPr>
            <a:lstStyle/>
            <a:p>
              <a:pPr defTabSz="896171">
                <a:defRPr/>
              </a:pPr>
              <a:endParaRPr lang="en-US" sz="1729" kern="0" dirty="0">
                <a:solidFill>
                  <a:srgbClr val="000000"/>
                </a:solidFill>
              </a:endParaRPr>
            </a:p>
          </p:txBody>
        </p:sp>
        <p:sp>
          <p:nvSpPr>
            <p:cNvPr id="220" name="TextBox 219"/>
            <p:cNvSpPr txBox="1"/>
            <p:nvPr/>
          </p:nvSpPr>
          <p:spPr>
            <a:xfrm>
              <a:off x="7429594" y="2521744"/>
              <a:ext cx="1363409" cy="276999"/>
            </a:xfrm>
            <a:prstGeom prst="rect">
              <a:avLst/>
            </a:prstGeom>
            <a:solidFill>
              <a:srgbClr val="00BCF2"/>
            </a:solidFill>
          </p:spPr>
          <p:txBody>
            <a:bodyPr wrap="square" rtlCol="0">
              <a:spAutoFit/>
            </a:bodyPr>
            <a:lstStyle/>
            <a:p>
              <a:pPr algn="ctr" defTabSz="932742">
                <a:defRPr/>
              </a:pPr>
              <a:r>
                <a:rPr lang="en-US" sz="1200" kern="0" dirty="0">
                  <a:solidFill>
                    <a:srgbClr val="FFFFFF"/>
                  </a:solidFill>
                  <a:latin typeface="Segoe UI Light"/>
                </a:rPr>
                <a:t>Geo- replicated</a:t>
              </a:r>
            </a:p>
          </p:txBody>
        </p:sp>
        <p:sp>
          <p:nvSpPr>
            <p:cNvPr id="221" name="TextBox 220"/>
            <p:cNvSpPr txBox="1"/>
            <p:nvPr/>
          </p:nvSpPr>
          <p:spPr>
            <a:xfrm>
              <a:off x="7342638" y="3960602"/>
              <a:ext cx="1537320" cy="280606"/>
            </a:xfrm>
            <a:prstGeom prst="rect">
              <a:avLst/>
            </a:prstGeom>
            <a:solidFill>
              <a:srgbClr val="00BCF2"/>
            </a:solidFill>
          </p:spPr>
          <p:txBody>
            <a:bodyPr wrap="square" rtlCol="0">
              <a:spAutoFit/>
            </a:bodyPr>
            <a:lstStyle/>
            <a:p>
              <a:pPr defTabSz="932742">
                <a:defRPr/>
              </a:pPr>
              <a:r>
                <a:rPr lang="en-US" sz="1100" kern="0" dirty="0">
                  <a:solidFill>
                    <a:srgbClr val="FFFFFF"/>
                  </a:solidFill>
                  <a:latin typeface="Segoe UI Light"/>
                </a:rPr>
                <a:t>Restore from backup</a:t>
              </a:r>
            </a:p>
          </p:txBody>
        </p:sp>
        <p:grpSp>
          <p:nvGrpSpPr>
            <p:cNvPr id="222" name="Group 221"/>
            <p:cNvGrpSpPr/>
            <p:nvPr/>
          </p:nvGrpSpPr>
          <p:grpSpPr>
            <a:xfrm>
              <a:off x="4940723" y="1905017"/>
              <a:ext cx="2338125" cy="1316460"/>
              <a:chOff x="4940723" y="1905017"/>
              <a:chExt cx="2338125" cy="1316460"/>
            </a:xfrm>
          </p:grpSpPr>
          <p:sp>
            <p:nvSpPr>
              <p:cNvPr id="223" name="Freeform 95"/>
              <p:cNvSpPr>
                <a:spLocks/>
              </p:cNvSpPr>
              <p:nvPr/>
            </p:nvSpPr>
            <p:spPr bwMode="auto">
              <a:xfrm flipH="1">
                <a:off x="4940723" y="1905017"/>
                <a:ext cx="2338125"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w="2857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24" name="TextBox 223"/>
              <p:cNvSpPr txBox="1"/>
              <p:nvPr/>
            </p:nvSpPr>
            <p:spPr>
              <a:xfrm>
                <a:off x="5298509" y="2301377"/>
                <a:ext cx="1798845" cy="495188"/>
              </a:xfrm>
              <a:prstGeom prst="rect">
                <a:avLst/>
              </a:prstGeom>
              <a:noFill/>
            </p:spPr>
            <p:txBody>
              <a:bodyPr wrap="square" rtlCol="0">
                <a:spAutoFit/>
              </a:bodyPr>
              <a:lstStyle/>
              <a:p>
                <a:pPr defTabSz="932742">
                  <a:defRPr/>
                </a:pPr>
                <a:r>
                  <a:rPr lang="en-US" sz="1200" kern="0" dirty="0">
                    <a:solidFill>
                      <a:srgbClr val="FFFFFF"/>
                    </a:solidFill>
                    <a:latin typeface="Segoe UI Light"/>
                  </a:rPr>
                  <a:t>SQL Data Warehouse backups</a:t>
                </a:r>
              </a:p>
            </p:txBody>
          </p:sp>
          <p:grpSp>
            <p:nvGrpSpPr>
              <p:cNvPr id="225" name="Group 224"/>
              <p:cNvGrpSpPr/>
              <p:nvPr/>
            </p:nvGrpSpPr>
            <p:grpSpPr>
              <a:xfrm>
                <a:off x="5620181" y="2804401"/>
                <a:ext cx="887435" cy="330503"/>
                <a:chOff x="7371726" y="1331721"/>
                <a:chExt cx="887435" cy="330503"/>
              </a:xfrm>
            </p:grpSpPr>
            <p:sp>
              <p:nvSpPr>
                <p:cNvPr id="226" name="Flowchart: Document 225"/>
                <p:cNvSpPr/>
                <p:nvPr/>
              </p:nvSpPr>
              <p:spPr bwMode="auto">
                <a:xfrm>
                  <a:off x="7385714" y="1332203"/>
                  <a:ext cx="873447" cy="330021"/>
                </a:xfrm>
                <a:prstGeom prst="flowChartDocument">
                  <a:avLst/>
                </a:prstGeom>
                <a:solidFill>
                  <a:srgbClr val="0078D7"/>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3">
                    <a:defRPr/>
                  </a:pPr>
                  <a:endParaRPr lang="en-US" sz="600" kern="0" dirty="0">
                    <a:solidFill>
                      <a:srgbClr val="FFFFFF"/>
                    </a:solidFill>
                  </a:endParaRPr>
                </a:p>
              </p:txBody>
            </p:sp>
            <p:sp>
              <p:nvSpPr>
                <p:cNvPr id="227" name="TextBox 226"/>
                <p:cNvSpPr txBox="1"/>
                <p:nvPr/>
              </p:nvSpPr>
              <p:spPr>
                <a:xfrm>
                  <a:off x="7371726" y="1331721"/>
                  <a:ext cx="850251" cy="223148"/>
                </a:xfrm>
                <a:prstGeom prst="rect">
                  <a:avLst/>
                </a:prstGeom>
                <a:noFill/>
              </p:spPr>
              <p:txBody>
                <a:bodyPr wrap="none" lIns="68589" tIns="34295" rIns="68589" bIns="34295" rtlCol="0">
                  <a:spAutoFit/>
                </a:bodyPr>
                <a:lstStyle/>
                <a:p>
                  <a:pPr defTabSz="914363">
                    <a:defRPr/>
                  </a:pPr>
                  <a:r>
                    <a:rPr lang="en-US" sz="1000" kern="0" dirty="0">
                      <a:solidFill>
                        <a:srgbClr val="FFFFFF"/>
                      </a:solidFill>
                    </a:rPr>
                    <a:t>sabcp01bl21</a:t>
                  </a:r>
                </a:p>
              </p:txBody>
            </p:sp>
          </p:grpSp>
        </p:grpSp>
        <p:grpSp>
          <p:nvGrpSpPr>
            <p:cNvPr id="228" name="Group 227"/>
            <p:cNvGrpSpPr/>
            <p:nvPr/>
          </p:nvGrpSpPr>
          <p:grpSpPr>
            <a:xfrm>
              <a:off x="8989279" y="1808262"/>
              <a:ext cx="2027127" cy="1316460"/>
              <a:chOff x="8989279" y="1808262"/>
              <a:chExt cx="2027127" cy="1316460"/>
            </a:xfrm>
          </p:grpSpPr>
          <p:sp>
            <p:nvSpPr>
              <p:cNvPr id="229" name="Freeform 95"/>
              <p:cNvSpPr>
                <a:spLocks/>
              </p:cNvSpPr>
              <p:nvPr/>
            </p:nvSpPr>
            <p:spPr bwMode="auto">
              <a:xfrm>
                <a:off x="8989279" y="1808262"/>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w="2857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505050"/>
                  </a:solidFill>
                </a:endParaRPr>
              </a:p>
            </p:txBody>
          </p:sp>
          <p:sp>
            <p:nvSpPr>
              <p:cNvPr id="230" name="TextBox 229"/>
              <p:cNvSpPr txBox="1"/>
              <p:nvPr/>
            </p:nvSpPr>
            <p:spPr>
              <a:xfrm>
                <a:off x="9394675" y="2308937"/>
                <a:ext cx="1302950" cy="307777"/>
              </a:xfrm>
              <a:prstGeom prst="rect">
                <a:avLst/>
              </a:prstGeom>
              <a:noFill/>
            </p:spPr>
            <p:txBody>
              <a:bodyPr wrap="square" rtlCol="0">
                <a:spAutoFit/>
              </a:bodyPr>
              <a:lstStyle/>
              <a:p>
                <a:pPr defTabSz="932742">
                  <a:defRPr/>
                </a:pPr>
                <a:r>
                  <a:rPr lang="en-US" sz="1200" kern="0" dirty="0">
                    <a:solidFill>
                      <a:srgbClr val="FFFFFF"/>
                    </a:solidFill>
                    <a:latin typeface="Segoe UI Light"/>
                  </a:rPr>
                  <a:t>Azure Storage</a:t>
                </a:r>
              </a:p>
            </p:txBody>
          </p:sp>
          <p:grpSp>
            <p:nvGrpSpPr>
              <p:cNvPr id="231" name="Group 230"/>
              <p:cNvGrpSpPr/>
              <p:nvPr/>
            </p:nvGrpSpPr>
            <p:grpSpPr>
              <a:xfrm>
                <a:off x="9684371" y="2652195"/>
                <a:ext cx="887435" cy="330503"/>
                <a:chOff x="11887079" y="828194"/>
                <a:chExt cx="887435" cy="330503"/>
              </a:xfrm>
            </p:grpSpPr>
            <p:sp>
              <p:nvSpPr>
                <p:cNvPr id="232" name="Flowchart: Document 231"/>
                <p:cNvSpPr/>
                <p:nvPr/>
              </p:nvSpPr>
              <p:spPr bwMode="auto">
                <a:xfrm flipH="1">
                  <a:off x="11901067" y="828676"/>
                  <a:ext cx="873447" cy="330021"/>
                </a:xfrm>
                <a:prstGeom prst="flowChartDocument">
                  <a:avLst/>
                </a:prstGeom>
                <a:solidFill>
                  <a:srgbClr val="0078D7"/>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3">
                    <a:defRPr/>
                  </a:pPr>
                  <a:endParaRPr lang="en-US" sz="600" kern="0" dirty="0">
                    <a:solidFill>
                      <a:srgbClr val="FFFFFF"/>
                    </a:solidFill>
                  </a:endParaRPr>
                </a:p>
              </p:txBody>
            </p:sp>
            <p:sp>
              <p:nvSpPr>
                <p:cNvPr id="233" name="TextBox 232"/>
                <p:cNvSpPr txBox="1"/>
                <p:nvPr/>
              </p:nvSpPr>
              <p:spPr>
                <a:xfrm>
                  <a:off x="11887079" y="828194"/>
                  <a:ext cx="850251" cy="223148"/>
                </a:xfrm>
                <a:prstGeom prst="rect">
                  <a:avLst/>
                </a:prstGeom>
                <a:noFill/>
              </p:spPr>
              <p:txBody>
                <a:bodyPr wrap="none" lIns="68589" tIns="34295" rIns="68589" bIns="34295" rtlCol="0">
                  <a:spAutoFit/>
                </a:bodyPr>
                <a:lstStyle/>
                <a:p>
                  <a:pPr defTabSz="914363">
                    <a:defRPr/>
                  </a:pPr>
                  <a:r>
                    <a:rPr lang="en-US" sz="1000" kern="0" dirty="0">
                      <a:solidFill>
                        <a:srgbClr val="FFFFFF"/>
                      </a:solidFill>
                    </a:rPr>
                    <a:t>sabcp01bl21</a:t>
                  </a:r>
                </a:p>
              </p:txBody>
            </p:sp>
          </p:grpSp>
        </p:grpSp>
      </p:grpSp>
      <p:sp>
        <p:nvSpPr>
          <p:cNvPr id="97" name="Title 1"/>
          <p:cNvSpPr txBox="1">
            <a:spLocks/>
          </p:cNvSpPr>
          <p:nvPr/>
        </p:nvSpPr>
        <p:spPr>
          <a:xfrm>
            <a:off x="269241" y="259792"/>
            <a:ext cx="9974528" cy="107588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100000"/>
              </a:lnSpc>
            </a:pPr>
            <a:r>
              <a:rPr sz="5400" dirty="0">
                <a:solidFill>
                  <a:srgbClr val="505050"/>
                </a:solidFill>
              </a:rPr>
              <a:t>Automatic backup and geo-restore</a:t>
            </a:r>
            <a:br>
              <a:rPr sz="3200" dirty="0">
                <a:solidFill>
                  <a:srgbClr val="0078D7"/>
                </a:solidFill>
                <a:ea typeface="Calibri" panose="020F0502020204030204" pitchFamily="34" charset="0"/>
                <a:cs typeface="Calibri" panose="020F0502020204030204" pitchFamily="34" charset="0"/>
              </a:rPr>
            </a:br>
            <a:r>
              <a:rPr sz="3200" dirty="0">
                <a:solidFill>
                  <a:srgbClr val="0078D7"/>
                </a:solidFill>
                <a:ea typeface="Calibri" panose="020F0502020204030204" pitchFamily="34" charset="0"/>
                <a:cs typeface="Calibri" panose="020F0502020204030204" pitchFamily="34" charset="0"/>
              </a:rPr>
              <a:t>Recover from data deletion or alteration or disaster</a:t>
            </a:r>
          </a:p>
          <a:p>
            <a:pPr>
              <a:lnSpc>
                <a:spcPct val="100000"/>
              </a:lnSpc>
            </a:pPr>
            <a:endParaRPr dirty="0">
              <a:solidFill>
                <a:srgbClr val="505050"/>
              </a:solidFill>
            </a:endParaRPr>
          </a:p>
        </p:txBody>
      </p:sp>
    </p:spTree>
    <p:extLst>
      <p:ext uri="{BB962C8B-B14F-4D97-AF65-F5344CB8AC3E}">
        <p14:creationId xmlns:p14="http://schemas.microsoft.com/office/powerpoint/2010/main" val="1101605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Freeform 6"/>
          <p:cNvSpPr>
            <a:spLocks/>
          </p:cNvSpPr>
          <p:nvPr/>
        </p:nvSpPr>
        <p:spPr bwMode="auto">
          <a:xfrm flipH="1">
            <a:off x="7194649" y="1632342"/>
            <a:ext cx="3651575" cy="2234285"/>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chemeClr val="accent1">
              <a:lumMod val="20000"/>
              <a:lumOff val="80000"/>
            </a:schemeClr>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Calibri" panose="020F0502020204030204"/>
            </a:endParaRPr>
          </a:p>
        </p:txBody>
      </p:sp>
      <p:cxnSp>
        <p:nvCxnSpPr>
          <p:cNvPr id="271" name="Straight Connector 270"/>
          <p:cNvCxnSpPr/>
          <p:nvPr/>
        </p:nvCxnSpPr>
        <p:spPr>
          <a:xfrm flipH="1">
            <a:off x="9828891" y="4171569"/>
            <a:ext cx="390122" cy="5613"/>
          </a:xfrm>
          <a:prstGeom prst="line">
            <a:avLst/>
          </a:prstGeom>
          <a:ln w="285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1" name="TextBox 420"/>
          <p:cNvSpPr txBox="1"/>
          <p:nvPr/>
        </p:nvSpPr>
        <p:spPr>
          <a:xfrm>
            <a:off x="7773556" y="3251141"/>
            <a:ext cx="1208294" cy="403129"/>
          </a:xfrm>
          <a:prstGeom prst="rect">
            <a:avLst/>
          </a:prstGeom>
          <a:noFill/>
        </p:spPr>
        <p:txBody>
          <a:bodyPr wrap="square" rtlCol="0">
            <a:spAutoFit/>
          </a:bodyPr>
          <a:lstStyle/>
          <a:p>
            <a:pPr defTabSz="896386">
              <a:lnSpc>
                <a:spcPct val="90000"/>
              </a:lnSpc>
              <a:defRPr/>
            </a:pPr>
            <a:r>
              <a:rPr lang="en-US" sz="1100" b="1" kern="0" dirty="0">
                <a:gradFill>
                  <a:gsLst>
                    <a:gs pos="2917">
                      <a:srgbClr val="505050"/>
                    </a:gs>
                    <a:gs pos="30000">
                      <a:srgbClr val="505050"/>
                    </a:gs>
                  </a:gsLst>
                  <a:lin ang="5400000" scaled="0"/>
                </a:gradFill>
              </a:rPr>
              <a:t>Threat </a:t>
            </a:r>
          </a:p>
          <a:p>
            <a:pPr defTabSz="896386">
              <a:lnSpc>
                <a:spcPct val="90000"/>
              </a:lnSpc>
              <a:defRPr/>
            </a:pPr>
            <a:r>
              <a:rPr lang="en-US" sz="1100" b="1" kern="0" dirty="0">
                <a:gradFill>
                  <a:gsLst>
                    <a:gs pos="2917">
                      <a:srgbClr val="505050"/>
                    </a:gs>
                    <a:gs pos="30000">
                      <a:srgbClr val="505050"/>
                    </a:gs>
                  </a:gsLst>
                  <a:lin ang="5400000" scaled="0"/>
                </a:gradFill>
              </a:rPr>
              <a:t>Detection  </a:t>
            </a:r>
          </a:p>
        </p:txBody>
      </p:sp>
      <p:pic>
        <p:nvPicPr>
          <p:cNvPr id="422" name="Picture 4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827" y="3276473"/>
            <a:ext cx="293761" cy="370094"/>
          </a:xfrm>
          <a:prstGeom prst="rect">
            <a:avLst/>
          </a:prstGeom>
        </p:spPr>
      </p:pic>
      <p:sp>
        <p:nvSpPr>
          <p:cNvPr id="612" name="Rectangle 20"/>
          <p:cNvSpPr>
            <a:spLocks noChangeArrowheads="1"/>
          </p:cNvSpPr>
          <p:nvPr/>
        </p:nvSpPr>
        <p:spPr bwMode="auto">
          <a:xfrm flipH="1">
            <a:off x="9119602" y="5739200"/>
            <a:ext cx="1265673" cy="2018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dirty="0">
              <a:solidFill>
                <a:srgbClr val="000000"/>
              </a:solidFill>
            </a:endParaRPr>
          </a:p>
        </p:txBody>
      </p:sp>
      <p:grpSp>
        <p:nvGrpSpPr>
          <p:cNvPr id="615" name="Group 37"/>
          <p:cNvGrpSpPr/>
          <p:nvPr/>
        </p:nvGrpSpPr>
        <p:grpSpPr>
          <a:xfrm>
            <a:off x="9266558" y="4758480"/>
            <a:ext cx="652532" cy="1867402"/>
            <a:chOff x="5893176" y="3792885"/>
            <a:chExt cx="585200" cy="1674708"/>
          </a:xfrm>
          <a:effectLst>
            <a:outerShdw blurRad="25400" dir="18900000" sy="23000" kx="-1200000" algn="bl" rotWithShape="0">
              <a:prstClr val="black">
                <a:alpha val="19000"/>
              </a:prstClr>
            </a:outerShdw>
          </a:effectLst>
        </p:grpSpPr>
        <p:sp>
          <p:nvSpPr>
            <p:cNvPr id="616" name="Rectangle 630"/>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17" name="Freeform 631"/>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18" name="Freeform 632"/>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19" name="Freeform 633"/>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0" name="Freeform 634"/>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1" name="Freeform 635"/>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2" name="Freeform 636"/>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3" name="Freeform 637"/>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chemeClr val="tx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4" name="Freeform 638"/>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chemeClr val="tx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5" name="Freeform 639"/>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6" name="Freeform 640"/>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7" name="Freeform 641"/>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8" name="Freeform 642"/>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29" name="Freeform 643"/>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chemeClr val="tx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0" name="Freeform 644"/>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1" name="Freeform 645"/>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2" name="Freeform 646"/>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3" name="Freeform 647"/>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4" name="Freeform 648"/>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5" name="Freeform 649"/>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6" name="Freeform 650"/>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7" name="Freeform 651"/>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8" name="Freeform 652"/>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39" name="Freeform 653"/>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0" name="Freeform 654"/>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1" name="Freeform 655"/>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2" name="Freeform 656"/>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3" name="Freeform 657"/>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4" name="Oval 658"/>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5" name="Oval 659"/>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6" name="Freeform 682"/>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sp>
          <p:nvSpPr>
            <p:cNvPr id="647" name="Freeform 685"/>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000000"/>
                </a:solidFill>
                <a:latin typeface="Calibri" panose="020F0502020204030204"/>
              </a:endParaRPr>
            </a:p>
          </p:txBody>
        </p:sp>
      </p:grpSp>
      <p:sp>
        <p:nvSpPr>
          <p:cNvPr id="648" name="Freeform 6"/>
          <p:cNvSpPr>
            <a:spLocks/>
          </p:cNvSpPr>
          <p:nvPr/>
        </p:nvSpPr>
        <p:spPr bwMode="auto">
          <a:xfrm>
            <a:off x="10586630" y="4347087"/>
            <a:ext cx="334962" cy="290015"/>
          </a:xfrm>
          <a:custGeom>
            <a:avLst/>
            <a:gdLst>
              <a:gd name="T0" fmla="*/ 983 w 1123"/>
              <a:gd name="T1" fmla="*/ 48 h 972"/>
              <a:gd name="T2" fmla="*/ 884 w 1123"/>
              <a:gd name="T3" fmla="*/ 36 h 972"/>
              <a:gd name="T4" fmla="*/ 409 w 1123"/>
              <a:gd name="T5" fmla="*/ 515 h 972"/>
              <a:gd name="T6" fmla="*/ 251 w 1123"/>
              <a:gd name="T7" fmla="*/ 357 h 972"/>
              <a:gd name="T8" fmla="*/ 107 w 1123"/>
              <a:gd name="T9" fmla="*/ 369 h 972"/>
              <a:gd name="T10" fmla="*/ 42 w 1123"/>
              <a:gd name="T11" fmla="*/ 446 h 972"/>
              <a:gd name="T12" fmla="*/ 41 w 1123"/>
              <a:gd name="T13" fmla="*/ 534 h 972"/>
              <a:gd name="T14" fmla="*/ 356 w 1123"/>
              <a:gd name="T15" fmla="*/ 871 h 972"/>
              <a:gd name="T16" fmla="*/ 500 w 1123"/>
              <a:gd name="T17" fmla="*/ 872 h 972"/>
              <a:gd name="T18" fmla="*/ 1058 w 1123"/>
              <a:gd name="T19" fmla="*/ 267 h 972"/>
              <a:gd name="T20" fmla="*/ 1065 w 1123"/>
              <a:gd name="T21" fmla="*/ 154 h 972"/>
              <a:gd name="T22" fmla="*/ 983 w 1123"/>
              <a:gd name="T23" fmla="*/ 48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3" h="972">
                <a:moveTo>
                  <a:pt x="983" y="48"/>
                </a:moveTo>
                <a:cubicBezTo>
                  <a:pt x="983" y="48"/>
                  <a:pt x="952" y="0"/>
                  <a:pt x="884" y="36"/>
                </a:cubicBezTo>
                <a:cubicBezTo>
                  <a:pt x="774" y="95"/>
                  <a:pt x="533" y="321"/>
                  <a:pt x="409" y="515"/>
                </a:cubicBezTo>
                <a:cubicBezTo>
                  <a:pt x="409" y="515"/>
                  <a:pt x="320" y="412"/>
                  <a:pt x="251" y="357"/>
                </a:cubicBezTo>
                <a:cubicBezTo>
                  <a:pt x="183" y="302"/>
                  <a:pt x="170" y="309"/>
                  <a:pt x="107" y="369"/>
                </a:cubicBezTo>
                <a:cubicBezTo>
                  <a:pt x="66" y="408"/>
                  <a:pt x="42" y="446"/>
                  <a:pt x="42" y="446"/>
                </a:cubicBezTo>
                <a:cubicBezTo>
                  <a:pt x="42" y="446"/>
                  <a:pt x="0" y="490"/>
                  <a:pt x="41" y="534"/>
                </a:cubicBezTo>
                <a:cubicBezTo>
                  <a:pt x="93" y="589"/>
                  <a:pt x="283" y="776"/>
                  <a:pt x="356" y="871"/>
                </a:cubicBezTo>
                <a:cubicBezTo>
                  <a:pt x="432" y="972"/>
                  <a:pt x="500" y="872"/>
                  <a:pt x="500" y="872"/>
                </a:cubicBezTo>
                <a:cubicBezTo>
                  <a:pt x="500" y="872"/>
                  <a:pt x="734" y="489"/>
                  <a:pt x="1058" y="267"/>
                </a:cubicBezTo>
                <a:cubicBezTo>
                  <a:pt x="1058" y="267"/>
                  <a:pt x="1123" y="229"/>
                  <a:pt x="1065" y="154"/>
                </a:cubicBezTo>
                <a:cubicBezTo>
                  <a:pt x="1007" y="79"/>
                  <a:pt x="983" y="48"/>
                  <a:pt x="983" y="48"/>
                </a:cubicBezTo>
                <a:close/>
              </a:path>
            </a:pathLst>
          </a:custGeom>
          <a:solidFill>
            <a:sysClr val="window" lastClr="FFFFFF"/>
          </a:solidFill>
          <a:ln>
            <a:noFill/>
          </a:ln>
        </p:spPr>
        <p:txBody>
          <a:bodyPr vert="horz" wrap="square" lIns="91427" tIns="45713" rIns="91427" bIns="45713" numCol="1" anchor="t" anchorCtr="0" compatLnSpc="1">
            <a:prstTxWarp prst="textNoShape">
              <a:avLst/>
            </a:prstTxWarp>
          </a:bodyPr>
          <a:lstStyle/>
          <a:p>
            <a:pPr defTabSz="896386">
              <a:defRPr/>
            </a:pPr>
            <a:endParaRPr lang="en-US" kern="0" dirty="0">
              <a:solidFill>
                <a:sysClr val="windowText" lastClr="000000"/>
              </a:solidFill>
            </a:endParaRPr>
          </a:p>
        </p:txBody>
      </p:sp>
      <p:sp>
        <p:nvSpPr>
          <p:cNvPr id="653" name="TextBox 652"/>
          <p:cNvSpPr txBox="1"/>
          <p:nvPr/>
        </p:nvSpPr>
        <p:spPr>
          <a:xfrm>
            <a:off x="7915057" y="4960013"/>
            <a:ext cx="1716612" cy="444779"/>
          </a:xfrm>
          <a:prstGeom prst="rect">
            <a:avLst/>
          </a:prstGeom>
          <a:noFill/>
        </p:spPr>
        <p:txBody>
          <a:bodyPr wrap="square" lIns="182854" tIns="146284" rIns="182854" bIns="146284" rtlCol="0">
            <a:spAutoFit/>
          </a:bodyPr>
          <a:lstStyle/>
          <a:p>
            <a:pPr defTabSz="896386">
              <a:lnSpc>
                <a:spcPct val="90000"/>
              </a:lnSpc>
              <a:defRPr/>
            </a:pPr>
            <a:r>
              <a:rPr lang="en-US" sz="1100" b="1" kern="0" dirty="0">
                <a:gradFill>
                  <a:gsLst>
                    <a:gs pos="2917">
                      <a:srgbClr val="505050"/>
                    </a:gs>
                    <a:gs pos="30000">
                      <a:srgbClr val="505050"/>
                    </a:gs>
                  </a:gsLst>
                  <a:lin ang="5400000" scaled="0"/>
                </a:gradFill>
              </a:rPr>
              <a:t>Authorized admin</a:t>
            </a:r>
          </a:p>
        </p:txBody>
      </p:sp>
      <p:cxnSp>
        <p:nvCxnSpPr>
          <p:cNvPr id="656" name="Straight Connector 655"/>
          <p:cNvCxnSpPr>
            <a:stCxn id="663" idx="2"/>
          </p:cNvCxnSpPr>
          <p:nvPr/>
        </p:nvCxnSpPr>
        <p:spPr>
          <a:xfrm>
            <a:off x="6459394" y="2915349"/>
            <a:ext cx="2422369" cy="255841"/>
          </a:xfrm>
          <a:prstGeom prst="line">
            <a:avLst/>
          </a:prstGeom>
          <a:ln w="28575">
            <a:solidFill>
              <a:schemeClr val="bg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7" name="Straight Connector 656"/>
          <p:cNvCxnSpPr>
            <a:stCxn id="662" idx="2"/>
          </p:cNvCxnSpPr>
          <p:nvPr/>
        </p:nvCxnSpPr>
        <p:spPr>
          <a:xfrm>
            <a:off x="7543425" y="2419029"/>
            <a:ext cx="1346034" cy="629026"/>
          </a:xfrm>
          <a:prstGeom prst="line">
            <a:avLst/>
          </a:prstGeom>
          <a:ln w="28575">
            <a:solidFill>
              <a:schemeClr val="bg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8" name="TextBox 657"/>
          <p:cNvSpPr txBox="1"/>
          <p:nvPr/>
        </p:nvSpPr>
        <p:spPr>
          <a:xfrm>
            <a:off x="7121388" y="2548007"/>
            <a:ext cx="1237055" cy="602901"/>
          </a:xfrm>
          <a:prstGeom prst="rect">
            <a:avLst/>
          </a:prstGeom>
          <a:noFill/>
        </p:spPr>
        <p:txBody>
          <a:bodyPr wrap="square" lIns="182854" tIns="146284" rIns="182854" bIns="146284" rtlCol="0">
            <a:spAutoFit/>
          </a:bodyPr>
          <a:lstStyle/>
          <a:p>
            <a:pPr algn="ctr" defTabSz="896386">
              <a:lnSpc>
                <a:spcPct val="90000"/>
              </a:lnSpc>
              <a:defRPr/>
            </a:pPr>
            <a:r>
              <a:rPr lang="en-US" sz="1100" b="1" kern="0" dirty="0">
                <a:gradFill>
                  <a:gsLst>
                    <a:gs pos="2917">
                      <a:srgbClr val="505050"/>
                    </a:gs>
                    <a:gs pos="30000">
                      <a:srgbClr val="505050"/>
                    </a:gs>
                  </a:gsLst>
                  <a:lin ang="5400000" scaled="0"/>
                </a:gradFill>
              </a:rPr>
              <a:t>Suspicious</a:t>
            </a:r>
            <a:br>
              <a:rPr lang="en-US" sz="1100" b="1" kern="0" dirty="0">
                <a:gradFill>
                  <a:gsLst>
                    <a:gs pos="2917">
                      <a:srgbClr val="505050"/>
                    </a:gs>
                    <a:gs pos="30000">
                      <a:srgbClr val="505050"/>
                    </a:gs>
                  </a:gsLst>
                  <a:lin ang="5400000" scaled="0"/>
                </a:gradFill>
              </a:rPr>
            </a:br>
            <a:r>
              <a:rPr lang="en-US" sz="1100" b="1" kern="0" dirty="0">
                <a:gradFill>
                  <a:gsLst>
                    <a:gs pos="2917">
                      <a:srgbClr val="505050"/>
                    </a:gs>
                    <a:gs pos="30000">
                      <a:srgbClr val="505050"/>
                    </a:gs>
                  </a:gsLst>
                  <a:lin ang="5400000" scaled="0"/>
                </a:gradFill>
              </a:rPr>
              <a:t>activities </a:t>
            </a:r>
          </a:p>
        </p:txBody>
      </p:sp>
      <p:grpSp>
        <p:nvGrpSpPr>
          <p:cNvPr id="659" name="Group 658"/>
          <p:cNvGrpSpPr/>
          <p:nvPr/>
        </p:nvGrpSpPr>
        <p:grpSpPr>
          <a:xfrm>
            <a:off x="5665654" y="1624044"/>
            <a:ext cx="2671510" cy="1291304"/>
            <a:chOff x="8067507" y="6130109"/>
            <a:chExt cx="2671889" cy="1291487"/>
          </a:xfrm>
        </p:grpSpPr>
        <p:pic>
          <p:nvPicPr>
            <p:cNvPr id="660" name="Picture 659"/>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571131" y="6602925"/>
              <a:ext cx="532949" cy="532949"/>
            </a:xfrm>
            <a:prstGeom prst="rect">
              <a:avLst/>
            </a:prstGeom>
          </p:spPr>
        </p:pic>
        <p:pic>
          <p:nvPicPr>
            <p:cNvPr id="661" name="Picture 66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53124" y="6130109"/>
              <a:ext cx="532949" cy="532949"/>
            </a:xfrm>
            <a:prstGeom prst="rect">
              <a:avLst/>
            </a:prstGeom>
          </p:spPr>
        </p:pic>
        <p:sp>
          <p:nvSpPr>
            <p:cNvPr id="662" name="TextBox 661"/>
            <p:cNvSpPr txBox="1"/>
            <p:nvPr/>
          </p:nvSpPr>
          <p:spPr>
            <a:xfrm>
              <a:off x="9151692" y="6644488"/>
              <a:ext cx="1587704" cy="280718"/>
            </a:xfrm>
            <a:prstGeom prst="rect">
              <a:avLst/>
            </a:prstGeom>
            <a:noFill/>
          </p:spPr>
          <p:txBody>
            <a:bodyPr wrap="square" rtlCol="0">
              <a:spAutoFit/>
            </a:bodyPr>
            <a:lstStyle/>
            <a:p>
              <a:pPr algn="ctr" defTabSz="896386">
                <a:defRPr/>
              </a:pPr>
              <a:r>
                <a:rPr lang="en-US" sz="1200" b="1" i="1" kern="0" dirty="0">
                  <a:solidFill>
                    <a:srgbClr val="494949"/>
                  </a:solidFill>
                  <a:latin typeface="Segoe UI Light"/>
                </a:rPr>
                <a:t>Malicious insider</a:t>
              </a:r>
            </a:p>
          </p:txBody>
        </p:sp>
        <p:sp>
          <p:nvSpPr>
            <p:cNvPr id="663" name="TextBox 662"/>
            <p:cNvSpPr txBox="1"/>
            <p:nvPr/>
          </p:nvSpPr>
          <p:spPr>
            <a:xfrm>
              <a:off x="8067507" y="7140878"/>
              <a:ext cx="1587704" cy="280718"/>
            </a:xfrm>
            <a:prstGeom prst="rect">
              <a:avLst/>
            </a:prstGeom>
            <a:noFill/>
          </p:spPr>
          <p:txBody>
            <a:bodyPr wrap="square" rtlCol="0">
              <a:spAutoFit/>
            </a:bodyPr>
            <a:lstStyle/>
            <a:p>
              <a:pPr algn="ctr" defTabSz="896386">
                <a:defRPr/>
              </a:pPr>
              <a:r>
                <a:rPr lang="en-US" sz="1200" b="1" i="1" kern="0" dirty="0">
                  <a:solidFill>
                    <a:srgbClr val="494949"/>
                  </a:solidFill>
                  <a:latin typeface="Segoe UI Light"/>
                </a:rPr>
                <a:t>External attacker </a:t>
              </a:r>
            </a:p>
          </p:txBody>
        </p:sp>
      </p:grpSp>
      <p:sp>
        <p:nvSpPr>
          <p:cNvPr id="307" name="Content Placeholder 1"/>
          <p:cNvSpPr txBox="1">
            <a:spLocks/>
          </p:cNvSpPr>
          <p:nvPr/>
        </p:nvSpPr>
        <p:spPr>
          <a:xfrm>
            <a:off x="275148" y="1848997"/>
            <a:ext cx="5522046" cy="2977999"/>
          </a:xfrm>
          <a:prstGeom prst="rect">
            <a:avLst/>
          </a:prstGeom>
        </p:spPr>
        <p:txBody>
          <a:bodyPr lIns="91427" tIns="124324" rIns="248648" bIns="124324"/>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48175">
              <a:spcBef>
                <a:spcPts val="980"/>
              </a:spcBef>
              <a:buNone/>
            </a:pPr>
            <a:r>
              <a:rPr lang="en-US" b="1" dirty="0">
                <a:solidFill>
                  <a:schemeClr val="accent1"/>
                </a:solidFill>
                <a:latin typeface="Segoe UI Semibold" panose="020B0702040204020203" pitchFamily="34" charset="0"/>
                <a:cs typeface="Segoe UI Semibold" panose="020B0702040204020203" pitchFamily="34" charset="0"/>
              </a:rPr>
              <a:t>RETAIN</a:t>
            </a:r>
            <a:r>
              <a:rPr lang="en-US" dirty="0">
                <a:solidFill>
                  <a:schemeClr val="bg2">
                    <a:lumMod val="50000"/>
                  </a:schemeClr>
                </a:solidFill>
                <a:latin typeface="+mn-lt"/>
                <a:cs typeface="Segoe UI Light" panose="020B0502040204020203" pitchFamily="34" charset="0"/>
              </a:rPr>
              <a:t> </a:t>
            </a:r>
            <a:br>
              <a:rPr lang="en-US" dirty="0">
                <a:solidFill>
                  <a:schemeClr val="bg2">
                    <a:lumMod val="50000"/>
                  </a:schemeClr>
                </a:solidFill>
                <a:latin typeface="+mn-lt"/>
                <a:cs typeface="Segoe UI Light" panose="020B0502040204020203" pitchFamily="34" charset="0"/>
              </a:rPr>
            </a:br>
            <a:r>
              <a:rPr lang="en-US" sz="2000" dirty="0">
                <a:solidFill>
                  <a:schemeClr val="bg2">
                    <a:lumMod val="50000"/>
                  </a:schemeClr>
                </a:solidFill>
                <a:latin typeface="+mj-lt"/>
                <a:cs typeface="Segoe UI Light" panose="020B0502040204020203" pitchFamily="34" charset="0"/>
              </a:rPr>
              <a:t>an audit trail of selected events and activities</a:t>
            </a:r>
          </a:p>
          <a:p>
            <a:pPr marL="0" indent="0" defTabSz="448175">
              <a:spcBef>
                <a:spcPts val="980"/>
              </a:spcBef>
              <a:buNone/>
            </a:pPr>
            <a:r>
              <a:rPr lang="en-US" b="1" dirty="0">
                <a:solidFill>
                  <a:schemeClr val="accent1"/>
                </a:solidFill>
                <a:latin typeface="Segoe UI Semibold" panose="020B0702040204020203" pitchFamily="34" charset="0"/>
                <a:cs typeface="Segoe UI Semibold" panose="020B0702040204020203" pitchFamily="34" charset="0"/>
              </a:rPr>
              <a:t>REPORT</a:t>
            </a:r>
            <a:r>
              <a:rPr lang="en-US" dirty="0">
                <a:solidFill>
                  <a:schemeClr val="bg2">
                    <a:lumMod val="50000"/>
                  </a:schemeClr>
                </a:solidFill>
                <a:latin typeface="+mn-lt"/>
                <a:cs typeface="Segoe UI Light" panose="020B0502040204020203" pitchFamily="34" charset="0"/>
              </a:rPr>
              <a:t> </a:t>
            </a:r>
            <a:br>
              <a:rPr lang="en-US" dirty="0">
                <a:solidFill>
                  <a:schemeClr val="bg2">
                    <a:lumMod val="50000"/>
                  </a:schemeClr>
                </a:solidFill>
                <a:latin typeface="+mn-lt"/>
                <a:cs typeface="Segoe UI Light" panose="020B0502040204020203" pitchFamily="34" charset="0"/>
              </a:rPr>
            </a:br>
            <a:r>
              <a:rPr lang="en-US" sz="2000" dirty="0">
                <a:solidFill>
                  <a:schemeClr val="bg2">
                    <a:lumMod val="50000"/>
                  </a:schemeClr>
                </a:solidFill>
                <a:latin typeface="+mj-lt"/>
                <a:cs typeface="Segoe UI Light" panose="020B0502040204020203" pitchFamily="34" charset="0"/>
              </a:rPr>
              <a:t>on database activity—preconfigured reports </a:t>
            </a:r>
            <a:br>
              <a:rPr lang="en-US" sz="2000" dirty="0">
                <a:solidFill>
                  <a:schemeClr val="bg2">
                    <a:lumMod val="50000"/>
                  </a:schemeClr>
                </a:solidFill>
                <a:latin typeface="+mj-lt"/>
                <a:cs typeface="Segoe UI Light" panose="020B0502040204020203" pitchFamily="34" charset="0"/>
              </a:rPr>
            </a:br>
            <a:r>
              <a:rPr lang="en-US" sz="2000" dirty="0">
                <a:solidFill>
                  <a:schemeClr val="bg2">
                    <a:lumMod val="50000"/>
                  </a:schemeClr>
                </a:solidFill>
                <a:latin typeface="+mj-lt"/>
                <a:cs typeface="Segoe UI Light" panose="020B0502040204020203" pitchFamily="34" charset="0"/>
              </a:rPr>
              <a:t>and a dashboard help get you started quickly</a:t>
            </a:r>
          </a:p>
          <a:p>
            <a:pPr marL="0" indent="0" defTabSz="448175">
              <a:spcBef>
                <a:spcPts val="980"/>
              </a:spcBef>
              <a:buNone/>
            </a:pPr>
            <a:r>
              <a:rPr lang="en-US" b="1" dirty="0">
                <a:solidFill>
                  <a:schemeClr val="accent1"/>
                </a:solidFill>
                <a:latin typeface="Segoe UI Semibold" panose="020B0702040204020203" pitchFamily="34" charset="0"/>
                <a:cs typeface="Segoe UI Semibold" panose="020B0702040204020203" pitchFamily="34" charset="0"/>
              </a:rPr>
              <a:t>ANALYZE</a:t>
            </a:r>
            <a:r>
              <a:rPr lang="en-US" dirty="0">
                <a:solidFill>
                  <a:schemeClr val="bg2">
                    <a:lumMod val="50000"/>
                  </a:schemeClr>
                </a:solidFill>
                <a:latin typeface="+mn-lt"/>
                <a:cs typeface="Segoe UI Light" panose="020B0502040204020203" pitchFamily="34" charset="0"/>
              </a:rPr>
              <a:t> </a:t>
            </a:r>
            <a:br>
              <a:rPr lang="en-US" dirty="0">
                <a:solidFill>
                  <a:schemeClr val="bg2">
                    <a:lumMod val="50000"/>
                  </a:schemeClr>
                </a:solidFill>
                <a:latin typeface="+mn-lt"/>
                <a:cs typeface="Segoe UI Light" panose="020B0502040204020203" pitchFamily="34" charset="0"/>
              </a:rPr>
            </a:br>
            <a:r>
              <a:rPr lang="en-US" sz="2000" dirty="0">
                <a:solidFill>
                  <a:schemeClr val="bg2">
                    <a:lumMod val="50000"/>
                  </a:schemeClr>
                </a:solidFill>
                <a:latin typeface="+mj-lt"/>
                <a:cs typeface="Segoe UI Light" panose="020B0502040204020203" pitchFamily="34" charset="0"/>
              </a:rPr>
              <a:t>reports to find suspicious events, unusual </a:t>
            </a:r>
            <a:br>
              <a:rPr lang="en-US" sz="2000" dirty="0">
                <a:solidFill>
                  <a:schemeClr val="bg2">
                    <a:lumMod val="50000"/>
                  </a:schemeClr>
                </a:solidFill>
                <a:latin typeface="+mj-lt"/>
                <a:cs typeface="Segoe UI Light" panose="020B0502040204020203" pitchFamily="34" charset="0"/>
              </a:rPr>
            </a:br>
            <a:r>
              <a:rPr lang="en-US" sz="2000" dirty="0">
                <a:solidFill>
                  <a:schemeClr val="bg2">
                    <a:lumMod val="50000"/>
                  </a:schemeClr>
                </a:solidFill>
                <a:latin typeface="+mj-lt"/>
                <a:cs typeface="Segoe UI Light" panose="020B0502040204020203" pitchFamily="34" charset="0"/>
              </a:rPr>
              <a:t>activities, and trends</a:t>
            </a:r>
          </a:p>
          <a:p>
            <a:pPr marL="0" indent="0" defTabSz="448175">
              <a:spcBef>
                <a:spcPts val="980"/>
              </a:spcBef>
              <a:buNone/>
            </a:pPr>
            <a:r>
              <a:rPr lang="en-US" b="1" dirty="0">
                <a:solidFill>
                  <a:schemeClr val="accent1"/>
                </a:solidFill>
                <a:latin typeface="Segoe UI Semibold" panose="020B0702040204020203" pitchFamily="34" charset="0"/>
                <a:cs typeface="Segoe UI Semibold" panose="020B0702040204020203" pitchFamily="34" charset="0"/>
              </a:rPr>
              <a:t>RECEIVE PROACTIVE ALERTS </a:t>
            </a:r>
            <a:br>
              <a:rPr lang="en-US" b="1" dirty="0">
                <a:solidFill>
                  <a:schemeClr val="accent1"/>
                </a:solidFill>
                <a:latin typeface="Segoe UI Semibold" panose="020B0702040204020203" pitchFamily="34" charset="0"/>
                <a:cs typeface="Segoe UI Semibold" panose="020B0702040204020203" pitchFamily="34" charset="0"/>
              </a:rPr>
            </a:br>
            <a:r>
              <a:rPr lang="en-US" sz="2000" dirty="0">
                <a:solidFill>
                  <a:schemeClr val="bg2">
                    <a:lumMod val="50000"/>
                  </a:schemeClr>
                </a:solidFill>
                <a:latin typeface="+mj-lt"/>
                <a:cs typeface="Segoe UI Light" panose="020B0502040204020203" pitchFamily="34" charset="0"/>
              </a:rPr>
              <a:t>about activities that might indicate potential security threats using the new Threat Detection feature</a:t>
            </a:r>
          </a:p>
        </p:txBody>
      </p:sp>
      <p:sp>
        <p:nvSpPr>
          <p:cNvPr id="308" name="Rectangle 307"/>
          <p:cNvSpPr/>
          <p:nvPr/>
        </p:nvSpPr>
        <p:spPr>
          <a:xfrm>
            <a:off x="270068" y="933042"/>
            <a:ext cx="11185491" cy="531737"/>
          </a:xfrm>
          <a:prstGeom prst="rect">
            <a:avLst/>
          </a:prstGeom>
        </p:spPr>
        <p:txBody>
          <a:bodyPr wrap="square">
            <a:spAutoFit/>
          </a:bodyPr>
          <a:lstStyle/>
          <a:p>
            <a:pPr defTabSz="621600">
              <a:spcAft>
                <a:spcPts val="1200"/>
              </a:spcAft>
            </a:pPr>
            <a:r>
              <a:rPr lang="en-US" sz="2800" kern="0" dirty="0">
                <a:solidFill>
                  <a:srgbClr val="494949"/>
                </a:solidFill>
                <a:latin typeface="Segoe UI Light"/>
              </a:rPr>
              <a:t>Gain real-time insights and streamline compliance-related tasks</a:t>
            </a:r>
          </a:p>
        </p:txBody>
      </p:sp>
      <p:sp>
        <p:nvSpPr>
          <p:cNvPr id="58" name="Freeform 57"/>
          <p:cNvSpPr>
            <a:spLocks/>
          </p:cNvSpPr>
          <p:nvPr/>
        </p:nvSpPr>
        <p:spPr bwMode="auto">
          <a:xfrm flipH="1">
            <a:off x="9798582" y="3949798"/>
            <a:ext cx="1889099" cy="1210996"/>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chemeClr val="tx1">
              <a:lumMod val="60000"/>
              <a:lumOff val="40000"/>
            </a:schemeClr>
          </a:solidFill>
          <a:ln>
            <a:noFill/>
          </a:ln>
        </p:spPr>
        <p:txBody>
          <a:bodyPr vert="horz" wrap="square" lIns="91427" tIns="45713" rIns="91427" bIns="45713" numCol="1" anchor="t" anchorCtr="0" compatLnSpc="1">
            <a:prstTxWarp prst="textNoShape">
              <a:avLst/>
            </a:prstTxWarp>
          </a:bodyPr>
          <a:lstStyle/>
          <a:p>
            <a:pPr defTabSz="896386"/>
            <a:endParaRPr lang="en-US" kern="0" dirty="0">
              <a:solidFill>
                <a:srgbClr val="000000"/>
              </a:solidFill>
            </a:endParaRPr>
          </a:p>
        </p:txBody>
      </p:sp>
      <p:sp>
        <p:nvSpPr>
          <p:cNvPr id="204" name="TextBox 203"/>
          <p:cNvSpPr txBox="1"/>
          <p:nvPr/>
        </p:nvSpPr>
        <p:spPr>
          <a:xfrm>
            <a:off x="10504310" y="4452473"/>
            <a:ext cx="1132576" cy="343443"/>
          </a:xfrm>
          <a:prstGeom prst="rect">
            <a:avLst/>
          </a:prstGeom>
          <a:noFill/>
        </p:spPr>
        <p:txBody>
          <a:bodyPr wrap="square" rtlCol="0">
            <a:spAutoFit/>
          </a:bodyPr>
          <a:lstStyle/>
          <a:p>
            <a:pPr defTabSz="932563">
              <a:defRPr/>
            </a:pPr>
            <a:r>
              <a:rPr lang="en-US" sz="1600" kern="0" dirty="0">
                <a:solidFill>
                  <a:srgbClr val="FFFFFF"/>
                </a:solidFill>
                <a:latin typeface="Segoe UI Light"/>
              </a:rPr>
              <a:t>Audit log</a:t>
            </a:r>
          </a:p>
        </p:txBody>
      </p:sp>
      <p:sp>
        <p:nvSpPr>
          <p:cNvPr id="71" name="TextBox 70"/>
          <p:cNvSpPr txBox="1"/>
          <p:nvPr/>
        </p:nvSpPr>
        <p:spPr>
          <a:xfrm>
            <a:off x="10145234" y="4880327"/>
            <a:ext cx="1310324" cy="253916"/>
          </a:xfrm>
          <a:prstGeom prst="rect">
            <a:avLst/>
          </a:prstGeom>
          <a:noFill/>
        </p:spPr>
        <p:txBody>
          <a:bodyPr wrap="square" rtlCol="0">
            <a:spAutoFit/>
          </a:bodyPr>
          <a:lstStyle/>
          <a:p>
            <a:pPr algn="ctr" defTabSz="932563">
              <a:defRPr/>
            </a:pPr>
            <a:r>
              <a:rPr lang="en-US" sz="1050" b="1" kern="0" dirty="0">
                <a:solidFill>
                  <a:srgbClr val="FFFFFF"/>
                </a:solidFill>
                <a:latin typeface="Segoe UI Semibold" panose="020B0702040204020203" pitchFamily="34" charset="0"/>
                <a:cs typeface="Segoe UI Semibold" panose="020B0702040204020203" pitchFamily="34" charset="0"/>
              </a:rPr>
              <a:t>Azure Storage</a:t>
            </a:r>
          </a:p>
        </p:txBody>
      </p:sp>
      <p:sp>
        <p:nvSpPr>
          <p:cNvPr id="207" name="Freeform 30"/>
          <p:cNvSpPr>
            <a:spLocks noEditPoints="1"/>
          </p:cNvSpPr>
          <p:nvPr/>
        </p:nvSpPr>
        <p:spPr bwMode="auto">
          <a:xfrm>
            <a:off x="10073382" y="4359957"/>
            <a:ext cx="349249" cy="444389"/>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solidFill>
              <a:schemeClr val="bg1"/>
            </a:solidFill>
          </a:ln>
        </p:spPr>
        <p:txBody>
          <a:bodyPr vert="horz" wrap="square" lIns="91427" tIns="45713" rIns="91427" bIns="45713" numCol="1" anchor="t" anchorCtr="0" compatLnSpc="1">
            <a:prstTxWarp prst="textNoShape">
              <a:avLst/>
            </a:prstTxWarp>
          </a:bodyPr>
          <a:lstStyle/>
          <a:p>
            <a:pPr defTabSz="914008"/>
            <a:endParaRPr lang="en-US" sz="1700" kern="0" dirty="0">
              <a:solidFill>
                <a:srgbClr val="000000"/>
              </a:solidFill>
            </a:endParaRPr>
          </a:p>
        </p:txBody>
      </p:sp>
      <p:sp>
        <p:nvSpPr>
          <p:cNvPr id="131" name="Title 1"/>
          <p:cNvSpPr>
            <a:spLocks noGrp="1"/>
          </p:cNvSpPr>
          <p:nvPr>
            <p:ph type="title"/>
          </p:nvPr>
        </p:nvSpPr>
        <p:spPr>
          <a:xfrm>
            <a:off x="270068" y="365560"/>
            <a:ext cx="11651867" cy="625387"/>
          </a:xfrm>
        </p:spPr>
        <p:txBody>
          <a:bodyPr>
            <a:noAutofit/>
          </a:bodyPr>
          <a:lstStyle/>
          <a:p>
            <a:r>
              <a:rPr lang="en-US" sz="4000" dirty="0"/>
              <a:t>Auditing and Threat Detection</a:t>
            </a:r>
          </a:p>
        </p:txBody>
      </p:sp>
      <p:cxnSp>
        <p:nvCxnSpPr>
          <p:cNvPr id="5" name="Connector: Elbow 4"/>
          <p:cNvCxnSpPr/>
          <p:nvPr/>
        </p:nvCxnSpPr>
        <p:spPr>
          <a:xfrm rot="16200000" flipH="1">
            <a:off x="8284704" y="3856345"/>
            <a:ext cx="1188358" cy="1008983"/>
          </a:xfrm>
          <a:prstGeom prst="bentConnector3">
            <a:avLst>
              <a:gd name="adj1" fmla="val 10021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5" name="TextBox 654"/>
          <p:cNvSpPr txBox="1"/>
          <p:nvPr/>
        </p:nvSpPr>
        <p:spPr>
          <a:xfrm>
            <a:off x="7858921" y="4141056"/>
            <a:ext cx="1019962" cy="446213"/>
          </a:xfrm>
          <a:prstGeom prst="rect">
            <a:avLst/>
          </a:prstGeom>
          <a:solidFill>
            <a:schemeClr val="bg1"/>
          </a:solidFill>
        </p:spPr>
        <p:txBody>
          <a:bodyPr wrap="square" lIns="91427" tIns="54856" rIns="91427" bIns="54856" rtlCol="0">
            <a:spAutoFit/>
          </a:bodyPr>
          <a:lstStyle/>
          <a:p>
            <a:pPr algn="ctr" defTabSz="896386">
              <a:lnSpc>
                <a:spcPct val="90000"/>
              </a:lnSpc>
              <a:defRPr/>
            </a:pPr>
            <a:r>
              <a:rPr lang="en-US" sz="1200" kern="0" dirty="0">
                <a:gradFill>
                  <a:gsLst>
                    <a:gs pos="2917">
                      <a:srgbClr val="505050"/>
                    </a:gs>
                    <a:gs pos="30000">
                      <a:srgbClr val="505050"/>
                    </a:gs>
                  </a:gsLst>
                  <a:lin ang="5400000" scaled="0"/>
                </a:gradFill>
              </a:rPr>
              <a:t>Alerts and</a:t>
            </a:r>
            <a:br>
              <a:rPr lang="en-US" sz="1200" kern="0" dirty="0">
                <a:gradFill>
                  <a:gsLst>
                    <a:gs pos="2917">
                      <a:srgbClr val="505050"/>
                    </a:gs>
                    <a:gs pos="30000">
                      <a:srgbClr val="505050"/>
                    </a:gs>
                  </a:gsLst>
                  <a:lin ang="5400000" scaled="0"/>
                </a:gradFill>
              </a:rPr>
            </a:br>
            <a:r>
              <a:rPr lang="en-US" sz="1200" kern="0" dirty="0">
                <a:gradFill>
                  <a:gsLst>
                    <a:gs pos="2917">
                      <a:srgbClr val="505050"/>
                    </a:gs>
                    <a:gs pos="30000">
                      <a:srgbClr val="505050"/>
                    </a:gs>
                  </a:gsLst>
                  <a:lin ang="5400000" scaled="0"/>
                </a:gradFill>
              </a:rPr>
              <a:t>Reports</a:t>
            </a:r>
          </a:p>
        </p:txBody>
      </p:sp>
      <p:cxnSp>
        <p:nvCxnSpPr>
          <p:cNvPr id="13" name="Straight Connector 12"/>
          <p:cNvCxnSpPr/>
          <p:nvPr/>
        </p:nvCxnSpPr>
        <p:spPr>
          <a:xfrm>
            <a:off x="9503329" y="3653831"/>
            <a:ext cx="0" cy="283731"/>
          </a:xfrm>
          <a:prstGeom prst="line">
            <a:avLst/>
          </a:prstGeom>
          <a:ln w="285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Freeform 6"/>
          <p:cNvSpPr>
            <a:spLocks/>
          </p:cNvSpPr>
          <p:nvPr/>
        </p:nvSpPr>
        <p:spPr bwMode="auto">
          <a:xfrm flipH="1">
            <a:off x="9120686" y="3900428"/>
            <a:ext cx="751318" cy="491826"/>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rgbClr val="003963"/>
          </a:solidFill>
          <a:ln>
            <a:noFill/>
          </a:ln>
        </p:spPr>
        <p:txBody>
          <a:bodyPr vert="horz" wrap="square" lIns="91427" tIns="45713" rIns="91427" bIns="45713" numCol="1" anchor="t" anchorCtr="0" compatLnSpc="1">
            <a:prstTxWarp prst="textNoShape">
              <a:avLst/>
            </a:prstTxWarp>
          </a:bodyPr>
          <a:lstStyle/>
          <a:p>
            <a:pPr defTabSz="896386"/>
            <a:endParaRPr lang="en-US" kern="0" dirty="0">
              <a:solidFill>
                <a:srgbClr val="000000"/>
              </a:solidFill>
            </a:endParaRPr>
          </a:p>
        </p:txBody>
      </p:sp>
      <p:sp>
        <p:nvSpPr>
          <p:cNvPr id="197" name="TextBox 196"/>
          <p:cNvSpPr txBox="1"/>
          <p:nvPr/>
        </p:nvSpPr>
        <p:spPr>
          <a:xfrm>
            <a:off x="9128202" y="4084328"/>
            <a:ext cx="799628" cy="264972"/>
          </a:xfrm>
          <a:prstGeom prst="rect">
            <a:avLst/>
          </a:prstGeom>
          <a:noFill/>
        </p:spPr>
        <p:txBody>
          <a:bodyPr wrap="square" rtlCol="0">
            <a:spAutoFit/>
          </a:bodyPr>
          <a:lstStyle/>
          <a:p>
            <a:pPr defTabSz="932563">
              <a:defRPr/>
            </a:pPr>
            <a:r>
              <a:rPr lang="en-US" sz="1100" kern="0" dirty="0">
                <a:solidFill>
                  <a:srgbClr val="FFFFFF"/>
                </a:solidFill>
                <a:latin typeface="Segoe UI" panose="020B0502040204020203" pitchFamily="34" charset="0"/>
                <a:cs typeface="Segoe UI" panose="020B0502040204020203" pitchFamily="34" charset="0"/>
              </a:rPr>
              <a:t>Auditing</a:t>
            </a:r>
          </a:p>
        </p:txBody>
      </p:sp>
      <p:grpSp>
        <p:nvGrpSpPr>
          <p:cNvPr id="274" name="Group 273"/>
          <p:cNvGrpSpPr/>
          <p:nvPr/>
        </p:nvGrpSpPr>
        <p:grpSpPr>
          <a:xfrm>
            <a:off x="864" y="6619289"/>
            <a:ext cx="12190271" cy="238225"/>
            <a:chOff x="-1" y="6619741"/>
            <a:chExt cx="12192000" cy="238259"/>
          </a:xfrm>
        </p:grpSpPr>
        <p:sp>
          <p:nvSpPr>
            <p:cNvPr id="275" name="Rectangle 274"/>
            <p:cNvSpPr/>
            <p:nvPr/>
          </p:nvSpPr>
          <p:spPr>
            <a:xfrm>
              <a:off x="-1" y="6619741"/>
              <a:ext cx="7192240" cy="23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sp>
          <p:nvSpPr>
            <p:cNvPr id="276" name="Rectangle 275"/>
            <p:cNvSpPr/>
            <p:nvPr/>
          </p:nvSpPr>
          <p:spPr>
            <a:xfrm>
              <a:off x="7192238" y="6619741"/>
              <a:ext cx="4999761" cy="23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grpSp>
      <p:pic>
        <p:nvPicPr>
          <p:cNvPr id="373"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8936165" y="2443152"/>
            <a:ext cx="1369879" cy="1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 name="TextBox 374"/>
          <p:cNvSpPr txBox="1"/>
          <p:nvPr/>
        </p:nvSpPr>
        <p:spPr>
          <a:xfrm>
            <a:off x="8690731" y="2010037"/>
            <a:ext cx="1473818" cy="606234"/>
          </a:xfrm>
          <a:prstGeom prst="rect">
            <a:avLst/>
          </a:prstGeom>
          <a:noFill/>
        </p:spPr>
        <p:txBody>
          <a:bodyPr wrap="square" lIns="182854" tIns="146284" rIns="182854" bIns="146284" rtlCol="0">
            <a:spAutoFit/>
          </a:bodyPr>
          <a:lstStyle>
            <a:defPPr>
              <a:defRPr lang="en-US"/>
            </a:defPPr>
            <a:lvl1pPr algn="ctr">
              <a:lnSpc>
                <a:spcPct val="90000"/>
              </a:lnSpc>
              <a:defRPr sz="1100" b="1">
                <a:gradFill>
                  <a:gsLst>
                    <a:gs pos="2917">
                      <a:srgbClr val="505050"/>
                    </a:gs>
                    <a:gs pos="30000">
                      <a:srgbClr val="505050"/>
                    </a:gs>
                  </a:gsLst>
                  <a:lin ang="5400000" scaled="0"/>
                </a:gradFill>
              </a:defRPr>
            </a:lvl1pPr>
          </a:lstStyle>
          <a:p>
            <a:pPr defTabSz="896386"/>
            <a:r>
              <a:rPr lang="en-US" kern="0" dirty="0">
                <a:solidFill>
                  <a:schemeClr val="bg2">
                    <a:lumMod val="50000"/>
                  </a:schemeClr>
                </a:solidFill>
              </a:rPr>
              <a:t>Azure SQL Data Warehouse</a:t>
            </a:r>
          </a:p>
        </p:txBody>
      </p:sp>
    </p:spTree>
    <p:extLst>
      <p:ext uri="{BB962C8B-B14F-4D97-AF65-F5344CB8AC3E}">
        <p14:creationId xmlns:p14="http://schemas.microsoft.com/office/powerpoint/2010/main" val="7543850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042" y="1716841"/>
            <a:ext cx="11474238" cy="4930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179234" rIns="179234" bIns="44808" numCol="1" spcCol="0" rtlCol="0" fromWordArt="0" anchor="t" anchorCtr="0" forceAA="0" compatLnSpc="1">
            <a:prstTxWarp prst="textNoShape">
              <a:avLst/>
            </a:prstTxWarp>
            <a:noAutofit/>
          </a:bodyPr>
          <a:lstStyle/>
          <a:p>
            <a:pPr algn="r" defTabSz="913154" fontAlgn="base">
              <a:lnSpc>
                <a:spcPct val="90000"/>
              </a:lnSpc>
              <a:spcBef>
                <a:spcPct val="0"/>
              </a:spcBef>
              <a:spcAft>
                <a:spcPts val="588"/>
              </a:spcAft>
            </a:pPr>
            <a:endParaRPr lang="en-US" sz="1765" dirty="0">
              <a:solidFill>
                <a:srgbClr val="505050"/>
              </a:solidFill>
              <a:latin typeface="Segoe UI Semibold" panose="020B0702040204020203" pitchFamily="34" charset="0"/>
              <a:cs typeface="Segoe UI Semibold" panose="020B0702040204020203" pitchFamily="34" charset="0"/>
            </a:endParaRPr>
          </a:p>
        </p:txBody>
      </p:sp>
      <p:grpSp>
        <p:nvGrpSpPr>
          <p:cNvPr id="31" name="Group 30"/>
          <p:cNvGrpSpPr/>
          <p:nvPr/>
        </p:nvGrpSpPr>
        <p:grpSpPr>
          <a:xfrm>
            <a:off x="812980" y="3430274"/>
            <a:ext cx="1649752" cy="1593412"/>
            <a:chOff x="1149864" y="3430274"/>
            <a:chExt cx="1649752" cy="1593412"/>
          </a:xfrm>
        </p:grpSpPr>
        <p:pic>
          <p:nvPicPr>
            <p:cNvPr id="6" name="Picture 5"/>
            <p:cNvPicPr>
              <a:picLocks noChangeAspect="1"/>
            </p:cNvPicPr>
            <p:nvPr/>
          </p:nvPicPr>
          <p:blipFill>
            <a:blip r:embed="rId3"/>
            <a:stretch>
              <a:fillRect/>
            </a:stretch>
          </p:blipFill>
          <p:spPr>
            <a:xfrm>
              <a:off x="1458646" y="3430274"/>
              <a:ext cx="1032188" cy="1029375"/>
            </a:xfrm>
            <a:prstGeom prst="rect">
              <a:avLst/>
            </a:prstGeom>
          </p:spPr>
        </p:pic>
        <p:sp>
          <p:nvSpPr>
            <p:cNvPr id="7" name="TextBox 6"/>
            <p:cNvSpPr txBox="1"/>
            <p:nvPr/>
          </p:nvSpPr>
          <p:spPr>
            <a:xfrm>
              <a:off x="1149864" y="4462475"/>
              <a:ext cx="1649752" cy="561211"/>
            </a:xfrm>
            <a:prstGeom prst="rect">
              <a:avLst/>
            </a:prstGeom>
            <a:noFill/>
          </p:spPr>
          <p:txBody>
            <a:bodyPr wrap="none" lIns="179285" tIns="143428" rIns="179285" bIns="143428" rtlCol="0">
              <a:spAutoFit/>
            </a:bodyPr>
            <a:lstStyle/>
            <a:p>
              <a:pPr algn="ctr" defTabSz="913505" fontAlgn="base">
                <a:lnSpc>
                  <a:spcPct val="90000"/>
                </a:lnSpc>
                <a:spcBef>
                  <a:spcPct val="0"/>
                </a:spcBef>
                <a:spcAft>
                  <a:spcPts val="588"/>
                </a:spcAft>
              </a:pPr>
              <a:r>
                <a:rPr lang="en-US" sz="1961" dirty="0">
                  <a:solidFill>
                    <a:srgbClr val="515151"/>
                  </a:solidFill>
                  <a:latin typeface="Segoe UI Semilight" panose="020B0402040204020203" pitchFamily="34" charset="0"/>
                  <a:ea typeface="MS PGothic" charset="0"/>
                  <a:cs typeface="Segoe UI Semilight" panose="020B0402040204020203" pitchFamily="34" charset="0"/>
                </a:rPr>
                <a:t>App Service</a:t>
              </a:r>
            </a:p>
          </p:txBody>
        </p:sp>
      </p:grpSp>
      <p:cxnSp>
        <p:nvCxnSpPr>
          <p:cNvPr id="11" name="Elbow Connector 10"/>
          <p:cNvCxnSpPr/>
          <p:nvPr/>
        </p:nvCxnSpPr>
        <p:spPr>
          <a:xfrm rot="10800000">
            <a:off x="4654517" y="5064570"/>
            <a:ext cx="2743200" cy="536645"/>
          </a:xfrm>
          <a:prstGeom prst="bentConnector2">
            <a:avLst/>
          </a:prstGeom>
          <a:ln w="254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68273" y="5633452"/>
            <a:ext cx="1950473" cy="561211"/>
          </a:xfrm>
          <a:prstGeom prst="rect">
            <a:avLst/>
          </a:prstGeom>
          <a:noFill/>
        </p:spPr>
        <p:txBody>
          <a:bodyPr wrap="none" lIns="179285" tIns="143428" rIns="179285" bIns="143428" rtlCol="0">
            <a:spAutoFit/>
          </a:bodyPr>
          <a:lstStyle/>
          <a:p>
            <a:pPr algn="ctr" defTabSz="913505" fontAlgn="base">
              <a:lnSpc>
                <a:spcPct val="90000"/>
              </a:lnSpc>
              <a:spcBef>
                <a:spcPct val="0"/>
              </a:spcBef>
              <a:spcAft>
                <a:spcPts val="588"/>
              </a:spcAft>
            </a:pPr>
            <a:r>
              <a:rPr lang="en-US" sz="1961" dirty="0">
                <a:solidFill>
                  <a:srgbClr val="515151"/>
                </a:solidFill>
                <a:latin typeface="Segoe UI Semilight" panose="020B0402040204020203" pitchFamily="34" charset="0"/>
                <a:ea typeface="MS PGothic" charset="0"/>
                <a:cs typeface="Segoe UI Semilight" panose="020B0402040204020203" pitchFamily="34" charset="0"/>
              </a:rPr>
              <a:t>Intelligent App</a:t>
            </a:r>
          </a:p>
        </p:txBody>
      </p:sp>
      <p:sp>
        <p:nvSpPr>
          <p:cNvPr id="29" name="Right Arrow 28"/>
          <p:cNvSpPr/>
          <p:nvPr/>
        </p:nvSpPr>
        <p:spPr bwMode="auto">
          <a:xfrm>
            <a:off x="5919408" y="4866297"/>
            <a:ext cx="3383280" cy="137160"/>
          </a:xfrm>
          <a:prstGeom prst="rightArrow">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336015" indent="-336015" algn="ctr" defTabSz="913751" fontAlgn="base">
              <a:lnSpc>
                <a:spcPct val="90000"/>
              </a:lnSpc>
              <a:spcBef>
                <a:spcPct val="0"/>
              </a:spcBef>
              <a:spcAft>
                <a:spcPct val="0"/>
              </a:spcAft>
              <a:buFont typeface="Wingdings 3" panose="05040102010807070707" pitchFamily="18" charset="2"/>
              <a:buChar char="Æ"/>
            </a:pPr>
            <a:endParaRPr lang="en-US" sz="1961" b="1" dirty="0">
              <a:solidFill>
                <a:srgbClr val="FFFFFF"/>
              </a:solidFill>
              <a:latin typeface="Segoe UI Light"/>
              <a:ea typeface="Segoe UI" pitchFamily="34" charset="0"/>
              <a:cs typeface="Segoe UI" pitchFamily="34" charset="0"/>
            </a:endParaRPr>
          </a:p>
        </p:txBody>
      </p:sp>
      <p:sp>
        <p:nvSpPr>
          <p:cNvPr id="42" name="Right Arrow 41"/>
          <p:cNvSpPr/>
          <p:nvPr/>
        </p:nvSpPr>
        <p:spPr bwMode="auto">
          <a:xfrm>
            <a:off x="5523588" y="3806784"/>
            <a:ext cx="1371600" cy="137160"/>
          </a:xfrm>
          <a:prstGeom prst="rightArrow">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336015" indent="-336015" algn="ctr" defTabSz="913751" fontAlgn="base">
              <a:lnSpc>
                <a:spcPct val="90000"/>
              </a:lnSpc>
              <a:spcBef>
                <a:spcPct val="0"/>
              </a:spcBef>
              <a:spcAft>
                <a:spcPct val="0"/>
              </a:spcAft>
              <a:buFont typeface="Wingdings 3" panose="05040102010807070707" pitchFamily="18" charset="2"/>
              <a:buChar char="Æ"/>
            </a:pPr>
            <a:endParaRPr lang="en-US" sz="1961" b="1" dirty="0">
              <a:solidFill>
                <a:srgbClr val="FFFFFF"/>
              </a:solidFill>
              <a:latin typeface="Segoe UI Light"/>
              <a:ea typeface="Segoe UI" pitchFamily="34" charset="0"/>
              <a:cs typeface="Segoe UI" pitchFamily="34" charset="0"/>
            </a:endParaRPr>
          </a:p>
        </p:txBody>
      </p:sp>
      <p:grpSp>
        <p:nvGrpSpPr>
          <p:cNvPr id="15" name="Group 14"/>
          <p:cNvGrpSpPr/>
          <p:nvPr/>
        </p:nvGrpSpPr>
        <p:grpSpPr>
          <a:xfrm>
            <a:off x="8660049" y="2444576"/>
            <a:ext cx="1062957" cy="1201131"/>
            <a:chOff x="4844211" y="1883229"/>
            <a:chExt cx="1062957" cy="1201131"/>
          </a:xfrm>
        </p:grpSpPr>
        <p:sp>
          <p:nvSpPr>
            <p:cNvPr id="20" name="TextBox 19"/>
            <p:cNvSpPr txBox="1"/>
            <p:nvPr/>
          </p:nvSpPr>
          <p:spPr>
            <a:xfrm>
              <a:off x="4844211" y="2577459"/>
              <a:ext cx="1062957" cy="506901"/>
            </a:xfrm>
            <a:prstGeom prst="rect">
              <a:avLst/>
            </a:prstGeom>
            <a:noFill/>
          </p:spPr>
          <p:txBody>
            <a:bodyPr wrap="none" lIns="179285" tIns="143428" rIns="179285" bIns="143428" rtlCol="0">
              <a:spAutoFit/>
            </a:bodyPr>
            <a:lstStyle/>
            <a:p>
              <a:pPr algn="ctr" defTabSz="913505" fontAlgn="base">
                <a:lnSpc>
                  <a:spcPct val="90000"/>
                </a:lnSpc>
                <a:spcBef>
                  <a:spcPct val="0"/>
                </a:spcBef>
                <a:spcAft>
                  <a:spcPts val="588"/>
                </a:spcAft>
              </a:pPr>
              <a:r>
                <a:rPr lang="en-US" sz="1568" dirty="0">
                  <a:solidFill>
                    <a:srgbClr val="515151"/>
                  </a:solidFill>
                  <a:latin typeface="Segoe UI Semilight" panose="020B0402040204020203" pitchFamily="34" charset="0"/>
                  <a:ea typeface="MS PGothic" charset="0"/>
                  <a:cs typeface="Segoe UI Semilight" panose="020B0402040204020203" pitchFamily="34" charset="0"/>
                </a:rPr>
                <a:t>Hadoop</a:t>
              </a:r>
            </a:p>
          </p:txBody>
        </p:sp>
        <p:sp>
          <p:nvSpPr>
            <p:cNvPr id="45" name="Freeform 44"/>
            <p:cNvSpPr>
              <a:spLocks/>
            </p:cNvSpPr>
            <p:nvPr/>
          </p:nvSpPr>
          <p:spPr bwMode="auto">
            <a:xfrm>
              <a:off x="4869192" y="1883229"/>
              <a:ext cx="1010470" cy="70867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1">
                <a:lumMod val="75000"/>
              </a:schemeClr>
            </a:solidFill>
            <a:ln>
              <a:noFill/>
            </a:ln>
          </p:spPr>
          <p:txBody>
            <a:bodyPr vert="horz" wrap="square" lIns="89617" tIns="44808" rIns="89617" bIns="44808" numCol="1" anchor="t" anchorCtr="0" compatLnSpc="1">
              <a:prstTxWarp prst="textNoShape">
                <a:avLst/>
              </a:prstTxWarp>
            </a:bodyPr>
            <a:lstStyle/>
            <a:p>
              <a:pPr defTabSz="913154" fontAlgn="base">
                <a:spcBef>
                  <a:spcPct val="0"/>
                </a:spcBef>
                <a:spcAft>
                  <a:spcPct val="0"/>
                </a:spcAft>
              </a:pPr>
              <a:endParaRPr lang="en-IN" sz="2353" dirty="0">
                <a:solidFill>
                  <a:srgbClr val="000000"/>
                </a:solidFill>
                <a:ea typeface="MS PGothic" charset="0"/>
              </a:endParaRPr>
            </a:p>
          </p:txBody>
        </p:sp>
      </p:grpSp>
      <p:grpSp>
        <p:nvGrpSpPr>
          <p:cNvPr id="16" name="Group 15"/>
          <p:cNvGrpSpPr/>
          <p:nvPr/>
        </p:nvGrpSpPr>
        <p:grpSpPr>
          <a:xfrm>
            <a:off x="6668930" y="5290352"/>
            <a:ext cx="2300114" cy="1319974"/>
            <a:chOff x="6935906" y="5344944"/>
            <a:chExt cx="2300114" cy="1319974"/>
          </a:xfrm>
        </p:grpSpPr>
        <p:sp>
          <p:nvSpPr>
            <p:cNvPr id="13" name="TextBox 12"/>
            <p:cNvSpPr txBox="1"/>
            <p:nvPr/>
          </p:nvSpPr>
          <p:spPr>
            <a:xfrm>
              <a:off x="6935906" y="5940775"/>
              <a:ext cx="2300114" cy="724143"/>
            </a:xfrm>
            <a:prstGeom prst="rect">
              <a:avLst/>
            </a:prstGeom>
            <a:noFill/>
          </p:spPr>
          <p:txBody>
            <a:bodyPr wrap="square" lIns="179285" tIns="143428" rIns="179285" bIns="143428" rtlCol="0">
              <a:spAutoFit/>
            </a:bodyPr>
            <a:lstStyle/>
            <a:p>
              <a:pPr algn="ctr" defTabSz="913505" fontAlgn="base">
                <a:lnSpc>
                  <a:spcPct val="90000"/>
                </a:lnSpc>
                <a:spcBef>
                  <a:spcPct val="0"/>
                </a:spcBef>
                <a:spcAft>
                  <a:spcPts val="588"/>
                </a:spcAft>
              </a:pPr>
              <a:r>
                <a:rPr lang="en-US" sz="1568" dirty="0">
                  <a:solidFill>
                    <a:srgbClr val="515151"/>
                  </a:solidFill>
                  <a:latin typeface="Segoe UI Semilight" panose="020B0402040204020203" pitchFamily="34" charset="0"/>
                  <a:ea typeface="MS PGothic" charset="0"/>
                  <a:cs typeface="Segoe UI Semilight" panose="020B0402040204020203" pitchFamily="34" charset="0"/>
                </a:rPr>
                <a:t>Azure Machine Learning</a:t>
              </a:r>
            </a:p>
          </p:txBody>
        </p: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214" y="5344944"/>
              <a:ext cx="627497" cy="627497"/>
            </a:xfrm>
            <a:prstGeom prst="rect">
              <a:avLst/>
            </a:prstGeom>
          </p:spPr>
        </p:pic>
      </p:grpSp>
      <p:grpSp>
        <p:nvGrpSpPr>
          <p:cNvPr id="30" name="Group 29"/>
          <p:cNvGrpSpPr/>
          <p:nvPr/>
        </p:nvGrpSpPr>
        <p:grpSpPr>
          <a:xfrm>
            <a:off x="9427141" y="4286028"/>
            <a:ext cx="1918176" cy="1755292"/>
            <a:chOff x="9066792" y="3617285"/>
            <a:chExt cx="1918176" cy="1755292"/>
          </a:xfrm>
        </p:grpSpPr>
        <p:grpSp>
          <p:nvGrpSpPr>
            <p:cNvPr id="24" name="Group 23"/>
            <p:cNvGrpSpPr>
              <a:grpSpLocks noChangeAspect="1"/>
            </p:cNvGrpSpPr>
            <p:nvPr/>
          </p:nvGrpSpPr>
          <p:grpSpPr>
            <a:xfrm>
              <a:off x="9066792" y="3617285"/>
              <a:ext cx="1918176" cy="1179979"/>
              <a:chOff x="1966540" y="1894093"/>
              <a:chExt cx="3906825" cy="2403294"/>
            </a:xfrm>
          </p:grpSpPr>
          <p:sp>
            <p:nvSpPr>
              <p:cNvPr id="25" name="Freeform 24"/>
              <p:cNvSpPr/>
              <p:nvPr/>
            </p:nvSpPr>
            <p:spPr bwMode="auto">
              <a:xfrm>
                <a:off x="1981944" y="1894440"/>
                <a:ext cx="3876018" cy="2402947"/>
              </a:xfrm>
              <a:custGeom>
                <a:avLst/>
                <a:gdLst>
                  <a:gd name="connsiteX0" fmla="*/ 277735 w 3876018"/>
                  <a:gd name="connsiteY0" fmla="*/ 243977 h 2402947"/>
                  <a:gd name="connsiteX1" fmla="*/ 253185 w 3876018"/>
                  <a:gd name="connsiteY1" fmla="*/ 268527 h 2402947"/>
                  <a:gd name="connsiteX2" fmla="*/ 253185 w 3876018"/>
                  <a:gd name="connsiteY2" fmla="*/ 2134419 h 2402947"/>
                  <a:gd name="connsiteX3" fmla="*/ 277735 w 3876018"/>
                  <a:gd name="connsiteY3" fmla="*/ 2158969 h 2402947"/>
                  <a:gd name="connsiteX4" fmla="*/ 3598283 w 3876018"/>
                  <a:gd name="connsiteY4" fmla="*/ 2158969 h 2402947"/>
                  <a:gd name="connsiteX5" fmla="*/ 3622834 w 3876018"/>
                  <a:gd name="connsiteY5" fmla="*/ 2134419 h 2402947"/>
                  <a:gd name="connsiteX6" fmla="*/ 3622834 w 3876018"/>
                  <a:gd name="connsiteY6" fmla="*/ 268527 h 2402947"/>
                  <a:gd name="connsiteX7" fmla="*/ 3598283 w 3876018"/>
                  <a:gd name="connsiteY7" fmla="*/ 243977 h 2402947"/>
                  <a:gd name="connsiteX8" fmla="*/ 1936862 w 3876018"/>
                  <a:gd name="connsiteY8" fmla="*/ 71679 h 2402947"/>
                  <a:gd name="connsiteX9" fmla="*/ 1900286 w 3876018"/>
                  <a:gd name="connsiteY9" fmla="*/ 108255 h 2402947"/>
                  <a:gd name="connsiteX10" fmla="*/ 1936862 w 3876018"/>
                  <a:gd name="connsiteY10" fmla="*/ 144831 h 2402947"/>
                  <a:gd name="connsiteX11" fmla="*/ 1973438 w 3876018"/>
                  <a:gd name="connsiteY11" fmla="*/ 108255 h 2402947"/>
                  <a:gd name="connsiteX12" fmla="*/ 1936862 w 3876018"/>
                  <a:gd name="connsiteY12" fmla="*/ 71679 h 2402947"/>
                  <a:gd name="connsiteX13" fmla="*/ 67787 w 3876018"/>
                  <a:gd name="connsiteY13" fmla="*/ 0 h 2402947"/>
                  <a:gd name="connsiteX14" fmla="*/ 3808231 w 3876018"/>
                  <a:gd name="connsiteY14" fmla="*/ 0 h 2402947"/>
                  <a:gd name="connsiteX15" fmla="*/ 3876018 w 3876018"/>
                  <a:gd name="connsiteY15" fmla="*/ 67787 h 2402947"/>
                  <a:gd name="connsiteX16" fmla="*/ 3876018 w 3876018"/>
                  <a:gd name="connsiteY16" fmla="*/ 2335160 h 2402947"/>
                  <a:gd name="connsiteX17" fmla="*/ 3808231 w 3876018"/>
                  <a:gd name="connsiteY17" fmla="*/ 2402947 h 2402947"/>
                  <a:gd name="connsiteX18" fmla="*/ 67787 w 3876018"/>
                  <a:gd name="connsiteY18" fmla="*/ 2402947 h 2402947"/>
                  <a:gd name="connsiteX19" fmla="*/ 0 w 3876018"/>
                  <a:gd name="connsiteY19" fmla="*/ 2335160 h 2402947"/>
                  <a:gd name="connsiteX20" fmla="*/ 0 w 3876018"/>
                  <a:gd name="connsiteY20" fmla="*/ 67787 h 2402947"/>
                  <a:gd name="connsiteX21" fmla="*/ 67787 w 3876018"/>
                  <a:gd name="connsiteY21" fmla="*/ 0 h 240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018" h="2402947">
                    <a:moveTo>
                      <a:pt x="277735" y="243977"/>
                    </a:moveTo>
                    <a:cubicBezTo>
                      <a:pt x="264177" y="243977"/>
                      <a:pt x="253185" y="254969"/>
                      <a:pt x="253185" y="268527"/>
                    </a:cubicBezTo>
                    <a:lnTo>
                      <a:pt x="253185" y="2134419"/>
                    </a:lnTo>
                    <a:cubicBezTo>
                      <a:pt x="253185" y="2147977"/>
                      <a:pt x="264177" y="2158969"/>
                      <a:pt x="277735" y="2158969"/>
                    </a:cubicBezTo>
                    <a:lnTo>
                      <a:pt x="3598283" y="2158969"/>
                    </a:lnTo>
                    <a:cubicBezTo>
                      <a:pt x="3611842" y="2158969"/>
                      <a:pt x="3622834" y="2147977"/>
                      <a:pt x="3622834" y="2134419"/>
                    </a:cubicBezTo>
                    <a:lnTo>
                      <a:pt x="3622834" y="268527"/>
                    </a:lnTo>
                    <a:cubicBezTo>
                      <a:pt x="3622834" y="254969"/>
                      <a:pt x="3611842" y="243977"/>
                      <a:pt x="3598283" y="243977"/>
                    </a:cubicBezTo>
                    <a:close/>
                    <a:moveTo>
                      <a:pt x="1936862" y="71679"/>
                    </a:moveTo>
                    <a:cubicBezTo>
                      <a:pt x="1916662" y="71679"/>
                      <a:pt x="1900286" y="88055"/>
                      <a:pt x="1900286" y="108255"/>
                    </a:cubicBezTo>
                    <a:cubicBezTo>
                      <a:pt x="1900286" y="128455"/>
                      <a:pt x="1916662" y="144831"/>
                      <a:pt x="1936862" y="144831"/>
                    </a:cubicBezTo>
                    <a:cubicBezTo>
                      <a:pt x="1957062" y="144831"/>
                      <a:pt x="1973438" y="128455"/>
                      <a:pt x="1973438" y="108255"/>
                    </a:cubicBezTo>
                    <a:cubicBezTo>
                      <a:pt x="1973438" y="88055"/>
                      <a:pt x="1957062" y="71679"/>
                      <a:pt x="1936862" y="71679"/>
                    </a:cubicBezTo>
                    <a:close/>
                    <a:moveTo>
                      <a:pt x="67787" y="0"/>
                    </a:moveTo>
                    <a:lnTo>
                      <a:pt x="3808231" y="0"/>
                    </a:lnTo>
                    <a:cubicBezTo>
                      <a:pt x="3845668" y="0"/>
                      <a:pt x="3876018" y="30350"/>
                      <a:pt x="3876018" y="67787"/>
                    </a:cubicBezTo>
                    <a:lnTo>
                      <a:pt x="3876018" y="2335160"/>
                    </a:lnTo>
                    <a:cubicBezTo>
                      <a:pt x="3876018" y="2372597"/>
                      <a:pt x="3845668" y="2402947"/>
                      <a:pt x="3808231" y="2402947"/>
                    </a:cubicBezTo>
                    <a:lnTo>
                      <a:pt x="67787" y="2402947"/>
                    </a:lnTo>
                    <a:cubicBezTo>
                      <a:pt x="30350" y="2402947"/>
                      <a:pt x="0" y="2372597"/>
                      <a:pt x="0" y="2335160"/>
                    </a:cubicBezTo>
                    <a:lnTo>
                      <a:pt x="0" y="67787"/>
                    </a:lnTo>
                    <a:cubicBezTo>
                      <a:pt x="0" y="30350"/>
                      <a:pt x="30350" y="0"/>
                      <a:pt x="67787" y="0"/>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fontAlgn="base">
                  <a:spcBef>
                    <a:spcPct val="0"/>
                  </a:spcBef>
                  <a:spcAft>
                    <a:spcPct val="0"/>
                  </a:spcAft>
                  <a:buFont typeface="Wingdings 3" panose="05040102010807070707" pitchFamily="18" charset="2"/>
                  <a:buChar char="Æ"/>
                </a:pPr>
                <a:endParaRPr lang="en-IN" sz="1961" b="1" dirty="0">
                  <a:solidFill>
                    <a:srgbClr val="FFFFFF"/>
                  </a:solidFill>
                  <a:latin typeface="Segoe UI Light"/>
                  <a:ea typeface="Segoe UI" pitchFamily="34" charset="0"/>
                  <a:cs typeface="Segoe UI" pitchFamily="34" charset="0"/>
                </a:endParaRPr>
              </a:p>
            </p:txBody>
          </p:sp>
          <p:pic>
            <p:nvPicPr>
              <p:cNvPr id="26" name="Picture 25"/>
              <p:cNvPicPr>
                <a:picLocks noChangeAspect="1"/>
              </p:cNvPicPr>
              <p:nvPr/>
            </p:nvPicPr>
            <p:blipFill rotWithShape="1">
              <a:blip r:embed="rId5"/>
              <a:srcRect r="4671" b="3054"/>
              <a:stretch/>
            </p:blipFill>
            <p:spPr>
              <a:xfrm>
                <a:off x="2187702" y="2127894"/>
                <a:ext cx="3413900" cy="1952877"/>
              </a:xfrm>
              <a:prstGeom prst="rect">
                <a:avLst/>
              </a:prstGeom>
              <a:noFill/>
              <a:ln w="9525">
                <a:solidFill>
                  <a:schemeClr val="bg2">
                    <a:lumMod val="50000"/>
                  </a:schemeClr>
                </a:solidFill>
              </a:ln>
            </p:spPr>
          </p:pic>
          <p:sp>
            <p:nvSpPr>
              <p:cNvPr id="27" name="Freeform 26"/>
              <p:cNvSpPr/>
              <p:nvPr/>
            </p:nvSpPr>
            <p:spPr bwMode="auto">
              <a:xfrm>
                <a:off x="1966540" y="1894093"/>
                <a:ext cx="3906825" cy="2403294"/>
              </a:xfrm>
              <a:custGeom>
                <a:avLst/>
                <a:gdLst>
                  <a:gd name="connsiteX0" fmla="*/ 62658 w 1584566"/>
                  <a:gd name="connsiteY0" fmla="*/ 0 h 2051210"/>
                  <a:gd name="connsiteX1" fmla="*/ 1547663 w 1584566"/>
                  <a:gd name="connsiteY1" fmla="*/ 0 h 2051210"/>
                  <a:gd name="connsiteX2" fmla="*/ 1572052 w 1584566"/>
                  <a:gd name="connsiteY2" fmla="*/ 4924 h 2051210"/>
                  <a:gd name="connsiteX3" fmla="*/ 1584566 w 1584566"/>
                  <a:gd name="connsiteY3" fmla="*/ 13361 h 2051210"/>
                  <a:gd name="connsiteX4" fmla="*/ 9002 w 1584566"/>
                  <a:gd name="connsiteY4" fmla="*/ 2051210 h 2051210"/>
                  <a:gd name="connsiteX5" fmla="*/ 4924 w 1584566"/>
                  <a:gd name="connsiteY5" fmla="*/ 2045161 h 2051210"/>
                  <a:gd name="connsiteX6" fmla="*/ 0 w 1584566"/>
                  <a:gd name="connsiteY6" fmla="*/ 2020772 h 2051210"/>
                  <a:gd name="connsiteX7" fmla="*/ 0 w 1584566"/>
                  <a:gd name="connsiteY7" fmla="*/ 62658 h 2051210"/>
                  <a:gd name="connsiteX8" fmla="*/ 62658 w 1584566"/>
                  <a:gd name="connsiteY8" fmla="*/ 0 h 2051210"/>
                  <a:gd name="connsiteX0" fmla="*/ 62658 w 1584566"/>
                  <a:gd name="connsiteY0" fmla="*/ 0 h 2051210"/>
                  <a:gd name="connsiteX1" fmla="*/ 1547663 w 1584566"/>
                  <a:gd name="connsiteY1" fmla="*/ 0 h 2051210"/>
                  <a:gd name="connsiteX2" fmla="*/ 1572052 w 1584566"/>
                  <a:gd name="connsiteY2" fmla="*/ 4924 h 2051210"/>
                  <a:gd name="connsiteX3" fmla="*/ 1584566 w 1584566"/>
                  <a:gd name="connsiteY3" fmla="*/ 13361 h 2051210"/>
                  <a:gd name="connsiteX4" fmla="*/ 9002 w 1584566"/>
                  <a:gd name="connsiteY4" fmla="*/ 2051210 h 2051210"/>
                  <a:gd name="connsiteX5" fmla="*/ 0 w 1584566"/>
                  <a:gd name="connsiteY5" fmla="*/ 2020772 h 2051210"/>
                  <a:gd name="connsiteX6" fmla="*/ 0 w 1584566"/>
                  <a:gd name="connsiteY6" fmla="*/ 62658 h 2051210"/>
                  <a:gd name="connsiteX7" fmla="*/ 62658 w 1584566"/>
                  <a:gd name="connsiteY7" fmla="*/ 0 h 2051210"/>
                  <a:gd name="connsiteX0" fmla="*/ 62658 w 1584566"/>
                  <a:gd name="connsiteY0" fmla="*/ 0 h 2020772"/>
                  <a:gd name="connsiteX1" fmla="*/ 1547663 w 1584566"/>
                  <a:gd name="connsiteY1" fmla="*/ 0 h 2020772"/>
                  <a:gd name="connsiteX2" fmla="*/ 1572052 w 1584566"/>
                  <a:gd name="connsiteY2" fmla="*/ 4924 h 2020772"/>
                  <a:gd name="connsiteX3" fmla="*/ 1584566 w 1584566"/>
                  <a:gd name="connsiteY3" fmla="*/ 13361 h 2020772"/>
                  <a:gd name="connsiteX4" fmla="*/ 0 w 1584566"/>
                  <a:gd name="connsiteY4" fmla="*/ 2020772 h 2020772"/>
                  <a:gd name="connsiteX5" fmla="*/ 0 w 1584566"/>
                  <a:gd name="connsiteY5" fmla="*/ 62658 h 2020772"/>
                  <a:gd name="connsiteX6" fmla="*/ 62658 w 1584566"/>
                  <a:gd name="connsiteY6" fmla="*/ 0 h 2020772"/>
                  <a:gd name="connsiteX0" fmla="*/ 62658 w 1572052"/>
                  <a:gd name="connsiteY0" fmla="*/ 0 h 2020772"/>
                  <a:gd name="connsiteX1" fmla="*/ 1547663 w 1572052"/>
                  <a:gd name="connsiteY1" fmla="*/ 0 h 2020772"/>
                  <a:gd name="connsiteX2" fmla="*/ 1572052 w 1572052"/>
                  <a:gd name="connsiteY2" fmla="*/ 4924 h 2020772"/>
                  <a:gd name="connsiteX3" fmla="*/ 0 w 1572052"/>
                  <a:gd name="connsiteY3" fmla="*/ 2020772 h 2020772"/>
                  <a:gd name="connsiteX4" fmla="*/ 0 w 1572052"/>
                  <a:gd name="connsiteY4" fmla="*/ 62658 h 2020772"/>
                  <a:gd name="connsiteX5" fmla="*/ 62658 w 1572052"/>
                  <a:gd name="connsiteY5" fmla="*/ 0 h 2020772"/>
                  <a:gd name="connsiteX0" fmla="*/ 62658 w 1578053"/>
                  <a:gd name="connsiteY0" fmla="*/ 295 h 2021067"/>
                  <a:gd name="connsiteX1" fmla="*/ 1547663 w 1578053"/>
                  <a:gd name="connsiteY1" fmla="*/ 295 h 2021067"/>
                  <a:gd name="connsiteX2" fmla="*/ 1578053 w 1578053"/>
                  <a:gd name="connsiteY2" fmla="*/ 2093 h 2021067"/>
                  <a:gd name="connsiteX3" fmla="*/ 0 w 1578053"/>
                  <a:gd name="connsiteY3" fmla="*/ 2021067 h 2021067"/>
                  <a:gd name="connsiteX4" fmla="*/ 0 w 1578053"/>
                  <a:gd name="connsiteY4" fmla="*/ 62953 h 2021067"/>
                  <a:gd name="connsiteX5" fmla="*/ 62658 w 1578053"/>
                  <a:gd name="connsiteY5" fmla="*/ 295 h 202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053" h="2021067">
                    <a:moveTo>
                      <a:pt x="62658" y="295"/>
                    </a:moveTo>
                    <a:lnTo>
                      <a:pt x="1547663" y="295"/>
                    </a:lnTo>
                    <a:cubicBezTo>
                      <a:pt x="1556314" y="295"/>
                      <a:pt x="1570557" y="-1078"/>
                      <a:pt x="1578053" y="2093"/>
                    </a:cubicBezTo>
                    <a:lnTo>
                      <a:pt x="0" y="2021067"/>
                    </a:lnTo>
                    <a:lnTo>
                      <a:pt x="0" y="62953"/>
                    </a:lnTo>
                    <a:cubicBezTo>
                      <a:pt x="0" y="28348"/>
                      <a:pt x="28053" y="295"/>
                      <a:pt x="62658" y="295"/>
                    </a:cubicBezTo>
                    <a:close/>
                  </a:path>
                </a:pathLst>
              </a:custGeom>
              <a:solidFill>
                <a:schemeClr val="bg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fontAlgn="base">
                  <a:spcBef>
                    <a:spcPct val="0"/>
                  </a:spcBef>
                  <a:spcAft>
                    <a:spcPct val="0"/>
                  </a:spcAft>
                  <a:buFont typeface="Wingdings 3" panose="05040102010807070707" pitchFamily="18" charset="2"/>
                  <a:buChar char="Æ"/>
                </a:pPr>
                <a:endParaRPr lang="en-IN" sz="1961" b="1" dirty="0">
                  <a:solidFill>
                    <a:srgbClr val="FFFFFF"/>
                  </a:solidFill>
                  <a:latin typeface="Segoe UI Light"/>
                  <a:ea typeface="Segoe UI" pitchFamily="34" charset="0"/>
                  <a:cs typeface="Segoe UI" pitchFamily="34" charset="0"/>
                </a:endParaRPr>
              </a:p>
            </p:txBody>
          </p:sp>
          <p:pic>
            <p:nvPicPr>
              <p:cNvPr id="28" name="Picture 31" descr="E:\Eric Suchiang FD\Icons\Metro Icon\Metro icons ALL WHITE\start_windows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1707" y="4080893"/>
                <a:ext cx="216493" cy="216493"/>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TextBox 48"/>
            <p:cNvSpPr txBox="1"/>
            <p:nvPr/>
          </p:nvSpPr>
          <p:spPr>
            <a:xfrm>
              <a:off x="9363748" y="4811366"/>
              <a:ext cx="1324265" cy="561211"/>
            </a:xfrm>
            <a:prstGeom prst="rect">
              <a:avLst/>
            </a:prstGeom>
            <a:noFill/>
          </p:spPr>
          <p:txBody>
            <a:bodyPr wrap="none" lIns="179285" tIns="143428" rIns="179285" bIns="143428" rtlCol="0">
              <a:spAutoFit/>
            </a:bodyPr>
            <a:lstStyle/>
            <a:p>
              <a:pPr algn="ctr" defTabSz="913505" fontAlgn="base">
                <a:lnSpc>
                  <a:spcPct val="90000"/>
                </a:lnSpc>
                <a:spcBef>
                  <a:spcPct val="0"/>
                </a:spcBef>
                <a:spcAft>
                  <a:spcPts val="588"/>
                </a:spcAft>
              </a:pPr>
              <a:r>
                <a:rPr lang="en-US" sz="1961" dirty="0">
                  <a:solidFill>
                    <a:srgbClr val="515151"/>
                  </a:solidFill>
                  <a:latin typeface="Segoe UI Semilight" panose="020B0402040204020203" pitchFamily="34" charset="0"/>
                  <a:ea typeface="MS PGothic" charset="0"/>
                  <a:cs typeface="Segoe UI Semilight" panose="020B0402040204020203" pitchFamily="34" charset="0"/>
                </a:rPr>
                <a:t>Power BI</a:t>
              </a:r>
            </a:p>
          </p:txBody>
        </p:sp>
      </p:grpSp>
      <p:sp>
        <p:nvSpPr>
          <p:cNvPr id="50" name="Title 3"/>
          <p:cNvSpPr txBox="1">
            <a:spLocks/>
          </p:cNvSpPr>
          <p:nvPr/>
        </p:nvSpPr>
        <p:spPr>
          <a:xfrm>
            <a:off x="269241" y="289958"/>
            <a:ext cx="11655840" cy="899537"/>
          </a:xfrm>
          <a:prstGeom prst="rect">
            <a:avLst/>
          </a:prstGeom>
        </p:spPr>
        <p:txBody>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dirty="0">
                <a:solidFill>
                  <a:schemeClr val="tx1"/>
                </a:solidFill>
              </a:rPr>
              <a:t>E</a:t>
            </a:r>
            <a:r>
              <a:rPr lang="en-US" dirty="0">
                <a:solidFill>
                  <a:schemeClr val="tx1"/>
                </a:solidFill>
              </a:rPr>
              <a:t>n</a:t>
            </a:r>
            <a:r>
              <a:rPr dirty="0">
                <a:solidFill>
                  <a:schemeClr val="tx1"/>
                </a:solidFill>
              </a:rPr>
              <a:t>d to end platform built for the cloud</a:t>
            </a:r>
          </a:p>
        </p:txBody>
      </p:sp>
      <p:grpSp>
        <p:nvGrpSpPr>
          <p:cNvPr id="14" name="Group 13"/>
          <p:cNvGrpSpPr/>
          <p:nvPr/>
        </p:nvGrpSpPr>
        <p:grpSpPr>
          <a:xfrm>
            <a:off x="6949227" y="3224685"/>
            <a:ext cx="1220512" cy="1371600"/>
            <a:chOff x="9795596" y="3122532"/>
            <a:chExt cx="1220512" cy="1371600"/>
          </a:xfrm>
        </p:grpSpPr>
        <p:grpSp>
          <p:nvGrpSpPr>
            <p:cNvPr id="5" name="Group 4"/>
            <p:cNvGrpSpPr>
              <a:grpSpLocks noChangeAspect="1"/>
            </p:cNvGrpSpPr>
            <p:nvPr/>
          </p:nvGrpSpPr>
          <p:grpSpPr>
            <a:xfrm>
              <a:off x="9882329" y="3122532"/>
              <a:ext cx="1018773" cy="1371600"/>
              <a:chOff x="6592193" y="1888324"/>
              <a:chExt cx="2181834" cy="2937461"/>
            </a:xfrm>
          </p:grpSpPr>
          <p:sp>
            <p:nvSpPr>
              <p:cNvPr id="53" name="Can 52"/>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Donut 81"/>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nvGrpSpPr>
              <p:cNvPr id="83" name="Group 82"/>
              <p:cNvGrpSpPr/>
              <p:nvPr/>
            </p:nvGrpSpPr>
            <p:grpSpPr>
              <a:xfrm>
                <a:off x="6654555" y="1948052"/>
                <a:ext cx="2062791" cy="999923"/>
                <a:chOff x="3418451" y="1327507"/>
                <a:chExt cx="2706124" cy="1321666"/>
              </a:xfrm>
            </p:grpSpPr>
            <p:sp>
              <p:nvSpPr>
                <p:cNvPr id="86" name="Donut 85"/>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7" name="Freeform 86"/>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grpSp>
        <p:sp>
          <p:nvSpPr>
            <p:cNvPr id="8" name="TextBox 7"/>
            <p:cNvSpPr txBox="1"/>
            <p:nvPr/>
          </p:nvSpPr>
          <p:spPr>
            <a:xfrm>
              <a:off x="9795596" y="3659933"/>
              <a:ext cx="1220512" cy="677456"/>
            </a:xfrm>
            <a:prstGeom prst="rect">
              <a:avLst/>
            </a:prstGeom>
            <a:noFill/>
          </p:spPr>
          <p:txBody>
            <a:bodyPr wrap="none" lIns="179285" tIns="143428" rIns="179285" bIns="143428" rtlCol="0">
              <a:spAutoFit/>
            </a:bodyPr>
            <a:lstStyle/>
            <a:p>
              <a:pPr algn="ctr" defTabSz="913505" fontAlgn="base">
                <a:lnSpc>
                  <a:spcPct val="90000"/>
                </a:lnSpc>
                <a:spcBef>
                  <a:spcPct val="0"/>
                </a:spcBef>
                <a:spcAft>
                  <a:spcPts val="588"/>
                </a:spcAft>
              </a:pPr>
              <a:r>
                <a:rPr lang="en-US" sz="1400" dirty="0">
                  <a:solidFill>
                    <a:srgbClr val="515151"/>
                  </a:solidFill>
                  <a:latin typeface="Segoe UI" panose="020B0502040204020203" pitchFamily="34" charset="0"/>
                  <a:ea typeface="MS PGothic" charset="0"/>
                  <a:cs typeface="Segoe UI" panose="020B0502040204020203" pitchFamily="34" charset="0"/>
                </a:rPr>
                <a:t>Azure SQL </a:t>
              </a:r>
              <a:br>
                <a:rPr lang="en-US" sz="1400" dirty="0">
                  <a:solidFill>
                    <a:srgbClr val="515151"/>
                  </a:solidFill>
                  <a:latin typeface="Segoe UI" panose="020B0502040204020203" pitchFamily="34" charset="0"/>
                  <a:ea typeface="MS PGothic" charset="0"/>
                  <a:cs typeface="Segoe UI" panose="020B0502040204020203" pitchFamily="34" charset="0"/>
                </a:rPr>
              </a:br>
              <a:r>
                <a:rPr lang="en-US" sz="1400" dirty="0">
                  <a:solidFill>
                    <a:srgbClr val="515151"/>
                  </a:solidFill>
                  <a:latin typeface="Segoe UI" panose="020B0502040204020203" pitchFamily="34" charset="0"/>
                  <a:ea typeface="MS PGothic" charset="0"/>
                  <a:cs typeface="Segoe UI" panose="020B0502040204020203" pitchFamily="34" charset="0"/>
                </a:rPr>
                <a:t>Database</a:t>
              </a:r>
            </a:p>
          </p:txBody>
        </p:sp>
      </p:grpSp>
      <p:sp>
        <p:nvSpPr>
          <p:cNvPr id="32" name="Freeform 31"/>
          <p:cNvSpPr>
            <a:spLocks noChangeAspect="1"/>
          </p:cNvSpPr>
          <p:nvPr/>
        </p:nvSpPr>
        <p:spPr bwMode="auto">
          <a:xfrm>
            <a:off x="523533" y="1883972"/>
            <a:ext cx="1104756" cy="69316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23" name="Circular Arrow 22"/>
          <p:cNvSpPr>
            <a:spLocks noChangeAspect="1"/>
          </p:cNvSpPr>
          <p:nvPr/>
        </p:nvSpPr>
        <p:spPr bwMode="auto">
          <a:xfrm>
            <a:off x="2237237" y="3464809"/>
            <a:ext cx="600073" cy="640080"/>
          </a:xfrm>
          <a:prstGeom prst="circularArrow">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Circular Arrow 103"/>
          <p:cNvSpPr>
            <a:spLocks noChangeAspect="1"/>
          </p:cNvSpPr>
          <p:nvPr/>
        </p:nvSpPr>
        <p:spPr bwMode="auto">
          <a:xfrm rot="10800000">
            <a:off x="2237237" y="3754630"/>
            <a:ext cx="600073" cy="640080"/>
          </a:xfrm>
          <a:prstGeom prst="circularArrow">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p:nvPr/>
        </p:nvGrpSpPr>
        <p:grpSpPr>
          <a:xfrm>
            <a:off x="2843052" y="2817610"/>
            <a:ext cx="2705708" cy="2134724"/>
            <a:chOff x="4845656" y="2064786"/>
            <a:chExt cx="3723156" cy="2937461"/>
          </a:xfrm>
        </p:grpSpPr>
        <p:sp>
          <p:nvSpPr>
            <p:cNvPr id="107" name="Can 106"/>
            <p:cNvSpPr/>
            <p:nvPr/>
          </p:nvSpPr>
          <p:spPr>
            <a:xfrm>
              <a:off x="6255311" y="2064787"/>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8" name="Freeform 107"/>
            <p:cNvSpPr/>
            <p:nvPr/>
          </p:nvSpPr>
          <p:spPr>
            <a:xfrm>
              <a:off x="5013341" y="3073068"/>
              <a:ext cx="1028551" cy="1071930"/>
            </a:xfrm>
            <a:custGeom>
              <a:avLst/>
              <a:gdLst>
                <a:gd name="connsiteX0" fmla="*/ 583528 w 1359505"/>
                <a:gd name="connsiteY0" fmla="*/ 0 h 1416843"/>
                <a:gd name="connsiteX1" fmla="*/ 1193005 w 1359505"/>
                <a:gd name="connsiteY1" fmla="*/ 476250 h 1416843"/>
                <a:gd name="connsiteX2" fmla="*/ 1191911 w 1359505"/>
                <a:gd name="connsiteY2" fmla="*/ 476250 h 1416843"/>
                <a:gd name="connsiteX3" fmla="*/ 1338261 w 1359505"/>
                <a:gd name="connsiteY3" fmla="*/ 591457 h 1416843"/>
                <a:gd name="connsiteX4" fmla="*/ 1359217 w 1359505"/>
                <a:gd name="connsiteY4" fmla="*/ 591459 h 1416843"/>
                <a:gd name="connsiteX5" fmla="*/ 1356836 w 1359505"/>
                <a:gd name="connsiteY5" fmla="*/ 1416843 h 1416843"/>
                <a:gd name="connsiteX6" fmla="*/ 0 w 1359505"/>
                <a:gd name="connsiteY6" fmla="*/ 1416843 h 1416843"/>
                <a:gd name="connsiteX7" fmla="*/ 0 w 1359505"/>
                <a:gd name="connsiteY7" fmla="*/ 473887 h 1416843"/>
                <a:gd name="connsiteX8" fmla="*/ 24277 w 1359505"/>
                <a:gd name="connsiteY8" fmla="*/ 473838 h 141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9505" h="1416843">
                  <a:moveTo>
                    <a:pt x="583528" y="0"/>
                  </a:moveTo>
                  <a:cubicBezTo>
                    <a:pt x="810499" y="132557"/>
                    <a:pt x="989846" y="317500"/>
                    <a:pt x="1193005" y="476250"/>
                  </a:cubicBezTo>
                  <a:lnTo>
                    <a:pt x="1191911" y="476250"/>
                  </a:lnTo>
                  <a:lnTo>
                    <a:pt x="1338261" y="591457"/>
                  </a:lnTo>
                  <a:lnTo>
                    <a:pt x="1359217" y="591459"/>
                  </a:lnTo>
                  <a:cubicBezTo>
                    <a:pt x="1360805" y="859389"/>
                    <a:pt x="1355248" y="1148913"/>
                    <a:pt x="1356836" y="1416843"/>
                  </a:cubicBezTo>
                  <a:lnTo>
                    <a:pt x="0" y="1416843"/>
                  </a:lnTo>
                  <a:lnTo>
                    <a:pt x="0" y="473887"/>
                  </a:lnTo>
                  <a:lnTo>
                    <a:pt x="24277" y="473838"/>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 name="Isosceles Triangle 108"/>
            <p:cNvSpPr/>
            <p:nvPr/>
          </p:nvSpPr>
          <p:spPr>
            <a:xfrm rot="19238469">
              <a:off x="5254231" y="3024433"/>
              <a:ext cx="135555" cy="64314"/>
            </a:xfrm>
            <a:prstGeom prst="triangle">
              <a:avLst>
                <a:gd name="adj" fmla="val 75804"/>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 name="Rectangle 7"/>
            <p:cNvSpPr/>
            <p:nvPr/>
          </p:nvSpPr>
          <p:spPr>
            <a:xfrm rot="19196325">
              <a:off x="4845656" y="3215567"/>
              <a:ext cx="666989" cy="79562"/>
            </a:xfrm>
            <a:custGeom>
              <a:avLst/>
              <a:gdLst>
                <a:gd name="connsiteX0" fmla="*/ 0 w 841690"/>
                <a:gd name="connsiteY0" fmla="*/ 0 h 114300"/>
                <a:gd name="connsiteX1" fmla="*/ 841690 w 841690"/>
                <a:gd name="connsiteY1" fmla="*/ 0 h 114300"/>
                <a:gd name="connsiteX2" fmla="*/ 841690 w 841690"/>
                <a:gd name="connsiteY2" fmla="*/ 114300 h 114300"/>
                <a:gd name="connsiteX3" fmla="*/ 0 w 841690"/>
                <a:gd name="connsiteY3" fmla="*/ 114300 h 114300"/>
                <a:gd name="connsiteX4" fmla="*/ 0 w 841690"/>
                <a:gd name="connsiteY4" fmla="*/ 0 h 114300"/>
                <a:gd name="connsiteX0" fmla="*/ 0 w 841690"/>
                <a:gd name="connsiteY0" fmla="*/ 0 h 114300"/>
                <a:gd name="connsiteX1" fmla="*/ 841690 w 841690"/>
                <a:gd name="connsiteY1" fmla="*/ 0 h 114300"/>
                <a:gd name="connsiteX2" fmla="*/ 841690 w 841690"/>
                <a:gd name="connsiteY2" fmla="*/ 114300 h 114300"/>
                <a:gd name="connsiteX3" fmla="*/ 122827 w 841690"/>
                <a:gd name="connsiteY3" fmla="*/ 101434 h 114300"/>
                <a:gd name="connsiteX4" fmla="*/ 0 w 841690"/>
                <a:gd name="connsiteY4" fmla="*/ 0 h 114300"/>
                <a:gd name="connsiteX0" fmla="*/ 0 w 864017"/>
                <a:gd name="connsiteY0" fmla="*/ 0 h 101434"/>
                <a:gd name="connsiteX1" fmla="*/ 841690 w 864017"/>
                <a:gd name="connsiteY1" fmla="*/ 0 h 101434"/>
                <a:gd name="connsiteX2" fmla="*/ 864017 w 864017"/>
                <a:gd name="connsiteY2" fmla="*/ 98851 h 101434"/>
                <a:gd name="connsiteX3" fmla="*/ 122827 w 864017"/>
                <a:gd name="connsiteY3" fmla="*/ 101434 h 101434"/>
                <a:gd name="connsiteX4" fmla="*/ 0 w 864017"/>
                <a:gd name="connsiteY4" fmla="*/ 0 h 101434"/>
                <a:gd name="connsiteX0" fmla="*/ 0 w 864017"/>
                <a:gd name="connsiteY0" fmla="*/ 3729 h 105163"/>
                <a:gd name="connsiteX1" fmla="*/ 826157 w 864017"/>
                <a:gd name="connsiteY1" fmla="*/ 0 h 105163"/>
                <a:gd name="connsiteX2" fmla="*/ 864017 w 864017"/>
                <a:gd name="connsiteY2" fmla="*/ 102580 h 105163"/>
                <a:gd name="connsiteX3" fmla="*/ 122827 w 864017"/>
                <a:gd name="connsiteY3" fmla="*/ 105163 h 105163"/>
                <a:gd name="connsiteX4" fmla="*/ 0 w 864017"/>
                <a:gd name="connsiteY4" fmla="*/ 3729 h 10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017" h="105163">
                  <a:moveTo>
                    <a:pt x="0" y="3729"/>
                  </a:moveTo>
                  <a:lnTo>
                    <a:pt x="826157" y="0"/>
                  </a:lnTo>
                  <a:lnTo>
                    <a:pt x="864017" y="102580"/>
                  </a:lnTo>
                  <a:lnTo>
                    <a:pt x="122827" y="105163"/>
                  </a:lnTo>
                  <a:lnTo>
                    <a:pt x="0" y="3729"/>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Rectangle 110"/>
            <p:cNvSpPr/>
            <p:nvPr/>
          </p:nvSpPr>
          <p:spPr>
            <a:xfrm>
              <a:off x="5132243" y="3577506"/>
              <a:ext cx="781735" cy="566399"/>
            </a:xfrm>
            <a:prstGeom prst="rect">
              <a:avLst/>
            </a:prstGeom>
            <a:solidFill>
              <a:srgbClr val="014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 name="Rectangle 111"/>
            <p:cNvSpPr/>
            <p:nvPr/>
          </p:nvSpPr>
          <p:spPr>
            <a:xfrm>
              <a:off x="5132243" y="3801614"/>
              <a:ext cx="781735" cy="164129"/>
            </a:xfrm>
            <a:prstGeom prst="rect">
              <a:avLst/>
            </a:prstGeom>
            <a:solidFill>
              <a:srgbClr val="008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 name="Rectangle 112"/>
            <p:cNvSpPr/>
            <p:nvPr/>
          </p:nvSpPr>
          <p:spPr>
            <a:xfrm>
              <a:off x="5132243" y="3521657"/>
              <a:ext cx="781735" cy="5584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4" name="Rectangle 113"/>
            <p:cNvSpPr/>
            <p:nvPr/>
          </p:nvSpPr>
          <p:spPr>
            <a:xfrm>
              <a:off x="5132243" y="3623146"/>
              <a:ext cx="781735" cy="162555"/>
            </a:xfrm>
            <a:prstGeom prst="rect">
              <a:avLst/>
            </a:prstGeom>
            <a:solidFill>
              <a:srgbClr val="008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Rectangle 114"/>
            <p:cNvSpPr/>
            <p:nvPr/>
          </p:nvSpPr>
          <p:spPr>
            <a:xfrm>
              <a:off x="5132243" y="3979192"/>
              <a:ext cx="781735" cy="164712"/>
            </a:xfrm>
            <a:prstGeom prst="rect">
              <a:avLst/>
            </a:prstGeom>
            <a:solidFill>
              <a:srgbClr val="008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Rectangle 115"/>
            <p:cNvSpPr/>
            <p:nvPr/>
          </p:nvSpPr>
          <p:spPr>
            <a:xfrm>
              <a:off x="6033027" y="3521657"/>
              <a:ext cx="222286" cy="623342"/>
            </a:xfrm>
            <a:prstGeom prst="rect">
              <a:avLst/>
            </a:prstGeom>
            <a:solidFill>
              <a:srgbClr val="014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Parallelogram 5"/>
            <p:cNvSpPr/>
            <p:nvPr/>
          </p:nvSpPr>
          <p:spPr>
            <a:xfrm rot="4943289">
              <a:off x="5507543" y="2800190"/>
              <a:ext cx="633603" cy="921200"/>
            </a:xfrm>
            <a:custGeom>
              <a:avLst/>
              <a:gdLst>
                <a:gd name="connsiteX0" fmla="*/ 0 w 834254"/>
                <a:gd name="connsiteY0" fmla="*/ 1299564 h 1299564"/>
                <a:gd name="connsiteX1" fmla="*/ 171381 w 834254"/>
                <a:gd name="connsiteY1" fmla="*/ 0 h 1299564"/>
                <a:gd name="connsiteX2" fmla="*/ 834254 w 834254"/>
                <a:gd name="connsiteY2" fmla="*/ 0 h 1299564"/>
                <a:gd name="connsiteX3" fmla="*/ 662873 w 834254"/>
                <a:gd name="connsiteY3" fmla="*/ 1299564 h 1299564"/>
                <a:gd name="connsiteX4" fmla="*/ 0 w 834254"/>
                <a:gd name="connsiteY4" fmla="*/ 1299564 h 1299564"/>
                <a:gd name="connsiteX0" fmla="*/ 0 w 837312"/>
                <a:gd name="connsiteY0" fmla="*/ 1299564 h 1299564"/>
                <a:gd name="connsiteX1" fmla="*/ 171381 w 837312"/>
                <a:gd name="connsiteY1" fmla="*/ 0 h 1299564"/>
                <a:gd name="connsiteX2" fmla="*/ 837312 w 837312"/>
                <a:gd name="connsiteY2" fmla="*/ 190621 h 1299564"/>
                <a:gd name="connsiteX3" fmla="*/ 662873 w 837312"/>
                <a:gd name="connsiteY3" fmla="*/ 1299564 h 1299564"/>
                <a:gd name="connsiteX4" fmla="*/ 0 w 837312"/>
                <a:gd name="connsiteY4" fmla="*/ 1299564 h 1299564"/>
                <a:gd name="connsiteX0" fmla="*/ 0 w 837312"/>
                <a:gd name="connsiteY0" fmla="*/ 1206127 h 1206127"/>
                <a:gd name="connsiteX1" fmla="*/ 158894 w 837312"/>
                <a:gd name="connsiteY1" fmla="*/ 0 h 1206127"/>
                <a:gd name="connsiteX2" fmla="*/ 837312 w 837312"/>
                <a:gd name="connsiteY2" fmla="*/ 97184 h 1206127"/>
                <a:gd name="connsiteX3" fmla="*/ 662873 w 837312"/>
                <a:gd name="connsiteY3" fmla="*/ 1206127 h 1206127"/>
                <a:gd name="connsiteX4" fmla="*/ 0 w 837312"/>
                <a:gd name="connsiteY4" fmla="*/ 1206127 h 1206127"/>
                <a:gd name="connsiteX0" fmla="*/ 0 w 837312"/>
                <a:gd name="connsiteY0" fmla="*/ 1206127 h 1206127"/>
                <a:gd name="connsiteX1" fmla="*/ 158894 w 837312"/>
                <a:gd name="connsiteY1" fmla="*/ 0 h 1206127"/>
                <a:gd name="connsiteX2" fmla="*/ 837312 w 837312"/>
                <a:gd name="connsiteY2" fmla="*/ 97184 h 1206127"/>
                <a:gd name="connsiteX3" fmla="*/ 800789 w 837312"/>
                <a:gd name="connsiteY3" fmla="*/ 387624 h 1206127"/>
                <a:gd name="connsiteX4" fmla="*/ 0 w 837312"/>
                <a:gd name="connsiteY4" fmla="*/ 1206127 h 1206127"/>
                <a:gd name="connsiteX0" fmla="*/ 0 w 837312"/>
                <a:gd name="connsiteY0" fmla="*/ 1206127 h 1206127"/>
                <a:gd name="connsiteX1" fmla="*/ 158894 w 837312"/>
                <a:gd name="connsiteY1" fmla="*/ 0 h 1206127"/>
                <a:gd name="connsiteX2" fmla="*/ 837312 w 837312"/>
                <a:gd name="connsiteY2" fmla="*/ 97184 h 1206127"/>
                <a:gd name="connsiteX3" fmla="*/ 812275 w 837312"/>
                <a:gd name="connsiteY3" fmla="*/ 391562 h 1206127"/>
                <a:gd name="connsiteX4" fmla="*/ 0 w 837312"/>
                <a:gd name="connsiteY4" fmla="*/ 1206127 h 1206127"/>
                <a:gd name="connsiteX0" fmla="*/ 0 w 860447"/>
                <a:gd name="connsiteY0" fmla="*/ 1206127 h 1206127"/>
                <a:gd name="connsiteX1" fmla="*/ 158894 w 860447"/>
                <a:gd name="connsiteY1" fmla="*/ 0 h 1206127"/>
                <a:gd name="connsiteX2" fmla="*/ 860447 w 860447"/>
                <a:gd name="connsiteY2" fmla="*/ 85861 h 1206127"/>
                <a:gd name="connsiteX3" fmla="*/ 812275 w 860447"/>
                <a:gd name="connsiteY3" fmla="*/ 391562 h 1206127"/>
                <a:gd name="connsiteX4" fmla="*/ 0 w 860447"/>
                <a:gd name="connsiteY4" fmla="*/ 1206127 h 1206127"/>
                <a:gd name="connsiteX0" fmla="*/ 0 w 860447"/>
                <a:gd name="connsiteY0" fmla="*/ 1206127 h 1206127"/>
                <a:gd name="connsiteX1" fmla="*/ 158894 w 860447"/>
                <a:gd name="connsiteY1" fmla="*/ 0 h 1206127"/>
                <a:gd name="connsiteX2" fmla="*/ 860447 w 860447"/>
                <a:gd name="connsiteY2" fmla="*/ 85861 h 1206127"/>
                <a:gd name="connsiteX3" fmla="*/ 817627 w 860447"/>
                <a:gd name="connsiteY3" fmla="*/ 387473 h 1206127"/>
                <a:gd name="connsiteX4" fmla="*/ 0 w 860447"/>
                <a:gd name="connsiteY4" fmla="*/ 1206127 h 1206127"/>
                <a:gd name="connsiteX0" fmla="*/ 0 w 861078"/>
                <a:gd name="connsiteY0" fmla="*/ 1206127 h 1206127"/>
                <a:gd name="connsiteX1" fmla="*/ 158894 w 861078"/>
                <a:gd name="connsiteY1" fmla="*/ 0 h 1206127"/>
                <a:gd name="connsiteX2" fmla="*/ 861078 w 861078"/>
                <a:gd name="connsiteY2" fmla="*/ 81142 h 1206127"/>
                <a:gd name="connsiteX3" fmla="*/ 817627 w 861078"/>
                <a:gd name="connsiteY3" fmla="*/ 387473 h 1206127"/>
                <a:gd name="connsiteX4" fmla="*/ 0 w 861078"/>
                <a:gd name="connsiteY4" fmla="*/ 1206127 h 1206127"/>
                <a:gd name="connsiteX0" fmla="*/ 0 w 861709"/>
                <a:gd name="connsiteY0" fmla="*/ 1206127 h 1206127"/>
                <a:gd name="connsiteX1" fmla="*/ 158894 w 861709"/>
                <a:gd name="connsiteY1" fmla="*/ 0 h 1206127"/>
                <a:gd name="connsiteX2" fmla="*/ 861709 w 861709"/>
                <a:gd name="connsiteY2" fmla="*/ 76422 h 1206127"/>
                <a:gd name="connsiteX3" fmla="*/ 817627 w 861709"/>
                <a:gd name="connsiteY3" fmla="*/ 387473 h 1206127"/>
                <a:gd name="connsiteX4" fmla="*/ 0 w 861709"/>
                <a:gd name="connsiteY4" fmla="*/ 1206127 h 1206127"/>
                <a:gd name="connsiteX0" fmla="*/ 0 w 858718"/>
                <a:gd name="connsiteY0" fmla="*/ 1206127 h 1206127"/>
                <a:gd name="connsiteX1" fmla="*/ 158894 w 858718"/>
                <a:gd name="connsiteY1" fmla="*/ 0 h 1206127"/>
                <a:gd name="connsiteX2" fmla="*/ 858718 w 858718"/>
                <a:gd name="connsiteY2" fmla="*/ 80827 h 1206127"/>
                <a:gd name="connsiteX3" fmla="*/ 817627 w 858718"/>
                <a:gd name="connsiteY3" fmla="*/ 387473 h 1206127"/>
                <a:gd name="connsiteX4" fmla="*/ 0 w 858718"/>
                <a:gd name="connsiteY4" fmla="*/ 1206127 h 1206127"/>
                <a:gd name="connsiteX0" fmla="*/ 0 w 858718"/>
                <a:gd name="connsiteY0" fmla="*/ 1214773 h 1214773"/>
                <a:gd name="connsiteX1" fmla="*/ 184074 w 858718"/>
                <a:gd name="connsiteY1" fmla="*/ 0 h 1214773"/>
                <a:gd name="connsiteX2" fmla="*/ 858718 w 858718"/>
                <a:gd name="connsiteY2" fmla="*/ 89473 h 1214773"/>
                <a:gd name="connsiteX3" fmla="*/ 817627 w 858718"/>
                <a:gd name="connsiteY3" fmla="*/ 396119 h 1214773"/>
                <a:gd name="connsiteX4" fmla="*/ 0 w 858718"/>
                <a:gd name="connsiteY4" fmla="*/ 1214773 h 1214773"/>
                <a:gd name="connsiteX0" fmla="*/ 0 w 837476"/>
                <a:gd name="connsiteY0" fmla="*/ 1217612 h 1217612"/>
                <a:gd name="connsiteX1" fmla="*/ 162832 w 837476"/>
                <a:gd name="connsiteY1" fmla="*/ 0 h 1217612"/>
                <a:gd name="connsiteX2" fmla="*/ 837476 w 837476"/>
                <a:gd name="connsiteY2" fmla="*/ 89473 h 1217612"/>
                <a:gd name="connsiteX3" fmla="*/ 796385 w 837476"/>
                <a:gd name="connsiteY3" fmla="*/ 396119 h 1217612"/>
                <a:gd name="connsiteX4" fmla="*/ 0 w 837476"/>
                <a:gd name="connsiteY4" fmla="*/ 1217612 h 1217612"/>
                <a:gd name="connsiteX0" fmla="*/ 0 w 837476"/>
                <a:gd name="connsiteY0" fmla="*/ 1217612 h 1217612"/>
                <a:gd name="connsiteX1" fmla="*/ 162832 w 837476"/>
                <a:gd name="connsiteY1" fmla="*/ 0 h 1217612"/>
                <a:gd name="connsiteX2" fmla="*/ 837476 w 837476"/>
                <a:gd name="connsiteY2" fmla="*/ 89473 h 1217612"/>
                <a:gd name="connsiteX3" fmla="*/ 796385 w 837476"/>
                <a:gd name="connsiteY3" fmla="*/ 396119 h 1217612"/>
                <a:gd name="connsiteX4" fmla="*/ 0 w 837476"/>
                <a:gd name="connsiteY4" fmla="*/ 1217612 h 1217612"/>
                <a:gd name="connsiteX0" fmla="*/ 0 w 837476"/>
                <a:gd name="connsiteY0" fmla="*/ 1217612 h 1217612"/>
                <a:gd name="connsiteX1" fmla="*/ 162832 w 837476"/>
                <a:gd name="connsiteY1" fmla="*/ 0 h 1217612"/>
                <a:gd name="connsiteX2" fmla="*/ 837476 w 837476"/>
                <a:gd name="connsiteY2" fmla="*/ 89473 h 1217612"/>
                <a:gd name="connsiteX3" fmla="*/ 796385 w 837476"/>
                <a:gd name="connsiteY3" fmla="*/ 396119 h 1217612"/>
                <a:gd name="connsiteX4" fmla="*/ 0 w 837476"/>
                <a:gd name="connsiteY4" fmla="*/ 1217612 h 1217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476" h="1217612">
                  <a:moveTo>
                    <a:pt x="0" y="1217612"/>
                  </a:moveTo>
                  <a:lnTo>
                    <a:pt x="162832" y="0"/>
                  </a:lnTo>
                  <a:lnTo>
                    <a:pt x="837476" y="89473"/>
                  </a:lnTo>
                  <a:lnTo>
                    <a:pt x="796385" y="396119"/>
                  </a:lnTo>
                  <a:cubicBezTo>
                    <a:pt x="530923" y="669950"/>
                    <a:pt x="231341" y="857539"/>
                    <a:pt x="0" y="1217612"/>
                  </a:cubicBezTo>
                  <a:close/>
                </a:path>
              </a:pathLst>
            </a:cu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8" name="Rectangle 117"/>
            <p:cNvSpPr/>
            <p:nvPr/>
          </p:nvSpPr>
          <p:spPr>
            <a:xfrm>
              <a:off x="5112420" y="3623145"/>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Rectangle 118"/>
            <p:cNvSpPr/>
            <p:nvPr/>
          </p:nvSpPr>
          <p:spPr>
            <a:xfrm>
              <a:off x="5345534" y="3623145"/>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Rectangle 119"/>
            <p:cNvSpPr/>
            <p:nvPr/>
          </p:nvSpPr>
          <p:spPr>
            <a:xfrm>
              <a:off x="5578649" y="3623145"/>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1" name="Rectangle 120"/>
            <p:cNvSpPr/>
            <p:nvPr/>
          </p:nvSpPr>
          <p:spPr>
            <a:xfrm>
              <a:off x="5112420" y="3802401"/>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Rectangle 121"/>
            <p:cNvSpPr/>
            <p:nvPr/>
          </p:nvSpPr>
          <p:spPr>
            <a:xfrm>
              <a:off x="5345534" y="3802401"/>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3" name="Rectangle 122"/>
            <p:cNvSpPr/>
            <p:nvPr/>
          </p:nvSpPr>
          <p:spPr>
            <a:xfrm>
              <a:off x="5578649" y="3802401"/>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4" name="Rectangle 123"/>
            <p:cNvSpPr/>
            <p:nvPr/>
          </p:nvSpPr>
          <p:spPr>
            <a:xfrm>
              <a:off x="5112420" y="3981657"/>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5" name="Rectangle 124"/>
            <p:cNvSpPr/>
            <p:nvPr/>
          </p:nvSpPr>
          <p:spPr>
            <a:xfrm>
              <a:off x="5345534" y="3981657"/>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125"/>
            <p:cNvSpPr/>
            <p:nvPr/>
          </p:nvSpPr>
          <p:spPr>
            <a:xfrm>
              <a:off x="5578649" y="3981657"/>
              <a:ext cx="193704" cy="163342"/>
            </a:xfrm>
            <a:prstGeom prst="rect">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7" name="Rectangle 126"/>
            <p:cNvSpPr/>
            <p:nvPr/>
          </p:nvSpPr>
          <p:spPr>
            <a:xfrm>
              <a:off x="5185059" y="3622052"/>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8" name="Rectangle 127"/>
            <p:cNvSpPr/>
            <p:nvPr/>
          </p:nvSpPr>
          <p:spPr>
            <a:xfrm>
              <a:off x="5418173" y="3622052"/>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9" name="Rectangle 128"/>
            <p:cNvSpPr/>
            <p:nvPr/>
          </p:nvSpPr>
          <p:spPr>
            <a:xfrm>
              <a:off x="5651288" y="3622052"/>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0" name="Rectangle 129"/>
            <p:cNvSpPr/>
            <p:nvPr/>
          </p:nvSpPr>
          <p:spPr>
            <a:xfrm>
              <a:off x="5185059" y="3802401"/>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1" name="Rectangle 130"/>
            <p:cNvSpPr/>
            <p:nvPr/>
          </p:nvSpPr>
          <p:spPr>
            <a:xfrm>
              <a:off x="5418173" y="3802401"/>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2" name="Rectangle 131"/>
            <p:cNvSpPr/>
            <p:nvPr/>
          </p:nvSpPr>
          <p:spPr>
            <a:xfrm>
              <a:off x="5651288" y="3802401"/>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Rectangle 132"/>
            <p:cNvSpPr/>
            <p:nvPr/>
          </p:nvSpPr>
          <p:spPr>
            <a:xfrm>
              <a:off x="5185059" y="3981657"/>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4" name="Rectangle 133"/>
            <p:cNvSpPr/>
            <p:nvPr/>
          </p:nvSpPr>
          <p:spPr>
            <a:xfrm>
              <a:off x="5418173" y="3981657"/>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5" name="Rectangle 134"/>
            <p:cNvSpPr/>
            <p:nvPr/>
          </p:nvSpPr>
          <p:spPr>
            <a:xfrm>
              <a:off x="5651288" y="3981657"/>
              <a:ext cx="48426" cy="27672"/>
            </a:xfrm>
            <a:prstGeom prst="rect">
              <a:avLst/>
            </a:prstGeom>
            <a:solidFill>
              <a:srgbClr val="58A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6" name="Donut 135"/>
            <p:cNvSpPr/>
            <p:nvPr/>
          </p:nvSpPr>
          <p:spPr>
            <a:xfrm>
              <a:off x="6255311" y="2064786"/>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nvGrpSpPr>
            <p:cNvPr id="137" name="Group 136"/>
            <p:cNvGrpSpPr/>
            <p:nvPr/>
          </p:nvGrpSpPr>
          <p:grpSpPr>
            <a:xfrm>
              <a:off x="6317673" y="2124514"/>
              <a:ext cx="2062791" cy="999923"/>
              <a:chOff x="3418451" y="1327507"/>
              <a:chExt cx="2706124" cy="1321666"/>
            </a:xfrm>
          </p:grpSpPr>
          <p:sp>
            <p:nvSpPr>
              <p:cNvPr id="140" name="Donut 139"/>
              <p:cNvSpPr/>
              <p:nvPr/>
            </p:nvSpPr>
            <p:spPr>
              <a:xfrm>
                <a:off x="3418451" y="1327507"/>
                <a:ext cx="2706124" cy="1321666"/>
              </a:xfrm>
              <a:prstGeom prst="donut">
                <a:avLst>
                  <a:gd name="adj" fmla="val 50000"/>
                </a:avLst>
              </a:prstGeom>
              <a:solidFill>
                <a:srgbClr val="3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1" name="Freeform 140"/>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8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sp>
          <p:nvSpPr>
            <p:cNvPr id="138" name="TextBox 137"/>
            <p:cNvSpPr txBox="1"/>
            <p:nvPr/>
          </p:nvSpPr>
          <p:spPr>
            <a:xfrm>
              <a:off x="5287952" y="3234058"/>
              <a:ext cx="395367" cy="254107"/>
            </a:xfrm>
            <a:prstGeom prst="rect">
              <a:avLst/>
            </a:prstGeom>
            <a:noFill/>
          </p:spPr>
          <p:txBody>
            <a:bodyPr wrap="square" lIns="0" tIns="0" rIns="0" bIns="0" rtlCol="0">
              <a:spAutoFit/>
            </a:bodyPr>
            <a:lstStyle/>
            <a:p>
              <a:r>
                <a:rPr lang="en-IN" sz="1200" b="1" dirty="0">
                  <a:solidFill>
                    <a:schemeClr val="bg1"/>
                  </a:solidFill>
                  <a:latin typeface="Segoe UI" panose="020B0502040204020203" pitchFamily="34" charset="0"/>
                  <a:cs typeface="Segoe UI" panose="020B0502040204020203" pitchFamily="34" charset="0"/>
                </a:rPr>
                <a:t>SQL</a:t>
              </a:r>
            </a:p>
          </p:txBody>
        </p:sp>
        <p:sp>
          <p:nvSpPr>
            <p:cNvPr id="139" name="TextBox 138"/>
            <p:cNvSpPr txBox="1"/>
            <p:nvPr/>
          </p:nvSpPr>
          <p:spPr>
            <a:xfrm>
              <a:off x="6123647" y="3306873"/>
              <a:ext cx="2445165" cy="1092662"/>
            </a:xfrm>
            <a:prstGeom prst="rect">
              <a:avLst/>
            </a:prstGeom>
            <a:noFill/>
          </p:spPr>
          <p:txBody>
            <a:bodyPr wrap="none" lIns="182880" tIns="146304" rIns="182880" bIns="146304" rtlCol="0">
              <a:spAutoFit/>
            </a:bodyPr>
            <a:lstStyle/>
            <a:p>
              <a:pPr algn="ctr">
                <a:lnSpc>
                  <a:spcPct val="90000"/>
                </a:lnSpc>
                <a:spcAft>
                  <a:spcPts val="600"/>
                </a:spcAft>
              </a:pPr>
              <a:r>
                <a:rPr lang="en-US" spc="-100" dirty="0">
                  <a:solidFill>
                    <a:srgbClr val="515151"/>
                  </a:solidFill>
                  <a:latin typeface="Segoe UI" panose="020B0502040204020203" pitchFamily="34" charset="0"/>
                  <a:cs typeface="Segoe UI" panose="020B0502040204020203" pitchFamily="34" charset="0"/>
                </a:rPr>
                <a:t>Azure SQL Data</a:t>
              </a:r>
              <a:br>
                <a:rPr lang="en-US" spc="-100" dirty="0">
                  <a:solidFill>
                    <a:srgbClr val="515151"/>
                  </a:solidFill>
                  <a:latin typeface="Segoe UI" panose="020B0502040204020203" pitchFamily="34" charset="0"/>
                  <a:cs typeface="Segoe UI" panose="020B0502040204020203" pitchFamily="34" charset="0"/>
                </a:rPr>
              </a:br>
              <a:r>
                <a:rPr lang="en-US" spc="-100" dirty="0">
                  <a:solidFill>
                    <a:srgbClr val="515151"/>
                  </a:solidFill>
                  <a:latin typeface="Segoe UI" panose="020B0502040204020203" pitchFamily="34" charset="0"/>
                  <a:cs typeface="Segoe UI" panose="020B0502040204020203" pitchFamily="34" charset="0"/>
                </a:rPr>
                <a:t>Warehouse</a:t>
              </a:r>
            </a:p>
          </p:txBody>
        </p:sp>
      </p:grpSp>
      <p:sp>
        <p:nvSpPr>
          <p:cNvPr id="146" name="Rectangle 145"/>
          <p:cNvSpPr/>
          <p:nvPr/>
        </p:nvSpPr>
        <p:spPr>
          <a:xfrm>
            <a:off x="5523588" y="4226611"/>
            <a:ext cx="457200" cy="73152"/>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5" fontAlgn="base">
              <a:spcBef>
                <a:spcPct val="0"/>
              </a:spcBef>
              <a:spcAft>
                <a:spcPct val="0"/>
              </a:spcAft>
            </a:pPr>
            <a:endParaRPr lang="en-US" sz="2353" dirty="0">
              <a:solidFill>
                <a:srgbClr val="FFFFFF"/>
              </a:solidFill>
            </a:endParaRPr>
          </a:p>
        </p:txBody>
      </p:sp>
      <p:sp>
        <p:nvSpPr>
          <p:cNvPr id="147" name="Rectangle 146"/>
          <p:cNvSpPr/>
          <p:nvPr/>
        </p:nvSpPr>
        <p:spPr>
          <a:xfrm rot="5400000">
            <a:off x="5585855" y="4565361"/>
            <a:ext cx="731520" cy="73152"/>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5" fontAlgn="base">
              <a:spcBef>
                <a:spcPct val="0"/>
              </a:spcBef>
              <a:spcAft>
                <a:spcPct val="0"/>
              </a:spcAft>
            </a:pPr>
            <a:endParaRPr lang="en-US" sz="2353" dirty="0">
              <a:solidFill>
                <a:srgbClr val="FFFFFF"/>
              </a:solidFill>
            </a:endParaRPr>
          </a:p>
        </p:txBody>
      </p:sp>
      <p:sp>
        <p:nvSpPr>
          <p:cNvPr id="148" name="Right Arrow 147"/>
          <p:cNvSpPr/>
          <p:nvPr/>
        </p:nvSpPr>
        <p:spPr bwMode="auto">
          <a:xfrm flipV="1">
            <a:off x="5919408" y="2740667"/>
            <a:ext cx="2651760" cy="137160"/>
          </a:xfrm>
          <a:prstGeom prst="rightArrow">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336015" indent="-336015" algn="ctr" defTabSz="913751" fontAlgn="base">
              <a:lnSpc>
                <a:spcPct val="90000"/>
              </a:lnSpc>
              <a:spcBef>
                <a:spcPct val="0"/>
              </a:spcBef>
              <a:spcAft>
                <a:spcPct val="0"/>
              </a:spcAft>
              <a:buFont typeface="Wingdings 3" panose="05040102010807070707" pitchFamily="18" charset="2"/>
              <a:buChar char="Æ"/>
            </a:pPr>
            <a:endParaRPr lang="en-US" sz="1961" b="1" dirty="0">
              <a:solidFill>
                <a:srgbClr val="FFFFFF"/>
              </a:solidFill>
              <a:latin typeface="Segoe UI Light"/>
              <a:ea typeface="Segoe UI" pitchFamily="34" charset="0"/>
              <a:cs typeface="Segoe UI" pitchFamily="34" charset="0"/>
            </a:endParaRPr>
          </a:p>
        </p:txBody>
      </p:sp>
      <p:sp>
        <p:nvSpPr>
          <p:cNvPr id="150" name="Rectangle 149"/>
          <p:cNvSpPr/>
          <p:nvPr/>
        </p:nvSpPr>
        <p:spPr>
          <a:xfrm rot="16200000" flipV="1">
            <a:off x="5583013" y="3106771"/>
            <a:ext cx="731520" cy="73152"/>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a:p>
            <a:pPr algn="ctr" defTabSz="913505" fontAlgn="base">
              <a:spcBef>
                <a:spcPct val="0"/>
              </a:spcBef>
              <a:spcAft>
                <a:spcPct val="0"/>
              </a:spcAft>
            </a:pPr>
            <a:endParaRPr lang="en-US" sz="2353" dirty="0">
              <a:solidFill>
                <a:srgbClr val="FFFFFF"/>
              </a:solidFill>
            </a:endParaRPr>
          </a:p>
        </p:txBody>
      </p:sp>
      <p:sp>
        <p:nvSpPr>
          <p:cNvPr id="152" name="Rectangle 151"/>
          <p:cNvSpPr/>
          <p:nvPr/>
        </p:nvSpPr>
        <p:spPr>
          <a:xfrm>
            <a:off x="5523588" y="3450964"/>
            <a:ext cx="457200" cy="73152"/>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5" fontAlgn="base">
              <a:spcBef>
                <a:spcPct val="0"/>
              </a:spcBef>
              <a:spcAft>
                <a:spcPct val="0"/>
              </a:spcAft>
            </a:pPr>
            <a:endParaRPr lang="en-US" sz="2353" dirty="0">
              <a:solidFill>
                <a:srgbClr val="FFFFFF"/>
              </a:solidFill>
            </a:endParaRPr>
          </a:p>
        </p:txBody>
      </p:sp>
    </p:spTree>
    <p:extLst>
      <p:ext uri="{BB962C8B-B14F-4D97-AF65-F5344CB8AC3E}">
        <p14:creationId xmlns:p14="http://schemas.microsoft.com/office/powerpoint/2010/main" val="395980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99" dirty="0">
                <a:solidFill>
                  <a:schemeClr val="tx1"/>
                </a:solidFill>
                <a:ea typeface="+mj-ea"/>
                <a:cs typeface="+mj-cs"/>
              </a:rPr>
              <a:t>Your choice of language and tooling</a:t>
            </a:r>
          </a:p>
        </p:txBody>
      </p:sp>
      <p:grpSp>
        <p:nvGrpSpPr>
          <p:cNvPr id="11" name="Group 10"/>
          <p:cNvGrpSpPr/>
          <p:nvPr/>
        </p:nvGrpSpPr>
        <p:grpSpPr>
          <a:xfrm>
            <a:off x="225080" y="4344634"/>
            <a:ext cx="11699173" cy="1310799"/>
            <a:chOff x="224247" y="2360818"/>
            <a:chExt cx="11700833" cy="1310985"/>
          </a:xfrm>
        </p:grpSpPr>
        <p:sp>
          <p:nvSpPr>
            <p:cNvPr id="67" name="Rectangle 66"/>
            <p:cNvSpPr/>
            <p:nvPr/>
          </p:nvSpPr>
          <p:spPr>
            <a:xfrm>
              <a:off x="1421692" y="2360818"/>
              <a:ext cx="1649161" cy="1310985"/>
            </a:xfrm>
            <a:prstGeom prst="rect">
              <a:avLst/>
            </a:prstGeom>
            <a:solidFill>
              <a:srgbClr val="D83B01"/>
            </a:solidFill>
            <a:ln w="12700" cap="flat" cmpd="sng" algn="ctr">
              <a:noFill/>
              <a:prstDash val="solid"/>
              <a:miter lim="800000"/>
            </a:ln>
            <a:effectLst/>
          </p:spPr>
          <p:txBody>
            <a:bodyPr rtlCol="0" anchor="ct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Java</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9" name="Rectangle 68"/>
            <p:cNvSpPr/>
            <p:nvPr/>
          </p:nvSpPr>
          <p:spPr>
            <a:xfrm>
              <a:off x="3148204" y="2360818"/>
              <a:ext cx="1129971" cy="1310985"/>
            </a:xfrm>
            <a:prstGeom prst="rect">
              <a:avLst/>
            </a:prstGeom>
            <a:solidFill>
              <a:srgbClr val="A8A8A8"/>
            </a:solidFill>
            <a:ln w="12700" cap="flat" cmpd="sng" algn="ctr">
              <a:noFill/>
              <a:prstDash val="solid"/>
              <a:miter lim="800000"/>
            </a:ln>
            <a:effectLst/>
          </p:spPr>
          <p:txBody>
            <a:bodyPr rtlCol="0" anchor="ct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C/C++</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0" name="Rectangle 69"/>
            <p:cNvSpPr/>
            <p:nvPr/>
          </p:nvSpPr>
          <p:spPr>
            <a:xfrm>
              <a:off x="4358376" y="2360818"/>
              <a:ext cx="1715393" cy="1310985"/>
            </a:xfrm>
            <a:prstGeom prst="rect">
              <a:avLst/>
            </a:prstGeom>
            <a:solidFill>
              <a:srgbClr val="FF8C00"/>
            </a:solidFill>
            <a:ln w="12700" cap="flat" cmpd="sng" algn="ctr">
              <a:noFill/>
              <a:prstDash val="solid"/>
              <a:miter lim="800000"/>
            </a:ln>
            <a:effectLst/>
          </p:spPr>
          <p:txBody>
            <a:bodyPr rtlCol="0" anchor="ct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PHP</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6" name="Rectangle 75"/>
            <p:cNvSpPr/>
            <p:nvPr/>
          </p:nvSpPr>
          <p:spPr>
            <a:xfrm>
              <a:off x="224247" y="2360818"/>
              <a:ext cx="1129971" cy="1310985"/>
            </a:xfrm>
            <a:prstGeom prst="rect">
              <a:avLst/>
            </a:prstGeom>
            <a:solidFill>
              <a:srgbClr val="5C2D91"/>
            </a:solidFill>
            <a:ln w="12700" cap="flat" cmpd="sng" algn="ctr">
              <a:noFill/>
              <a:prstDash val="solid"/>
              <a:miter lim="800000"/>
            </a:ln>
            <a:effectLst/>
          </p:spPr>
          <p:txBody>
            <a:bodyPr rtlCol="0" anchor="ct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C#</a:t>
              </a:r>
            </a:p>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VB.NET</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9" name="Rectangle 78"/>
            <p:cNvSpPr/>
            <p:nvPr/>
          </p:nvSpPr>
          <p:spPr>
            <a:xfrm>
              <a:off x="8543763" y="2360818"/>
              <a:ext cx="1654892" cy="1310985"/>
            </a:xfrm>
            <a:prstGeom prst="rect">
              <a:avLst/>
            </a:prstGeom>
            <a:solidFill>
              <a:srgbClr val="008272"/>
            </a:solidFill>
            <a:ln w="12700" cap="flat" cmpd="sng" algn="ctr">
              <a:noFill/>
              <a:prstDash val="solid"/>
              <a:miter lim="800000"/>
            </a:ln>
            <a:effectLst/>
          </p:spPr>
          <p:txBody>
            <a:bodyPr wrap="square" rtlCol="0" anchor="ctr">
              <a:noAutofit/>
            </a:bodyP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Python</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83" name="Rectangle 82"/>
            <p:cNvSpPr/>
            <p:nvPr/>
          </p:nvSpPr>
          <p:spPr>
            <a:xfrm>
              <a:off x="6154559" y="2360818"/>
              <a:ext cx="2318169" cy="1310985"/>
            </a:xfrm>
            <a:prstGeom prst="rect">
              <a:avLst/>
            </a:prstGeom>
            <a:solidFill>
              <a:srgbClr val="FFB900"/>
            </a:solidFill>
            <a:ln w="12700" cap="flat" cmpd="sng" algn="ctr">
              <a:noFill/>
              <a:prstDash val="solid"/>
              <a:miter lim="800000"/>
            </a:ln>
            <a:effectLst/>
          </p:spPr>
          <p:txBody>
            <a:bodyPr rtlCol="0" anchor="ct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JavaScript</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85" name="Rectangle 84"/>
            <p:cNvSpPr/>
            <p:nvPr/>
          </p:nvSpPr>
          <p:spPr>
            <a:xfrm>
              <a:off x="10272853" y="2360818"/>
              <a:ext cx="1652227" cy="1310985"/>
            </a:xfrm>
            <a:prstGeom prst="rect">
              <a:avLst/>
            </a:prstGeom>
            <a:solidFill>
              <a:srgbClr val="A80000"/>
            </a:solidFill>
            <a:ln w="12700" cap="flat" cmpd="sng" algn="ctr">
              <a:noFill/>
              <a:prstDash val="solid"/>
              <a:miter lim="800000"/>
            </a:ln>
            <a:effectLst/>
          </p:spPr>
          <p:txBody>
            <a:bodyPr wrap="square" rtlCol="0" anchor="ctr">
              <a:noAutofit/>
            </a:bodyPr>
            <a:lstStyle/>
            <a:p>
              <a:pPr algn="ctr" defTabSz="896214">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Ruby</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0" name="Group 9"/>
          <p:cNvGrpSpPr/>
          <p:nvPr/>
        </p:nvGrpSpPr>
        <p:grpSpPr>
          <a:xfrm>
            <a:off x="225081" y="1555610"/>
            <a:ext cx="11698962" cy="971386"/>
            <a:chOff x="224247" y="1307150"/>
            <a:chExt cx="11700622" cy="971523"/>
          </a:xfrm>
        </p:grpSpPr>
        <p:sp>
          <p:nvSpPr>
            <p:cNvPr id="77" name="Rectangle 76"/>
            <p:cNvSpPr/>
            <p:nvPr/>
          </p:nvSpPr>
          <p:spPr>
            <a:xfrm>
              <a:off x="224247" y="1307150"/>
              <a:ext cx="11700622" cy="971523"/>
            </a:xfrm>
            <a:prstGeom prst="rect">
              <a:avLst/>
            </a:prstGeom>
            <a:solidFill>
              <a:srgbClr val="0078D7"/>
            </a:solidFill>
            <a:ln w="12700" cap="flat" cmpd="sng" algn="ctr">
              <a:noFill/>
              <a:prstDash val="solid"/>
              <a:miter lim="800000"/>
            </a:ln>
            <a:effectLst/>
          </p:spPr>
          <p:txBody>
            <a:bodyPr wrap="square" rtlCol="0" anchor="ctr">
              <a:noAutofit/>
            </a:bodyPr>
            <a:lstStyle/>
            <a:p>
              <a:pPr algn="ctr" defTabSz="896214">
                <a:defRPr/>
              </a:pPr>
              <a:r>
                <a:rPr lang="en-US" sz="2400" kern="0">
                  <a:solidFill>
                    <a:srgbClr val="FFFFFF"/>
                  </a:solidFill>
                  <a:latin typeface="+mj-lt"/>
                  <a:ea typeface="Times New Roman" panose="02020603050405020304" pitchFamily="18" charset="0"/>
                </a:rPr>
                <a:t>SQL Server             </a:t>
              </a:r>
              <a:r>
                <a:rPr lang="en-US" sz="2400" kern="0" dirty="0">
                  <a:solidFill>
                    <a:srgbClr val="FFFFFF"/>
                  </a:solidFill>
                  <a:latin typeface="+mj-lt"/>
                  <a:ea typeface="Times New Roman" panose="02020603050405020304" pitchFamily="18" charset="0"/>
                </a:rPr>
                <a:t>Azure </a:t>
              </a:r>
              <a:r>
                <a:rPr lang="en-US" sz="2400" kern="0">
                  <a:solidFill>
                    <a:srgbClr val="FFFFFF"/>
                  </a:solidFill>
                  <a:latin typeface="+mj-lt"/>
                  <a:ea typeface="Times New Roman" panose="02020603050405020304" pitchFamily="18" charset="0"/>
                </a:rPr>
                <a:t>SQL Database           </a:t>
              </a:r>
              <a:r>
                <a:rPr lang="en-US" sz="2400" kern="0">
                  <a:solidFill>
                    <a:srgbClr val="FFFFFF"/>
                  </a:solidFill>
                  <a:ea typeface="Times New Roman" panose="02020603050405020304" pitchFamily="18" charset="0"/>
                </a:rPr>
                <a:t>  </a:t>
              </a:r>
              <a:r>
                <a:rPr lang="en-US" sz="2400" kern="0" dirty="0">
                  <a:solidFill>
                    <a:srgbClr val="FFFFFF"/>
                  </a:solidFill>
                  <a:latin typeface="+mj-lt"/>
                  <a:ea typeface="Times New Roman" panose="02020603050405020304" pitchFamily="18" charset="0"/>
                </a:rPr>
                <a:t>SQL DW</a:t>
              </a:r>
              <a:endParaRPr lang="en-US" sz="2400" kern="0" dirty="0">
                <a:solidFill>
                  <a:prstClr val="white"/>
                </a:solidFill>
                <a:latin typeface="+mj-lt"/>
                <a:ea typeface="Times New Roman" panose="02020603050405020304" pitchFamily="18" charset="0"/>
              </a:endParaRPr>
            </a:p>
          </p:txBody>
        </p:sp>
        <p:sp>
          <p:nvSpPr>
            <p:cNvPr id="63" name="Freeform 62"/>
            <p:cNvSpPr/>
            <p:nvPr/>
          </p:nvSpPr>
          <p:spPr bwMode="auto">
            <a:xfrm>
              <a:off x="1888460" y="1537559"/>
              <a:ext cx="398194" cy="510704"/>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273" kern="0"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4" name="TextBox 63"/>
            <p:cNvSpPr txBox="1"/>
            <p:nvPr/>
          </p:nvSpPr>
          <p:spPr>
            <a:xfrm>
              <a:off x="4323225" y="1537559"/>
              <a:ext cx="531230" cy="582352"/>
            </a:xfrm>
            <a:custGeom>
              <a:avLst/>
              <a:gdLst>
                <a:gd name="connsiteX0" fmla="*/ 2615664 w 3654515"/>
                <a:gd name="connsiteY0" fmla="*/ 2534931 h 4006207"/>
                <a:gd name="connsiteX1" fmla="*/ 1960582 w 3654515"/>
                <a:gd name="connsiteY1" fmla="*/ 3034209 h 4006207"/>
                <a:gd name="connsiteX2" fmla="*/ 1338741 w 3654515"/>
                <a:gd name="connsiteY2" fmla="*/ 3425023 h 4006207"/>
                <a:gd name="connsiteX3" fmla="*/ 1731746 w 3654515"/>
                <a:gd name="connsiteY3" fmla="*/ 3891938 h 4006207"/>
                <a:gd name="connsiteX4" fmla="*/ 1776343 w 3654515"/>
                <a:gd name="connsiteY4" fmla="*/ 3896192 h 4006207"/>
                <a:gd name="connsiteX5" fmla="*/ 1804775 w 3654515"/>
                <a:gd name="connsiteY5" fmla="*/ 3901622 h 4006207"/>
                <a:gd name="connsiteX6" fmla="*/ 3274309 w 3654515"/>
                <a:gd name="connsiteY6" fmla="*/ 3901622 h 4006207"/>
                <a:gd name="connsiteX7" fmla="*/ 3279764 w 3654515"/>
                <a:gd name="connsiteY7" fmla="*/ 3900582 h 4006207"/>
                <a:gd name="connsiteX8" fmla="*/ 3285213 w 3654515"/>
                <a:gd name="connsiteY8" fmla="*/ 3901622 h 4006207"/>
                <a:gd name="connsiteX9" fmla="*/ 3560897 w 3654515"/>
                <a:gd name="connsiteY9" fmla="*/ 3646315 h 4006207"/>
                <a:gd name="connsiteX10" fmla="*/ 3253200 w 3654515"/>
                <a:gd name="connsiteY10" fmla="*/ 3434254 h 4006207"/>
                <a:gd name="connsiteX11" fmla="*/ 3272188 w 3654515"/>
                <a:gd name="connsiteY11" fmla="*/ 3231989 h 4006207"/>
                <a:gd name="connsiteX12" fmla="*/ 2615664 w 3654515"/>
                <a:gd name="connsiteY12" fmla="*/ 2534931 h 4006207"/>
                <a:gd name="connsiteX13" fmla="*/ 2610633 w 3654515"/>
                <a:gd name="connsiteY13" fmla="*/ 2448880 h 4006207"/>
                <a:gd name="connsiteX14" fmla="*/ 3372712 w 3654515"/>
                <a:gd name="connsiteY14" fmla="*/ 3227544 h 4006207"/>
                <a:gd name="connsiteX15" fmla="*/ 3352240 w 3654515"/>
                <a:gd name="connsiteY15" fmla="*/ 3365886 h 4006207"/>
                <a:gd name="connsiteX16" fmla="*/ 3457751 w 3654515"/>
                <a:gd name="connsiteY16" fmla="*/ 3387188 h 4006207"/>
                <a:gd name="connsiteX17" fmla="*/ 3654515 w 3654515"/>
                <a:gd name="connsiteY17" fmla="*/ 3684038 h 4006207"/>
                <a:gd name="connsiteX18" fmla="*/ 3332349 w 3654515"/>
                <a:gd name="connsiteY18" fmla="*/ 4006204 h 4006207"/>
                <a:gd name="connsiteX19" fmla="*/ 3326473 w 3654515"/>
                <a:gd name="connsiteY19" fmla="*/ 4005021 h 4006207"/>
                <a:gd name="connsiteX20" fmla="*/ 3320592 w 3654515"/>
                <a:gd name="connsiteY20" fmla="*/ 4006207 h 4006207"/>
                <a:gd name="connsiteX21" fmla="*/ 1736561 w 3654515"/>
                <a:gd name="connsiteY21" fmla="*/ 4006204 h 4006207"/>
                <a:gd name="connsiteX22" fmla="*/ 1705914 w 3654515"/>
                <a:gd name="connsiteY22" fmla="*/ 4000020 h 4006207"/>
                <a:gd name="connsiteX23" fmla="*/ 1657844 w 3654515"/>
                <a:gd name="connsiteY23" fmla="*/ 3995171 h 4006207"/>
                <a:gd name="connsiteX24" fmla="*/ 1224216 w 3654515"/>
                <a:gd name="connsiteY24" fmla="*/ 3463131 h 4006207"/>
                <a:gd name="connsiteX25" fmla="*/ 1767292 w 3654515"/>
                <a:gd name="connsiteY25" fmla="*/ 2920055 h 4006207"/>
                <a:gd name="connsiteX26" fmla="*/ 1876738 w 3654515"/>
                <a:gd name="connsiteY26" fmla="*/ 2931089 h 4006207"/>
                <a:gd name="connsiteX27" fmla="*/ 1903868 w 3654515"/>
                <a:gd name="connsiteY27" fmla="*/ 2939508 h 4006207"/>
                <a:gd name="connsiteX28" fmla="*/ 1908440 w 3654515"/>
                <a:gd name="connsiteY28" fmla="*/ 2924453 h 4006207"/>
                <a:gd name="connsiteX29" fmla="*/ 2610633 w 3654515"/>
                <a:gd name="connsiteY29" fmla="*/ 2448880 h 4006207"/>
                <a:gd name="connsiteX30" fmla="*/ 1328895 w 3654515"/>
                <a:gd name="connsiteY30" fmla="*/ 1748195 h 4006207"/>
                <a:gd name="connsiteX31" fmla="*/ 1421457 w 3654515"/>
                <a:gd name="connsiteY31" fmla="*/ 1798955 h 4006207"/>
                <a:gd name="connsiteX32" fmla="*/ 1455297 w 3654515"/>
                <a:gd name="connsiteY32" fmla="*/ 1937798 h 4006207"/>
                <a:gd name="connsiteX33" fmla="*/ 1419466 w 3654515"/>
                <a:gd name="connsiteY33" fmla="*/ 2070171 h 4006207"/>
                <a:gd name="connsiteX34" fmla="*/ 1325411 w 3654515"/>
                <a:gd name="connsiteY34" fmla="*/ 2119438 h 4006207"/>
                <a:gd name="connsiteX35" fmla="*/ 1228620 w 3654515"/>
                <a:gd name="connsiteY35" fmla="*/ 2070668 h 4006207"/>
                <a:gd name="connsiteX36" fmla="*/ 1193038 w 3654515"/>
                <a:gd name="connsiteY36" fmla="*/ 1934812 h 4006207"/>
                <a:gd name="connsiteX37" fmla="*/ 1228869 w 3654515"/>
                <a:gd name="connsiteY37" fmla="*/ 1796964 h 4006207"/>
                <a:gd name="connsiteX38" fmla="*/ 1328895 w 3654515"/>
                <a:gd name="connsiteY38" fmla="*/ 1748195 h 4006207"/>
                <a:gd name="connsiteX39" fmla="*/ 1785481 w 3654515"/>
                <a:gd name="connsiteY39" fmla="*/ 1577006 h 4006207"/>
                <a:gd name="connsiteX40" fmla="*/ 1785481 w 3654515"/>
                <a:gd name="connsiteY40" fmla="*/ 2290627 h 4006207"/>
                <a:gd name="connsiteX41" fmla="*/ 2246299 w 3654515"/>
                <a:gd name="connsiteY41" fmla="*/ 2290627 h 4006207"/>
                <a:gd name="connsiteX42" fmla="*/ 2246299 w 3654515"/>
                <a:gd name="connsiteY42" fmla="*/ 2122423 h 4006207"/>
                <a:gd name="connsiteX43" fmla="*/ 2000463 w 3654515"/>
                <a:gd name="connsiteY43" fmla="*/ 2122423 h 4006207"/>
                <a:gd name="connsiteX44" fmla="*/ 2000463 w 3654515"/>
                <a:gd name="connsiteY44" fmla="*/ 1577006 h 4006207"/>
                <a:gd name="connsiteX45" fmla="*/ 1330885 w 3654515"/>
                <a:gd name="connsiteY45" fmla="*/ 1565062 h 4006207"/>
                <a:gd name="connsiteX46" fmla="*/ 1140785 w 3654515"/>
                <a:gd name="connsiteY46" fmla="*/ 1612587 h 4006207"/>
                <a:gd name="connsiteX47" fmla="*/ 1010900 w 3654515"/>
                <a:gd name="connsiteY47" fmla="*/ 1747200 h 4006207"/>
                <a:gd name="connsiteX48" fmla="*/ 964619 w 3654515"/>
                <a:gd name="connsiteY48" fmla="*/ 1943272 h 4006207"/>
                <a:gd name="connsiteX49" fmla="*/ 1010403 w 3654515"/>
                <a:gd name="connsiteY49" fmla="*/ 2129639 h 4006207"/>
                <a:gd name="connsiteX50" fmla="*/ 1138546 w 3654515"/>
                <a:gd name="connsiteY50" fmla="*/ 2257534 h 4006207"/>
                <a:gd name="connsiteX51" fmla="*/ 1321430 w 3654515"/>
                <a:gd name="connsiteY51" fmla="*/ 2303068 h 4006207"/>
                <a:gd name="connsiteX52" fmla="*/ 1404537 w 3654515"/>
                <a:gd name="connsiteY52" fmla="*/ 2294608 h 4006207"/>
                <a:gd name="connsiteX53" fmla="*/ 1495108 w 3654515"/>
                <a:gd name="connsiteY53" fmla="*/ 2386672 h 4006207"/>
                <a:gd name="connsiteX54" fmla="*/ 1764831 w 3654515"/>
                <a:gd name="connsiteY54" fmla="*/ 2386672 h 4006207"/>
                <a:gd name="connsiteX55" fmla="*/ 1576224 w 3654515"/>
                <a:gd name="connsiteY55" fmla="*/ 2204535 h 4006207"/>
                <a:gd name="connsiteX56" fmla="*/ 1683217 w 3654515"/>
                <a:gd name="connsiteY56" fmla="*/ 1931826 h 4006207"/>
                <a:gd name="connsiteX57" fmla="*/ 1639176 w 3654515"/>
                <a:gd name="connsiteY57" fmla="*/ 1740482 h 4006207"/>
                <a:gd name="connsiteX58" fmla="*/ 1514267 w 3654515"/>
                <a:gd name="connsiteY58" fmla="*/ 1610597 h 4006207"/>
                <a:gd name="connsiteX59" fmla="*/ 1330885 w 3654515"/>
                <a:gd name="connsiteY59" fmla="*/ 1565062 h 4006207"/>
                <a:gd name="connsiteX60" fmla="*/ 683674 w 3654515"/>
                <a:gd name="connsiteY60" fmla="*/ 1565062 h 4006207"/>
                <a:gd name="connsiteX61" fmla="*/ 472673 w 3654515"/>
                <a:gd name="connsiteY61" fmla="*/ 1627019 h 4006207"/>
                <a:gd name="connsiteX62" fmla="*/ 394045 w 3654515"/>
                <a:gd name="connsiteY62" fmla="*/ 1792485 h 4006207"/>
                <a:gd name="connsiteX63" fmla="*/ 566230 w 3654515"/>
                <a:gd name="connsiteY63" fmla="*/ 2006472 h 4006207"/>
                <a:gd name="connsiteX64" fmla="*/ 639135 w 3654515"/>
                <a:gd name="connsiteY64" fmla="*/ 2037824 h 4006207"/>
                <a:gd name="connsiteX65" fmla="*/ 668496 w 3654515"/>
                <a:gd name="connsiteY65" fmla="*/ 2062457 h 4006207"/>
                <a:gd name="connsiteX66" fmla="*/ 678200 w 3654515"/>
                <a:gd name="connsiteY66" fmla="*/ 2093062 h 4006207"/>
                <a:gd name="connsiteX67" fmla="*/ 658792 w 3654515"/>
                <a:gd name="connsiteY67" fmla="*/ 2130137 h 4006207"/>
                <a:gd name="connsiteX68" fmla="*/ 604051 w 3654515"/>
                <a:gd name="connsiteY68" fmla="*/ 2142827 h 4006207"/>
                <a:gd name="connsiteX69" fmla="*/ 503029 w 3654515"/>
                <a:gd name="connsiteY69" fmla="*/ 2122672 h 4006207"/>
                <a:gd name="connsiteX70" fmla="*/ 403998 w 3654515"/>
                <a:gd name="connsiteY70" fmla="*/ 2069673 h 4006207"/>
                <a:gd name="connsiteX71" fmla="*/ 403998 w 3654515"/>
                <a:gd name="connsiteY71" fmla="*/ 2265247 h 4006207"/>
                <a:gd name="connsiteX72" fmla="*/ 609027 w 3654515"/>
                <a:gd name="connsiteY72" fmla="*/ 2303068 h 4006207"/>
                <a:gd name="connsiteX73" fmla="*/ 774245 w 3654515"/>
                <a:gd name="connsiteY73" fmla="*/ 2277191 h 4006207"/>
                <a:gd name="connsiteX74" fmla="*/ 880990 w 3654515"/>
                <a:gd name="connsiteY74" fmla="*/ 2198563 h 4006207"/>
                <a:gd name="connsiteX75" fmla="*/ 919059 w 3654515"/>
                <a:gd name="connsiteY75" fmla="*/ 2074650 h 4006207"/>
                <a:gd name="connsiteX76" fmla="*/ 873027 w 3654515"/>
                <a:gd name="connsiteY76" fmla="*/ 1948248 h 4006207"/>
                <a:gd name="connsiteX77" fmla="*/ 716021 w 3654515"/>
                <a:gd name="connsiteY77" fmla="*/ 1850212 h 4006207"/>
                <a:gd name="connsiteX78" fmla="*/ 642121 w 3654515"/>
                <a:gd name="connsiteY78" fmla="*/ 1812142 h 4006207"/>
                <a:gd name="connsiteX79" fmla="*/ 624454 w 3654515"/>
                <a:gd name="connsiteY79" fmla="*/ 1775068 h 4006207"/>
                <a:gd name="connsiteX80" fmla="*/ 646350 w 3654515"/>
                <a:gd name="connsiteY80" fmla="*/ 1738242 h 4006207"/>
                <a:gd name="connsiteX81" fmla="*/ 704077 w 3654515"/>
                <a:gd name="connsiteY81" fmla="*/ 1724806 h 4006207"/>
                <a:gd name="connsiteX82" fmla="*/ 881239 w 3654515"/>
                <a:gd name="connsiteY82" fmla="*/ 1774073 h 4006207"/>
                <a:gd name="connsiteX83" fmla="*/ 881239 w 3654515"/>
                <a:gd name="connsiteY83" fmla="*/ 1592433 h 4006207"/>
                <a:gd name="connsiteX84" fmla="*/ 809329 w 3654515"/>
                <a:gd name="connsiteY84" fmla="*/ 1575513 h 4006207"/>
                <a:gd name="connsiteX85" fmla="*/ 752349 w 3654515"/>
                <a:gd name="connsiteY85" fmla="*/ 1568048 h 4006207"/>
                <a:gd name="connsiteX86" fmla="*/ 683674 w 3654515"/>
                <a:gd name="connsiteY86" fmla="*/ 1565062 h 4006207"/>
                <a:gd name="connsiteX87" fmla="*/ 1309044 w 3654515"/>
                <a:gd name="connsiteY87" fmla="*/ 196190 h 4006207"/>
                <a:gd name="connsiteX88" fmla="*/ 347062 w 3654515"/>
                <a:gd name="connsiteY88" fmla="*/ 500340 h 4006207"/>
                <a:gd name="connsiteX89" fmla="*/ 1309044 w 3654515"/>
                <a:gd name="connsiteY89" fmla="*/ 804488 h 4006207"/>
                <a:gd name="connsiteX90" fmla="*/ 2271029 w 3654515"/>
                <a:gd name="connsiteY90" fmla="*/ 500340 h 4006207"/>
                <a:gd name="connsiteX91" fmla="*/ 1309044 w 3654515"/>
                <a:gd name="connsiteY91" fmla="*/ 196190 h 4006207"/>
                <a:gd name="connsiteX92" fmla="*/ 1315224 w 3654515"/>
                <a:gd name="connsiteY92" fmla="*/ 0 h 4006207"/>
                <a:gd name="connsiteX93" fmla="*/ 2630444 w 3654515"/>
                <a:gd name="connsiteY93" fmla="*/ 588894 h 4006207"/>
                <a:gd name="connsiteX94" fmla="*/ 2636856 w 3654515"/>
                <a:gd name="connsiteY94" fmla="*/ 2379088 h 4006207"/>
                <a:gd name="connsiteX95" fmla="*/ 1860931 w 3654515"/>
                <a:gd name="connsiteY95" fmla="*/ 2847882 h 4006207"/>
                <a:gd name="connsiteX96" fmla="*/ 1167213 w 3654515"/>
                <a:gd name="connsiteY96" fmla="*/ 3297268 h 4006207"/>
                <a:gd name="connsiteX97" fmla="*/ 1144936 w 3654515"/>
                <a:gd name="connsiteY97" fmla="*/ 3503600 h 4006207"/>
                <a:gd name="connsiteX98" fmla="*/ 1050193 w 3654515"/>
                <a:gd name="connsiteY98" fmla="*/ 3520680 h 4006207"/>
                <a:gd name="connsiteX99" fmla="*/ 0 w 3654515"/>
                <a:gd name="connsiteY99" fmla="*/ 2943751 h 4006207"/>
                <a:gd name="connsiteX100" fmla="*/ 0 w 3654515"/>
                <a:gd name="connsiteY100" fmla="*/ 588894 h 4006207"/>
                <a:gd name="connsiteX101" fmla="*/ 1315224 w 3654515"/>
                <a:gd name="connsiteY101" fmla="*/ 0 h 400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654515" h="4006207">
                  <a:moveTo>
                    <a:pt x="2615664" y="2534931"/>
                  </a:moveTo>
                  <a:cubicBezTo>
                    <a:pt x="2075168" y="2553950"/>
                    <a:pt x="1992068" y="3047282"/>
                    <a:pt x="1960582" y="3034209"/>
                  </a:cubicBezTo>
                  <a:cubicBezTo>
                    <a:pt x="1750630" y="2947045"/>
                    <a:pt x="1387344" y="3032852"/>
                    <a:pt x="1338741" y="3425023"/>
                  </a:cubicBezTo>
                  <a:cubicBezTo>
                    <a:pt x="1313406" y="3629467"/>
                    <a:pt x="1448733" y="3854175"/>
                    <a:pt x="1731746" y="3891938"/>
                  </a:cubicBezTo>
                  <a:lnTo>
                    <a:pt x="1776343" y="3896192"/>
                  </a:lnTo>
                  <a:lnTo>
                    <a:pt x="1804775" y="3901622"/>
                  </a:lnTo>
                  <a:lnTo>
                    <a:pt x="3274309" y="3901622"/>
                  </a:lnTo>
                  <a:lnTo>
                    <a:pt x="3279764" y="3900582"/>
                  </a:lnTo>
                  <a:lnTo>
                    <a:pt x="3285213" y="3901622"/>
                  </a:lnTo>
                  <a:cubicBezTo>
                    <a:pt x="3450282" y="3901622"/>
                    <a:pt x="3586162" y="3769274"/>
                    <a:pt x="3560897" y="3646315"/>
                  </a:cubicBezTo>
                  <a:cubicBezTo>
                    <a:pt x="3543701" y="3562623"/>
                    <a:pt x="3485290" y="3469652"/>
                    <a:pt x="3253200" y="3434254"/>
                  </a:cubicBezTo>
                  <a:cubicBezTo>
                    <a:pt x="3255079" y="3357929"/>
                    <a:pt x="3270309" y="3308317"/>
                    <a:pt x="3272188" y="3231989"/>
                  </a:cubicBezTo>
                  <a:cubicBezTo>
                    <a:pt x="3272188" y="2854587"/>
                    <a:pt x="3006128" y="2534931"/>
                    <a:pt x="2615664" y="2534931"/>
                  </a:cubicBezTo>
                  <a:close/>
                  <a:moveTo>
                    <a:pt x="2610633" y="2448880"/>
                  </a:moveTo>
                  <a:cubicBezTo>
                    <a:pt x="3031516" y="2448880"/>
                    <a:pt x="3372712" y="2797500"/>
                    <a:pt x="3372712" y="3227544"/>
                  </a:cubicBezTo>
                  <a:lnTo>
                    <a:pt x="3352240" y="3365886"/>
                  </a:lnTo>
                  <a:lnTo>
                    <a:pt x="3457751" y="3387188"/>
                  </a:lnTo>
                  <a:cubicBezTo>
                    <a:pt x="3573383" y="3436096"/>
                    <a:pt x="3654515" y="3550593"/>
                    <a:pt x="3654515" y="3684038"/>
                  </a:cubicBezTo>
                  <a:cubicBezTo>
                    <a:pt x="3654515" y="3861967"/>
                    <a:pt x="3510277" y="4006204"/>
                    <a:pt x="3332349" y="4006204"/>
                  </a:cubicBezTo>
                  <a:lnTo>
                    <a:pt x="3326473" y="4005021"/>
                  </a:lnTo>
                  <a:lnTo>
                    <a:pt x="3320592" y="4006207"/>
                  </a:lnTo>
                  <a:lnTo>
                    <a:pt x="1736561" y="4006204"/>
                  </a:lnTo>
                  <a:lnTo>
                    <a:pt x="1705914" y="4000020"/>
                  </a:lnTo>
                  <a:lnTo>
                    <a:pt x="1657844" y="3995171"/>
                  </a:lnTo>
                  <a:cubicBezTo>
                    <a:pt x="1410373" y="3944532"/>
                    <a:pt x="1224216" y="3725571"/>
                    <a:pt x="1224216" y="3463131"/>
                  </a:cubicBezTo>
                  <a:cubicBezTo>
                    <a:pt x="1224216" y="3163198"/>
                    <a:pt x="1467359" y="2920055"/>
                    <a:pt x="1767292" y="2920055"/>
                  </a:cubicBezTo>
                  <a:cubicBezTo>
                    <a:pt x="1804783" y="2920055"/>
                    <a:pt x="1841387" y="2923852"/>
                    <a:pt x="1876738" y="2931089"/>
                  </a:cubicBezTo>
                  <a:lnTo>
                    <a:pt x="1903868" y="2939508"/>
                  </a:lnTo>
                  <a:lnTo>
                    <a:pt x="1908440" y="2924453"/>
                  </a:lnTo>
                  <a:cubicBezTo>
                    <a:pt x="2024131" y="2644980"/>
                    <a:pt x="2294968" y="2448880"/>
                    <a:pt x="2610633" y="2448880"/>
                  </a:cubicBezTo>
                  <a:close/>
                  <a:moveTo>
                    <a:pt x="1328895" y="1748195"/>
                  </a:moveTo>
                  <a:cubicBezTo>
                    <a:pt x="1368043" y="1748195"/>
                    <a:pt x="1398897" y="1765115"/>
                    <a:pt x="1421457" y="1798955"/>
                  </a:cubicBezTo>
                  <a:cubicBezTo>
                    <a:pt x="1444017" y="1832795"/>
                    <a:pt x="1455297" y="1879076"/>
                    <a:pt x="1455297" y="1937798"/>
                  </a:cubicBezTo>
                  <a:cubicBezTo>
                    <a:pt x="1455297" y="1993202"/>
                    <a:pt x="1443353" y="2037326"/>
                    <a:pt x="1419466" y="2070171"/>
                  </a:cubicBezTo>
                  <a:cubicBezTo>
                    <a:pt x="1395579" y="2103015"/>
                    <a:pt x="1364228" y="2119438"/>
                    <a:pt x="1325411" y="2119438"/>
                  </a:cubicBezTo>
                  <a:cubicBezTo>
                    <a:pt x="1284605" y="2119438"/>
                    <a:pt x="1252341" y="2103181"/>
                    <a:pt x="1228620" y="2070668"/>
                  </a:cubicBezTo>
                  <a:cubicBezTo>
                    <a:pt x="1204899" y="2038156"/>
                    <a:pt x="1193038" y="1992870"/>
                    <a:pt x="1193038" y="1934812"/>
                  </a:cubicBezTo>
                  <a:cubicBezTo>
                    <a:pt x="1193038" y="1875426"/>
                    <a:pt x="1204981" y="1829477"/>
                    <a:pt x="1228869" y="1796964"/>
                  </a:cubicBezTo>
                  <a:cubicBezTo>
                    <a:pt x="1252755" y="1764451"/>
                    <a:pt x="1286097" y="1748195"/>
                    <a:pt x="1328895" y="1748195"/>
                  </a:cubicBezTo>
                  <a:close/>
                  <a:moveTo>
                    <a:pt x="1785481" y="1577006"/>
                  </a:moveTo>
                  <a:lnTo>
                    <a:pt x="1785481" y="2290627"/>
                  </a:lnTo>
                  <a:lnTo>
                    <a:pt x="2246299" y="2290627"/>
                  </a:lnTo>
                  <a:lnTo>
                    <a:pt x="2246299" y="2122423"/>
                  </a:lnTo>
                  <a:lnTo>
                    <a:pt x="2000463" y="2122423"/>
                  </a:lnTo>
                  <a:lnTo>
                    <a:pt x="2000463" y="1577006"/>
                  </a:lnTo>
                  <a:close/>
                  <a:moveTo>
                    <a:pt x="1330885" y="1565062"/>
                  </a:moveTo>
                  <a:cubicBezTo>
                    <a:pt x="1259888" y="1565062"/>
                    <a:pt x="1196522" y="1580904"/>
                    <a:pt x="1140785" y="1612587"/>
                  </a:cubicBezTo>
                  <a:cubicBezTo>
                    <a:pt x="1085049" y="1644270"/>
                    <a:pt x="1041754" y="1689141"/>
                    <a:pt x="1010900" y="1747200"/>
                  </a:cubicBezTo>
                  <a:cubicBezTo>
                    <a:pt x="980046" y="1805258"/>
                    <a:pt x="964619" y="1870616"/>
                    <a:pt x="964619" y="1943272"/>
                  </a:cubicBezTo>
                  <a:cubicBezTo>
                    <a:pt x="964619" y="2012610"/>
                    <a:pt x="979880" y="2074733"/>
                    <a:pt x="1010403" y="2129639"/>
                  </a:cubicBezTo>
                  <a:cubicBezTo>
                    <a:pt x="1040925" y="2184546"/>
                    <a:pt x="1083639" y="2227178"/>
                    <a:pt x="1138546" y="2257534"/>
                  </a:cubicBezTo>
                  <a:cubicBezTo>
                    <a:pt x="1193453" y="2287890"/>
                    <a:pt x="1254414" y="2303068"/>
                    <a:pt x="1321430" y="2303068"/>
                  </a:cubicBezTo>
                  <a:cubicBezTo>
                    <a:pt x="1350294" y="2303068"/>
                    <a:pt x="1377996" y="2300248"/>
                    <a:pt x="1404537" y="2294608"/>
                  </a:cubicBezTo>
                  <a:lnTo>
                    <a:pt x="1495108" y="2386672"/>
                  </a:lnTo>
                  <a:lnTo>
                    <a:pt x="1764831" y="2386672"/>
                  </a:lnTo>
                  <a:lnTo>
                    <a:pt x="1576224" y="2204535"/>
                  </a:lnTo>
                  <a:cubicBezTo>
                    <a:pt x="1647553" y="2133206"/>
                    <a:pt x="1683217" y="2042303"/>
                    <a:pt x="1683217" y="1931826"/>
                  </a:cubicBezTo>
                  <a:cubicBezTo>
                    <a:pt x="1683217" y="1860497"/>
                    <a:pt x="1668537" y="1796715"/>
                    <a:pt x="1639176" y="1740482"/>
                  </a:cubicBezTo>
                  <a:cubicBezTo>
                    <a:pt x="1609815" y="1684248"/>
                    <a:pt x="1568179" y="1640953"/>
                    <a:pt x="1514267" y="1610597"/>
                  </a:cubicBezTo>
                  <a:cubicBezTo>
                    <a:pt x="1460356" y="1580240"/>
                    <a:pt x="1399229" y="1565062"/>
                    <a:pt x="1330885" y="1565062"/>
                  </a:cubicBezTo>
                  <a:close/>
                  <a:moveTo>
                    <a:pt x="683674" y="1565062"/>
                  </a:moveTo>
                  <a:cubicBezTo>
                    <a:pt x="595425" y="1565062"/>
                    <a:pt x="525091" y="1585714"/>
                    <a:pt x="472673" y="1627019"/>
                  </a:cubicBezTo>
                  <a:cubicBezTo>
                    <a:pt x="420254" y="1668323"/>
                    <a:pt x="394045" y="1723479"/>
                    <a:pt x="394045" y="1792485"/>
                  </a:cubicBezTo>
                  <a:cubicBezTo>
                    <a:pt x="394045" y="1891019"/>
                    <a:pt x="451440" y="1962348"/>
                    <a:pt x="566230" y="2006472"/>
                  </a:cubicBezTo>
                  <a:cubicBezTo>
                    <a:pt x="601728" y="2019743"/>
                    <a:pt x="626030" y="2030193"/>
                    <a:pt x="639135" y="2037824"/>
                  </a:cubicBezTo>
                  <a:cubicBezTo>
                    <a:pt x="652239" y="2045455"/>
                    <a:pt x="662026" y="2053666"/>
                    <a:pt x="668496" y="2062457"/>
                  </a:cubicBezTo>
                  <a:cubicBezTo>
                    <a:pt x="674965" y="2071249"/>
                    <a:pt x="678200" y="2081451"/>
                    <a:pt x="678200" y="2093062"/>
                  </a:cubicBezTo>
                  <a:cubicBezTo>
                    <a:pt x="678200" y="2109319"/>
                    <a:pt x="671730" y="2121677"/>
                    <a:pt x="658792" y="2130137"/>
                  </a:cubicBezTo>
                  <a:cubicBezTo>
                    <a:pt x="645853" y="2138597"/>
                    <a:pt x="627606" y="2142827"/>
                    <a:pt x="604051" y="2142827"/>
                  </a:cubicBezTo>
                  <a:cubicBezTo>
                    <a:pt x="572865" y="2142827"/>
                    <a:pt x="539191" y="2136109"/>
                    <a:pt x="503029" y="2122672"/>
                  </a:cubicBezTo>
                  <a:cubicBezTo>
                    <a:pt x="466867" y="2109236"/>
                    <a:pt x="433857" y="2091570"/>
                    <a:pt x="403998" y="2069673"/>
                  </a:cubicBezTo>
                  <a:lnTo>
                    <a:pt x="403998" y="2265247"/>
                  </a:lnTo>
                  <a:cubicBezTo>
                    <a:pt x="466037" y="2290461"/>
                    <a:pt x="534381" y="2303068"/>
                    <a:pt x="609027" y="2303068"/>
                  </a:cubicBezTo>
                  <a:cubicBezTo>
                    <a:pt x="673389" y="2303068"/>
                    <a:pt x="728462" y="2294442"/>
                    <a:pt x="774245" y="2277191"/>
                  </a:cubicBezTo>
                  <a:cubicBezTo>
                    <a:pt x="820028" y="2259939"/>
                    <a:pt x="855610" y="2233730"/>
                    <a:pt x="880990" y="2198563"/>
                  </a:cubicBezTo>
                  <a:cubicBezTo>
                    <a:pt x="906370" y="2163396"/>
                    <a:pt x="919059" y="2122092"/>
                    <a:pt x="919059" y="2074650"/>
                  </a:cubicBezTo>
                  <a:cubicBezTo>
                    <a:pt x="919059" y="2025881"/>
                    <a:pt x="903715" y="1983747"/>
                    <a:pt x="873027" y="1948248"/>
                  </a:cubicBezTo>
                  <a:cubicBezTo>
                    <a:pt x="842339" y="1912749"/>
                    <a:pt x="790004" y="1880071"/>
                    <a:pt x="716021" y="1850212"/>
                  </a:cubicBezTo>
                  <a:cubicBezTo>
                    <a:pt x="678532" y="1834619"/>
                    <a:pt x="653898" y="1821929"/>
                    <a:pt x="642121" y="1812142"/>
                  </a:cubicBezTo>
                  <a:cubicBezTo>
                    <a:pt x="630343" y="1802355"/>
                    <a:pt x="624454" y="1789997"/>
                    <a:pt x="624454" y="1775068"/>
                  </a:cubicBezTo>
                  <a:cubicBezTo>
                    <a:pt x="624454" y="1759475"/>
                    <a:pt x="631753" y="1747200"/>
                    <a:pt x="646350" y="1738242"/>
                  </a:cubicBezTo>
                  <a:cubicBezTo>
                    <a:pt x="660948" y="1729285"/>
                    <a:pt x="680190" y="1724806"/>
                    <a:pt x="704077" y="1724806"/>
                  </a:cubicBezTo>
                  <a:cubicBezTo>
                    <a:pt x="762136" y="1724806"/>
                    <a:pt x="821189" y="1741228"/>
                    <a:pt x="881239" y="1774073"/>
                  </a:cubicBezTo>
                  <a:lnTo>
                    <a:pt x="881239" y="1592433"/>
                  </a:lnTo>
                  <a:cubicBezTo>
                    <a:pt x="850385" y="1584139"/>
                    <a:pt x="826415" y="1578499"/>
                    <a:pt x="809329" y="1575513"/>
                  </a:cubicBezTo>
                  <a:cubicBezTo>
                    <a:pt x="792243" y="1572527"/>
                    <a:pt x="773250" y="1570039"/>
                    <a:pt x="752349" y="1568048"/>
                  </a:cubicBezTo>
                  <a:cubicBezTo>
                    <a:pt x="731448" y="1566057"/>
                    <a:pt x="708556" y="1565062"/>
                    <a:pt x="683674" y="1565062"/>
                  </a:cubicBezTo>
                  <a:close/>
                  <a:moveTo>
                    <a:pt x="1309044" y="196190"/>
                  </a:moveTo>
                  <a:cubicBezTo>
                    <a:pt x="777755" y="196190"/>
                    <a:pt x="347062" y="332363"/>
                    <a:pt x="347062" y="500340"/>
                  </a:cubicBezTo>
                  <a:cubicBezTo>
                    <a:pt x="347062" y="668316"/>
                    <a:pt x="777755" y="804488"/>
                    <a:pt x="1309044" y="804488"/>
                  </a:cubicBezTo>
                  <a:cubicBezTo>
                    <a:pt x="1840335" y="804488"/>
                    <a:pt x="2271029" y="668316"/>
                    <a:pt x="2271029" y="500340"/>
                  </a:cubicBezTo>
                  <a:cubicBezTo>
                    <a:pt x="2271029" y="332363"/>
                    <a:pt x="1840335" y="196190"/>
                    <a:pt x="1309044" y="196190"/>
                  </a:cubicBezTo>
                  <a:close/>
                  <a:moveTo>
                    <a:pt x="1315224" y="0"/>
                  </a:moveTo>
                  <a:cubicBezTo>
                    <a:pt x="2041487" y="0"/>
                    <a:pt x="2630444" y="263538"/>
                    <a:pt x="2630444" y="588894"/>
                  </a:cubicBezTo>
                  <a:cubicBezTo>
                    <a:pt x="2632582" y="1185624"/>
                    <a:pt x="2634718" y="1782357"/>
                    <a:pt x="2636856" y="2379088"/>
                  </a:cubicBezTo>
                  <a:cubicBezTo>
                    <a:pt x="2239277" y="2346543"/>
                    <a:pt x="1952849" y="2602556"/>
                    <a:pt x="1860931" y="2847882"/>
                  </a:cubicBezTo>
                  <a:cubicBezTo>
                    <a:pt x="1610647" y="2807470"/>
                    <a:pt x="1299367" y="2933621"/>
                    <a:pt x="1167213" y="3297268"/>
                  </a:cubicBezTo>
                  <a:cubicBezTo>
                    <a:pt x="1137653" y="3455719"/>
                    <a:pt x="1164439" y="3466365"/>
                    <a:pt x="1144936" y="3503600"/>
                  </a:cubicBezTo>
                  <a:cubicBezTo>
                    <a:pt x="1125433" y="3540836"/>
                    <a:pt x="1157653" y="3515663"/>
                    <a:pt x="1050193" y="3520680"/>
                  </a:cubicBezTo>
                  <a:cubicBezTo>
                    <a:pt x="450921" y="3465791"/>
                    <a:pt x="0" y="3228437"/>
                    <a:pt x="0" y="2943751"/>
                  </a:cubicBezTo>
                  <a:lnTo>
                    <a:pt x="0" y="588894"/>
                  </a:lnTo>
                  <a:cubicBezTo>
                    <a:pt x="0" y="263538"/>
                    <a:pt x="588957" y="0"/>
                    <a:pt x="1315224" y="0"/>
                  </a:cubicBezTo>
                  <a:close/>
                </a:path>
              </a:pathLst>
            </a:custGeom>
            <a:solidFill>
              <a:schemeClr val="bg1"/>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896386">
                <a:lnSpc>
                  <a:spcPct val="90000"/>
                </a:lnSpc>
                <a:spcAft>
                  <a:spcPts val="600"/>
                </a:spcAft>
              </a:pPr>
              <a:endParaRPr lang="en-US" sz="7998" kern="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25" name="Freeform 124"/>
            <p:cNvSpPr/>
            <p:nvPr/>
          </p:nvSpPr>
          <p:spPr bwMode="auto">
            <a:xfrm flipH="1">
              <a:off x="7935714" y="1538545"/>
              <a:ext cx="608049" cy="581368"/>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kern="0" dirty="0">
                <a:solidFill>
                  <a:schemeClr val="tx1"/>
                </a:solidFill>
                <a:latin typeface="Segoe UI Light"/>
                <a:ea typeface="Segoe UI" pitchFamily="34" charset="0"/>
                <a:cs typeface="Segoe UI" pitchFamily="34" charset="0"/>
              </a:endParaRPr>
            </a:p>
          </p:txBody>
        </p:sp>
      </p:grpSp>
      <p:grpSp>
        <p:nvGrpSpPr>
          <p:cNvPr id="12" name="Group 11"/>
          <p:cNvGrpSpPr/>
          <p:nvPr/>
        </p:nvGrpSpPr>
        <p:grpSpPr>
          <a:xfrm>
            <a:off x="225080" y="2609128"/>
            <a:ext cx="11698963" cy="1664568"/>
            <a:chOff x="224247" y="3752874"/>
            <a:chExt cx="11700623" cy="1664804"/>
          </a:xfrm>
        </p:grpSpPr>
        <p:sp>
          <p:nvSpPr>
            <p:cNvPr id="66" name="Rectangle 65"/>
            <p:cNvSpPr/>
            <p:nvPr/>
          </p:nvSpPr>
          <p:spPr>
            <a:xfrm>
              <a:off x="1421692" y="3752875"/>
              <a:ext cx="1649161" cy="1664802"/>
            </a:xfrm>
            <a:prstGeom prst="rect">
              <a:avLst/>
            </a:prstGeom>
            <a:solidFill>
              <a:srgbClr val="D83B01"/>
            </a:solidFill>
            <a:ln w="12700" cap="flat" cmpd="sng" algn="ctr">
              <a:noFill/>
              <a:prstDash val="solid"/>
              <a:miter lim="800000"/>
            </a:ln>
            <a:effectLst/>
          </p:spPr>
          <p:txBody>
            <a:bodyPr rtlCol="0" anchor="ctr"/>
            <a:lstStyle/>
            <a:p>
              <a:pPr algn="ctr" defTabSz="896214">
                <a:defRPr/>
              </a:pPr>
              <a:r>
                <a:rPr lang="en-US" sz="1400" kern="0">
                  <a:solidFill>
                    <a:srgbClr val="FFFFFF"/>
                  </a:solidFill>
                  <a:ea typeface="Times New Roman" panose="02020603050405020304" pitchFamily="18" charset="0"/>
                </a:rPr>
                <a:t>JDBC</a:t>
              </a:r>
              <a:endParaRPr lang="en-US" sz="1400" kern="0">
                <a:solidFill>
                  <a:prstClr val="white"/>
                </a:solidFill>
                <a:ea typeface="Times New Roman" panose="02020603050405020304" pitchFamily="18" charset="0"/>
              </a:endParaRPr>
            </a:p>
          </p:txBody>
        </p:sp>
        <p:sp>
          <p:nvSpPr>
            <p:cNvPr id="68" name="Rectangle 67"/>
            <p:cNvSpPr/>
            <p:nvPr/>
          </p:nvSpPr>
          <p:spPr>
            <a:xfrm>
              <a:off x="3147308" y="3752875"/>
              <a:ext cx="1129971" cy="1664802"/>
            </a:xfrm>
            <a:prstGeom prst="rect">
              <a:avLst/>
            </a:prstGeom>
            <a:solidFill>
              <a:srgbClr val="A8A8A8"/>
            </a:solidFill>
            <a:ln w="12700" cap="flat" cmpd="sng" algn="ctr">
              <a:noFill/>
              <a:prstDash val="solid"/>
              <a:miter lim="800000"/>
            </a:ln>
            <a:effectLst/>
          </p:spPr>
          <p:txBody>
            <a:bodyPr rtlCol="0" anchor="ctr"/>
            <a:lstStyle/>
            <a:p>
              <a:pPr algn="ctr" defTabSz="896214">
                <a:defRPr/>
              </a:pPr>
              <a:r>
                <a:rPr lang="en-US" sz="1400" kern="0" dirty="0">
                  <a:solidFill>
                    <a:srgbClr val="FFFFFF"/>
                  </a:solidFill>
                  <a:ea typeface="Times New Roman" panose="02020603050405020304" pitchFamily="18" charset="0"/>
                </a:rPr>
                <a:t>ODBC</a:t>
              </a:r>
              <a:endParaRPr lang="en-US" sz="1400" kern="0" dirty="0">
                <a:solidFill>
                  <a:prstClr val="white"/>
                </a:solidFill>
                <a:ea typeface="Times New Roman" panose="02020603050405020304" pitchFamily="18" charset="0"/>
              </a:endParaRPr>
            </a:p>
          </p:txBody>
        </p:sp>
        <p:sp>
          <p:nvSpPr>
            <p:cNvPr id="71" name="Rectangle 70"/>
            <p:cNvSpPr/>
            <p:nvPr/>
          </p:nvSpPr>
          <p:spPr>
            <a:xfrm>
              <a:off x="4354556" y="4639346"/>
              <a:ext cx="816619" cy="778332"/>
            </a:xfrm>
            <a:prstGeom prst="rect">
              <a:avLst/>
            </a:prstGeom>
            <a:solidFill>
              <a:srgbClr val="A8A8A8"/>
            </a:solidFill>
            <a:ln w="12700" cap="flat" cmpd="sng" algn="ctr">
              <a:noFill/>
              <a:prstDash val="solid"/>
              <a:miter lim="800000"/>
            </a:ln>
            <a:effectLst/>
          </p:spPr>
          <p:txBody>
            <a:bodyPr rtlCol="0" anchor="ctr"/>
            <a:lstStyle/>
            <a:p>
              <a:pPr algn="ctr" defTabSz="896214">
                <a:defRPr/>
              </a:pPr>
              <a:r>
                <a:rPr lang="en-US" sz="1400" kern="0" dirty="0">
                  <a:solidFill>
                    <a:srgbClr val="FFFFFF"/>
                  </a:solidFill>
                  <a:ea typeface="Times New Roman" panose="02020603050405020304" pitchFamily="18" charset="0"/>
                </a:rPr>
                <a:t>ODBC</a:t>
              </a:r>
              <a:endParaRPr lang="en-US" sz="1400" kern="0" dirty="0">
                <a:solidFill>
                  <a:prstClr val="white"/>
                </a:solidFill>
                <a:ea typeface="Times New Roman" panose="02020603050405020304" pitchFamily="18" charset="0"/>
              </a:endParaRPr>
            </a:p>
          </p:txBody>
        </p:sp>
        <p:sp>
          <p:nvSpPr>
            <p:cNvPr id="72" name="Rectangle 71"/>
            <p:cNvSpPr/>
            <p:nvPr/>
          </p:nvSpPr>
          <p:spPr>
            <a:xfrm>
              <a:off x="6152314" y="3752875"/>
              <a:ext cx="778636" cy="790782"/>
            </a:xfrm>
            <a:prstGeom prst="rect">
              <a:avLst/>
            </a:prstGeom>
            <a:solidFill>
              <a:srgbClr val="FFB900"/>
            </a:solidFill>
            <a:ln w="12700" cap="flat" cmpd="sng" algn="ctr">
              <a:noFill/>
              <a:prstDash val="solid"/>
              <a:miter lim="800000"/>
            </a:ln>
            <a:effectLst/>
          </p:spPr>
          <p:txBody>
            <a:bodyPr lIns="44814" rIns="44814" rtlCol="0" anchor="ctr"/>
            <a:lstStyle/>
            <a:p>
              <a:pPr algn="ctr" defTabSz="896214">
                <a:defRPr/>
              </a:pPr>
              <a:r>
                <a:rPr lang="en-US" sz="1400" kern="0" dirty="0">
                  <a:solidFill>
                    <a:srgbClr val="FFFFFF"/>
                  </a:solidFill>
                  <a:ea typeface="Times New Roman" panose="02020603050405020304" pitchFamily="18" charset="0"/>
                </a:rPr>
                <a:t>Node.js Driver</a:t>
              </a:r>
              <a:endParaRPr lang="en-US" sz="1400" kern="0" dirty="0">
                <a:solidFill>
                  <a:prstClr val="white"/>
                </a:solidFill>
                <a:ea typeface="Times New Roman" panose="02020603050405020304" pitchFamily="18" charset="0"/>
              </a:endParaRPr>
            </a:p>
          </p:txBody>
        </p:sp>
        <p:sp>
          <p:nvSpPr>
            <p:cNvPr id="73" name="Rectangle 72"/>
            <p:cNvSpPr/>
            <p:nvPr/>
          </p:nvSpPr>
          <p:spPr>
            <a:xfrm>
              <a:off x="4354556" y="3752875"/>
              <a:ext cx="816619" cy="790782"/>
            </a:xfrm>
            <a:prstGeom prst="rect">
              <a:avLst/>
            </a:prstGeom>
            <a:solidFill>
              <a:srgbClr val="FF8C00"/>
            </a:solidFill>
            <a:ln w="12700" cap="flat" cmpd="sng" algn="ctr">
              <a:noFill/>
              <a:prstDash val="solid"/>
              <a:miter lim="800000"/>
            </a:ln>
            <a:effectLst/>
          </p:spPr>
          <p:txBody>
            <a:bodyPr rtlCol="0" anchor="ctr"/>
            <a:lstStyle/>
            <a:p>
              <a:pPr algn="ctr" defTabSz="896214">
                <a:defRPr/>
              </a:pPr>
              <a:r>
                <a:rPr lang="en-US" sz="1400" kern="0" dirty="0">
                  <a:solidFill>
                    <a:srgbClr val="FFFFFF"/>
                  </a:solidFill>
                  <a:ea typeface="Times New Roman" panose="02020603050405020304" pitchFamily="18" charset="0"/>
                </a:rPr>
                <a:t>PHP Driver</a:t>
              </a:r>
              <a:endParaRPr lang="en-US" sz="1400" kern="0" dirty="0">
                <a:solidFill>
                  <a:prstClr val="white"/>
                </a:solidFill>
                <a:ea typeface="Times New Roman" panose="02020603050405020304" pitchFamily="18" charset="0"/>
              </a:endParaRPr>
            </a:p>
          </p:txBody>
        </p:sp>
        <p:sp>
          <p:nvSpPr>
            <p:cNvPr id="75" name="Rectangle 74"/>
            <p:cNvSpPr/>
            <p:nvPr/>
          </p:nvSpPr>
          <p:spPr>
            <a:xfrm>
              <a:off x="224247" y="3752875"/>
              <a:ext cx="1129971" cy="1664802"/>
            </a:xfrm>
            <a:prstGeom prst="rect">
              <a:avLst/>
            </a:prstGeom>
            <a:solidFill>
              <a:srgbClr val="5C2D91"/>
            </a:solidFill>
            <a:ln w="12700" cap="flat" cmpd="sng" algn="ctr">
              <a:noFill/>
              <a:prstDash val="solid"/>
              <a:miter lim="800000"/>
            </a:ln>
            <a:effectLst/>
          </p:spPr>
          <p:txBody>
            <a:bodyPr rtlCol="0" anchor="ctr"/>
            <a:lstStyle/>
            <a:p>
              <a:pPr algn="ctr" defTabSz="896214">
                <a:defRPr/>
              </a:pPr>
              <a:r>
                <a:rPr lang="en-US" sz="1400" kern="0" dirty="0">
                  <a:solidFill>
                    <a:srgbClr val="FFFFFF"/>
                  </a:solidFill>
                  <a:ea typeface="Times New Roman" panose="02020603050405020304" pitchFamily="18" charset="0"/>
                </a:rPr>
                <a:t>ADO.NET</a:t>
              </a:r>
              <a:endParaRPr lang="en-US" sz="1400" kern="0" dirty="0">
                <a:solidFill>
                  <a:prstClr val="white"/>
                </a:solidFill>
                <a:ea typeface="Times New Roman" panose="02020603050405020304" pitchFamily="18" charset="0"/>
              </a:endParaRPr>
            </a:p>
          </p:txBody>
        </p:sp>
        <p:sp>
          <p:nvSpPr>
            <p:cNvPr id="78" name="Rectangle 77"/>
            <p:cNvSpPr/>
            <p:nvPr/>
          </p:nvSpPr>
          <p:spPr>
            <a:xfrm>
              <a:off x="8543764" y="4639346"/>
              <a:ext cx="1654681" cy="778331"/>
            </a:xfrm>
            <a:prstGeom prst="rect">
              <a:avLst/>
            </a:prstGeom>
            <a:solidFill>
              <a:srgbClr val="44B0FF"/>
            </a:solidFill>
            <a:ln w="12700" cap="flat" cmpd="sng" algn="ctr">
              <a:noFill/>
              <a:prstDash val="solid"/>
              <a:miter lim="800000"/>
            </a:ln>
            <a:effectLst/>
          </p:spPr>
          <p:txBody>
            <a:bodyPr wrap="square" rtlCol="0" anchor="ctr">
              <a:noAutofit/>
            </a:bodyPr>
            <a:lstStyle/>
            <a:p>
              <a:pPr algn="ctr" defTabSz="896214">
                <a:defRPr/>
              </a:pPr>
              <a:r>
                <a:rPr lang="en-US" sz="1400" kern="0" dirty="0" err="1">
                  <a:solidFill>
                    <a:srgbClr val="FFFFFF"/>
                  </a:solidFill>
                  <a:ea typeface="Times New Roman" panose="02020603050405020304" pitchFamily="18" charset="0"/>
                </a:rPr>
                <a:t>FreeTDS</a:t>
              </a:r>
              <a:endParaRPr lang="en-US" sz="1400" kern="0" dirty="0">
                <a:solidFill>
                  <a:prstClr val="white"/>
                </a:solidFill>
                <a:ea typeface="Times New Roman" panose="02020603050405020304" pitchFamily="18" charset="0"/>
              </a:endParaRPr>
            </a:p>
          </p:txBody>
        </p:sp>
        <p:sp>
          <p:nvSpPr>
            <p:cNvPr id="80" name="Rectangle 79"/>
            <p:cNvSpPr/>
            <p:nvPr/>
          </p:nvSpPr>
          <p:spPr>
            <a:xfrm>
              <a:off x="9412479" y="3752874"/>
              <a:ext cx="786176" cy="376444"/>
            </a:xfrm>
            <a:prstGeom prst="rect">
              <a:avLst/>
            </a:prstGeom>
            <a:solidFill>
              <a:srgbClr val="008272"/>
            </a:solidFill>
            <a:ln w="12700" cap="flat" cmpd="sng" algn="ctr">
              <a:noFill/>
              <a:prstDash val="solid"/>
              <a:miter lim="800000"/>
            </a:ln>
            <a:effectLst/>
          </p:spPr>
          <p:txBody>
            <a:bodyPr wrap="square" rtlCol="0" anchor="ctr">
              <a:noAutofit/>
            </a:bodyPr>
            <a:lstStyle/>
            <a:p>
              <a:pPr algn="ctr" defTabSz="896214">
                <a:defRPr/>
              </a:pPr>
              <a:r>
                <a:rPr lang="en-US" sz="1400" kern="0" dirty="0">
                  <a:solidFill>
                    <a:srgbClr val="FFFFFF"/>
                  </a:solidFill>
                  <a:ea typeface="Times New Roman" panose="02020603050405020304" pitchFamily="18" charset="0"/>
                </a:rPr>
                <a:t>Django</a:t>
              </a:r>
              <a:endParaRPr lang="en-US" sz="1400" kern="0" dirty="0">
                <a:solidFill>
                  <a:prstClr val="white"/>
                </a:solidFill>
                <a:ea typeface="Times New Roman" panose="02020603050405020304" pitchFamily="18" charset="0"/>
              </a:endParaRPr>
            </a:p>
          </p:txBody>
        </p:sp>
        <p:sp>
          <p:nvSpPr>
            <p:cNvPr id="81" name="Rectangle 80"/>
            <p:cNvSpPr/>
            <p:nvPr/>
          </p:nvSpPr>
          <p:spPr>
            <a:xfrm>
              <a:off x="8543763" y="3752875"/>
              <a:ext cx="785967" cy="798855"/>
            </a:xfrm>
            <a:prstGeom prst="rect">
              <a:avLst/>
            </a:prstGeom>
            <a:solidFill>
              <a:srgbClr val="008272"/>
            </a:solidFill>
            <a:ln w="12700" cap="flat" cmpd="sng" algn="ctr">
              <a:noFill/>
              <a:prstDash val="solid"/>
              <a:miter lim="800000"/>
            </a:ln>
            <a:effectLst/>
          </p:spPr>
          <p:txBody>
            <a:bodyPr rot="0" spcFirstLastPara="0" vert="horz" wrap="square" lIns="0" tIns="44814" rIns="0" bIns="44814" numCol="1" spcCol="0" rtlCol="0" fromWordArt="0" anchor="ctr" anchorCtr="0" forceAA="0" compatLnSpc="1">
              <a:prstTxWarp prst="textNoShape">
                <a:avLst/>
              </a:prstTxWarp>
              <a:noAutofit/>
            </a:bodyPr>
            <a:lstStyle/>
            <a:p>
              <a:pPr algn="ctr" defTabSz="896214">
                <a:lnSpc>
                  <a:spcPct val="107000"/>
                </a:lnSpc>
                <a:spcAft>
                  <a:spcPts val="784"/>
                </a:spcAft>
                <a:defRPr/>
              </a:pPr>
              <a:r>
                <a:rPr lang="en-US" sz="1400" kern="0">
                  <a:solidFill>
                    <a:prstClr val="white"/>
                  </a:solidFill>
                  <a:ea typeface="Calibri" panose="020F0502020204030204" pitchFamily="34" charset="0"/>
                  <a:cs typeface="Times New Roman" panose="02020603050405020304" pitchFamily="18" charset="0"/>
                </a:rPr>
                <a:t>Pymssql</a:t>
              </a:r>
            </a:p>
          </p:txBody>
        </p:sp>
        <p:sp>
          <p:nvSpPr>
            <p:cNvPr id="82" name="Rectangle 81"/>
            <p:cNvSpPr/>
            <p:nvPr/>
          </p:nvSpPr>
          <p:spPr>
            <a:xfrm>
              <a:off x="7021016" y="3752875"/>
              <a:ext cx="1451711" cy="1664802"/>
            </a:xfrm>
            <a:prstGeom prst="rect">
              <a:avLst/>
            </a:prstGeom>
            <a:solidFill>
              <a:srgbClr val="FFB900"/>
            </a:solidFill>
            <a:ln w="12700" cap="flat" cmpd="sng" algn="ctr">
              <a:noFill/>
              <a:prstDash val="solid"/>
              <a:miter lim="800000"/>
            </a:ln>
            <a:effectLst/>
          </p:spPr>
          <p:txBody>
            <a:bodyPr rtlCol="0" anchor="ctr"/>
            <a:lstStyle/>
            <a:p>
              <a:pPr algn="ctr" defTabSz="896214">
                <a:defRPr/>
              </a:pPr>
              <a:r>
                <a:rPr lang="en-US" sz="1400" kern="0" dirty="0">
                  <a:solidFill>
                    <a:srgbClr val="FFFFFF"/>
                  </a:solidFill>
                  <a:ea typeface="Times New Roman" panose="02020603050405020304" pitchFamily="18" charset="0"/>
                </a:rPr>
                <a:t>Tedious Node.js Driver</a:t>
              </a:r>
              <a:endParaRPr lang="en-US" sz="1400" kern="0" dirty="0">
                <a:solidFill>
                  <a:prstClr val="white"/>
                </a:solidFill>
                <a:ea typeface="Times New Roman" panose="02020603050405020304" pitchFamily="18" charset="0"/>
              </a:endParaRPr>
            </a:p>
          </p:txBody>
        </p:sp>
        <p:sp>
          <p:nvSpPr>
            <p:cNvPr id="84" name="Rectangle 83"/>
            <p:cNvSpPr/>
            <p:nvPr/>
          </p:nvSpPr>
          <p:spPr>
            <a:xfrm>
              <a:off x="10272853" y="4639345"/>
              <a:ext cx="1652016" cy="778331"/>
            </a:xfrm>
            <a:prstGeom prst="rect">
              <a:avLst/>
            </a:prstGeom>
            <a:solidFill>
              <a:srgbClr val="44B0FF"/>
            </a:solidFill>
            <a:ln w="12700" cap="flat" cmpd="sng" algn="ctr">
              <a:noFill/>
              <a:prstDash val="solid"/>
              <a:miter lim="800000"/>
            </a:ln>
            <a:effectLst/>
          </p:spPr>
          <p:txBody>
            <a:bodyPr wrap="square" rtlCol="0" anchor="ctr">
              <a:noAutofit/>
            </a:bodyPr>
            <a:lstStyle/>
            <a:p>
              <a:pPr algn="ctr" defTabSz="896214">
                <a:defRPr/>
              </a:pPr>
              <a:r>
                <a:rPr lang="en-US" sz="1400" kern="0" dirty="0" err="1">
                  <a:solidFill>
                    <a:srgbClr val="FFFFFF"/>
                  </a:solidFill>
                  <a:ea typeface="Times New Roman" panose="02020603050405020304" pitchFamily="18" charset="0"/>
                </a:rPr>
                <a:t>FreeTDS</a:t>
              </a:r>
              <a:endParaRPr lang="en-US" sz="1400" kern="0" dirty="0">
                <a:solidFill>
                  <a:prstClr val="white"/>
                </a:solidFill>
                <a:ea typeface="Times New Roman" panose="02020603050405020304" pitchFamily="18" charset="0"/>
              </a:endParaRPr>
            </a:p>
          </p:txBody>
        </p:sp>
        <p:sp>
          <p:nvSpPr>
            <p:cNvPr id="88" name="Rectangle 87"/>
            <p:cNvSpPr/>
            <p:nvPr/>
          </p:nvSpPr>
          <p:spPr>
            <a:xfrm>
              <a:off x="6152314" y="4639345"/>
              <a:ext cx="778636" cy="778332"/>
            </a:xfrm>
            <a:prstGeom prst="rect">
              <a:avLst/>
            </a:prstGeom>
            <a:solidFill>
              <a:srgbClr val="A8A8A8"/>
            </a:solidFill>
            <a:ln w="12700" cap="flat" cmpd="sng" algn="ctr">
              <a:noFill/>
              <a:prstDash val="solid"/>
              <a:miter lim="800000"/>
            </a:ln>
            <a:effectLst/>
          </p:spPr>
          <p:txBody>
            <a:bodyPr rtlCol="0" anchor="ctr"/>
            <a:lstStyle/>
            <a:p>
              <a:pPr algn="ctr" defTabSz="896214">
                <a:defRPr/>
              </a:pPr>
              <a:r>
                <a:rPr lang="en-US" sz="1400" kern="0">
                  <a:solidFill>
                    <a:srgbClr val="FFFFFF"/>
                  </a:solidFill>
                  <a:ea typeface="Times New Roman" panose="02020603050405020304" pitchFamily="18" charset="0"/>
                </a:rPr>
                <a:t>ODBC</a:t>
              </a:r>
              <a:endParaRPr lang="en-US" sz="1400" kern="0">
                <a:solidFill>
                  <a:prstClr val="white"/>
                </a:solidFill>
                <a:ea typeface="Times New Roman" panose="02020603050405020304" pitchFamily="18" charset="0"/>
              </a:endParaRPr>
            </a:p>
          </p:txBody>
        </p:sp>
        <p:sp>
          <p:nvSpPr>
            <p:cNvPr id="90" name="Rectangle 89"/>
            <p:cNvSpPr/>
            <p:nvPr/>
          </p:nvSpPr>
          <p:spPr>
            <a:xfrm>
              <a:off x="5257151" y="4639346"/>
              <a:ext cx="816619" cy="778332"/>
            </a:xfrm>
            <a:prstGeom prst="rect">
              <a:avLst/>
            </a:prstGeom>
            <a:solidFill>
              <a:srgbClr val="44B0FF"/>
            </a:solidFill>
            <a:ln w="12700" cap="flat" cmpd="sng" algn="ctr">
              <a:noFill/>
              <a:prstDash val="solid"/>
              <a:miter lim="800000"/>
            </a:ln>
            <a:effectLst/>
          </p:spPr>
          <p:txBody>
            <a:bodyPr lIns="44814" rIns="44814" rtlCol="0" anchor="ctr"/>
            <a:lstStyle/>
            <a:p>
              <a:pPr algn="ctr" defTabSz="896214">
                <a:defRPr/>
              </a:pPr>
              <a:r>
                <a:rPr lang="en-US" sz="1400" kern="0" dirty="0" err="1">
                  <a:solidFill>
                    <a:srgbClr val="FFFFFF"/>
                  </a:solidFill>
                  <a:ea typeface="Times New Roman" panose="02020603050405020304" pitchFamily="18" charset="0"/>
                </a:rPr>
                <a:t>FreeTDS</a:t>
              </a:r>
              <a:endParaRPr lang="en-US" sz="1400" kern="0" dirty="0">
                <a:solidFill>
                  <a:prstClr val="white"/>
                </a:solidFill>
                <a:ea typeface="Times New Roman" panose="02020603050405020304" pitchFamily="18" charset="0"/>
              </a:endParaRPr>
            </a:p>
          </p:txBody>
        </p:sp>
        <p:sp>
          <p:nvSpPr>
            <p:cNvPr id="91" name="Rectangle 90"/>
            <p:cNvSpPr/>
            <p:nvPr/>
          </p:nvSpPr>
          <p:spPr>
            <a:xfrm>
              <a:off x="5257151" y="3752875"/>
              <a:ext cx="816619" cy="790782"/>
            </a:xfrm>
            <a:prstGeom prst="rect">
              <a:avLst/>
            </a:prstGeom>
            <a:solidFill>
              <a:srgbClr val="FF8C00"/>
            </a:solidFill>
            <a:ln w="12700" cap="flat" cmpd="sng" algn="ctr">
              <a:noFill/>
              <a:prstDash val="solid"/>
              <a:miter lim="800000"/>
            </a:ln>
            <a:effectLst/>
          </p:spPr>
          <p:txBody>
            <a:bodyPr rtlCol="0" anchor="ctr"/>
            <a:lstStyle/>
            <a:p>
              <a:pPr algn="ctr" defTabSz="896214">
                <a:defRPr/>
              </a:pPr>
              <a:r>
                <a:rPr lang="en-US" sz="1400" kern="0" dirty="0" err="1">
                  <a:solidFill>
                    <a:srgbClr val="FFFFFF"/>
                  </a:solidFill>
                  <a:ea typeface="Times New Roman" panose="02020603050405020304" pitchFamily="18" charset="0"/>
                </a:rPr>
                <a:t>db</a:t>
              </a:r>
              <a:r>
                <a:rPr lang="en-US" sz="1400" kern="0" dirty="0">
                  <a:solidFill>
                    <a:srgbClr val="FFFFFF"/>
                  </a:solidFill>
                  <a:ea typeface="Times New Roman" panose="02020603050405020304" pitchFamily="18" charset="0"/>
                </a:rPr>
                <a:t>-lib</a:t>
              </a:r>
              <a:endParaRPr lang="en-US" sz="1400" kern="0" dirty="0">
                <a:solidFill>
                  <a:prstClr val="white"/>
                </a:solidFill>
                <a:ea typeface="Times New Roman" panose="02020603050405020304" pitchFamily="18" charset="0"/>
              </a:endParaRPr>
            </a:p>
          </p:txBody>
        </p:sp>
        <p:sp>
          <p:nvSpPr>
            <p:cNvPr id="130" name="Rectangle 129"/>
            <p:cNvSpPr/>
            <p:nvPr/>
          </p:nvSpPr>
          <p:spPr>
            <a:xfrm>
              <a:off x="9412479" y="4169076"/>
              <a:ext cx="785966" cy="371702"/>
            </a:xfrm>
            <a:prstGeom prst="rect">
              <a:avLst/>
            </a:prstGeom>
            <a:solidFill>
              <a:srgbClr val="008272"/>
            </a:solidFill>
            <a:ln w="12700" cap="flat" cmpd="sng" algn="ctr">
              <a:noFill/>
              <a:prstDash val="solid"/>
              <a:miter lim="800000"/>
            </a:ln>
            <a:effectLst/>
          </p:spPr>
          <p:txBody>
            <a:bodyPr rot="0" spcFirstLastPara="0" vert="horz" wrap="square" lIns="0" tIns="44814" rIns="0" bIns="44814" numCol="1" spcCol="0" rtlCol="0" fromWordArt="0" anchor="ctr" anchorCtr="0" forceAA="0" compatLnSpc="1">
              <a:prstTxWarp prst="textNoShape">
                <a:avLst/>
              </a:prstTxWarp>
              <a:noAutofit/>
            </a:bodyPr>
            <a:lstStyle/>
            <a:p>
              <a:pPr algn="ctr" defTabSz="896214">
                <a:lnSpc>
                  <a:spcPct val="107000"/>
                </a:lnSpc>
                <a:spcAft>
                  <a:spcPts val="784"/>
                </a:spcAft>
                <a:defRPr/>
              </a:pPr>
              <a:r>
                <a:rPr lang="en-US" sz="1400" kern="0" dirty="0" err="1">
                  <a:solidFill>
                    <a:prstClr val="white"/>
                  </a:solidFill>
                  <a:ea typeface="Calibri" panose="020F0502020204030204" pitchFamily="34" charset="0"/>
                  <a:cs typeface="Times New Roman" panose="02020603050405020304" pitchFamily="18" charset="0"/>
                </a:rPr>
                <a:t>Pymssql</a:t>
              </a:r>
              <a:endParaRPr lang="en-US" sz="1400" kern="0" dirty="0">
                <a:solidFill>
                  <a:prstClr val="white"/>
                </a:solidFill>
                <a:ea typeface="Calibri" panose="020F0502020204030204" pitchFamily="34" charset="0"/>
                <a:cs typeface="Times New Roman" panose="02020603050405020304" pitchFamily="18" charset="0"/>
              </a:endParaRPr>
            </a:p>
          </p:txBody>
        </p:sp>
        <p:sp>
          <p:nvSpPr>
            <p:cNvPr id="131" name="Rectangle 130"/>
            <p:cNvSpPr/>
            <p:nvPr/>
          </p:nvSpPr>
          <p:spPr>
            <a:xfrm>
              <a:off x="11138904" y="3752874"/>
              <a:ext cx="785966" cy="376444"/>
            </a:xfrm>
            <a:prstGeom prst="rect">
              <a:avLst/>
            </a:prstGeom>
            <a:solidFill>
              <a:srgbClr val="A80000"/>
            </a:solidFill>
            <a:ln w="12700" cap="flat" cmpd="sng" algn="ctr">
              <a:noFill/>
              <a:prstDash val="solid"/>
              <a:miter lim="800000"/>
            </a:ln>
            <a:effectLst/>
          </p:spPr>
          <p:txBody>
            <a:bodyPr wrap="square" rtlCol="0" anchor="ctr">
              <a:noAutofit/>
            </a:bodyPr>
            <a:lstStyle/>
            <a:p>
              <a:pPr algn="ctr" defTabSz="896214">
                <a:defRPr/>
              </a:pPr>
              <a:r>
                <a:rPr lang="en-US" sz="1400" kern="0" dirty="0">
                  <a:solidFill>
                    <a:srgbClr val="FFFFFF"/>
                  </a:solidFill>
                  <a:ea typeface="Times New Roman" panose="02020603050405020304" pitchFamily="18" charset="0"/>
                </a:rPr>
                <a:t>Rails</a:t>
              </a:r>
              <a:endParaRPr lang="en-US" sz="1400" kern="0" dirty="0">
                <a:solidFill>
                  <a:prstClr val="white"/>
                </a:solidFill>
                <a:ea typeface="Times New Roman" panose="02020603050405020304" pitchFamily="18" charset="0"/>
              </a:endParaRPr>
            </a:p>
          </p:txBody>
        </p:sp>
        <p:sp>
          <p:nvSpPr>
            <p:cNvPr id="132" name="Rectangle 131"/>
            <p:cNvSpPr/>
            <p:nvPr/>
          </p:nvSpPr>
          <p:spPr>
            <a:xfrm>
              <a:off x="10270188" y="3752875"/>
              <a:ext cx="785967" cy="798855"/>
            </a:xfrm>
            <a:prstGeom prst="rect">
              <a:avLst/>
            </a:prstGeom>
            <a:solidFill>
              <a:srgbClr val="A80000"/>
            </a:solidFill>
            <a:ln w="12700" cap="flat" cmpd="sng" algn="ctr">
              <a:noFill/>
              <a:prstDash val="solid"/>
              <a:miter lim="800000"/>
            </a:ln>
            <a:effectLst/>
          </p:spPr>
          <p:txBody>
            <a:bodyPr rot="0" spcFirstLastPara="0" vert="horz" wrap="square" lIns="0" tIns="44814" rIns="0" bIns="44814" numCol="1" spcCol="0" rtlCol="0" fromWordArt="0" anchor="ctr" anchorCtr="0" forceAA="0" compatLnSpc="1">
              <a:prstTxWarp prst="textNoShape">
                <a:avLst/>
              </a:prstTxWarp>
              <a:noAutofit/>
            </a:bodyPr>
            <a:lstStyle/>
            <a:p>
              <a:pPr algn="ctr" defTabSz="896214">
                <a:lnSpc>
                  <a:spcPct val="107000"/>
                </a:lnSpc>
                <a:spcAft>
                  <a:spcPts val="784"/>
                </a:spcAft>
                <a:defRPr/>
              </a:pPr>
              <a:r>
                <a:rPr lang="en-US" sz="1400" kern="0" dirty="0" err="1">
                  <a:solidFill>
                    <a:prstClr val="white"/>
                  </a:solidFill>
                  <a:ea typeface="Calibri" panose="020F0502020204030204" pitchFamily="34" charset="0"/>
                  <a:cs typeface="Times New Roman" panose="02020603050405020304" pitchFamily="18" charset="0"/>
                </a:rPr>
                <a:t>TinyTDS</a:t>
              </a:r>
              <a:endParaRPr lang="en-US" sz="1400" kern="0" dirty="0">
                <a:solidFill>
                  <a:prstClr val="white"/>
                </a:solidFill>
                <a:ea typeface="Calibri" panose="020F0502020204030204" pitchFamily="34" charset="0"/>
                <a:cs typeface="Times New Roman" panose="02020603050405020304" pitchFamily="18" charset="0"/>
              </a:endParaRPr>
            </a:p>
          </p:txBody>
        </p:sp>
        <p:sp>
          <p:nvSpPr>
            <p:cNvPr id="133" name="Rectangle 132"/>
            <p:cNvSpPr/>
            <p:nvPr/>
          </p:nvSpPr>
          <p:spPr>
            <a:xfrm>
              <a:off x="11138904" y="4169076"/>
              <a:ext cx="785966" cy="371702"/>
            </a:xfrm>
            <a:prstGeom prst="rect">
              <a:avLst/>
            </a:prstGeom>
            <a:solidFill>
              <a:srgbClr val="A80000"/>
            </a:solidFill>
            <a:ln w="12700" cap="flat" cmpd="sng" algn="ctr">
              <a:noFill/>
              <a:prstDash val="solid"/>
              <a:miter lim="800000"/>
            </a:ln>
            <a:effectLst/>
          </p:spPr>
          <p:txBody>
            <a:bodyPr rot="0" spcFirstLastPara="0" vert="horz" wrap="square" lIns="0" tIns="44814" rIns="0" bIns="44814" numCol="1" spcCol="0" rtlCol="0" fromWordArt="0" anchor="ctr" anchorCtr="0" forceAA="0" compatLnSpc="1">
              <a:prstTxWarp prst="textNoShape">
                <a:avLst/>
              </a:prstTxWarp>
              <a:noAutofit/>
            </a:bodyPr>
            <a:lstStyle/>
            <a:p>
              <a:pPr algn="ctr" defTabSz="896214">
                <a:lnSpc>
                  <a:spcPct val="107000"/>
                </a:lnSpc>
                <a:spcAft>
                  <a:spcPts val="784"/>
                </a:spcAft>
                <a:defRPr/>
              </a:pPr>
              <a:r>
                <a:rPr lang="en-US" sz="1400" kern="0" dirty="0" err="1">
                  <a:solidFill>
                    <a:prstClr val="white"/>
                  </a:solidFill>
                  <a:ea typeface="Calibri" panose="020F0502020204030204" pitchFamily="34" charset="0"/>
                  <a:cs typeface="Times New Roman" panose="02020603050405020304" pitchFamily="18" charset="0"/>
                </a:rPr>
                <a:t>TinyTDS</a:t>
              </a:r>
              <a:endParaRPr lang="en-US" sz="1400" kern="0" dirty="0">
                <a:solidFill>
                  <a:prstClr val="white"/>
                </a:solidFill>
                <a:ea typeface="Calibri" panose="020F0502020204030204" pitchFamily="34" charset="0"/>
                <a:cs typeface="Times New Roman" panose="02020603050405020304" pitchFamily="18" charset="0"/>
              </a:endParaRPr>
            </a:p>
          </p:txBody>
        </p:sp>
      </p:grpSp>
      <p:grpSp>
        <p:nvGrpSpPr>
          <p:cNvPr id="22" name="Group 21"/>
          <p:cNvGrpSpPr/>
          <p:nvPr/>
        </p:nvGrpSpPr>
        <p:grpSpPr>
          <a:xfrm>
            <a:off x="225081" y="5736107"/>
            <a:ext cx="11698962" cy="463825"/>
            <a:chOff x="224247" y="5736434"/>
            <a:chExt cx="11700622" cy="463891"/>
          </a:xfrm>
        </p:grpSpPr>
        <p:grpSp>
          <p:nvGrpSpPr>
            <p:cNvPr id="21" name="Group 20"/>
            <p:cNvGrpSpPr/>
            <p:nvPr/>
          </p:nvGrpSpPr>
          <p:grpSpPr>
            <a:xfrm>
              <a:off x="224247" y="5736435"/>
              <a:ext cx="1129971" cy="463890"/>
              <a:chOff x="224247" y="5736435"/>
              <a:chExt cx="1129971" cy="463890"/>
            </a:xfrm>
          </p:grpSpPr>
          <p:sp>
            <p:nvSpPr>
              <p:cNvPr id="7" name="Rectangle 6"/>
              <p:cNvSpPr/>
              <p:nvPr/>
            </p:nvSpPr>
            <p:spPr bwMode="auto">
              <a:xfrm>
                <a:off x="224247" y="5736435"/>
                <a:ext cx="1129971"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3" name="Freeform 142"/>
              <p:cNvSpPr>
                <a:spLocks noChangeAspect="1" noEditPoints="1"/>
              </p:cNvSpPr>
              <p:nvPr/>
            </p:nvSpPr>
            <p:spPr bwMode="black">
              <a:xfrm>
                <a:off x="655539"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grpSp>
        <p:grpSp>
          <p:nvGrpSpPr>
            <p:cNvPr id="15" name="Group 14"/>
            <p:cNvGrpSpPr/>
            <p:nvPr/>
          </p:nvGrpSpPr>
          <p:grpSpPr>
            <a:xfrm>
              <a:off x="4354556" y="5736435"/>
              <a:ext cx="823734" cy="463890"/>
              <a:chOff x="4354556" y="5736435"/>
              <a:chExt cx="823734" cy="463890"/>
            </a:xfrm>
          </p:grpSpPr>
          <p:sp>
            <p:nvSpPr>
              <p:cNvPr id="137" name="Rectangle 136"/>
              <p:cNvSpPr/>
              <p:nvPr/>
            </p:nvSpPr>
            <p:spPr bwMode="auto">
              <a:xfrm>
                <a:off x="4354556" y="5736435"/>
                <a:ext cx="823734"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6" name="Freeform 145"/>
              <p:cNvSpPr>
                <a:spLocks noChangeAspect="1" noEditPoints="1"/>
              </p:cNvSpPr>
              <p:nvPr/>
            </p:nvSpPr>
            <p:spPr bwMode="black">
              <a:xfrm>
                <a:off x="4625285"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grpSp>
        <p:grpSp>
          <p:nvGrpSpPr>
            <p:cNvPr id="17" name="Group 16"/>
            <p:cNvGrpSpPr/>
            <p:nvPr/>
          </p:nvGrpSpPr>
          <p:grpSpPr>
            <a:xfrm>
              <a:off x="6152314" y="5736434"/>
              <a:ext cx="778636" cy="463890"/>
              <a:chOff x="6152314" y="5736434"/>
              <a:chExt cx="778636" cy="463890"/>
            </a:xfrm>
          </p:grpSpPr>
          <p:sp>
            <p:nvSpPr>
              <p:cNvPr id="141" name="Rectangle 140"/>
              <p:cNvSpPr/>
              <p:nvPr/>
            </p:nvSpPr>
            <p:spPr bwMode="auto">
              <a:xfrm>
                <a:off x="6152314" y="5736434"/>
                <a:ext cx="778636"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7" name="Freeform 146"/>
              <p:cNvSpPr>
                <a:spLocks noChangeAspect="1" noEditPoints="1"/>
              </p:cNvSpPr>
              <p:nvPr/>
            </p:nvSpPr>
            <p:spPr bwMode="black">
              <a:xfrm>
                <a:off x="6411310"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grpSp>
        <p:grpSp>
          <p:nvGrpSpPr>
            <p:cNvPr id="14" name="Group 13"/>
            <p:cNvGrpSpPr/>
            <p:nvPr/>
          </p:nvGrpSpPr>
          <p:grpSpPr>
            <a:xfrm>
              <a:off x="3147308" y="5736435"/>
              <a:ext cx="1113496" cy="463890"/>
              <a:chOff x="3147308" y="5736435"/>
              <a:chExt cx="1113496" cy="463890"/>
            </a:xfrm>
          </p:grpSpPr>
          <p:sp>
            <p:nvSpPr>
              <p:cNvPr id="136" name="Rectangle 135"/>
              <p:cNvSpPr/>
              <p:nvPr/>
            </p:nvSpPr>
            <p:spPr bwMode="auto">
              <a:xfrm>
                <a:off x="3147308" y="5736435"/>
                <a:ext cx="1113496"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5" name="Freeform 144"/>
              <p:cNvSpPr>
                <a:spLocks noChangeAspect="1" noEditPoints="1"/>
              </p:cNvSpPr>
              <p:nvPr/>
            </p:nvSpPr>
            <p:spPr bwMode="black">
              <a:xfrm>
                <a:off x="3349704"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pic>
            <p:nvPicPr>
              <p:cNvPr id="156"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1127" y="5807384"/>
                <a:ext cx="274921" cy="3189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7151" y="5736434"/>
              <a:ext cx="816619" cy="463890"/>
              <a:chOff x="5257151" y="5736434"/>
              <a:chExt cx="816619" cy="463890"/>
            </a:xfrm>
          </p:grpSpPr>
          <p:sp>
            <p:nvSpPr>
              <p:cNvPr id="142" name="Rectangle 141"/>
              <p:cNvSpPr/>
              <p:nvPr/>
            </p:nvSpPr>
            <p:spPr bwMode="auto">
              <a:xfrm>
                <a:off x="5257151" y="5736434"/>
                <a:ext cx="816619"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57"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5306" y="5807384"/>
                <a:ext cx="274921" cy="3189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421693" y="5736435"/>
              <a:ext cx="1646755" cy="463890"/>
              <a:chOff x="1421693" y="5736435"/>
              <a:chExt cx="1646755" cy="463890"/>
            </a:xfrm>
          </p:grpSpPr>
          <p:sp>
            <p:nvSpPr>
              <p:cNvPr id="135" name="Rectangle 134"/>
              <p:cNvSpPr/>
              <p:nvPr/>
            </p:nvSpPr>
            <p:spPr bwMode="auto">
              <a:xfrm>
                <a:off x="1421693" y="5736435"/>
                <a:ext cx="1646755"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4" name="Freeform 143"/>
              <p:cNvSpPr>
                <a:spLocks noChangeAspect="1" noEditPoints="1"/>
              </p:cNvSpPr>
              <p:nvPr/>
            </p:nvSpPr>
            <p:spPr bwMode="black">
              <a:xfrm>
                <a:off x="1683002"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pic>
            <p:nvPicPr>
              <p:cNvPr id="3076"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7610"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1" name="Freeform 160"/>
              <p:cNvSpPr>
                <a:spLocks/>
              </p:cNvSpPr>
              <p:nvPr/>
            </p:nvSpPr>
            <p:spPr bwMode="auto">
              <a:xfrm>
                <a:off x="2534949"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896386"/>
                <a:endParaRPr lang="en-US" kern="0" dirty="0">
                  <a:solidFill>
                    <a:sysClr val="windowText" lastClr="000000"/>
                  </a:solidFill>
                </a:endParaRPr>
              </a:p>
            </p:txBody>
          </p:sp>
        </p:grpSp>
        <p:grpSp>
          <p:nvGrpSpPr>
            <p:cNvPr id="18" name="Group 17"/>
            <p:cNvGrpSpPr/>
            <p:nvPr/>
          </p:nvGrpSpPr>
          <p:grpSpPr>
            <a:xfrm>
              <a:off x="7021016" y="5736435"/>
              <a:ext cx="1451000" cy="463890"/>
              <a:chOff x="7021016" y="5736435"/>
              <a:chExt cx="1451000" cy="463890"/>
            </a:xfrm>
          </p:grpSpPr>
          <p:sp>
            <p:nvSpPr>
              <p:cNvPr id="138" name="Rectangle 137"/>
              <p:cNvSpPr/>
              <p:nvPr/>
            </p:nvSpPr>
            <p:spPr bwMode="auto">
              <a:xfrm>
                <a:off x="7021016" y="5736435"/>
                <a:ext cx="1451000"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49" name="Freeform 148"/>
              <p:cNvSpPr>
                <a:spLocks noChangeAspect="1" noEditPoints="1"/>
              </p:cNvSpPr>
              <p:nvPr/>
            </p:nvSpPr>
            <p:spPr bwMode="black">
              <a:xfrm>
                <a:off x="7191173"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pic>
            <p:nvPicPr>
              <p:cNvPr id="158"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5781"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2" name="Freeform 161"/>
              <p:cNvSpPr>
                <a:spLocks/>
              </p:cNvSpPr>
              <p:nvPr/>
            </p:nvSpPr>
            <p:spPr bwMode="auto">
              <a:xfrm>
                <a:off x="8053324"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896386"/>
                <a:endParaRPr lang="en-US" kern="0" dirty="0">
                  <a:solidFill>
                    <a:sysClr val="windowText" lastClr="000000"/>
                  </a:solidFill>
                </a:endParaRPr>
              </a:p>
            </p:txBody>
          </p:sp>
        </p:grpSp>
        <p:grpSp>
          <p:nvGrpSpPr>
            <p:cNvPr id="19" name="Group 18"/>
            <p:cNvGrpSpPr/>
            <p:nvPr/>
          </p:nvGrpSpPr>
          <p:grpSpPr>
            <a:xfrm>
              <a:off x="8543762" y="5736435"/>
              <a:ext cx="1654681" cy="463890"/>
              <a:chOff x="8543762" y="5736435"/>
              <a:chExt cx="1654681" cy="463890"/>
            </a:xfrm>
          </p:grpSpPr>
          <p:sp>
            <p:nvSpPr>
              <p:cNvPr id="139" name="Rectangle 138"/>
              <p:cNvSpPr/>
              <p:nvPr/>
            </p:nvSpPr>
            <p:spPr bwMode="auto">
              <a:xfrm>
                <a:off x="8543762" y="5736435"/>
                <a:ext cx="1654681"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50" name="Freeform 149"/>
              <p:cNvSpPr>
                <a:spLocks noChangeAspect="1" noEditPoints="1"/>
              </p:cNvSpPr>
              <p:nvPr/>
            </p:nvSpPr>
            <p:spPr bwMode="black">
              <a:xfrm>
                <a:off x="8813838"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pic>
            <p:nvPicPr>
              <p:cNvPr id="159"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3642"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3" name="Freeform 162"/>
              <p:cNvSpPr>
                <a:spLocks/>
              </p:cNvSpPr>
              <p:nvPr/>
            </p:nvSpPr>
            <p:spPr bwMode="auto">
              <a:xfrm>
                <a:off x="9660981"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896386"/>
                <a:endParaRPr lang="en-US" kern="0" dirty="0">
                  <a:solidFill>
                    <a:sysClr val="windowText" lastClr="000000"/>
                  </a:solidFill>
                </a:endParaRPr>
              </a:p>
            </p:txBody>
          </p:sp>
        </p:grpSp>
        <p:grpSp>
          <p:nvGrpSpPr>
            <p:cNvPr id="20" name="Group 19"/>
            <p:cNvGrpSpPr/>
            <p:nvPr/>
          </p:nvGrpSpPr>
          <p:grpSpPr>
            <a:xfrm>
              <a:off x="10270189" y="5736435"/>
              <a:ext cx="1654680" cy="463890"/>
              <a:chOff x="10270189" y="5736435"/>
              <a:chExt cx="1654680" cy="463890"/>
            </a:xfrm>
          </p:grpSpPr>
          <p:sp>
            <p:nvSpPr>
              <p:cNvPr id="140" name="Rectangle 139"/>
              <p:cNvSpPr/>
              <p:nvPr/>
            </p:nvSpPr>
            <p:spPr bwMode="auto">
              <a:xfrm>
                <a:off x="10270189" y="5736435"/>
                <a:ext cx="1654680"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51" name="Freeform 150"/>
              <p:cNvSpPr>
                <a:spLocks noChangeAspect="1" noEditPoints="1"/>
              </p:cNvSpPr>
              <p:nvPr/>
            </p:nvSpPr>
            <p:spPr bwMode="black">
              <a:xfrm>
                <a:off x="10529479"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endParaRPr lang="en-US" sz="1765" kern="0" dirty="0">
                  <a:solidFill>
                    <a:srgbClr val="FFFFFF"/>
                  </a:solidFill>
                  <a:latin typeface="Segoe UI"/>
                </a:endParaRPr>
              </a:p>
            </p:txBody>
          </p:sp>
          <p:pic>
            <p:nvPicPr>
              <p:cNvPr id="160"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0069"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4" name="Freeform 163"/>
              <p:cNvSpPr>
                <a:spLocks/>
              </p:cNvSpPr>
              <p:nvPr/>
            </p:nvSpPr>
            <p:spPr bwMode="auto">
              <a:xfrm>
                <a:off x="11398194"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896386"/>
                <a:endParaRPr lang="en-US" kern="0" dirty="0">
                  <a:solidFill>
                    <a:sysClr val="windowText" lastClr="000000"/>
                  </a:solidFill>
                </a:endParaRPr>
              </a:p>
            </p:txBody>
          </p:sp>
        </p:grpSp>
      </p:grpSp>
    </p:spTree>
    <p:extLst>
      <p:ext uri="{BB962C8B-B14F-4D97-AF65-F5344CB8AC3E}">
        <p14:creationId xmlns:p14="http://schemas.microsoft.com/office/powerpoint/2010/main" val="128508738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3" y="99940"/>
            <a:ext cx="11655840" cy="899665"/>
          </a:xfrm>
        </p:spPr>
        <p:txBody>
          <a:bodyPr/>
          <a:lstStyle/>
          <a:p>
            <a:r>
              <a:rPr lang="en-US" dirty="0"/>
              <a:t>SQL DW – Fit for Purpose</a:t>
            </a:r>
          </a:p>
        </p:txBody>
      </p:sp>
      <p:sp>
        <p:nvSpPr>
          <p:cNvPr id="3" name="Text Placeholder 2"/>
          <p:cNvSpPr>
            <a:spLocks noGrp="1"/>
          </p:cNvSpPr>
          <p:nvPr>
            <p:ph type="body" sz="quarter" idx="10"/>
          </p:nvPr>
        </p:nvSpPr>
        <p:spPr>
          <a:xfrm>
            <a:off x="269239" y="1189178"/>
            <a:ext cx="11653523" cy="5515356"/>
          </a:xfrm>
        </p:spPr>
        <p:txBody>
          <a:bodyPr/>
          <a:lstStyle/>
          <a:p>
            <a:pPr marL="457200" lvl="0" indent="-457200">
              <a:buFont typeface="Arial" panose="020B0604020202020204" pitchFamily="34" charset="0"/>
              <a:buChar char="•"/>
            </a:pPr>
            <a:r>
              <a:rPr lang="en-US" sz="3200" dirty="0"/>
              <a:t>Designed for </a:t>
            </a:r>
            <a:r>
              <a:rPr lang="en-US" sz="3200" b="1" dirty="0"/>
              <a:t>DW and not OLTP</a:t>
            </a:r>
            <a:r>
              <a:rPr lang="en-US" sz="3200" dirty="0"/>
              <a:t>.  All the traditional DW workload characteristics apply.</a:t>
            </a:r>
          </a:p>
          <a:p>
            <a:pPr marL="457200" lvl="0" indent="-457200">
              <a:buFont typeface="Arial" panose="020B0604020202020204" pitchFamily="34" charset="0"/>
              <a:buChar char="•"/>
            </a:pPr>
            <a:r>
              <a:rPr lang="en-US" sz="3200" b="1" dirty="0"/>
              <a:t>Not good for singleton DML</a:t>
            </a:r>
            <a:r>
              <a:rPr lang="en-US" sz="3200" dirty="0"/>
              <a:t> heavy operations, Example: Clients issuing singleton update, insert, delete.</a:t>
            </a:r>
            <a:endParaRPr lang="en-US" sz="3200" dirty="0">
              <a:highlight>
                <a:srgbClr val="FFFF00"/>
              </a:highlight>
            </a:endParaRPr>
          </a:p>
          <a:p>
            <a:pPr marL="457200" lvl="0" indent="-457200">
              <a:buFont typeface="Arial" panose="020B0604020202020204" pitchFamily="34" charset="0"/>
              <a:buChar char="•"/>
            </a:pPr>
            <a:r>
              <a:rPr lang="en-US" sz="3200" dirty="0"/>
              <a:t>Incremental data is loaded regularly by ETL/ELT process in </a:t>
            </a:r>
            <a:r>
              <a:rPr lang="en-US" sz="3200" b="1" dirty="0"/>
              <a:t>batch mode</a:t>
            </a:r>
            <a:r>
              <a:rPr lang="en-US" sz="3200" dirty="0"/>
              <a:t>.  Not optimal for real time ingestion.</a:t>
            </a:r>
          </a:p>
          <a:p>
            <a:pPr marL="457200" lvl="0" indent="-457200">
              <a:buFont typeface="Arial" panose="020B0604020202020204" pitchFamily="34" charset="0"/>
              <a:buChar char="•"/>
            </a:pPr>
            <a:r>
              <a:rPr lang="en-US" sz="3200" b="1" dirty="0"/>
              <a:t>Low number of concurrent queries.</a:t>
            </a:r>
            <a:endParaRPr lang="en-US" sz="3200" dirty="0"/>
          </a:p>
          <a:p>
            <a:pPr marL="457200" lvl="0" indent="-457200">
              <a:buFont typeface="Arial" panose="020B0604020202020204" pitchFamily="34" charset="0"/>
              <a:buChar char="•"/>
            </a:pPr>
            <a:r>
              <a:rPr lang="en-US" sz="3200" dirty="0"/>
              <a:t>Where data runs in </a:t>
            </a:r>
            <a:r>
              <a:rPr lang="en-US" sz="3200" b="1" dirty="0"/>
              <a:t>Millions, Billions</a:t>
            </a:r>
            <a:r>
              <a:rPr lang="en-US" sz="3200" dirty="0"/>
              <a:t> of rows and </a:t>
            </a:r>
            <a:r>
              <a:rPr lang="en-US" sz="3200" b="1" dirty="0"/>
              <a:t>TBs</a:t>
            </a:r>
            <a:r>
              <a:rPr lang="en-US" sz="3200" dirty="0"/>
              <a:t> in Size.</a:t>
            </a:r>
          </a:p>
          <a:p>
            <a:pPr marL="457200" lvl="0" indent="-457200">
              <a:buFont typeface="Arial" panose="020B0604020202020204" pitchFamily="34" charset="0"/>
              <a:buChar char="•"/>
            </a:pPr>
            <a:r>
              <a:rPr lang="en-US" sz="3200" dirty="0"/>
              <a:t>Main performance is driven from </a:t>
            </a:r>
            <a:r>
              <a:rPr lang="en-US" sz="3200" b="1" dirty="0"/>
              <a:t>Massively parallel processing Architecture.</a:t>
            </a:r>
            <a:endParaRPr lang="en-US" sz="2400" i="1" dirty="0"/>
          </a:p>
          <a:p>
            <a:r>
              <a:rPr lang="en-US" sz="2400" i="1" dirty="0"/>
              <a:t>	</a:t>
            </a:r>
          </a:p>
        </p:txBody>
      </p:sp>
    </p:spTree>
    <p:extLst>
      <p:ext uri="{BB962C8B-B14F-4D97-AF65-F5344CB8AC3E}">
        <p14:creationId xmlns:p14="http://schemas.microsoft.com/office/powerpoint/2010/main" val="22813060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Architecture</a:t>
            </a:r>
          </a:p>
        </p:txBody>
      </p:sp>
    </p:spTree>
    <p:extLst>
      <p:ext uri="{BB962C8B-B14F-4D97-AF65-F5344CB8AC3E}">
        <p14:creationId xmlns:p14="http://schemas.microsoft.com/office/powerpoint/2010/main" val="182460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MPP architecture - Concepts</a:t>
            </a:r>
          </a:p>
        </p:txBody>
      </p:sp>
      <p:sp>
        <p:nvSpPr>
          <p:cNvPr id="3" name="Text Placeholder 2"/>
          <p:cNvSpPr>
            <a:spLocks noGrp="1"/>
          </p:cNvSpPr>
          <p:nvPr>
            <p:ph type="body" sz="quarter" idx="10"/>
          </p:nvPr>
        </p:nvSpPr>
        <p:spPr>
          <a:xfrm>
            <a:off x="269240" y="1351597"/>
            <a:ext cx="11653523" cy="4985980"/>
          </a:xfrm>
        </p:spPr>
        <p:txBody>
          <a:bodyPr/>
          <a:lstStyle/>
          <a:p>
            <a:pPr marL="342900" indent="-342900">
              <a:buFont typeface="Wingdings" panose="05000000000000000000" pitchFamily="2" charset="2"/>
              <a:buChar char="§"/>
            </a:pPr>
            <a:r>
              <a:rPr lang="en-US" sz="2400" b="1" i="1" dirty="0">
                <a:latin typeface="+mn-lt"/>
              </a:rPr>
              <a:t>M</a:t>
            </a:r>
            <a:r>
              <a:rPr lang="en-US" sz="2400" i="1" dirty="0">
                <a:latin typeface="+mn-lt"/>
              </a:rPr>
              <a:t>assively </a:t>
            </a:r>
            <a:r>
              <a:rPr lang="en-US" sz="2400" b="1" i="1" dirty="0">
                <a:latin typeface="+mn-lt"/>
              </a:rPr>
              <a:t>P</a:t>
            </a:r>
            <a:r>
              <a:rPr lang="en-US" sz="2400" i="1" dirty="0">
                <a:latin typeface="+mn-lt"/>
              </a:rPr>
              <a:t>arallel </a:t>
            </a:r>
            <a:r>
              <a:rPr lang="en-US" sz="2400" b="1" i="1" dirty="0">
                <a:latin typeface="+mn-lt"/>
              </a:rPr>
              <a:t>P</a:t>
            </a:r>
            <a:r>
              <a:rPr lang="en-US" sz="2400" i="1" dirty="0">
                <a:latin typeface="+mn-lt"/>
              </a:rPr>
              <a:t>rocessing</a:t>
            </a:r>
          </a:p>
          <a:p>
            <a:pPr marL="342900" indent="-342900">
              <a:buFont typeface="Wingdings" panose="05000000000000000000" pitchFamily="2" charset="2"/>
              <a:buChar char="§"/>
            </a:pPr>
            <a:r>
              <a:rPr lang="en-US" sz="2400" i="1" dirty="0">
                <a:latin typeface="+mn-lt"/>
              </a:rPr>
              <a:t>A divide and conquer, </a:t>
            </a:r>
            <a:r>
              <a:rPr lang="en-US" sz="2400" b="1" i="1" dirty="0">
                <a:latin typeface="+mn-lt"/>
              </a:rPr>
              <a:t>distributed computing </a:t>
            </a:r>
            <a:r>
              <a:rPr lang="en-US" sz="2400" i="1" dirty="0">
                <a:latin typeface="+mn-lt"/>
              </a:rPr>
              <a:t>strategy</a:t>
            </a:r>
          </a:p>
          <a:p>
            <a:pPr marL="342900" indent="-342900">
              <a:buFont typeface="Wingdings" panose="05000000000000000000" pitchFamily="2" charset="2"/>
              <a:buChar char="§"/>
            </a:pPr>
            <a:r>
              <a:rPr lang="en-US" sz="2400" b="1" i="1" dirty="0">
                <a:latin typeface="+mn-lt"/>
              </a:rPr>
              <a:t>Shared Nothing</a:t>
            </a:r>
            <a:r>
              <a:rPr lang="en-US" sz="2400" i="1" dirty="0">
                <a:latin typeface="+mn-lt"/>
              </a:rPr>
              <a:t> architecture</a:t>
            </a:r>
          </a:p>
          <a:p>
            <a:pPr marL="342900" indent="-342900">
              <a:buFont typeface="Wingdings" panose="05000000000000000000" pitchFamily="2" charset="2"/>
              <a:buChar char="§"/>
            </a:pPr>
            <a:r>
              <a:rPr lang="en-US" sz="2400" i="1" dirty="0">
                <a:latin typeface="+mn-lt"/>
              </a:rPr>
              <a:t>Scale-out architecture (versus scale-up)</a:t>
            </a:r>
          </a:p>
          <a:p>
            <a:pPr marL="342900" indent="-342900">
              <a:buFont typeface="Wingdings" panose="05000000000000000000" pitchFamily="2" charset="2"/>
              <a:buChar char="§"/>
            </a:pPr>
            <a:r>
              <a:rPr lang="en-US" sz="2400" i="1" dirty="0">
                <a:latin typeface="+mn-lt"/>
              </a:rPr>
              <a:t>Take one big problem &amp; break it up &amp; execute it individually</a:t>
            </a:r>
          </a:p>
          <a:p>
            <a:pPr marL="342900" indent="-342900">
              <a:buFont typeface="Wingdings" panose="05000000000000000000" pitchFamily="2" charset="2"/>
              <a:buChar char="§"/>
            </a:pPr>
            <a:r>
              <a:rPr lang="en-US" sz="2400" i="1" dirty="0">
                <a:latin typeface="+mn-lt"/>
              </a:rPr>
              <a:t>Team approach “Many hands make light work”	</a:t>
            </a:r>
          </a:p>
          <a:p>
            <a:pPr marL="342900" indent="-342900">
              <a:buFont typeface="Wingdings" panose="05000000000000000000" pitchFamily="2" charset="2"/>
              <a:buChar char="§"/>
            </a:pPr>
            <a:r>
              <a:rPr lang="en-US" sz="2400" i="1" dirty="0">
                <a:latin typeface="+mn-lt"/>
              </a:rPr>
              <a:t>Multiple machines (RAM, CPU, Storage) with high bandwidth for single task</a:t>
            </a:r>
          </a:p>
          <a:p>
            <a:pPr marL="342900" indent="-342900">
              <a:buFont typeface="Wingdings" panose="05000000000000000000" pitchFamily="2" charset="2"/>
              <a:buChar char="§"/>
            </a:pPr>
            <a:r>
              <a:rPr lang="en-US" sz="2400" i="1" dirty="0">
                <a:latin typeface="+mn-lt"/>
              </a:rPr>
              <a:t>Codeless parallel processing</a:t>
            </a:r>
          </a:p>
          <a:p>
            <a:pPr marL="342900" indent="-342900">
              <a:buFont typeface="Wingdings" panose="05000000000000000000" pitchFamily="2" charset="2"/>
              <a:buChar char="§"/>
            </a:pPr>
            <a:r>
              <a:rPr lang="en-US" sz="2400" i="1" dirty="0">
                <a:latin typeface="+mn-lt"/>
              </a:rPr>
              <a:t>Best suited for large data processing</a:t>
            </a:r>
          </a:p>
          <a:p>
            <a:pPr marL="342900" indent="-342900">
              <a:buFont typeface="Wingdings" panose="05000000000000000000" pitchFamily="2" charset="2"/>
              <a:buChar char="§"/>
            </a:pPr>
            <a:r>
              <a:rPr lang="en-US" sz="2400" i="1" dirty="0">
                <a:latin typeface="+mn-lt"/>
              </a:rPr>
              <a:t>Out of the box -</a:t>
            </a:r>
          </a:p>
          <a:p>
            <a:pPr marL="566997" lvl="2" indent="-342900">
              <a:buFont typeface="Courier New" panose="02070309020205020404" pitchFamily="49" charset="0"/>
              <a:buChar char="o"/>
            </a:pPr>
            <a:r>
              <a:rPr lang="en-US" sz="2400" dirty="0"/>
              <a:t>Task Scheduling, Distribution, Communication &amp; Co-ordination</a:t>
            </a:r>
          </a:p>
          <a:p>
            <a:pPr marL="566997" lvl="2" indent="-342900">
              <a:buFont typeface="Courier New" panose="02070309020205020404" pitchFamily="49" charset="0"/>
              <a:buChar char="o"/>
            </a:pPr>
            <a:r>
              <a:rPr lang="en-US" sz="2400" dirty="0"/>
              <a:t>High Availability, Fault Tolerance</a:t>
            </a:r>
            <a:r>
              <a:rPr lang="en-US" sz="2400" i="1" dirty="0"/>
              <a:t>		</a:t>
            </a:r>
          </a:p>
        </p:txBody>
      </p:sp>
    </p:spTree>
    <p:extLst>
      <p:ext uri="{BB962C8B-B14F-4D97-AF65-F5344CB8AC3E}">
        <p14:creationId xmlns:p14="http://schemas.microsoft.com/office/powerpoint/2010/main" val="42941091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13" y="84060"/>
            <a:ext cx="11655840" cy="899665"/>
          </a:xfrm>
        </p:spPr>
        <p:txBody>
          <a:bodyPr/>
          <a:lstStyle/>
          <a:p>
            <a:r>
              <a:rPr lang="en-US" dirty="0"/>
              <a:t>MPP architecture - Concepts</a:t>
            </a:r>
          </a:p>
        </p:txBody>
      </p:sp>
      <p:graphicFrame>
        <p:nvGraphicFramePr>
          <p:cNvPr id="8" name="Diagram 7"/>
          <p:cNvGraphicFramePr/>
          <p:nvPr>
            <p:extLst>
              <p:ext uri="{D42A27DB-BD31-4B8C-83A1-F6EECF244321}">
                <p14:modId xmlns:p14="http://schemas.microsoft.com/office/powerpoint/2010/main" val="995615135"/>
              </p:ext>
            </p:extLst>
          </p:nvPr>
        </p:nvGraphicFramePr>
        <p:xfrm>
          <a:off x="509870" y="1410917"/>
          <a:ext cx="10061486" cy="4708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3944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ight Arrow 86"/>
          <p:cNvSpPr/>
          <p:nvPr/>
        </p:nvSpPr>
        <p:spPr>
          <a:xfrm>
            <a:off x="1886551" y="5468302"/>
            <a:ext cx="7122695" cy="921719"/>
          </a:xfrm>
          <a:prstGeom prst="rightArrow">
            <a:avLst/>
          </a:prstGeom>
          <a:ln>
            <a:solidFill>
              <a:schemeClr val="tx1">
                <a:lumMod val="20000"/>
                <a:lumOff val="8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600" kern="0" dirty="0">
              <a:solidFill>
                <a:prstClr val="white"/>
              </a:solidFill>
            </a:endParaRPr>
          </a:p>
        </p:txBody>
      </p:sp>
      <p:sp>
        <p:nvSpPr>
          <p:cNvPr id="71" name="Rounded Rectangle 70"/>
          <p:cNvSpPr/>
          <p:nvPr/>
        </p:nvSpPr>
        <p:spPr>
          <a:xfrm>
            <a:off x="1482999" y="5226518"/>
            <a:ext cx="5100681" cy="1405288"/>
          </a:xfrm>
          <a:prstGeom prst="roundRect">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00" name="Bent Arrow 99"/>
          <p:cNvSpPr/>
          <p:nvPr/>
        </p:nvSpPr>
        <p:spPr>
          <a:xfrm rot="10800000" flipH="1">
            <a:off x="791487" y="2366845"/>
            <a:ext cx="1020748" cy="3516546"/>
          </a:xfrm>
          <a:prstGeom prst="bentArrow">
            <a:avLst/>
          </a:prstGeom>
          <a:ln>
            <a:solidFill>
              <a:schemeClr val="tx1">
                <a:lumMod val="20000"/>
                <a:lumOff val="8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600" kern="0" dirty="0">
              <a:solidFill>
                <a:prstClr val="white"/>
              </a:solidFill>
            </a:endParaRPr>
          </a:p>
        </p:txBody>
      </p:sp>
      <p:sp>
        <p:nvSpPr>
          <p:cNvPr id="99" name="Right Arrow 98"/>
          <p:cNvSpPr/>
          <p:nvPr/>
        </p:nvSpPr>
        <p:spPr>
          <a:xfrm>
            <a:off x="1681321" y="2216224"/>
            <a:ext cx="1395790" cy="429922"/>
          </a:xfrm>
          <a:prstGeom prst="rightArrow">
            <a:avLst/>
          </a:prstGeom>
          <a:ln>
            <a:solidFill>
              <a:schemeClr val="tx1">
                <a:lumMod val="20000"/>
                <a:lumOff val="8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600" kern="0" dirty="0">
              <a:solidFill>
                <a:prstClr val="white"/>
              </a:solidFill>
            </a:endParaRPr>
          </a:p>
        </p:txBody>
      </p:sp>
      <p:sp>
        <p:nvSpPr>
          <p:cNvPr id="96" name="Right Arrow 95"/>
          <p:cNvSpPr/>
          <p:nvPr/>
        </p:nvSpPr>
        <p:spPr>
          <a:xfrm>
            <a:off x="1718959" y="1425305"/>
            <a:ext cx="1395790" cy="429922"/>
          </a:xfrm>
          <a:prstGeom prst="righ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90" name="Right Arrow 89"/>
          <p:cNvSpPr/>
          <p:nvPr/>
        </p:nvSpPr>
        <p:spPr>
          <a:xfrm rot="10800000">
            <a:off x="6870081" y="3031757"/>
            <a:ext cx="3361574" cy="921719"/>
          </a:xfrm>
          <a:prstGeom prst="righ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prstClr val="white"/>
              </a:solidFill>
            </a:endParaRPr>
          </a:p>
        </p:txBody>
      </p:sp>
      <p:sp>
        <p:nvSpPr>
          <p:cNvPr id="86" name="Right Arrow 85"/>
          <p:cNvSpPr/>
          <p:nvPr/>
        </p:nvSpPr>
        <p:spPr>
          <a:xfrm>
            <a:off x="1886551" y="3727514"/>
            <a:ext cx="7122695" cy="921719"/>
          </a:xfrm>
          <a:prstGeom prst="rightArrow">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prstClr val="white"/>
              </a:solidFill>
            </a:endParaRPr>
          </a:p>
        </p:txBody>
      </p:sp>
      <p:sp>
        <p:nvSpPr>
          <p:cNvPr id="63" name="Freeform 62"/>
          <p:cNvSpPr/>
          <p:nvPr/>
        </p:nvSpPr>
        <p:spPr bwMode="auto">
          <a:xfrm>
            <a:off x="2110104" y="5456949"/>
            <a:ext cx="1619592" cy="87647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155454" y="265518"/>
            <a:ext cx="10515600" cy="743495"/>
          </a:xfrm>
        </p:spPr>
        <p:txBody>
          <a:bodyPr/>
          <a:lstStyle/>
          <a:p>
            <a:r>
              <a:rPr lang="en-US" dirty="0">
                <a:solidFill>
                  <a:schemeClr val="tx1"/>
                </a:solidFill>
              </a:rPr>
              <a:t>Azure SQL Data Warehouse Architecture</a:t>
            </a:r>
          </a:p>
        </p:txBody>
      </p:sp>
      <p:sp>
        <p:nvSpPr>
          <p:cNvPr id="4" name="Rectangle 378"/>
          <p:cNvSpPr>
            <a:spLocks noChangeArrowheads="1"/>
          </p:cNvSpPr>
          <p:nvPr/>
        </p:nvSpPr>
        <p:spPr bwMode="auto">
          <a:xfrm>
            <a:off x="3723906" y="1987750"/>
            <a:ext cx="64" cy="36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353" b="0" i="0" u="none" strike="noStrike" kern="0" cap="none" spc="0" normalizeH="0" baseline="0" noProof="0" dirty="0">
              <a:ln>
                <a:noFill/>
              </a:ln>
              <a:solidFill>
                <a:srgbClr val="505050"/>
              </a:solidFill>
              <a:effectLst/>
              <a:uLnTx/>
              <a:uFillTx/>
              <a:latin typeface="Segoe UI"/>
            </a:endParaRPr>
          </a:p>
        </p:txBody>
      </p:sp>
      <p:grpSp>
        <p:nvGrpSpPr>
          <p:cNvPr id="7" name="Group 6"/>
          <p:cNvGrpSpPr/>
          <p:nvPr/>
        </p:nvGrpSpPr>
        <p:grpSpPr>
          <a:xfrm>
            <a:off x="3573290" y="1469503"/>
            <a:ext cx="998746" cy="1344637"/>
            <a:chOff x="9882329" y="3122532"/>
            <a:chExt cx="1018773" cy="1371600"/>
          </a:xfrm>
        </p:grpSpPr>
        <p:grpSp>
          <p:nvGrpSpPr>
            <p:cNvPr id="8" name="Group 7"/>
            <p:cNvGrpSpPr>
              <a:grpSpLocks noChangeAspect="1"/>
            </p:cNvGrpSpPr>
            <p:nvPr/>
          </p:nvGrpSpPr>
          <p:grpSpPr>
            <a:xfrm>
              <a:off x="9882329" y="3122532"/>
              <a:ext cx="1018773" cy="1371600"/>
              <a:chOff x="6592193" y="1888324"/>
              <a:chExt cx="2181834" cy="2937461"/>
            </a:xfrm>
          </p:grpSpPr>
          <p:sp>
            <p:nvSpPr>
              <p:cNvPr id="10" name="Can 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1" name="Donut 1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12" name="Group 11"/>
              <p:cNvGrpSpPr/>
              <p:nvPr/>
            </p:nvGrpSpPr>
            <p:grpSpPr>
              <a:xfrm>
                <a:off x="6654555" y="1948052"/>
                <a:ext cx="2062791" cy="999923"/>
                <a:chOff x="3418451" y="1327507"/>
                <a:chExt cx="2706124" cy="1321666"/>
              </a:xfrm>
            </p:grpSpPr>
            <p:sp>
              <p:nvSpPr>
                <p:cNvPr id="13" name="Donut 12"/>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4" name="Freeform 1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9" name="TextBox 8"/>
            <p:cNvSpPr txBox="1"/>
            <p:nvPr/>
          </p:nvSpPr>
          <p:spPr>
            <a:xfrm>
              <a:off x="9954823" y="3659933"/>
              <a:ext cx="902064"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Control</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17" name="Group 16"/>
          <p:cNvGrpSpPr/>
          <p:nvPr/>
        </p:nvGrpSpPr>
        <p:grpSpPr>
          <a:xfrm>
            <a:off x="1482999" y="3441078"/>
            <a:ext cx="1020805" cy="1344637"/>
            <a:chOff x="9882329" y="3122532"/>
            <a:chExt cx="1041275" cy="1371600"/>
          </a:xfrm>
        </p:grpSpPr>
        <p:grpSp>
          <p:nvGrpSpPr>
            <p:cNvPr id="18" name="Group 17"/>
            <p:cNvGrpSpPr>
              <a:grpSpLocks noChangeAspect="1"/>
            </p:cNvGrpSpPr>
            <p:nvPr/>
          </p:nvGrpSpPr>
          <p:grpSpPr>
            <a:xfrm>
              <a:off x="9882329" y="3122532"/>
              <a:ext cx="1018773" cy="1371600"/>
              <a:chOff x="6592193" y="1888324"/>
              <a:chExt cx="2181834" cy="2937461"/>
            </a:xfrm>
          </p:grpSpPr>
          <p:sp>
            <p:nvSpPr>
              <p:cNvPr id="20" name="Can 1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1" name="Donut 2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22" name="Group 21"/>
              <p:cNvGrpSpPr/>
              <p:nvPr/>
            </p:nvGrpSpPr>
            <p:grpSpPr>
              <a:xfrm>
                <a:off x="6654555" y="1948052"/>
                <a:ext cx="2062791" cy="999923"/>
                <a:chOff x="3418451" y="1327507"/>
                <a:chExt cx="2706124" cy="1321666"/>
              </a:xfrm>
            </p:grpSpPr>
            <p:sp>
              <p:nvSpPr>
                <p:cNvPr id="23" name="Donut 22"/>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4" name="Freeform 2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19" name="TextBox 18"/>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25" name="Group 24"/>
          <p:cNvGrpSpPr/>
          <p:nvPr/>
        </p:nvGrpSpPr>
        <p:grpSpPr>
          <a:xfrm>
            <a:off x="2974915" y="3441078"/>
            <a:ext cx="1020805" cy="1344637"/>
            <a:chOff x="9882329" y="3122532"/>
            <a:chExt cx="1041275" cy="1371600"/>
          </a:xfrm>
        </p:grpSpPr>
        <p:grpSp>
          <p:nvGrpSpPr>
            <p:cNvPr id="26" name="Group 25"/>
            <p:cNvGrpSpPr>
              <a:grpSpLocks noChangeAspect="1"/>
            </p:cNvGrpSpPr>
            <p:nvPr/>
          </p:nvGrpSpPr>
          <p:grpSpPr>
            <a:xfrm>
              <a:off x="9882329" y="3122532"/>
              <a:ext cx="1018773" cy="1371600"/>
              <a:chOff x="6592193" y="1888324"/>
              <a:chExt cx="2181834" cy="2937461"/>
            </a:xfrm>
          </p:grpSpPr>
          <p:sp>
            <p:nvSpPr>
              <p:cNvPr id="28" name="Can 27"/>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9" name="Donut 28"/>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0" name="Group 29"/>
              <p:cNvGrpSpPr/>
              <p:nvPr/>
            </p:nvGrpSpPr>
            <p:grpSpPr>
              <a:xfrm>
                <a:off x="6654555" y="1948052"/>
                <a:ext cx="2062791" cy="999923"/>
                <a:chOff x="3418451" y="1327507"/>
                <a:chExt cx="2706124" cy="1321666"/>
              </a:xfrm>
            </p:grpSpPr>
            <p:sp>
              <p:nvSpPr>
                <p:cNvPr id="31" name="Donut 30"/>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2" name="Freeform 31"/>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27" name="TextBox 26"/>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cxnSp>
        <p:nvCxnSpPr>
          <p:cNvPr id="50" name="Straight Connector 49"/>
          <p:cNvCxnSpPr>
            <a:stCxn id="20" idx="1"/>
          </p:cNvCxnSpPr>
          <p:nvPr/>
        </p:nvCxnSpPr>
        <p:spPr>
          <a:xfrm flipV="1">
            <a:off x="1982372" y="2590945"/>
            <a:ext cx="1590918" cy="850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0"/>
          </p:cNvCxnSpPr>
          <p:nvPr/>
        </p:nvCxnSpPr>
        <p:spPr>
          <a:xfrm flipH="1" flipV="1">
            <a:off x="4546090" y="2590945"/>
            <a:ext cx="1832153" cy="877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0"/>
          </p:cNvCxnSpPr>
          <p:nvPr/>
        </p:nvCxnSpPr>
        <p:spPr>
          <a:xfrm flipV="1">
            <a:off x="3474288" y="2814140"/>
            <a:ext cx="366192" cy="62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9" idx="0"/>
          </p:cNvCxnSpPr>
          <p:nvPr/>
        </p:nvCxnSpPr>
        <p:spPr>
          <a:xfrm flipH="1" flipV="1">
            <a:off x="4273617" y="2814140"/>
            <a:ext cx="667511" cy="654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40455" y="3441078"/>
            <a:ext cx="1020805" cy="1344637"/>
            <a:chOff x="9882329" y="3122532"/>
            <a:chExt cx="1041275" cy="1371600"/>
          </a:xfrm>
        </p:grpSpPr>
        <p:grpSp>
          <p:nvGrpSpPr>
            <p:cNvPr id="34" name="Group 33"/>
            <p:cNvGrpSpPr>
              <a:grpSpLocks noChangeAspect="1"/>
            </p:cNvGrpSpPr>
            <p:nvPr/>
          </p:nvGrpSpPr>
          <p:grpSpPr>
            <a:xfrm>
              <a:off x="9882329" y="3122532"/>
              <a:ext cx="1018773" cy="1371600"/>
              <a:chOff x="6592193" y="1888324"/>
              <a:chExt cx="2181834" cy="2937461"/>
            </a:xfrm>
          </p:grpSpPr>
          <p:sp>
            <p:nvSpPr>
              <p:cNvPr id="36" name="Can 35"/>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7" name="Donut 36"/>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8" name="Group 37"/>
              <p:cNvGrpSpPr/>
              <p:nvPr/>
            </p:nvGrpSpPr>
            <p:grpSpPr>
              <a:xfrm>
                <a:off x="6654555" y="1948052"/>
                <a:ext cx="2062791" cy="999923"/>
                <a:chOff x="3418451" y="1327507"/>
                <a:chExt cx="2706124" cy="1321666"/>
              </a:xfrm>
            </p:grpSpPr>
            <p:sp>
              <p:nvSpPr>
                <p:cNvPr id="39" name="Donut 38"/>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0" name="Freeform 39"/>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35" name="TextBox 34"/>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41" name="Group 40"/>
          <p:cNvGrpSpPr/>
          <p:nvPr/>
        </p:nvGrpSpPr>
        <p:grpSpPr>
          <a:xfrm>
            <a:off x="5877570" y="3441078"/>
            <a:ext cx="1020805" cy="1344637"/>
            <a:chOff x="9882329" y="3122532"/>
            <a:chExt cx="1041275" cy="1371600"/>
          </a:xfrm>
        </p:grpSpPr>
        <p:grpSp>
          <p:nvGrpSpPr>
            <p:cNvPr id="42" name="Group 41"/>
            <p:cNvGrpSpPr>
              <a:grpSpLocks noChangeAspect="1"/>
            </p:cNvGrpSpPr>
            <p:nvPr/>
          </p:nvGrpSpPr>
          <p:grpSpPr>
            <a:xfrm>
              <a:off x="9882329" y="3122532"/>
              <a:ext cx="1018773" cy="1371600"/>
              <a:chOff x="6592193" y="1888324"/>
              <a:chExt cx="2181834" cy="2937461"/>
            </a:xfrm>
          </p:grpSpPr>
          <p:sp>
            <p:nvSpPr>
              <p:cNvPr id="44" name="Can 43"/>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5" name="Donut 44"/>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46" name="Group 45"/>
              <p:cNvGrpSpPr/>
              <p:nvPr/>
            </p:nvGrpSpPr>
            <p:grpSpPr>
              <a:xfrm>
                <a:off x="6654555" y="1948052"/>
                <a:ext cx="2062791" cy="999923"/>
                <a:chOff x="3418451" y="1327507"/>
                <a:chExt cx="2706124" cy="1321666"/>
              </a:xfrm>
            </p:grpSpPr>
            <p:sp>
              <p:nvSpPr>
                <p:cNvPr id="47" name="Donut 46"/>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8" name="Freeform 47"/>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43" name="TextBox 42"/>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59" name="Freeform 58"/>
          <p:cNvSpPr/>
          <p:nvPr/>
        </p:nvSpPr>
        <p:spPr bwMode="auto">
          <a:xfrm>
            <a:off x="1073176"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0" name="Freeform 59"/>
          <p:cNvSpPr/>
          <p:nvPr/>
        </p:nvSpPr>
        <p:spPr bwMode="auto">
          <a:xfrm>
            <a:off x="2547228"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1" name="Freeform 60"/>
          <p:cNvSpPr/>
          <p:nvPr/>
        </p:nvSpPr>
        <p:spPr bwMode="auto">
          <a:xfrm>
            <a:off x="401071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2" name="Freeform 61"/>
          <p:cNvSpPr/>
          <p:nvPr/>
        </p:nvSpPr>
        <p:spPr bwMode="auto">
          <a:xfrm>
            <a:off x="547625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5" name="Flowchart: Magnetic Disk 64"/>
          <p:cNvSpPr/>
          <p:nvPr/>
        </p:nvSpPr>
        <p:spPr>
          <a:xfrm>
            <a:off x="2596922"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7" name="Flowchart: Magnetic Disk 66"/>
          <p:cNvSpPr/>
          <p:nvPr/>
        </p:nvSpPr>
        <p:spPr>
          <a:xfrm>
            <a:off x="31633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8" name="Flowchart: Magnetic Disk 67"/>
          <p:cNvSpPr/>
          <p:nvPr/>
        </p:nvSpPr>
        <p:spPr>
          <a:xfrm>
            <a:off x="372969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9" name="Flowchart: Magnetic Disk 68"/>
          <p:cNvSpPr/>
          <p:nvPr/>
        </p:nvSpPr>
        <p:spPr>
          <a:xfrm>
            <a:off x="42932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0" name="Flowchart: Magnetic Disk 69"/>
          <p:cNvSpPr/>
          <p:nvPr/>
        </p:nvSpPr>
        <p:spPr>
          <a:xfrm>
            <a:off x="485452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2" name="TextBox 71"/>
          <p:cNvSpPr txBox="1"/>
          <p:nvPr/>
        </p:nvSpPr>
        <p:spPr>
          <a:xfrm>
            <a:off x="3259210" y="5344990"/>
            <a:ext cx="2192640" cy="474016"/>
          </a:xfrm>
          <a:prstGeom prst="rect">
            <a:avLst/>
          </a:prstGeom>
          <a:noFill/>
        </p:spPr>
        <p:txBody>
          <a:bodyPr wrap="squar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Storage</a:t>
            </a:r>
          </a:p>
        </p:txBody>
      </p:sp>
      <p:cxnSp>
        <p:nvCxnSpPr>
          <p:cNvPr id="82" name="Straight Connector 81"/>
          <p:cNvCxnSpPr>
            <a:stCxn id="20" idx="3"/>
          </p:cNvCxnSpPr>
          <p:nvPr/>
        </p:nvCxnSpPr>
        <p:spPr>
          <a:xfrm>
            <a:off x="1982372"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474288"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59946"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78243" y="4785715"/>
            <a:ext cx="0" cy="44080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9096859" y="2894526"/>
            <a:ext cx="2876968" cy="1814401"/>
          </a:xfrm>
          <a:prstGeom prst="roundRect">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kern="0" dirty="0">
                <a:solidFill>
                  <a:prstClr val="white"/>
                </a:solidFill>
              </a:rPr>
              <a:t>Compute</a:t>
            </a:r>
          </a:p>
          <a:p>
            <a:pPr algn="ctr"/>
            <a:r>
              <a:rPr lang="en-US" sz="1400" kern="0" dirty="0">
                <a:solidFill>
                  <a:prstClr val="white"/>
                </a:solidFill>
              </a:rPr>
              <a:t>Scale compute up or down when required</a:t>
            </a:r>
          </a:p>
          <a:p>
            <a:pPr algn="ctr"/>
            <a:endParaRPr lang="en-US" sz="1400" kern="0" dirty="0">
              <a:solidFill>
                <a:prstClr val="white"/>
              </a:solidFill>
            </a:endParaRPr>
          </a:p>
          <a:p>
            <a:pPr algn="ctr"/>
            <a:r>
              <a:rPr lang="en-US" sz="1400" kern="0" dirty="0">
                <a:solidFill>
                  <a:prstClr val="white"/>
                </a:solidFill>
              </a:rPr>
              <a:t>Pause, Restart,  Stop, Start.</a:t>
            </a:r>
          </a:p>
        </p:txBody>
      </p:sp>
      <p:sp>
        <p:nvSpPr>
          <p:cNvPr id="89" name="Rounded Rectangle 88"/>
          <p:cNvSpPr/>
          <p:nvPr/>
        </p:nvSpPr>
        <p:spPr>
          <a:xfrm>
            <a:off x="9096859" y="5226518"/>
            <a:ext cx="2876968" cy="1262111"/>
          </a:xfrm>
          <a:prstGeom prst="roundRect">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kern="0" dirty="0">
                <a:solidFill>
                  <a:prstClr val="white"/>
                </a:solidFill>
              </a:rPr>
              <a:t>Storage</a:t>
            </a:r>
          </a:p>
          <a:p>
            <a:pPr algn="ctr"/>
            <a:r>
              <a:rPr lang="en-US" sz="1400" kern="0" dirty="0">
                <a:solidFill>
                  <a:prstClr val="white"/>
                </a:solidFill>
              </a:rPr>
              <a:t>Add\Load data to WASB(S) without incurring compute costs</a:t>
            </a:r>
          </a:p>
        </p:txBody>
      </p:sp>
      <p:sp>
        <p:nvSpPr>
          <p:cNvPr id="91" name="Rounded Rectangle 90"/>
          <p:cNvSpPr/>
          <p:nvPr/>
        </p:nvSpPr>
        <p:spPr>
          <a:xfrm>
            <a:off x="2952262" y="2687814"/>
            <a:ext cx="2228150" cy="452843"/>
          </a:xfrm>
          <a:prstGeom prst="roundRect">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kern="0" dirty="0">
                <a:solidFill>
                  <a:prstClr val="white"/>
                </a:solidFill>
              </a:rPr>
              <a:t>Massively Parallel Processing (MPP) Engine</a:t>
            </a:r>
          </a:p>
        </p:txBody>
      </p:sp>
      <p:sp>
        <p:nvSpPr>
          <p:cNvPr id="92" name="Rounded Rectangle 91"/>
          <p:cNvSpPr/>
          <p:nvPr/>
        </p:nvSpPr>
        <p:spPr>
          <a:xfrm>
            <a:off x="5710828" y="4987599"/>
            <a:ext cx="2228150" cy="452843"/>
          </a:xfrm>
          <a:prstGeom prst="roundRect">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kern="0" dirty="0">
                <a:solidFill>
                  <a:prstClr val="white"/>
                </a:solidFill>
              </a:rPr>
              <a:t>Azure Infrastructure and Storage</a:t>
            </a:r>
          </a:p>
        </p:txBody>
      </p:sp>
      <p:sp>
        <p:nvSpPr>
          <p:cNvPr id="95" name="Rounded Rectangle 94"/>
          <p:cNvSpPr/>
          <p:nvPr/>
        </p:nvSpPr>
        <p:spPr>
          <a:xfrm>
            <a:off x="178478" y="1260303"/>
            <a:ext cx="1625155" cy="723237"/>
          </a:xfrm>
          <a:prstGeom prst="roundRect">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rPr>
              <a:t>Application or User connection</a:t>
            </a:r>
          </a:p>
        </p:txBody>
      </p:sp>
      <p:sp>
        <p:nvSpPr>
          <p:cNvPr id="106" name="Bent Arrow 105"/>
          <p:cNvSpPr/>
          <p:nvPr/>
        </p:nvSpPr>
        <p:spPr>
          <a:xfrm rot="10800000" flipH="1">
            <a:off x="802518" y="2590945"/>
            <a:ext cx="1020748" cy="3897684"/>
          </a:xfrm>
          <a:prstGeom prst="bentArrow">
            <a:avLst/>
          </a:prstGeom>
          <a:solidFill>
            <a:schemeClr val="tx1">
              <a:lumMod val="40000"/>
              <a:lumOff val="60000"/>
            </a:schemeClr>
          </a:solidFill>
          <a:ln>
            <a:solidFill>
              <a:schemeClr val="tx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endParaRPr>
          </a:p>
        </p:txBody>
      </p:sp>
      <p:sp>
        <p:nvSpPr>
          <p:cNvPr id="98" name="Rounded Rectangle 97"/>
          <p:cNvSpPr/>
          <p:nvPr/>
        </p:nvSpPr>
        <p:spPr>
          <a:xfrm>
            <a:off x="176165" y="2067580"/>
            <a:ext cx="1928031" cy="72323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rPr>
              <a:t>Data </a:t>
            </a:r>
            <a:r>
              <a:rPr kumimoji="0" lang="en-US" sz="1400" b="0" i="0" u="none" strike="noStrike" kern="0" cap="none" spc="0" normalizeH="0" baseline="0" noProof="0" dirty="0">
                <a:ln>
                  <a:noFill/>
                </a:ln>
                <a:solidFill>
                  <a:prstClr val="white"/>
                </a:solidFill>
                <a:effectLst/>
                <a:uLnTx/>
                <a:uFillTx/>
              </a:rPr>
              <a:t>Loading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(SSIS, REST, OLE, ADO, ODBC, WebHDFS, AZCopy, PS)</a:t>
            </a:r>
            <a:r>
              <a:rPr kumimoji="0" lang="en-US" sz="1400" b="0" i="0" u="none" strike="noStrike" kern="0" cap="none" spc="0" normalizeH="0" baseline="0" noProof="0" dirty="0">
                <a:ln>
                  <a:noFill/>
                </a:ln>
                <a:solidFill>
                  <a:prstClr val="white"/>
                </a:solidFill>
                <a:effectLst/>
                <a:uLnTx/>
                <a:uFillTx/>
              </a:rPr>
              <a:t> </a:t>
            </a:r>
            <a:endParaRPr kumimoji="0" lang="en-US" sz="1600" b="0" i="0" u="none" strike="noStrike" kern="0" cap="none" spc="0" normalizeH="0" baseline="0" noProof="0" dirty="0">
              <a:ln>
                <a:noFill/>
              </a:ln>
              <a:solidFill>
                <a:prstClr val="white"/>
              </a:solidFill>
              <a:effectLst/>
              <a:uLnTx/>
              <a:uFillTx/>
            </a:endParaRPr>
          </a:p>
        </p:txBody>
      </p:sp>
      <p:sp>
        <p:nvSpPr>
          <p:cNvPr id="5" name="Rounded Rectangle 4"/>
          <p:cNvSpPr/>
          <p:nvPr/>
        </p:nvSpPr>
        <p:spPr>
          <a:xfrm>
            <a:off x="3230877" y="2299008"/>
            <a:ext cx="486818" cy="343569"/>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kern="0" dirty="0">
                <a:solidFill>
                  <a:prstClr val="white"/>
                </a:solidFill>
              </a:rPr>
              <a:t>DMS</a:t>
            </a:r>
          </a:p>
        </p:txBody>
      </p:sp>
      <p:sp>
        <p:nvSpPr>
          <p:cNvPr id="97" name="Rounded Rectangle 96"/>
          <p:cNvSpPr/>
          <p:nvPr/>
        </p:nvSpPr>
        <p:spPr>
          <a:xfrm>
            <a:off x="1646447" y="3306839"/>
            <a:ext cx="486818" cy="343569"/>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kern="0" dirty="0">
                <a:solidFill>
                  <a:prstClr val="white"/>
                </a:solidFill>
              </a:rPr>
              <a:t>DMS</a:t>
            </a:r>
          </a:p>
        </p:txBody>
      </p:sp>
      <p:sp>
        <p:nvSpPr>
          <p:cNvPr id="101" name="Rounded Rectangle 100"/>
          <p:cNvSpPr/>
          <p:nvPr/>
        </p:nvSpPr>
        <p:spPr>
          <a:xfrm>
            <a:off x="3114749" y="3306839"/>
            <a:ext cx="486818" cy="343569"/>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kern="0" dirty="0">
                <a:solidFill>
                  <a:prstClr val="white"/>
                </a:solidFill>
              </a:rPr>
              <a:t>DMS</a:t>
            </a:r>
          </a:p>
        </p:txBody>
      </p:sp>
      <p:sp>
        <p:nvSpPr>
          <p:cNvPr id="102" name="Rounded Rectangle 101"/>
          <p:cNvSpPr/>
          <p:nvPr/>
        </p:nvSpPr>
        <p:spPr>
          <a:xfrm>
            <a:off x="4581307" y="3306839"/>
            <a:ext cx="486818" cy="343569"/>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kern="0" dirty="0">
                <a:solidFill>
                  <a:prstClr val="white"/>
                </a:solidFill>
              </a:rPr>
              <a:t>DMS</a:t>
            </a:r>
          </a:p>
        </p:txBody>
      </p:sp>
      <p:sp>
        <p:nvSpPr>
          <p:cNvPr id="103" name="Rounded Rectangle 102"/>
          <p:cNvSpPr/>
          <p:nvPr/>
        </p:nvSpPr>
        <p:spPr>
          <a:xfrm>
            <a:off x="6055627" y="3306839"/>
            <a:ext cx="486818" cy="343569"/>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kern="0" dirty="0">
                <a:solidFill>
                  <a:prstClr val="white"/>
                </a:solidFill>
              </a:rPr>
              <a:t>DMS</a:t>
            </a:r>
          </a:p>
        </p:txBody>
      </p:sp>
      <p:sp>
        <p:nvSpPr>
          <p:cNvPr id="107" name="Rounded Rectangle 106"/>
          <p:cNvSpPr/>
          <p:nvPr/>
        </p:nvSpPr>
        <p:spPr>
          <a:xfrm>
            <a:off x="5544836" y="1480317"/>
            <a:ext cx="3125136" cy="1249237"/>
          </a:xfrm>
          <a:prstGeom prst="roundRect">
            <a:avLst/>
          </a:prstGeom>
          <a:solidFill>
            <a:srgbClr val="AB86C7"/>
          </a:solidFill>
          <a:ln>
            <a:solidFill>
              <a:srgbClr val="AB8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rPr>
              <a:t>Data Movement Service</a:t>
            </a:r>
            <a:r>
              <a:rPr kumimoji="0" lang="en-US" sz="1600" b="0" i="0" u="none" strike="noStrike" kern="0" cap="none" spc="0" normalizeH="0" noProof="0" dirty="0">
                <a:ln>
                  <a:noFill/>
                </a:ln>
                <a:solidFill>
                  <a:prstClr val="white"/>
                </a:solidFill>
                <a:effectLst/>
                <a:uLnTx/>
                <a:uFillTx/>
              </a:rPr>
              <a:t> (DMS)</a:t>
            </a:r>
            <a:br>
              <a:rPr kumimoji="0" lang="en-US" sz="1600" b="0" i="0" u="none" strike="noStrike" kern="0" cap="none" spc="0" normalizeH="0" noProof="0" dirty="0">
                <a:ln>
                  <a:noFill/>
                </a:ln>
                <a:solidFill>
                  <a:prstClr val="white"/>
                </a:solidFill>
                <a:effectLst/>
                <a:uLnTx/>
                <a:uFillTx/>
              </a:rPr>
            </a:br>
            <a:r>
              <a:rPr lang="en-US" sz="1600" kern="0" dirty="0">
                <a:solidFill>
                  <a:prstClr val="white"/>
                </a:solidFill>
              </a:rPr>
              <a:t>Runs</a:t>
            </a:r>
            <a:r>
              <a:rPr kumimoji="0" lang="en-US" sz="1600" b="0" i="0" u="none" strike="noStrike" kern="0" cap="none" spc="0" normalizeH="0" baseline="0" noProof="0" dirty="0">
                <a:ln>
                  <a:noFill/>
                </a:ln>
                <a:solidFill>
                  <a:prstClr val="white"/>
                </a:solidFill>
                <a:effectLst/>
                <a:uLnTx/>
                <a:uFillTx/>
              </a:rPr>
              <a:t> on all nodes</a:t>
            </a:r>
          </a:p>
        </p:txBody>
      </p:sp>
      <p:sp>
        <p:nvSpPr>
          <p:cNvPr id="108" name="Freeform 59"/>
          <p:cNvSpPr/>
          <p:nvPr/>
        </p:nvSpPr>
        <p:spPr bwMode="auto">
          <a:xfrm>
            <a:off x="3182468" y="1385468"/>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Tree>
    <p:extLst>
      <p:ext uri="{BB962C8B-B14F-4D97-AF65-F5344CB8AC3E}">
        <p14:creationId xmlns:p14="http://schemas.microsoft.com/office/powerpoint/2010/main" val="358849595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1482999" y="5226518"/>
            <a:ext cx="5100681" cy="1405288"/>
          </a:xfrm>
          <a:prstGeom prst="roundRect">
            <a:avLst/>
          </a:prstGeom>
          <a:solidFill>
            <a:schemeClr val="accent3">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3" name="Freeform 62"/>
          <p:cNvSpPr/>
          <p:nvPr/>
        </p:nvSpPr>
        <p:spPr bwMode="auto">
          <a:xfrm>
            <a:off x="2110104" y="5456949"/>
            <a:ext cx="1619592" cy="87647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181400" y="165287"/>
            <a:ext cx="10515600" cy="743495"/>
          </a:xfrm>
        </p:spPr>
        <p:txBody>
          <a:bodyPr/>
          <a:lstStyle/>
          <a:p>
            <a:r>
              <a:rPr lang="en-US" sz="4400" dirty="0">
                <a:solidFill>
                  <a:schemeClr val="tx1"/>
                </a:solidFill>
              </a:rPr>
              <a:t>Azure SQL Data Warehouse – Control Node</a:t>
            </a:r>
          </a:p>
        </p:txBody>
      </p:sp>
      <p:sp>
        <p:nvSpPr>
          <p:cNvPr id="4" name="Rectangle 378"/>
          <p:cNvSpPr>
            <a:spLocks noChangeArrowheads="1"/>
          </p:cNvSpPr>
          <p:nvPr/>
        </p:nvSpPr>
        <p:spPr bwMode="auto">
          <a:xfrm>
            <a:off x="3723906" y="1987750"/>
            <a:ext cx="64" cy="36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353" b="0" i="0" u="none" strike="noStrike" kern="0" cap="none" spc="0" normalizeH="0" baseline="0" noProof="0" dirty="0">
              <a:ln>
                <a:noFill/>
              </a:ln>
              <a:solidFill>
                <a:srgbClr val="505050"/>
              </a:solidFill>
              <a:effectLst/>
              <a:uLnTx/>
              <a:uFillTx/>
              <a:latin typeface="Segoe UI"/>
            </a:endParaRPr>
          </a:p>
        </p:txBody>
      </p:sp>
      <p:grpSp>
        <p:nvGrpSpPr>
          <p:cNvPr id="7" name="Group 6"/>
          <p:cNvGrpSpPr/>
          <p:nvPr/>
        </p:nvGrpSpPr>
        <p:grpSpPr>
          <a:xfrm>
            <a:off x="3573290" y="1469503"/>
            <a:ext cx="998746" cy="1344637"/>
            <a:chOff x="9882329" y="3122532"/>
            <a:chExt cx="1018773" cy="1371600"/>
          </a:xfrm>
        </p:grpSpPr>
        <p:grpSp>
          <p:nvGrpSpPr>
            <p:cNvPr id="8" name="Group 7"/>
            <p:cNvGrpSpPr>
              <a:grpSpLocks noChangeAspect="1"/>
            </p:cNvGrpSpPr>
            <p:nvPr/>
          </p:nvGrpSpPr>
          <p:grpSpPr>
            <a:xfrm>
              <a:off x="9882329" y="3122532"/>
              <a:ext cx="1018773" cy="1371600"/>
              <a:chOff x="6592193" y="1888324"/>
              <a:chExt cx="2181834" cy="2937461"/>
            </a:xfrm>
          </p:grpSpPr>
          <p:sp>
            <p:nvSpPr>
              <p:cNvPr id="10" name="Can 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1" name="Donut 1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12" name="Group 11"/>
              <p:cNvGrpSpPr/>
              <p:nvPr/>
            </p:nvGrpSpPr>
            <p:grpSpPr>
              <a:xfrm>
                <a:off x="6654555" y="1948052"/>
                <a:ext cx="2062791" cy="999923"/>
                <a:chOff x="3418451" y="1327507"/>
                <a:chExt cx="2706124" cy="1321666"/>
              </a:xfrm>
            </p:grpSpPr>
            <p:sp>
              <p:nvSpPr>
                <p:cNvPr id="13" name="Donut 12"/>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4" name="Freeform 1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9" name="TextBox 8"/>
            <p:cNvSpPr txBox="1"/>
            <p:nvPr/>
          </p:nvSpPr>
          <p:spPr>
            <a:xfrm>
              <a:off x="9954823" y="3659933"/>
              <a:ext cx="902064"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Control</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15" name="Freeform 14"/>
          <p:cNvSpPr/>
          <p:nvPr/>
        </p:nvSpPr>
        <p:spPr bwMode="auto">
          <a:xfrm>
            <a:off x="3140695" y="1518051"/>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nvGrpSpPr>
          <p:cNvPr id="17" name="Group 16"/>
          <p:cNvGrpSpPr/>
          <p:nvPr/>
        </p:nvGrpSpPr>
        <p:grpSpPr>
          <a:xfrm>
            <a:off x="1482999" y="3441078"/>
            <a:ext cx="1020805" cy="1344637"/>
            <a:chOff x="9882329" y="3122532"/>
            <a:chExt cx="1041275" cy="1371600"/>
          </a:xfrm>
        </p:grpSpPr>
        <p:grpSp>
          <p:nvGrpSpPr>
            <p:cNvPr id="18" name="Group 17"/>
            <p:cNvGrpSpPr>
              <a:grpSpLocks noChangeAspect="1"/>
            </p:cNvGrpSpPr>
            <p:nvPr/>
          </p:nvGrpSpPr>
          <p:grpSpPr>
            <a:xfrm>
              <a:off x="9882329" y="3122532"/>
              <a:ext cx="1018773" cy="1371600"/>
              <a:chOff x="6592193" y="1888324"/>
              <a:chExt cx="2181834" cy="2937461"/>
            </a:xfrm>
          </p:grpSpPr>
          <p:sp>
            <p:nvSpPr>
              <p:cNvPr id="20" name="Can 1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1" name="Donut 2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22" name="Group 21"/>
              <p:cNvGrpSpPr/>
              <p:nvPr/>
            </p:nvGrpSpPr>
            <p:grpSpPr>
              <a:xfrm>
                <a:off x="6654555" y="1948052"/>
                <a:ext cx="2062791" cy="999923"/>
                <a:chOff x="3418451" y="1327507"/>
                <a:chExt cx="2706124" cy="1321666"/>
              </a:xfrm>
            </p:grpSpPr>
            <p:sp>
              <p:nvSpPr>
                <p:cNvPr id="23" name="Donut 22"/>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4" name="Freeform 2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19" name="TextBox 18"/>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25" name="Group 24"/>
          <p:cNvGrpSpPr/>
          <p:nvPr/>
        </p:nvGrpSpPr>
        <p:grpSpPr>
          <a:xfrm>
            <a:off x="2974915" y="3441078"/>
            <a:ext cx="1020805" cy="1344637"/>
            <a:chOff x="9882329" y="3122532"/>
            <a:chExt cx="1041275" cy="1371600"/>
          </a:xfrm>
        </p:grpSpPr>
        <p:grpSp>
          <p:nvGrpSpPr>
            <p:cNvPr id="26" name="Group 25"/>
            <p:cNvGrpSpPr>
              <a:grpSpLocks noChangeAspect="1"/>
            </p:cNvGrpSpPr>
            <p:nvPr/>
          </p:nvGrpSpPr>
          <p:grpSpPr>
            <a:xfrm>
              <a:off x="9882329" y="3122532"/>
              <a:ext cx="1018773" cy="1371600"/>
              <a:chOff x="6592193" y="1888324"/>
              <a:chExt cx="2181834" cy="2937461"/>
            </a:xfrm>
          </p:grpSpPr>
          <p:sp>
            <p:nvSpPr>
              <p:cNvPr id="28" name="Can 27"/>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9" name="Donut 28"/>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0" name="Group 29"/>
              <p:cNvGrpSpPr/>
              <p:nvPr/>
            </p:nvGrpSpPr>
            <p:grpSpPr>
              <a:xfrm>
                <a:off x="6654555" y="1948052"/>
                <a:ext cx="2062791" cy="999923"/>
                <a:chOff x="3418451" y="1327507"/>
                <a:chExt cx="2706124" cy="1321666"/>
              </a:xfrm>
            </p:grpSpPr>
            <p:sp>
              <p:nvSpPr>
                <p:cNvPr id="31" name="Donut 30"/>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2" name="Freeform 31"/>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27" name="TextBox 26"/>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cxnSp>
        <p:nvCxnSpPr>
          <p:cNvPr id="50" name="Straight Connector 49"/>
          <p:cNvCxnSpPr>
            <a:stCxn id="20" idx="1"/>
          </p:cNvCxnSpPr>
          <p:nvPr/>
        </p:nvCxnSpPr>
        <p:spPr>
          <a:xfrm flipV="1">
            <a:off x="1982372" y="2590945"/>
            <a:ext cx="1590918" cy="850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0"/>
          </p:cNvCxnSpPr>
          <p:nvPr/>
        </p:nvCxnSpPr>
        <p:spPr>
          <a:xfrm flipH="1" flipV="1">
            <a:off x="4546090" y="2590945"/>
            <a:ext cx="1832153" cy="877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0"/>
          </p:cNvCxnSpPr>
          <p:nvPr/>
        </p:nvCxnSpPr>
        <p:spPr>
          <a:xfrm flipV="1">
            <a:off x="3474288" y="2814140"/>
            <a:ext cx="366192" cy="62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9" idx="0"/>
          </p:cNvCxnSpPr>
          <p:nvPr/>
        </p:nvCxnSpPr>
        <p:spPr>
          <a:xfrm flipH="1" flipV="1">
            <a:off x="4273617" y="2814140"/>
            <a:ext cx="667511" cy="654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40455" y="3441078"/>
            <a:ext cx="1020805" cy="1344637"/>
            <a:chOff x="9882329" y="3122532"/>
            <a:chExt cx="1041275" cy="1371600"/>
          </a:xfrm>
        </p:grpSpPr>
        <p:grpSp>
          <p:nvGrpSpPr>
            <p:cNvPr id="34" name="Group 33"/>
            <p:cNvGrpSpPr>
              <a:grpSpLocks noChangeAspect="1"/>
            </p:cNvGrpSpPr>
            <p:nvPr/>
          </p:nvGrpSpPr>
          <p:grpSpPr>
            <a:xfrm>
              <a:off x="9882329" y="3122532"/>
              <a:ext cx="1018773" cy="1371600"/>
              <a:chOff x="6592193" y="1888324"/>
              <a:chExt cx="2181834" cy="2937461"/>
            </a:xfrm>
          </p:grpSpPr>
          <p:sp>
            <p:nvSpPr>
              <p:cNvPr id="36" name="Can 35"/>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7" name="Donut 36"/>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8" name="Group 37"/>
              <p:cNvGrpSpPr/>
              <p:nvPr/>
            </p:nvGrpSpPr>
            <p:grpSpPr>
              <a:xfrm>
                <a:off x="6654555" y="1948052"/>
                <a:ext cx="2062791" cy="999923"/>
                <a:chOff x="3418451" y="1327507"/>
                <a:chExt cx="2706124" cy="1321666"/>
              </a:xfrm>
            </p:grpSpPr>
            <p:sp>
              <p:nvSpPr>
                <p:cNvPr id="39" name="Donut 38"/>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0" name="Freeform 39"/>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35" name="TextBox 34"/>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41" name="Group 40"/>
          <p:cNvGrpSpPr/>
          <p:nvPr/>
        </p:nvGrpSpPr>
        <p:grpSpPr>
          <a:xfrm>
            <a:off x="5877570" y="3441078"/>
            <a:ext cx="1020805" cy="1344637"/>
            <a:chOff x="9882329" y="3122532"/>
            <a:chExt cx="1041275" cy="1371600"/>
          </a:xfrm>
        </p:grpSpPr>
        <p:grpSp>
          <p:nvGrpSpPr>
            <p:cNvPr id="42" name="Group 41"/>
            <p:cNvGrpSpPr>
              <a:grpSpLocks noChangeAspect="1"/>
            </p:cNvGrpSpPr>
            <p:nvPr/>
          </p:nvGrpSpPr>
          <p:grpSpPr>
            <a:xfrm>
              <a:off x="9882329" y="3122532"/>
              <a:ext cx="1018773" cy="1371600"/>
              <a:chOff x="6592193" y="1888324"/>
              <a:chExt cx="2181834" cy="2937461"/>
            </a:xfrm>
          </p:grpSpPr>
          <p:sp>
            <p:nvSpPr>
              <p:cNvPr id="44" name="Can 43"/>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5" name="Donut 44"/>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46" name="Group 45"/>
              <p:cNvGrpSpPr/>
              <p:nvPr/>
            </p:nvGrpSpPr>
            <p:grpSpPr>
              <a:xfrm>
                <a:off x="6654555" y="1948052"/>
                <a:ext cx="2062791" cy="999923"/>
                <a:chOff x="3418451" y="1327507"/>
                <a:chExt cx="2706124" cy="1321666"/>
              </a:xfrm>
            </p:grpSpPr>
            <p:sp>
              <p:nvSpPr>
                <p:cNvPr id="47" name="Donut 46"/>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8" name="Freeform 47"/>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43" name="TextBox 42"/>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59" name="Freeform 58"/>
          <p:cNvSpPr/>
          <p:nvPr/>
        </p:nvSpPr>
        <p:spPr bwMode="auto">
          <a:xfrm>
            <a:off x="1073176"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0" name="Freeform 59"/>
          <p:cNvSpPr/>
          <p:nvPr/>
        </p:nvSpPr>
        <p:spPr bwMode="auto">
          <a:xfrm>
            <a:off x="2547228"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1" name="Freeform 60"/>
          <p:cNvSpPr/>
          <p:nvPr/>
        </p:nvSpPr>
        <p:spPr bwMode="auto">
          <a:xfrm>
            <a:off x="401071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2" name="Freeform 61"/>
          <p:cNvSpPr/>
          <p:nvPr/>
        </p:nvSpPr>
        <p:spPr bwMode="auto">
          <a:xfrm>
            <a:off x="547625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5" name="Flowchart: Magnetic Disk 64"/>
          <p:cNvSpPr/>
          <p:nvPr/>
        </p:nvSpPr>
        <p:spPr>
          <a:xfrm>
            <a:off x="2596922"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7" name="Flowchart: Magnetic Disk 66"/>
          <p:cNvSpPr/>
          <p:nvPr/>
        </p:nvSpPr>
        <p:spPr>
          <a:xfrm>
            <a:off x="31633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8" name="Flowchart: Magnetic Disk 67"/>
          <p:cNvSpPr/>
          <p:nvPr/>
        </p:nvSpPr>
        <p:spPr>
          <a:xfrm>
            <a:off x="372969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9" name="Flowchart: Magnetic Disk 68"/>
          <p:cNvSpPr/>
          <p:nvPr/>
        </p:nvSpPr>
        <p:spPr>
          <a:xfrm>
            <a:off x="42932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0" name="Flowchart: Magnetic Disk 69"/>
          <p:cNvSpPr/>
          <p:nvPr/>
        </p:nvSpPr>
        <p:spPr>
          <a:xfrm>
            <a:off x="485452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2" name="TextBox 71"/>
          <p:cNvSpPr txBox="1"/>
          <p:nvPr/>
        </p:nvSpPr>
        <p:spPr>
          <a:xfrm>
            <a:off x="3259210" y="5344990"/>
            <a:ext cx="2192640" cy="474016"/>
          </a:xfrm>
          <a:prstGeom prst="rect">
            <a:avLst/>
          </a:prstGeom>
          <a:noFill/>
        </p:spPr>
        <p:txBody>
          <a:bodyPr wrap="squar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Storage</a:t>
            </a:r>
          </a:p>
        </p:txBody>
      </p:sp>
      <p:cxnSp>
        <p:nvCxnSpPr>
          <p:cNvPr id="82" name="Straight Connector 81"/>
          <p:cNvCxnSpPr>
            <a:stCxn id="20" idx="3"/>
          </p:cNvCxnSpPr>
          <p:nvPr/>
        </p:nvCxnSpPr>
        <p:spPr>
          <a:xfrm>
            <a:off x="1982372"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474288"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59946"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78243" y="4785715"/>
            <a:ext cx="0" cy="440803"/>
          </a:xfrm>
          <a:prstGeom prst="line">
            <a:avLst/>
          </a:prstGeom>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952262" y="2687814"/>
            <a:ext cx="2228150" cy="4528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rPr>
              <a:t>Massively Parallel Processing (MPP) Engine</a:t>
            </a:r>
          </a:p>
        </p:txBody>
      </p:sp>
      <p:sp>
        <p:nvSpPr>
          <p:cNvPr id="3" name="Rounded Rectangle 2"/>
          <p:cNvSpPr/>
          <p:nvPr/>
        </p:nvSpPr>
        <p:spPr>
          <a:xfrm>
            <a:off x="568411" y="1345477"/>
            <a:ext cx="7105135" cy="186653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nvGrpSpPr>
          <p:cNvPr id="81" name="Group 80"/>
          <p:cNvGrpSpPr/>
          <p:nvPr/>
        </p:nvGrpSpPr>
        <p:grpSpPr>
          <a:xfrm>
            <a:off x="8666090" y="1343177"/>
            <a:ext cx="2253355" cy="2858120"/>
            <a:chOff x="9882329" y="3122532"/>
            <a:chExt cx="1018773" cy="1371600"/>
          </a:xfrm>
        </p:grpSpPr>
        <p:grpSp>
          <p:nvGrpSpPr>
            <p:cNvPr id="86" name="Group 85"/>
            <p:cNvGrpSpPr>
              <a:grpSpLocks noChangeAspect="1"/>
            </p:cNvGrpSpPr>
            <p:nvPr/>
          </p:nvGrpSpPr>
          <p:grpSpPr>
            <a:xfrm>
              <a:off x="9882329" y="3122532"/>
              <a:ext cx="1018773" cy="1371600"/>
              <a:chOff x="6592193" y="1888324"/>
              <a:chExt cx="2181834" cy="2937461"/>
            </a:xfrm>
          </p:grpSpPr>
          <p:sp>
            <p:nvSpPr>
              <p:cNvPr id="88" name="Can 87"/>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89" name="Donut 88"/>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90" name="Group 89"/>
              <p:cNvGrpSpPr/>
              <p:nvPr/>
            </p:nvGrpSpPr>
            <p:grpSpPr>
              <a:xfrm>
                <a:off x="6654555" y="1948052"/>
                <a:ext cx="2062791" cy="999923"/>
                <a:chOff x="3418451" y="1327507"/>
                <a:chExt cx="2706124" cy="1321666"/>
              </a:xfrm>
            </p:grpSpPr>
            <p:sp>
              <p:nvSpPr>
                <p:cNvPr id="92" name="Donut 91"/>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93" name="Freeform 92"/>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87" name="TextBox 86"/>
            <p:cNvSpPr txBox="1"/>
            <p:nvPr/>
          </p:nvSpPr>
          <p:spPr>
            <a:xfrm>
              <a:off x="10082350" y="3721113"/>
              <a:ext cx="647012" cy="510117"/>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800"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Control</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800"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111" name="Freeform 110"/>
          <p:cNvSpPr/>
          <p:nvPr/>
        </p:nvSpPr>
        <p:spPr bwMode="auto">
          <a:xfrm>
            <a:off x="8151079" y="1470433"/>
            <a:ext cx="1293860" cy="86150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200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a:p>
            <a:pPr marL="0" marR="0" lvl="0" indent="0" algn="ctr" defTabSz="895923" eaLnBrk="1" fontAlgn="base" latinLnBrk="0" hangingPunct="1">
              <a:lnSpc>
                <a:spcPct val="90000"/>
              </a:lnSpc>
              <a:spcBef>
                <a:spcPct val="0"/>
              </a:spcBef>
              <a:spcAft>
                <a:spcPct val="0"/>
              </a:spcAft>
              <a:buClrTx/>
              <a:buSzTx/>
              <a:buFontTx/>
              <a:buNone/>
              <a:tabLst/>
              <a:defRPr/>
            </a:pPr>
            <a:r>
              <a:rPr kumimoji="0" lang="en-IN" sz="200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cxnSp>
        <p:nvCxnSpPr>
          <p:cNvPr id="6" name="Straight Arrow Connector 5"/>
          <p:cNvCxnSpPr>
            <a:stCxn id="3" idx="3"/>
            <a:endCxn id="88" idx="2"/>
          </p:cNvCxnSpPr>
          <p:nvPr/>
        </p:nvCxnSpPr>
        <p:spPr>
          <a:xfrm>
            <a:off x="7673546" y="2278744"/>
            <a:ext cx="992544" cy="4934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888424" y="4328552"/>
            <a:ext cx="4770212" cy="2336834"/>
          </a:xfrm>
          <a:prstGeom prst="rect">
            <a:avLst/>
          </a:prstGeom>
          <a:noFill/>
        </p:spPr>
        <p:txBody>
          <a:bodyPr wrap="square" lIns="175761" tIns="140609" rIns="175761" bIns="140609" rtlCol="0">
            <a:spAutoFit/>
          </a:bodyPr>
          <a:lstStyle/>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Endpoint for connections</a:t>
            </a: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lang="en-US" kern="0" dirty="0">
                <a:solidFill>
                  <a:schemeClr val="tx1">
                    <a:lumMod val="60000"/>
                    <a:lumOff val="40000"/>
                  </a:schemeClr>
                </a:solidFill>
                <a:ea typeface="MS PGothic" charset="0"/>
                <a:cs typeface="Segoe UI" panose="020B0502040204020203" pitchFamily="34" charset="0"/>
              </a:rPr>
              <a:t>Runs a shell database</a:t>
            </a:r>
            <a:endPar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endParaRP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Regular SQL endpoint (TCP 1433)</a:t>
            </a: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Persists no user data,</a:t>
            </a:r>
            <a:r>
              <a:rPr kumimoji="0" lang="en-US" b="0" i="0" u="none" strike="noStrike" kern="0" cap="none" spc="0" normalizeH="0" noProof="0" dirty="0">
                <a:ln>
                  <a:noFill/>
                </a:ln>
                <a:solidFill>
                  <a:schemeClr val="tx1">
                    <a:lumMod val="60000"/>
                    <a:lumOff val="40000"/>
                  </a:schemeClr>
                </a:solidFill>
                <a:effectLst/>
                <a:uLnTx/>
                <a:uFillTx/>
                <a:ea typeface="MS PGothic" charset="0"/>
                <a:cs typeface="Segoe UI" panose="020B0502040204020203" pitchFamily="34" charset="0"/>
              </a:rPr>
              <a:t> just </a:t>
            </a:r>
            <a:r>
              <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metadata only</a:t>
            </a:r>
            <a:r>
              <a:rPr kumimoji="0" lang="en-US" b="0" i="0" u="none" strike="noStrike" kern="0" cap="none" spc="0" normalizeH="0" noProof="0" dirty="0">
                <a:ln>
                  <a:noFill/>
                </a:ln>
                <a:solidFill>
                  <a:schemeClr val="tx1">
                    <a:lumMod val="60000"/>
                    <a:lumOff val="40000"/>
                  </a:schemeClr>
                </a:solidFill>
                <a:effectLst/>
                <a:uLnTx/>
                <a:uFillTx/>
                <a:ea typeface="MS PGothic" charset="0"/>
                <a:cs typeface="Segoe UI" panose="020B0502040204020203" pitchFamily="34" charset="0"/>
              </a:rPr>
              <a:t> and statistics</a:t>
            </a:r>
            <a:endPar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endParaRP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Coordinates compute activity using MPP engine and DMS</a:t>
            </a:r>
          </a:p>
        </p:txBody>
      </p:sp>
      <p:sp>
        <p:nvSpPr>
          <p:cNvPr id="5" name="Rectangle 4"/>
          <p:cNvSpPr/>
          <p:nvPr/>
        </p:nvSpPr>
        <p:spPr>
          <a:xfrm>
            <a:off x="3163309" y="1653733"/>
            <a:ext cx="596637" cy="230832"/>
          </a:xfrm>
          <a:prstGeom prst="rect">
            <a:avLst/>
          </a:prstGeom>
        </p:spPr>
        <p:txBody>
          <a:bodyPr wrap="none">
            <a:spAutoFit/>
          </a:bodyPr>
          <a:lstStyle/>
          <a:p>
            <a:pPr lvl="0" algn="ctr" defTabSz="895923" fontAlgn="base">
              <a:lnSpc>
                <a:spcPct val="90000"/>
              </a:lnSpc>
              <a:spcBef>
                <a:spcPct val="0"/>
              </a:spcBef>
              <a:spcAft>
                <a:spcPct val="0"/>
              </a:spcAft>
              <a:defRPr/>
            </a:pPr>
            <a:r>
              <a:rPr lang="en-IN" sz="1000" b="1" kern="0" dirty="0">
                <a:solidFill>
                  <a:srgbClr val="505050"/>
                </a:solidFill>
                <a:latin typeface="Segoe UI Light"/>
                <a:ea typeface="Segoe UI" pitchFamily="34" charset="0"/>
                <a:cs typeface="Segoe UI" pitchFamily="34" charset="0"/>
              </a:rPr>
              <a:t>SQL DB</a:t>
            </a:r>
          </a:p>
        </p:txBody>
      </p:sp>
    </p:spTree>
    <p:extLst>
      <p:ext uri="{BB962C8B-B14F-4D97-AF65-F5344CB8AC3E}">
        <p14:creationId xmlns:p14="http://schemas.microsoft.com/office/powerpoint/2010/main" val="28408050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Rectangle 2"/>
          <p:cNvSpPr/>
          <p:nvPr/>
        </p:nvSpPr>
        <p:spPr>
          <a:xfrm>
            <a:off x="551187" y="1454513"/>
            <a:ext cx="4971617" cy="3816429"/>
          </a:xfrm>
          <a:prstGeom prst="rect">
            <a:avLst/>
          </a:prstGeom>
        </p:spPr>
        <p:txBody>
          <a:bodyPr wrap="square">
            <a:spAutoFit/>
          </a:bodyPr>
          <a:lstStyle/>
          <a:p>
            <a:pPr marL="457200" indent="-457200">
              <a:buFont typeface="Arial" panose="020B0604020202020204" pitchFamily="34" charset="0"/>
              <a:buChar char="•"/>
            </a:pPr>
            <a:r>
              <a:rPr lang="en-US" sz="3200" dirty="0"/>
              <a:t>Overview</a:t>
            </a:r>
          </a:p>
          <a:p>
            <a:pPr marL="457200" indent="-457200">
              <a:buFont typeface="Arial" panose="020B0604020202020204" pitchFamily="34" charset="0"/>
              <a:buChar char="•"/>
            </a:pPr>
            <a:r>
              <a:rPr lang="en-US" sz="3200" dirty="0"/>
              <a:t>Architecture</a:t>
            </a:r>
          </a:p>
          <a:p>
            <a:pPr marL="457200" indent="-457200">
              <a:buFont typeface="Arial" panose="020B0604020202020204" pitchFamily="34" charset="0"/>
              <a:buChar char="•"/>
            </a:pPr>
            <a:r>
              <a:rPr lang="en-US" sz="3200" dirty="0"/>
              <a:t>Scaling</a:t>
            </a:r>
          </a:p>
          <a:p>
            <a:pPr marL="457200" indent="-457200">
              <a:buFont typeface="Arial" panose="020B0604020202020204" pitchFamily="34" charset="0"/>
              <a:buChar char="•"/>
            </a:pPr>
            <a:r>
              <a:rPr lang="en-US" sz="3200" dirty="0"/>
              <a:t>Schema Design</a:t>
            </a:r>
          </a:p>
          <a:p>
            <a:pPr marL="457200" indent="-457200">
              <a:buFont typeface="Arial" panose="020B0604020202020204" pitchFamily="34" charset="0"/>
              <a:buChar char="•"/>
            </a:pPr>
            <a:r>
              <a:rPr lang="en-US" sz="3200" dirty="0"/>
              <a:t>Loading</a:t>
            </a:r>
          </a:p>
          <a:p>
            <a:pPr marL="457200" indent="-457200">
              <a:buFont typeface="Arial" panose="020B0604020202020204" pitchFamily="34" charset="0"/>
              <a:buChar char="•"/>
            </a:pPr>
            <a:r>
              <a:rPr lang="en-US" sz="3200" dirty="0"/>
              <a:t>Querying</a:t>
            </a:r>
          </a:p>
          <a:p>
            <a:pPr marL="457200" indent="-457200">
              <a:buFont typeface="Arial" panose="020B0604020202020204" pitchFamily="34" charset="0"/>
              <a:buChar char="•"/>
            </a:pPr>
            <a:r>
              <a:rPr lang="en-US" sz="3200" dirty="0"/>
              <a:t>High-Availability</a:t>
            </a:r>
            <a:br>
              <a:rPr lang="en-US" dirty="0"/>
            </a:br>
            <a:endParaRPr lang="en-US" dirty="0"/>
          </a:p>
        </p:txBody>
      </p:sp>
      <p:sp>
        <p:nvSpPr>
          <p:cNvPr id="4" name="Rectangle 3"/>
          <p:cNvSpPr/>
          <p:nvPr/>
        </p:nvSpPr>
        <p:spPr>
          <a:xfrm>
            <a:off x="5085101" y="1454513"/>
            <a:ext cx="5694608" cy="3816429"/>
          </a:xfrm>
          <a:prstGeom prst="rect">
            <a:avLst/>
          </a:prstGeom>
        </p:spPr>
        <p:txBody>
          <a:bodyPr wrap="square">
            <a:spAutoFit/>
          </a:bodyPr>
          <a:lstStyle/>
          <a:p>
            <a:pPr marL="457200" indent="-457200">
              <a:buFont typeface="Arial" panose="020B0604020202020204" pitchFamily="34" charset="0"/>
              <a:buChar char="•"/>
            </a:pPr>
            <a:r>
              <a:rPr lang="en-US" sz="3200" dirty="0"/>
              <a:t>Backup &amp; Disaster Recovery</a:t>
            </a:r>
          </a:p>
          <a:p>
            <a:pPr marL="457200" indent="-457200">
              <a:buFont typeface="Arial" panose="020B0604020202020204" pitchFamily="34" charset="0"/>
              <a:buChar char="•"/>
            </a:pPr>
            <a:r>
              <a:rPr lang="en-US" sz="3200" dirty="0"/>
              <a:t>Monitoring, Management</a:t>
            </a:r>
          </a:p>
          <a:p>
            <a:pPr marL="457200" indent="-457200">
              <a:buFont typeface="Arial" panose="020B0604020202020204" pitchFamily="34" charset="0"/>
              <a:buChar char="•"/>
            </a:pPr>
            <a:r>
              <a:rPr lang="en-US" sz="3200" dirty="0"/>
              <a:t>Security</a:t>
            </a:r>
          </a:p>
          <a:p>
            <a:pPr marL="457200" indent="-457200">
              <a:buFont typeface="Arial" panose="020B0604020202020204" pitchFamily="34" charset="0"/>
              <a:buChar char="•"/>
            </a:pPr>
            <a:r>
              <a:rPr lang="en-US" sz="3200" dirty="0"/>
              <a:t>Sizing</a:t>
            </a:r>
          </a:p>
          <a:p>
            <a:pPr marL="457200" indent="-457200">
              <a:buFont typeface="Arial" panose="020B0604020202020204" pitchFamily="34" charset="0"/>
              <a:buChar char="•"/>
            </a:pPr>
            <a:r>
              <a:rPr lang="en-US" sz="3200" dirty="0"/>
              <a:t>Migration</a:t>
            </a:r>
          </a:p>
          <a:p>
            <a:pPr marL="457200" indent="-457200">
              <a:buFont typeface="Arial" panose="020B0604020202020204" pitchFamily="34" charset="0"/>
              <a:buChar char="•"/>
            </a:pPr>
            <a:r>
              <a:rPr lang="en-US" sz="3200" dirty="0"/>
              <a:t>Best Practices</a:t>
            </a:r>
          </a:p>
          <a:p>
            <a:pPr marL="457200" indent="-457200">
              <a:buFont typeface="Arial" panose="020B0604020202020204" pitchFamily="34" charset="0"/>
              <a:buChar char="•"/>
            </a:pPr>
            <a:r>
              <a:rPr lang="en-US" sz="3200" dirty="0"/>
              <a:t>Pricing</a:t>
            </a:r>
            <a:br>
              <a:rPr lang="en-US" dirty="0"/>
            </a:br>
            <a:endParaRPr lang="en-US" dirty="0"/>
          </a:p>
        </p:txBody>
      </p:sp>
    </p:spTree>
    <p:extLst>
      <p:ext uri="{BB962C8B-B14F-4D97-AF65-F5344CB8AC3E}">
        <p14:creationId xmlns:p14="http://schemas.microsoft.com/office/powerpoint/2010/main" val="819219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345" y="212751"/>
            <a:ext cx="11280012" cy="899537"/>
          </a:xfrm>
        </p:spPr>
        <p:txBody>
          <a:bodyPr/>
          <a:lstStyle/>
          <a:p>
            <a:r>
              <a:rPr lang="en-GB" dirty="0"/>
              <a:t>Control node</a:t>
            </a:r>
          </a:p>
        </p:txBody>
      </p:sp>
      <p:sp>
        <p:nvSpPr>
          <p:cNvPr id="3" name="Content Placeholder 2"/>
          <p:cNvSpPr>
            <a:spLocks noGrp="1"/>
          </p:cNvSpPr>
          <p:nvPr>
            <p:ph idx="4294967295"/>
          </p:nvPr>
        </p:nvSpPr>
        <p:spPr>
          <a:xfrm>
            <a:off x="657035" y="1129776"/>
            <a:ext cx="10514108" cy="3717941"/>
          </a:xfrm>
          <a:prstGeom prst="rect">
            <a:avLst/>
          </a:prstGeom>
        </p:spPr>
        <p:txBody>
          <a:bodyPr/>
          <a:lstStyle/>
          <a:p>
            <a:r>
              <a:rPr lang="en-GB" sz="2800" dirty="0"/>
              <a:t>Accepts requests from user and </a:t>
            </a:r>
            <a:r>
              <a:rPr lang="en-US" sz="2800" dirty="0"/>
              <a:t>transforms it into separate queries that run on each compute node in parallel</a:t>
            </a:r>
          </a:p>
          <a:p>
            <a:r>
              <a:rPr lang="en-US" sz="2800" dirty="0"/>
              <a:t>Coordinates all of the data movement and computation required to run parallel queries</a:t>
            </a:r>
          </a:p>
          <a:p>
            <a:r>
              <a:rPr lang="en-US" sz="2800" dirty="0"/>
              <a:t>Interprets requests for scale-out</a:t>
            </a:r>
          </a:p>
          <a:p>
            <a:r>
              <a:rPr lang="en-GB" sz="2800" dirty="0"/>
              <a:t>Orchestrates actions / steps</a:t>
            </a:r>
          </a:p>
          <a:p>
            <a:r>
              <a:rPr lang="en-GB" sz="2800" dirty="0"/>
              <a:t>Final computation</a:t>
            </a:r>
          </a:p>
          <a:p>
            <a:r>
              <a:rPr lang="en-GB" sz="2800" dirty="0"/>
              <a:t>Returns result</a:t>
            </a:r>
          </a:p>
        </p:txBody>
      </p:sp>
      <p:sp>
        <p:nvSpPr>
          <p:cNvPr id="6" name="Rectangle 5"/>
          <p:cNvSpPr/>
          <p:nvPr/>
        </p:nvSpPr>
        <p:spPr>
          <a:xfrm>
            <a:off x="6891487" y="5070508"/>
            <a:ext cx="4319387" cy="12787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r>
              <a:rPr lang="en-GB" sz="3529" kern="0" dirty="0">
                <a:solidFill>
                  <a:sysClr val="windowText" lastClr="000000"/>
                </a:solidFill>
                <a:latin typeface="+mj-lt"/>
              </a:rPr>
              <a:t>Requires distributed </a:t>
            </a:r>
          </a:p>
          <a:p>
            <a:pPr algn="ctr" defTabSz="896386"/>
            <a:r>
              <a:rPr lang="en-GB" sz="3529" kern="0" dirty="0">
                <a:solidFill>
                  <a:sysClr val="windowText" lastClr="000000"/>
                </a:solidFill>
                <a:latin typeface="+mj-lt"/>
              </a:rPr>
              <a:t>query engine</a:t>
            </a:r>
          </a:p>
        </p:txBody>
      </p:sp>
      <p:sp>
        <p:nvSpPr>
          <p:cNvPr id="7" name="Rectangle 6"/>
          <p:cNvSpPr/>
          <p:nvPr/>
        </p:nvSpPr>
        <p:spPr>
          <a:xfrm>
            <a:off x="846170" y="5073804"/>
            <a:ext cx="5399234" cy="12724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424" lvl="2" indent="-457200" defTabSz="896386">
              <a:buFont typeface="Wingdings" panose="05000000000000000000" pitchFamily="2" charset="2"/>
              <a:buChar char="ü"/>
            </a:pPr>
            <a:r>
              <a:rPr lang="en-GB" sz="2400" kern="0" dirty="0">
                <a:solidFill>
                  <a:schemeClr val="bg1"/>
                </a:solidFill>
                <a:latin typeface="+mj-lt"/>
              </a:rPr>
              <a:t>Runs SQL Server </a:t>
            </a:r>
          </a:p>
          <a:p>
            <a:pPr marL="1371424" lvl="2" indent="-457200" defTabSz="896386">
              <a:buFont typeface="Wingdings" panose="05000000000000000000" pitchFamily="2" charset="2"/>
              <a:buChar char="ü"/>
            </a:pPr>
            <a:r>
              <a:rPr lang="en-GB" sz="2400" kern="0" dirty="0">
                <a:solidFill>
                  <a:schemeClr val="bg1"/>
                </a:solidFill>
                <a:latin typeface="+mj-lt"/>
              </a:rPr>
              <a:t>Stores metadata, statistics </a:t>
            </a:r>
          </a:p>
          <a:p>
            <a:pPr marL="1371424" lvl="2" indent="-457200" defTabSz="896386">
              <a:buFont typeface="Wingdings" panose="05000000000000000000" pitchFamily="2" charset="2"/>
              <a:buChar char="ü"/>
            </a:pPr>
            <a:r>
              <a:rPr lang="en-GB" sz="2400" kern="0" dirty="0">
                <a:solidFill>
                  <a:schemeClr val="bg1"/>
                </a:solidFill>
                <a:latin typeface="+mj-lt"/>
              </a:rPr>
              <a:t>Performs final computation</a:t>
            </a:r>
          </a:p>
        </p:txBody>
      </p:sp>
    </p:spTree>
    <p:extLst>
      <p:ext uri="{BB962C8B-B14F-4D97-AF65-F5344CB8AC3E}">
        <p14:creationId xmlns:p14="http://schemas.microsoft.com/office/powerpoint/2010/main" val="97094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1482999" y="5226518"/>
            <a:ext cx="5100681" cy="1405288"/>
          </a:xfrm>
          <a:prstGeom prst="roundRect">
            <a:avLst/>
          </a:prstGeom>
          <a:solidFill>
            <a:schemeClr val="accent3">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3" name="Freeform 62"/>
          <p:cNvSpPr/>
          <p:nvPr/>
        </p:nvSpPr>
        <p:spPr bwMode="auto">
          <a:xfrm>
            <a:off x="2110104" y="5456949"/>
            <a:ext cx="1619592" cy="87647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135741" y="202523"/>
            <a:ext cx="10515600" cy="743495"/>
          </a:xfrm>
        </p:spPr>
        <p:txBody>
          <a:bodyPr/>
          <a:lstStyle/>
          <a:p>
            <a:r>
              <a:rPr lang="en-US" sz="4000" dirty="0">
                <a:solidFill>
                  <a:schemeClr val="tx1"/>
                </a:solidFill>
              </a:rPr>
              <a:t>Azure SQL Data Warehouse - Compute Nodes</a:t>
            </a:r>
          </a:p>
        </p:txBody>
      </p:sp>
      <p:sp>
        <p:nvSpPr>
          <p:cNvPr id="4" name="Rectangle 378"/>
          <p:cNvSpPr>
            <a:spLocks noChangeArrowheads="1"/>
          </p:cNvSpPr>
          <p:nvPr/>
        </p:nvSpPr>
        <p:spPr bwMode="auto">
          <a:xfrm>
            <a:off x="3723906" y="1987750"/>
            <a:ext cx="64" cy="36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353" b="0" i="0" u="none" strike="noStrike" kern="0" cap="none" spc="0" normalizeH="0" baseline="0" noProof="0" dirty="0">
              <a:ln>
                <a:noFill/>
              </a:ln>
              <a:solidFill>
                <a:srgbClr val="505050"/>
              </a:solidFill>
              <a:effectLst/>
              <a:uLnTx/>
              <a:uFillTx/>
              <a:latin typeface="Segoe UI"/>
            </a:endParaRPr>
          </a:p>
        </p:txBody>
      </p:sp>
      <p:grpSp>
        <p:nvGrpSpPr>
          <p:cNvPr id="7" name="Group 6"/>
          <p:cNvGrpSpPr/>
          <p:nvPr/>
        </p:nvGrpSpPr>
        <p:grpSpPr>
          <a:xfrm>
            <a:off x="3573290" y="1469503"/>
            <a:ext cx="998746" cy="1344637"/>
            <a:chOff x="9882329" y="3122532"/>
            <a:chExt cx="1018773" cy="1371600"/>
          </a:xfrm>
        </p:grpSpPr>
        <p:grpSp>
          <p:nvGrpSpPr>
            <p:cNvPr id="8" name="Group 7"/>
            <p:cNvGrpSpPr>
              <a:grpSpLocks noChangeAspect="1"/>
            </p:cNvGrpSpPr>
            <p:nvPr/>
          </p:nvGrpSpPr>
          <p:grpSpPr>
            <a:xfrm>
              <a:off x="9882329" y="3122532"/>
              <a:ext cx="1018773" cy="1371600"/>
              <a:chOff x="6592193" y="1888324"/>
              <a:chExt cx="2181834" cy="2937461"/>
            </a:xfrm>
          </p:grpSpPr>
          <p:sp>
            <p:nvSpPr>
              <p:cNvPr id="10" name="Can 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1" name="Donut 1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12" name="Group 11"/>
              <p:cNvGrpSpPr/>
              <p:nvPr/>
            </p:nvGrpSpPr>
            <p:grpSpPr>
              <a:xfrm>
                <a:off x="6654555" y="1948052"/>
                <a:ext cx="2062791" cy="999923"/>
                <a:chOff x="3418451" y="1327507"/>
                <a:chExt cx="2706124" cy="1321666"/>
              </a:xfrm>
            </p:grpSpPr>
            <p:sp>
              <p:nvSpPr>
                <p:cNvPr id="13" name="Donut 12"/>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4" name="Freeform 1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9" name="TextBox 8"/>
            <p:cNvSpPr txBox="1"/>
            <p:nvPr/>
          </p:nvSpPr>
          <p:spPr>
            <a:xfrm>
              <a:off x="9954823" y="3659933"/>
              <a:ext cx="902064"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Control</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15" name="Freeform 14"/>
          <p:cNvSpPr/>
          <p:nvPr/>
        </p:nvSpPr>
        <p:spPr bwMode="auto">
          <a:xfrm>
            <a:off x="3140695" y="1518051"/>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nvGrpSpPr>
          <p:cNvPr id="17" name="Group 16"/>
          <p:cNvGrpSpPr/>
          <p:nvPr/>
        </p:nvGrpSpPr>
        <p:grpSpPr>
          <a:xfrm>
            <a:off x="1482999" y="3441078"/>
            <a:ext cx="1020805" cy="1344637"/>
            <a:chOff x="9882329" y="3122532"/>
            <a:chExt cx="1041275" cy="1371600"/>
          </a:xfrm>
        </p:grpSpPr>
        <p:grpSp>
          <p:nvGrpSpPr>
            <p:cNvPr id="18" name="Group 17"/>
            <p:cNvGrpSpPr>
              <a:grpSpLocks noChangeAspect="1"/>
            </p:cNvGrpSpPr>
            <p:nvPr/>
          </p:nvGrpSpPr>
          <p:grpSpPr>
            <a:xfrm>
              <a:off x="9882329" y="3122532"/>
              <a:ext cx="1018773" cy="1371600"/>
              <a:chOff x="6592193" y="1888324"/>
              <a:chExt cx="2181834" cy="2937461"/>
            </a:xfrm>
          </p:grpSpPr>
          <p:sp>
            <p:nvSpPr>
              <p:cNvPr id="20" name="Can 1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1" name="Donut 2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22" name="Group 21"/>
              <p:cNvGrpSpPr/>
              <p:nvPr/>
            </p:nvGrpSpPr>
            <p:grpSpPr>
              <a:xfrm>
                <a:off x="6654555" y="1948052"/>
                <a:ext cx="2062791" cy="999923"/>
                <a:chOff x="3418451" y="1327507"/>
                <a:chExt cx="2706124" cy="1321666"/>
              </a:xfrm>
            </p:grpSpPr>
            <p:sp>
              <p:nvSpPr>
                <p:cNvPr id="23" name="Donut 22"/>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4" name="Freeform 2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19" name="TextBox 18"/>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25" name="Group 24"/>
          <p:cNvGrpSpPr/>
          <p:nvPr/>
        </p:nvGrpSpPr>
        <p:grpSpPr>
          <a:xfrm>
            <a:off x="2974915" y="3441078"/>
            <a:ext cx="1020805" cy="1344637"/>
            <a:chOff x="9882329" y="3122532"/>
            <a:chExt cx="1041275" cy="1371600"/>
          </a:xfrm>
        </p:grpSpPr>
        <p:grpSp>
          <p:nvGrpSpPr>
            <p:cNvPr id="26" name="Group 25"/>
            <p:cNvGrpSpPr>
              <a:grpSpLocks noChangeAspect="1"/>
            </p:cNvGrpSpPr>
            <p:nvPr/>
          </p:nvGrpSpPr>
          <p:grpSpPr>
            <a:xfrm>
              <a:off x="9882329" y="3122532"/>
              <a:ext cx="1018773" cy="1371600"/>
              <a:chOff x="6592193" y="1888324"/>
              <a:chExt cx="2181834" cy="2937461"/>
            </a:xfrm>
          </p:grpSpPr>
          <p:sp>
            <p:nvSpPr>
              <p:cNvPr id="28" name="Can 27"/>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9" name="Donut 28"/>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0" name="Group 29"/>
              <p:cNvGrpSpPr/>
              <p:nvPr/>
            </p:nvGrpSpPr>
            <p:grpSpPr>
              <a:xfrm>
                <a:off x="6654555" y="1948052"/>
                <a:ext cx="2062791" cy="999923"/>
                <a:chOff x="3418451" y="1327507"/>
                <a:chExt cx="2706124" cy="1321666"/>
              </a:xfrm>
            </p:grpSpPr>
            <p:sp>
              <p:nvSpPr>
                <p:cNvPr id="31" name="Donut 30"/>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2" name="Freeform 31"/>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27" name="TextBox 26"/>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cxnSp>
        <p:nvCxnSpPr>
          <p:cNvPr id="50" name="Straight Connector 49"/>
          <p:cNvCxnSpPr>
            <a:stCxn id="20" idx="1"/>
          </p:cNvCxnSpPr>
          <p:nvPr/>
        </p:nvCxnSpPr>
        <p:spPr>
          <a:xfrm flipV="1">
            <a:off x="1982372" y="2590945"/>
            <a:ext cx="1590918" cy="850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0"/>
          </p:cNvCxnSpPr>
          <p:nvPr/>
        </p:nvCxnSpPr>
        <p:spPr>
          <a:xfrm flipH="1" flipV="1">
            <a:off x="4546090" y="2590945"/>
            <a:ext cx="1832153" cy="877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0"/>
          </p:cNvCxnSpPr>
          <p:nvPr/>
        </p:nvCxnSpPr>
        <p:spPr>
          <a:xfrm flipV="1">
            <a:off x="3474288" y="2814140"/>
            <a:ext cx="366192" cy="62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9" idx="0"/>
          </p:cNvCxnSpPr>
          <p:nvPr/>
        </p:nvCxnSpPr>
        <p:spPr>
          <a:xfrm flipH="1" flipV="1">
            <a:off x="4273617" y="2814140"/>
            <a:ext cx="667511" cy="654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40455" y="3441078"/>
            <a:ext cx="1020805" cy="1344637"/>
            <a:chOff x="9882329" y="3122532"/>
            <a:chExt cx="1041275" cy="1371600"/>
          </a:xfrm>
        </p:grpSpPr>
        <p:grpSp>
          <p:nvGrpSpPr>
            <p:cNvPr id="34" name="Group 33"/>
            <p:cNvGrpSpPr>
              <a:grpSpLocks noChangeAspect="1"/>
            </p:cNvGrpSpPr>
            <p:nvPr/>
          </p:nvGrpSpPr>
          <p:grpSpPr>
            <a:xfrm>
              <a:off x="9882329" y="3122532"/>
              <a:ext cx="1018773" cy="1371600"/>
              <a:chOff x="6592193" y="1888324"/>
              <a:chExt cx="2181834" cy="2937461"/>
            </a:xfrm>
          </p:grpSpPr>
          <p:sp>
            <p:nvSpPr>
              <p:cNvPr id="36" name="Can 35"/>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7" name="Donut 36"/>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8" name="Group 37"/>
              <p:cNvGrpSpPr/>
              <p:nvPr/>
            </p:nvGrpSpPr>
            <p:grpSpPr>
              <a:xfrm>
                <a:off x="6654555" y="1948052"/>
                <a:ext cx="2062791" cy="999923"/>
                <a:chOff x="3418451" y="1327507"/>
                <a:chExt cx="2706124" cy="1321666"/>
              </a:xfrm>
            </p:grpSpPr>
            <p:sp>
              <p:nvSpPr>
                <p:cNvPr id="39" name="Donut 38"/>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0" name="Freeform 39"/>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35" name="TextBox 34"/>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41" name="Group 40"/>
          <p:cNvGrpSpPr/>
          <p:nvPr/>
        </p:nvGrpSpPr>
        <p:grpSpPr>
          <a:xfrm>
            <a:off x="5877570" y="3441078"/>
            <a:ext cx="1020805" cy="1344637"/>
            <a:chOff x="9882329" y="3122532"/>
            <a:chExt cx="1041275" cy="1371600"/>
          </a:xfrm>
        </p:grpSpPr>
        <p:grpSp>
          <p:nvGrpSpPr>
            <p:cNvPr id="42" name="Group 41"/>
            <p:cNvGrpSpPr>
              <a:grpSpLocks noChangeAspect="1"/>
            </p:cNvGrpSpPr>
            <p:nvPr/>
          </p:nvGrpSpPr>
          <p:grpSpPr>
            <a:xfrm>
              <a:off x="9882329" y="3122532"/>
              <a:ext cx="1018773" cy="1371600"/>
              <a:chOff x="6592193" y="1888324"/>
              <a:chExt cx="2181834" cy="2937461"/>
            </a:xfrm>
          </p:grpSpPr>
          <p:sp>
            <p:nvSpPr>
              <p:cNvPr id="44" name="Can 43"/>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5" name="Donut 44"/>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46" name="Group 45"/>
              <p:cNvGrpSpPr/>
              <p:nvPr/>
            </p:nvGrpSpPr>
            <p:grpSpPr>
              <a:xfrm>
                <a:off x="6654555" y="1948052"/>
                <a:ext cx="2062791" cy="999923"/>
                <a:chOff x="3418451" y="1327507"/>
                <a:chExt cx="2706124" cy="1321666"/>
              </a:xfrm>
            </p:grpSpPr>
            <p:sp>
              <p:nvSpPr>
                <p:cNvPr id="47" name="Donut 46"/>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8" name="Freeform 47"/>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43" name="TextBox 42"/>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59" name="Freeform 58"/>
          <p:cNvSpPr/>
          <p:nvPr/>
        </p:nvSpPr>
        <p:spPr bwMode="auto">
          <a:xfrm>
            <a:off x="1073176"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0" name="Freeform 59"/>
          <p:cNvSpPr/>
          <p:nvPr/>
        </p:nvSpPr>
        <p:spPr bwMode="auto">
          <a:xfrm>
            <a:off x="2547228"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1" name="Freeform 60"/>
          <p:cNvSpPr/>
          <p:nvPr/>
        </p:nvSpPr>
        <p:spPr bwMode="auto">
          <a:xfrm>
            <a:off x="401071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2" name="Freeform 61"/>
          <p:cNvSpPr/>
          <p:nvPr/>
        </p:nvSpPr>
        <p:spPr bwMode="auto">
          <a:xfrm>
            <a:off x="547625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5" name="Flowchart: Magnetic Disk 64"/>
          <p:cNvSpPr/>
          <p:nvPr/>
        </p:nvSpPr>
        <p:spPr>
          <a:xfrm>
            <a:off x="2596922"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7" name="Flowchart: Magnetic Disk 66"/>
          <p:cNvSpPr/>
          <p:nvPr/>
        </p:nvSpPr>
        <p:spPr>
          <a:xfrm>
            <a:off x="31633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8" name="Flowchart: Magnetic Disk 67"/>
          <p:cNvSpPr/>
          <p:nvPr/>
        </p:nvSpPr>
        <p:spPr>
          <a:xfrm>
            <a:off x="372969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9" name="Flowchart: Magnetic Disk 68"/>
          <p:cNvSpPr/>
          <p:nvPr/>
        </p:nvSpPr>
        <p:spPr>
          <a:xfrm>
            <a:off x="42932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0" name="Flowchart: Magnetic Disk 69"/>
          <p:cNvSpPr/>
          <p:nvPr/>
        </p:nvSpPr>
        <p:spPr>
          <a:xfrm>
            <a:off x="485452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2" name="TextBox 71"/>
          <p:cNvSpPr txBox="1"/>
          <p:nvPr/>
        </p:nvSpPr>
        <p:spPr>
          <a:xfrm>
            <a:off x="3259210" y="5344990"/>
            <a:ext cx="2192640" cy="474016"/>
          </a:xfrm>
          <a:prstGeom prst="rect">
            <a:avLst/>
          </a:prstGeom>
          <a:noFill/>
        </p:spPr>
        <p:txBody>
          <a:bodyPr wrap="squar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Storage</a:t>
            </a:r>
          </a:p>
        </p:txBody>
      </p:sp>
      <p:cxnSp>
        <p:nvCxnSpPr>
          <p:cNvPr id="82" name="Straight Connector 81"/>
          <p:cNvCxnSpPr>
            <a:stCxn id="20" idx="3"/>
          </p:cNvCxnSpPr>
          <p:nvPr/>
        </p:nvCxnSpPr>
        <p:spPr>
          <a:xfrm>
            <a:off x="1982372"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474288"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59946"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78243" y="4785715"/>
            <a:ext cx="0" cy="440803"/>
          </a:xfrm>
          <a:prstGeom prst="line">
            <a:avLst/>
          </a:prstGeom>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952262" y="2687814"/>
            <a:ext cx="2228150" cy="4528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rPr>
              <a:t>Massively Parallel Processing (MPP) Engine</a:t>
            </a:r>
          </a:p>
        </p:txBody>
      </p:sp>
      <p:sp>
        <p:nvSpPr>
          <p:cNvPr id="3" name="Rounded Rectangle 2"/>
          <p:cNvSpPr/>
          <p:nvPr/>
        </p:nvSpPr>
        <p:spPr>
          <a:xfrm>
            <a:off x="568411" y="3175023"/>
            <a:ext cx="7105135" cy="186653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nvGrpSpPr>
          <p:cNvPr id="97" name="Group 96"/>
          <p:cNvGrpSpPr/>
          <p:nvPr/>
        </p:nvGrpSpPr>
        <p:grpSpPr>
          <a:xfrm>
            <a:off x="8480102" y="1231522"/>
            <a:ext cx="3108915" cy="3461294"/>
            <a:chOff x="9740286" y="3122532"/>
            <a:chExt cx="1389077" cy="1602647"/>
          </a:xfrm>
        </p:grpSpPr>
        <p:grpSp>
          <p:nvGrpSpPr>
            <p:cNvPr id="101" name="Group 100"/>
            <p:cNvGrpSpPr>
              <a:grpSpLocks noChangeAspect="1"/>
            </p:cNvGrpSpPr>
            <p:nvPr/>
          </p:nvGrpSpPr>
          <p:grpSpPr>
            <a:xfrm>
              <a:off x="9882329" y="3122532"/>
              <a:ext cx="1018773" cy="1371600"/>
              <a:chOff x="6592193" y="1888324"/>
              <a:chExt cx="2181834" cy="2937461"/>
            </a:xfrm>
          </p:grpSpPr>
          <p:sp>
            <p:nvSpPr>
              <p:cNvPr id="103" name="Can 102"/>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07" name="Donut 106"/>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108" name="Group 107"/>
              <p:cNvGrpSpPr/>
              <p:nvPr/>
            </p:nvGrpSpPr>
            <p:grpSpPr>
              <a:xfrm>
                <a:off x="6654555" y="1948052"/>
                <a:ext cx="2062791" cy="999923"/>
                <a:chOff x="3418451" y="1327507"/>
                <a:chExt cx="2706124" cy="1321666"/>
              </a:xfrm>
            </p:grpSpPr>
            <p:sp>
              <p:nvSpPr>
                <p:cNvPr id="109" name="Donut 108"/>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10" name="Freeform 109"/>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102" name="TextBox 101"/>
            <p:cNvSpPr txBox="1"/>
            <p:nvPr/>
          </p:nvSpPr>
          <p:spPr>
            <a:xfrm>
              <a:off x="10070179" y="3755827"/>
              <a:ext cx="671358" cy="474922"/>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400"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400"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Node(s)</a:t>
              </a:r>
            </a:p>
          </p:txBody>
        </p:sp>
        <p:sp>
          <p:nvSpPr>
            <p:cNvPr id="112" name="TextBox 111"/>
            <p:cNvSpPr txBox="1"/>
            <p:nvPr/>
          </p:nvSpPr>
          <p:spPr>
            <a:xfrm>
              <a:off x="9740286" y="4439791"/>
              <a:ext cx="1389077" cy="285388"/>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4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Azure SQL Database</a:t>
              </a:r>
            </a:p>
          </p:txBody>
        </p:sp>
      </p:grpSp>
      <p:sp>
        <p:nvSpPr>
          <p:cNvPr id="111" name="Freeform 110"/>
          <p:cNvSpPr/>
          <p:nvPr/>
        </p:nvSpPr>
        <p:spPr bwMode="auto">
          <a:xfrm>
            <a:off x="8151079" y="1470433"/>
            <a:ext cx="1293860" cy="86150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200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a:p>
            <a:pPr marL="0" marR="0" lvl="0" indent="0" algn="ctr" defTabSz="895923" eaLnBrk="1" fontAlgn="base" latinLnBrk="0" hangingPunct="1">
              <a:lnSpc>
                <a:spcPct val="90000"/>
              </a:lnSpc>
              <a:spcBef>
                <a:spcPct val="0"/>
              </a:spcBef>
              <a:spcAft>
                <a:spcPct val="0"/>
              </a:spcAft>
              <a:buClrTx/>
              <a:buSzTx/>
              <a:buFontTx/>
              <a:buNone/>
              <a:tabLst/>
              <a:defRPr/>
            </a:pPr>
            <a:r>
              <a:rPr kumimoji="0" lang="en-IN" sz="200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cxnSp>
        <p:nvCxnSpPr>
          <p:cNvPr id="6" name="Straight Arrow Connector 5"/>
          <p:cNvCxnSpPr>
            <a:stCxn id="3" idx="3"/>
          </p:cNvCxnSpPr>
          <p:nvPr/>
        </p:nvCxnSpPr>
        <p:spPr>
          <a:xfrm flipV="1">
            <a:off x="7673546" y="3399775"/>
            <a:ext cx="870448" cy="70851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8121123" y="5328423"/>
            <a:ext cx="3697212" cy="1281160"/>
          </a:xfrm>
          <a:prstGeom prst="rect">
            <a:avLst/>
          </a:prstGeom>
          <a:noFill/>
        </p:spPr>
        <p:txBody>
          <a:bodyPr wrap="squar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24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An increase of DWU will increase the number of compute nodes</a:t>
            </a:r>
          </a:p>
        </p:txBody>
      </p:sp>
      <p:sp>
        <p:nvSpPr>
          <p:cNvPr id="81" name="Rectangle 80"/>
          <p:cNvSpPr/>
          <p:nvPr/>
        </p:nvSpPr>
        <p:spPr>
          <a:xfrm>
            <a:off x="3163309" y="1653733"/>
            <a:ext cx="596637" cy="230832"/>
          </a:xfrm>
          <a:prstGeom prst="rect">
            <a:avLst/>
          </a:prstGeom>
        </p:spPr>
        <p:txBody>
          <a:bodyPr wrap="none">
            <a:spAutoFit/>
          </a:bodyPr>
          <a:lstStyle/>
          <a:p>
            <a:pPr lvl="0" algn="ctr" defTabSz="895923" fontAlgn="base">
              <a:lnSpc>
                <a:spcPct val="90000"/>
              </a:lnSpc>
              <a:spcBef>
                <a:spcPct val="0"/>
              </a:spcBef>
              <a:spcAft>
                <a:spcPct val="0"/>
              </a:spcAft>
              <a:defRPr/>
            </a:pPr>
            <a:r>
              <a:rPr lang="en-IN" sz="1000" b="1" kern="0" dirty="0">
                <a:solidFill>
                  <a:srgbClr val="505050"/>
                </a:solidFill>
                <a:latin typeface="Segoe UI Light"/>
                <a:ea typeface="Segoe UI" pitchFamily="34" charset="0"/>
                <a:cs typeface="Segoe UI" pitchFamily="34" charset="0"/>
              </a:rPr>
              <a:t>SQL DB</a:t>
            </a:r>
          </a:p>
        </p:txBody>
      </p:sp>
    </p:spTree>
    <p:extLst>
      <p:ext uri="{BB962C8B-B14F-4D97-AF65-F5344CB8AC3E}">
        <p14:creationId xmlns:p14="http://schemas.microsoft.com/office/powerpoint/2010/main" val="26592471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 node</a:t>
            </a:r>
          </a:p>
        </p:txBody>
      </p:sp>
      <p:sp>
        <p:nvSpPr>
          <p:cNvPr id="3" name="Content Placeholder 2"/>
          <p:cNvSpPr>
            <a:spLocks noGrp="1"/>
          </p:cNvSpPr>
          <p:nvPr>
            <p:ph idx="4294967295"/>
          </p:nvPr>
        </p:nvSpPr>
        <p:spPr>
          <a:xfrm>
            <a:off x="636775" y="1304957"/>
            <a:ext cx="10514108" cy="3678956"/>
          </a:xfrm>
          <a:prstGeom prst="rect">
            <a:avLst/>
          </a:prstGeom>
        </p:spPr>
        <p:txBody>
          <a:bodyPr/>
          <a:lstStyle/>
          <a:p>
            <a:r>
              <a:rPr lang="en-GB" sz="2800" dirty="0">
                <a:solidFill>
                  <a:schemeClr val="bg2">
                    <a:lumMod val="25000"/>
                  </a:schemeClr>
                </a:solidFill>
              </a:rPr>
              <a:t>Power behind the SQL DW; Performs the heavy lift</a:t>
            </a:r>
          </a:p>
          <a:p>
            <a:pPr lvl="1"/>
            <a:r>
              <a:rPr lang="en-GB" sz="2400" dirty="0"/>
              <a:t>Accepts requests from control node</a:t>
            </a:r>
          </a:p>
          <a:p>
            <a:endParaRPr lang="en-GB" sz="1176" dirty="0"/>
          </a:p>
          <a:p>
            <a:r>
              <a:rPr lang="en-GB" sz="2800" dirty="0">
                <a:solidFill>
                  <a:schemeClr val="bg2">
                    <a:lumMod val="25000"/>
                  </a:schemeClr>
                </a:solidFill>
              </a:rPr>
              <a:t>Is a highly tuned SMP System</a:t>
            </a:r>
          </a:p>
          <a:p>
            <a:pPr lvl="1"/>
            <a:r>
              <a:rPr lang="en-GB" sz="2400" dirty="0"/>
              <a:t>Optimises requests from control node</a:t>
            </a:r>
          </a:p>
          <a:p>
            <a:endParaRPr lang="en-GB" sz="1176" dirty="0"/>
          </a:p>
          <a:p>
            <a:r>
              <a:rPr lang="en-GB" sz="2800" dirty="0">
                <a:solidFill>
                  <a:schemeClr val="bg2">
                    <a:lumMod val="25000"/>
                  </a:schemeClr>
                </a:solidFill>
              </a:rPr>
              <a:t>SQL Databases that store data</a:t>
            </a:r>
          </a:p>
          <a:p>
            <a:r>
              <a:rPr lang="en-GB" sz="2800" dirty="0">
                <a:solidFill>
                  <a:schemeClr val="bg2">
                    <a:lumMod val="25000"/>
                  </a:schemeClr>
                </a:solidFill>
              </a:rPr>
              <a:t>Workers that run parallel queries on data</a:t>
            </a:r>
          </a:p>
          <a:p>
            <a:endParaRPr lang="en-GB" sz="2800" dirty="0">
              <a:solidFill>
                <a:schemeClr val="bg2">
                  <a:lumMod val="25000"/>
                </a:schemeClr>
              </a:solidFill>
            </a:endParaRPr>
          </a:p>
        </p:txBody>
      </p:sp>
      <p:sp>
        <p:nvSpPr>
          <p:cNvPr id="5" name="Rectangle 4"/>
          <p:cNvSpPr/>
          <p:nvPr/>
        </p:nvSpPr>
        <p:spPr>
          <a:xfrm>
            <a:off x="6941955" y="5350161"/>
            <a:ext cx="4319387" cy="1100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r>
              <a:rPr lang="en-GB" sz="3529" kern="0" dirty="0">
                <a:solidFill>
                  <a:sysClr val="windowText" lastClr="000000"/>
                </a:solidFill>
                <a:latin typeface="+mj-lt"/>
              </a:rPr>
              <a:t>Uses SQL Server</a:t>
            </a:r>
          </a:p>
        </p:txBody>
      </p:sp>
      <p:sp>
        <p:nvSpPr>
          <p:cNvPr id="6" name="Rectangle 5"/>
          <p:cNvSpPr/>
          <p:nvPr/>
        </p:nvSpPr>
        <p:spPr>
          <a:xfrm>
            <a:off x="747234" y="5350161"/>
            <a:ext cx="5399234" cy="10798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r>
              <a:rPr lang="en-GB" sz="3529" kern="0" dirty="0">
                <a:solidFill>
                  <a:schemeClr val="bg1"/>
                </a:solidFill>
                <a:latin typeface="+mj-lt"/>
              </a:rPr>
              <a:t>No direct user interaction</a:t>
            </a:r>
          </a:p>
        </p:txBody>
      </p:sp>
    </p:spTree>
    <p:extLst>
      <p:ext uri="{BB962C8B-B14F-4D97-AF65-F5344CB8AC3E}">
        <p14:creationId xmlns:p14="http://schemas.microsoft.com/office/powerpoint/2010/main" val="201441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1482999" y="5226518"/>
            <a:ext cx="5100681" cy="1405288"/>
          </a:xfrm>
          <a:prstGeom prst="roundRect">
            <a:avLst/>
          </a:prstGeom>
          <a:solidFill>
            <a:schemeClr val="accent3">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3" name="Freeform 62"/>
          <p:cNvSpPr/>
          <p:nvPr/>
        </p:nvSpPr>
        <p:spPr bwMode="auto">
          <a:xfrm>
            <a:off x="2110104" y="5456949"/>
            <a:ext cx="1619592" cy="87647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89684" y="200013"/>
            <a:ext cx="10515600" cy="743495"/>
          </a:xfrm>
        </p:spPr>
        <p:txBody>
          <a:bodyPr/>
          <a:lstStyle/>
          <a:p>
            <a:r>
              <a:rPr lang="en-US" sz="4000" dirty="0">
                <a:solidFill>
                  <a:schemeClr val="tx1"/>
                </a:solidFill>
              </a:rPr>
              <a:t>Azure SQL Data Warehouse – premium storage</a:t>
            </a:r>
          </a:p>
        </p:txBody>
      </p:sp>
      <p:sp>
        <p:nvSpPr>
          <p:cNvPr id="4" name="Rectangle 378"/>
          <p:cNvSpPr>
            <a:spLocks noChangeArrowheads="1"/>
          </p:cNvSpPr>
          <p:nvPr/>
        </p:nvSpPr>
        <p:spPr bwMode="auto">
          <a:xfrm>
            <a:off x="3723906" y="1987750"/>
            <a:ext cx="64" cy="36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353" b="0" i="0" u="none" strike="noStrike" kern="0" cap="none" spc="0" normalizeH="0" baseline="0" noProof="0" dirty="0">
              <a:ln>
                <a:noFill/>
              </a:ln>
              <a:solidFill>
                <a:srgbClr val="505050"/>
              </a:solidFill>
              <a:effectLst/>
              <a:uLnTx/>
              <a:uFillTx/>
              <a:latin typeface="Segoe UI"/>
            </a:endParaRPr>
          </a:p>
        </p:txBody>
      </p:sp>
      <p:grpSp>
        <p:nvGrpSpPr>
          <p:cNvPr id="7" name="Group 6"/>
          <p:cNvGrpSpPr/>
          <p:nvPr/>
        </p:nvGrpSpPr>
        <p:grpSpPr>
          <a:xfrm>
            <a:off x="3573290" y="1469503"/>
            <a:ext cx="998746" cy="1344637"/>
            <a:chOff x="9882329" y="3122532"/>
            <a:chExt cx="1018773" cy="1371600"/>
          </a:xfrm>
        </p:grpSpPr>
        <p:grpSp>
          <p:nvGrpSpPr>
            <p:cNvPr id="8" name="Group 7"/>
            <p:cNvGrpSpPr>
              <a:grpSpLocks noChangeAspect="1"/>
            </p:cNvGrpSpPr>
            <p:nvPr/>
          </p:nvGrpSpPr>
          <p:grpSpPr>
            <a:xfrm>
              <a:off x="9882329" y="3122532"/>
              <a:ext cx="1018773" cy="1371600"/>
              <a:chOff x="6592193" y="1888324"/>
              <a:chExt cx="2181834" cy="2937461"/>
            </a:xfrm>
          </p:grpSpPr>
          <p:sp>
            <p:nvSpPr>
              <p:cNvPr id="10" name="Can 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1" name="Donut 1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12" name="Group 11"/>
              <p:cNvGrpSpPr/>
              <p:nvPr/>
            </p:nvGrpSpPr>
            <p:grpSpPr>
              <a:xfrm>
                <a:off x="6654555" y="1948052"/>
                <a:ext cx="2062791" cy="999923"/>
                <a:chOff x="3418451" y="1327507"/>
                <a:chExt cx="2706124" cy="1321666"/>
              </a:xfrm>
            </p:grpSpPr>
            <p:sp>
              <p:nvSpPr>
                <p:cNvPr id="13" name="Donut 12"/>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14" name="Freeform 1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9" name="TextBox 8"/>
            <p:cNvSpPr txBox="1"/>
            <p:nvPr/>
          </p:nvSpPr>
          <p:spPr>
            <a:xfrm>
              <a:off x="9954823" y="3659933"/>
              <a:ext cx="902064"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Control</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15" name="Freeform 14"/>
          <p:cNvSpPr/>
          <p:nvPr/>
        </p:nvSpPr>
        <p:spPr bwMode="auto">
          <a:xfrm>
            <a:off x="3140695" y="1518051"/>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nvGrpSpPr>
          <p:cNvPr id="17" name="Group 16"/>
          <p:cNvGrpSpPr/>
          <p:nvPr/>
        </p:nvGrpSpPr>
        <p:grpSpPr>
          <a:xfrm>
            <a:off x="1482999" y="3441078"/>
            <a:ext cx="1020805" cy="1344637"/>
            <a:chOff x="9882329" y="3122532"/>
            <a:chExt cx="1041275" cy="1371600"/>
          </a:xfrm>
        </p:grpSpPr>
        <p:grpSp>
          <p:nvGrpSpPr>
            <p:cNvPr id="18" name="Group 17"/>
            <p:cNvGrpSpPr>
              <a:grpSpLocks noChangeAspect="1"/>
            </p:cNvGrpSpPr>
            <p:nvPr/>
          </p:nvGrpSpPr>
          <p:grpSpPr>
            <a:xfrm>
              <a:off x="9882329" y="3122532"/>
              <a:ext cx="1018773" cy="1371600"/>
              <a:chOff x="6592193" y="1888324"/>
              <a:chExt cx="2181834" cy="2937461"/>
            </a:xfrm>
          </p:grpSpPr>
          <p:sp>
            <p:nvSpPr>
              <p:cNvPr id="20" name="Can 19"/>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1" name="Donut 20"/>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22" name="Group 21"/>
              <p:cNvGrpSpPr/>
              <p:nvPr/>
            </p:nvGrpSpPr>
            <p:grpSpPr>
              <a:xfrm>
                <a:off x="6654555" y="1948052"/>
                <a:ext cx="2062791" cy="999923"/>
                <a:chOff x="3418451" y="1327507"/>
                <a:chExt cx="2706124" cy="1321666"/>
              </a:xfrm>
            </p:grpSpPr>
            <p:sp>
              <p:nvSpPr>
                <p:cNvPr id="23" name="Donut 22"/>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4" name="Freeform 23"/>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19" name="TextBox 18"/>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25" name="Group 24"/>
          <p:cNvGrpSpPr/>
          <p:nvPr/>
        </p:nvGrpSpPr>
        <p:grpSpPr>
          <a:xfrm>
            <a:off x="2974915" y="3441078"/>
            <a:ext cx="1020805" cy="1344637"/>
            <a:chOff x="9882329" y="3122532"/>
            <a:chExt cx="1041275" cy="1371600"/>
          </a:xfrm>
        </p:grpSpPr>
        <p:grpSp>
          <p:nvGrpSpPr>
            <p:cNvPr id="26" name="Group 25"/>
            <p:cNvGrpSpPr>
              <a:grpSpLocks noChangeAspect="1"/>
            </p:cNvGrpSpPr>
            <p:nvPr/>
          </p:nvGrpSpPr>
          <p:grpSpPr>
            <a:xfrm>
              <a:off x="9882329" y="3122532"/>
              <a:ext cx="1018773" cy="1371600"/>
              <a:chOff x="6592193" y="1888324"/>
              <a:chExt cx="2181834" cy="2937461"/>
            </a:xfrm>
          </p:grpSpPr>
          <p:sp>
            <p:nvSpPr>
              <p:cNvPr id="28" name="Can 27"/>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29" name="Donut 28"/>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0" name="Group 29"/>
              <p:cNvGrpSpPr/>
              <p:nvPr/>
            </p:nvGrpSpPr>
            <p:grpSpPr>
              <a:xfrm>
                <a:off x="6654555" y="1948052"/>
                <a:ext cx="2062791" cy="999923"/>
                <a:chOff x="3418451" y="1327507"/>
                <a:chExt cx="2706124" cy="1321666"/>
              </a:xfrm>
            </p:grpSpPr>
            <p:sp>
              <p:nvSpPr>
                <p:cNvPr id="31" name="Donut 30"/>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2" name="Freeform 31"/>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27" name="TextBox 26"/>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cxnSp>
        <p:nvCxnSpPr>
          <p:cNvPr id="50" name="Straight Connector 49"/>
          <p:cNvCxnSpPr>
            <a:stCxn id="20" idx="1"/>
          </p:cNvCxnSpPr>
          <p:nvPr/>
        </p:nvCxnSpPr>
        <p:spPr>
          <a:xfrm flipV="1">
            <a:off x="1982372" y="2590945"/>
            <a:ext cx="1590918" cy="850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0"/>
          </p:cNvCxnSpPr>
          <p:nvPr/>
        </p:nvCxnSpPr>
        <p:spPr>
          <a:xfrm flipH="1" flipV="1">
            <a:off x="4546090" y="2590945"/>
            <a:ext cx="1832153" cy="877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0"/>
          </p:cNvCxnSpPr>
          <p:nvPr/>
        </p:nvCxnSpPr>
        <p:spPr>
          <a:xfrm flipV="1">
            <a:off x="3474288" y="2814140"/>
            <a:ext cx="366192" cy="62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9" idx="0"/>
          </p:cNvCxnSpPr>
          <p:nvPr/>
        </p:nvCxnSpPr>
        <p:spPr>
          <a:xfrm flipH="1" flipV="1">
            <a:off x="4273617" y="2814140"/>
            <a:ext cx="667511" cy="654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40455" y="3441078"/>
            <a:ext cx="1020805" cy="1344637"/>
            <a:chOff x="9882329" y="3122532"/>
            <a:chExt cx="1041275" cy="1371600"/>
          </a:xfrm>
        </p:grpSpPr>
        <p:grpSp>
          <p:nvGrpSpPr>
            <p:cNvPr id="34" name="Group 33"/>
            <p:cNvGrpSpPr>
              <a:grpSpLocks noChangeAspect="1"/>
            </p:cNvGrpSpPr>
            <p:nvPr/>
          </p:nvGrpSpPr>
          <p:grpSpPr>
            <a:xfrm>
              <a:off x="9882329" y="3122532"/>
              <a:ext cx="1018773" cy="1371600"/>
              <a:chOff x="6592193" y="1888324"/>
              <a:chExt cx="2181834" cy="2937461"/>
            </a:xfrm>
          </p:grpSpPr>
          <p:sp>
            <p:nvSpPr>
              <p:cNvPr id="36" name="Can 35"/>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37" name="Donut 36"/>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38" name="Group 37"/>
              <p:cNvGrpSpPr/>
              <p:nvPr/>
            </p:nvGrpSpPr>
            <p:grpSpPr>
              <a:xfrm>
                <a:off x="6654555" y="1948052"/>
                <a:ext cx="2062791" cy="999923"/>
                <a:chOff x="3418451" y="1327507"/>
                <a:chExt cx="2706124" cy="1321666"/>
              </a:xfrm>
            </p:grpSpPr>
            <p:sp>
              <p:nvSpPr>
                <p:cNvPr id="39" name="Donut 38"/>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0" name="Freeform 39"/>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35" name="TextBox 34"/>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grpSp>
        <p:nvGrpSpPr>
          <p:cNvPr id="41" name="Group 40"/>
          <p:cNvGrpSpPr/>
          <p:nvPr/>
        </p:nvGrpSpPr>
        <p:grpSpPr>
          <a:xfrm>
            <a:off x="5877570" y="3441078"/>
            <a:ext cx="1020805" cy="1344637"/>
            <a:chOff x="9882329" y="3122532"/>
            <a:chExt cx="1041275" cy="1371600"/>
          </a:xfrm>
        </p:grpSpPr>
        <p:grpSp>
          <p:nvGrpSpPr>
            <p:cNvPr id="42" name="Group 41"/>
            <p:cNvGrpSpPr>
              <a:grpSpLocks noChangeAspect="1"/>
            </p:cNvGrpSpPr>
            <p:nvPr/>
          </p:nvGrpSpPr>
          <p:grpSpPr>
            <a:xfrm>
              <a:off x="9882329" y="3122532"/>
              <a:ext cx="1018773" cy="1371600"/>
              <a:chOff x="6592193" y="1888324"/>
              <a:chExt cx="2181834" cy="2937461"/>
            </a:xfrm>
          </p:grpSpPr>
          <p:sp>
            <p:nvSpPr>
              <p:cNvPr id="44" name="Can 43"/>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5" name="Donut 44"/>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nvGrpSpPr>
              <p:cNvPr id="46" name="Group 45"/>
              <p:cNvGrpSpPr/>
              <p:nvPr/>
            </p:nvGrpSpPr>
            <p:grpSpPr>
              <a:xfrm>
                <a:off x="6654555" y="1948052"/>
                <a:ext cx="2062791" cy="999923"/>
                <a:chOff x="3418451" y="1327507"/>
                <a:chExt cx="2706124" cy="1321666"/>
              </a:xfrm>
            </p:grpSpPr>
            <p:sp>
              <p:nvSpPr>
                <p:cNvPr id="47" name="Donut 46"/>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sp>
              <p:nvSpPr>
                <p:cNvPr id="48" name="Freeform 47"/>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IN" sz="1765" b="0" i="0" u="none" strike="noStrike" kern="0" cap="none" spc="0" normalizeH="0" baseline="0" noProof="0" dirty="0">
                    <a:ln>
                      <a:noFill/>
                    </a:ln>
                    <a:solidFill>
                      <a:srgbClr val="FFFFFF"/>
                    </a:solidFill>
                    <a:effectLst/>
                    <a:uLnTx/>
                    <a:uFillTx/>
                  </a:endParaRPr>
                </a:p>
              </p:txBody>
            </p:sp>
          </p:grpSp>
        </p:grpSp>
        <p:sp>
          <p:nvSpPr>
            <p:cNvPr id="43" name="TextBox 42"/>
            <p:cNvSpPr txBox="1"/>
            <p:nvPr/>
          </p:nvSpPr>
          <p:spPr>
            <a:xfrm>
              <a:off x="9888112" y="3659933"/>
              <a:ext cx="1035492" cy="755871"/>
            </a:xfrm>
            <a:prstGeom prst="rect">
              <a:avLst/>
            </a:prstGeom>
            <a:noFill/>
          </p:spPr>
          <p:txBody>
            <a:bodyPr wrap="non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Compute</a:t>
              </a:r>
            </a:p>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Node</a:t>
              </a:r>
            </a:p>
          </p:txBody>
        </p:sp>
      </p:grpSp>
      <p:sp>
        <p:nvSpPr>
          <p:cNvPr id="59" name="Freeform 58"/>
          <p:cNvSpPr/>
          <p:nvPr/>
        </p:nvSpPr>
        <p:spPr bwMode="auto">
          <a:xfrm>
            <a:off x="1073176"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0" name="Freeform 59"/>
          <p:cNvSpPr/>
          <p:nvPr/>
        </p:nvSpPr>
        <p:spPr bwMode="auto">
          <a:xfrm>
            <a:off x="2547228"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1" name="Freeform 60"/>
          <p:cNvSpPr/>
          <p:nvPr/>
        </p:nvSpPr>
        <p:spPr bwMode="auto">
          <a:xfrm>
            <a:off x="401071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2" name="Freeform 61"/>
          <p:cNvSpPr/>
          <p:nvPr/>
        </p:nvSpPr>
        <p:spPr bwMode="auto">
          <a:xfrm>
            <a:off x="5476259" y="348797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IN" sz="1050"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65" name="Flowchart: Magnetic Disk 64"/>
          <p:cNvSpPr/>
          <p:nvPr/>
        </p:nvSpPr>
        <p:spPr>
          <a:xfrm>
            <a:off x="2596922"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7" name="Flowchart: Magnetic Disk 66"/>
          <p:cNvSpPr/>
          <p:nvPr/>
        </p:nvSpPr>
        <p:spPr>
          <a:xfrm>
            <a:off x="31633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8" name="Flowchart: Magnetic Disk 67"/>
          <p:cNvSpPr/>
          <p:nvPr/>
        </p:nvSpPr>
        <p:spPr>
          <a:xfrm>
            <a:off x="372969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9" name="Flowchart: Magnetic Disk 68"/>
          <p:cNvSpPr/>
          <p:nvPr/>
        </p:nvSpPr>
        <p:spPr>
          <a:xfrm>
            <a:off x="4293209"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0" name="Flowchart: Magnetic Disk 69"/>
          <p:cNvSpPr/>
          <p:nvPr/>
        </p:nvSpPr>
        <p:spPr>
          <a:xfrm>
            <a:off x="4854526" y="5732351"/>
            <a:ext cx="539015" cy="4138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72" name="TextBox 71"/>
          <p:cNvSpPr txBox="1"/>
          <p:nvPr/>
        </p:nvSpPr>
        <p:spPr>
          <a:xfrm>
            <a:off x="3259210" y="5344990"/>
            <a:ext cx="2192640" cy="474016"/>
          </a:xfrm>
          <a:prstGeom prst="rect">
            <a:avLst/>
          </a:prstGeom>
          <a:noFill/>
        </p:spPr>
        <p:txBody>
          <a:bodyPr wrap="square" lIns="175761" tIns="140609" rIns="175761" bIns="140609" rtlCol="0">
            <a:spAutoFit/>
          </a:bodyPr>
          <a:lstStyle/>
          <a:p>
            <a:pPr marL="0" marR="0" lvl="0" indent="0" algn="ctr" defTabSz="895509" eaLnBrk="1" fontAlgn="base" latinLnBrk="0" hangingPunct="1">
              <a:lnSpc>
                <a:spcPct val="90000"/>
              </a:lnSpc>
              <a:spcBef>
                <a:spcPct val="0"/>
              </a:spcBef>
              <a:spcAft>
                <a:spcPts val="576"/>
              </a:spcAft>
              <a:buClrTx/>
              <a:buSzTx/>
              <a:buFontTx/>
              <a:buNone/>
              <a:tabLst/>
              <a:defRPr/>
            </a:pPr>
            <a:r>
              <a:rPr kumimoji="0" lang="en-US" sz="1372" b="0" i="0" u="none" strike="noStrike" kern="0" cap="none" spc="0" normalizeH="0" baseline="0" noProof="0" dirty="0">
                <a:ln>
                  <a:noFill/>
                </a:ln>
                <a:solidFill>
                  <a:srgbClr val="515151"/>
                </a:solidFill>
                <a:effectLst/>
                <a:uLnTx/>
                <a:uFillTx/>
                <a:ea typeface="MS PGothic" charset="0"/>
                <a:cs typeface="Segoe UI" panose="020B0502040204020203" pitchFamily="34" charset="0"/>
              </a:rPr>
              <a:t>Storage</a:t>
            </a:r>
          </a:p>
        </p:txBody>
      </p:sp>
      <p:cxnSp>
        <p:nvCxnSpPr>
          <p:cNvPr id="82" name="Straight Connector 81"/>
          <p:cNvCxnSpPr>
            <a:stCxn id="20" idx="3"/>
          </p:cNvCxnSpPr>
          <p:nvPr/>
        </p:nvCxnSpPr>
        <p:spPr>
          <a:xfrm>
            <a:off x="1982372"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474288"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59946" y="4785715"/>
            <a:ext cx="0" cy="440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78243" y="4785715"/>
            <a:ext cx="0" cy="440803"/>
          </a:xfrm>
          <a:prstGeom prst="line">
            <a:avLst/>
          </a:prstGeom>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952262" y="2687814"/>
            <a:ext cx="2228150" cy="452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rPr>
              <a:t>Massively Parallel Processing (MPP) Engine</a:t>
            </a:r>
          </a:p>
        </p:txBody>
      </p:sp>
      <p:sp>
        <p:nvSpPr>
          <p:cNvPr id="3" name="Rounded Rectangle 2"/>
          <p:cNvSpPr/>
          <p:nvPr/>
        </p:nvSpPr>
        <p:spPr>
          <a:xfrm>
            <a:off x="568411" y="5069810"/>
            <a:ext cx="7105135" cy="165678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6" name="Straight Arrow Connector 5"/>
          <p:cNvCxnSpPr>
            <a:stCxn id="3" idx="3"/>
          </p:cNvCxnSpPr>
          <p:nvPr/>
        </p:nvCxnSpPr>
        <p:spPr>
          <a:xfrm flipV="1">
            <a:off x="7673546" y="5069810"/>
            <a:ext cx="500673" cy="82839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8193037" y="3520348"/>
            <a:ext cx="3697212" cy="2530733"/>
          </a:xfrm>
          <a:prstGeom prst="rect">
            <a:avLst/>
          </a:prstGeom>
          <a:noFill/>
        </p:spPr>
        <p:txBody>
          <a:bodyPr wrap="square" lIns="175761" tIns="140609" rIns="175761" bIns="140609" rtlCol="0">
            <a:spAutoFit/>
          </a:bodyPr>
          <a:lstStyle/>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Premium</a:t>
            </a:r>
            <a:r>
              <a:rPr kumimoji="0" lang="en-US" sz="2000" b="0" i="0" u="none" strike="noStrike" kern="0" cap="none" spc="0" normalizeH="0" noProof="0" dirty="0">
                <a:ln>
                  <a:noFill/>
                </a:ln>
                <a:solidFill>
                  <a:schemeClr val="tx1">
                    <a:lumMod val="60000"/>
                    <a:lumOff val="40000"/>
                  </a:schemeClr>
                </a:solidFill>
                <a:effectLst/>
                <a:uLnTx/>
                <a:uFillTx/>
                <a:ea typeface="MS PGothic" charset="0"/>
                <a:cs typeface="Segoe UI" panose="020B0502040204020203" pitchFamily="34" charset="0"/>
              </a:rPr>
              <a:t> </a:t>
            </a:r>
            <a:r>
              <a:rPr kumimoji="0" lang="en-US" sz="20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RA-GRS storage</a:t>
            </a: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lang="en-US" sz="2000" kern="0" dirty="0">
                <a:solidFill>
                  <a:schemeClr val="tx1">
                    <a:lumMod val="60000"/>
                    <a:lumOff val="40000"/>
                  </a:schemeClr>
                </a:solidFill>
                <a:ea typeface="MS PGothic" charset="0"/>
                <a:cs typeface="Segoe UI" panose="020B0502040204020203" pitchFamily="34" charset="0"/>
              </a:rPr>
              <a:t>SSD-based</a:t>
            </a: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Better latency</a:t>
            </a: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lang="en-US" sz="2000" kern="0" dirty="0">
                <a:solidFill>
                  <a:schemeClr val="tx1">
                    <a:lumMod val="60000"/>
                    <a:lumOff val="40000"/>
                  </a:schemeClr>
                </a:solidFill>
                <a:ea typeface="MS PGothic" charset="0"/>
                <a:cs typeface="Segoe UI" panose="020B0502040204020203" pitchFamily="34" charset="0"/>
              </a:rPr>
              <a:t>Reliable I/O – 400 MB/sec per node</a:t>
            </a:r>
            <a:endParaRPr kumimoji="0" lang="en-US" sz="20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endParaRPr>
          </a:p>
          <a:p>
            <a:pPr marL="342900" marR="0" lvl="0" indent="-342900" defTabSz="895509" eaLnBrk="1" fontAlgn="base" latinLnBrk="0" hangingPunct="1">
              <a:lnSpc>
                <a:spcPct val="90000"/>
              </a:lnSpc>
              <a:spcBef>
                <a:spcPct val="0"/>
              </a:spcBef>
              <a:spcAft>
                <a:spcPts val="576"/>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tx1">
                    <a:lumMod val="60000"/>
                    <a:lumOff val="40000"/>
                  </a:schemeClr>
                </a:solidFill>
                <a:effectLst/>
                <a:uLnTx/>
                <a:uFillTx/>
                <a:ea typeface="MS PGothic" charset="0"/>
                <a:cs typeface="Segoe UI" panose="020B0502040204020203" pitchFamily="34" charset="0"/>
              </a:rPr>
              <a:t>Persist the data without incurring compute costs</a:t>
            </a:r>
          </a:p>
        </p:txBody>
      </p:sp>
      <p:sp>
        <p:nvSpPr>
          <p:cNvPr id="86" name="Freeform 85"/>
          <p:cNvSpPr/>
          <p:nvPr/>
        </p:nvSpPr>
        <p:spPr bwMode="auto">
          <a:xfrm>
            <a:off x="7673546" y="1513993"/>
            <a:ext cx="2634859" cy="151417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endParaRPr kumimoji="0" lang="en-IN" sz="1922"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87" name="Flowchart: Magnetic Disk 86"/>
          <p:cNvSpPr/>
          <p:nvPr/>
        </p:nvSpPr>
        <p:spPr>
          <a:xfrm>
            <a:off x="8837741" y="1789396"/>
            <a:ext cx="876905" cy="7150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88" name="Flowchart: Magnetic Disk 87"/>
          <p:cNvSpPr/>
          <p:nvPr/>
        </p:nvSpPr>
        <p:spPr>
          <a:xfrm>
            <a:off x="9728379" y="1811275"/>
            <a:ext cx="876905" cy="7150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90" name="Flowchart: Magnetic Disk 89"/>
          <p:cNvSpPr/>
          <p:nvPr/>
        </p:nvSpPr>
        <p:spPr>
          <a:xfrm>
            <a:off x="10619017" y="1811275"/>
            <a:ext cx="876905" cy="7150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2753938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DW Storage - Page blobs</a:t>
            </a:r>
          </a:p>
        </p:txBody>
      </p:sp>
      <p:sp>
        <p:nvSpPr>
          <p:cNvPr id="3" name="Text Placeholder 2"/>
          <p:cNvSpPr>
            <a:spLocks noGrp="1"/>
          </p:cNvSpPr>
          <p:nvPr>
            <p:ph type="body" sz="quarter" idx="10"/>
          </p:nvPr>
        </p:nvSpPr>
        <p:spPr>
          <a:xfrm>
            <a:off x="269240" y="1412201"/>
            <a:ext cx="11653523" cy="3693896"/>
          </a:xfrm>
        </p:spPr>
        <p:txBody>
          <a:bodyPr/>
          <a:lstStyle/>
          <a:p>
            <a:pPr marL="342900" indent="-342900">
              <a:buFont typeface="Arial" panose="020B0604020202020204" pitchFamily="34" charset="0"/>
              <a:buChar char="•"/>
            </a:pPr>
            <a:r>
              <a:rPr lang="en-US" sz="2400" dirty="0">
                <a:latin typeface="+mn-lt"/>
              </a:rPr>
              <a:t>Azure SQL DW is backed by SSD based page blobs</a:t>
            </a:r>
          </a:p>
          <a:p>
            <a:pPr marL="342900" indent="-342900">
              <a:buFont typeface="Arial" panose="020B0604020202020204" pitchFamily="34" charset="0"/>
              <a:buChar char="•"/>
            </a:pPr>
            <a:r>
              <a:rPr lang="en-US" sz="2400" dirty="0">
                <a:latin typeface="+mn-lt"/>
              </a:rPr>
              <a:t>Page blobs – optimized for representing IaaS disks </a:t>
            </a:r>
          </a:p>
          <a:p>
            <a:pPr marL="342900" indent="-342900">
              <a:buFont typeface="Arial" panose="020B0604020202020204" pitchFamily="34" charset="0"/>
              <a:buChar char="•"/>
            </a:pPr>
            <a:r>
              <a:rPr lang="en-US" sz="2400" dirty="0">
                <a:latin typeface="+mn-lt"/>
              </a:rPr>
              <a:t>Supports random writes, up to 1 TB in size</a:t>
            </a:r>
          </a:p>
          <a:p>
            <a:pPr marL="342900" indent="-342900">
              <a:buFont typeface="Arial" panose="020B0604020202020204" pitchFamily="34" charset="0"/>
              <a:buChar char="•"/>
            </a:pPr>
            <a:r>
              <a:rPr lang="en-US" sz="2400" dirty="0">
                <a:latin typeface="+mn-lt"/>
              </a:rPr>
              <a:t>Premium page blobs – optimized for I/O intensive workloads</a:t>
            </a:r>
          </a:p>
          <a:p>
            <a:pPr marL="342900" indent="-342900">
              <a:buFont typeface="Arial" panose="020B0604020202020204" pitchFamily="34" charset="0"/>
              <a:buChar char="•"/>
            </a:pPr>
            <a:r>
              <a:rPr lang="en-US" sz="2400" dirty="0">
                <a:latin typeface="+mn-lt"/>
              </a:rPr>
              <a:t>Premium page blob is LRS (Locally Redundant Storage) only</a:t>
            </a:r>
          </a:p>
          <a:p>
            <a:pPr marL="342900" indent="-342900">
              <a:buFont typeface="Arial" panose="020B0604020202020204" pitchFamily="34" charset="0"/>
              <a:buChar char="•"/>
            </a:pPr>
            <a:endParaRPr lang="en-US" sz="2400" i="1" dirty="0">
              <a:latin typeface="+mn-lt"/>
            </a:endParaRPr>
          </a:p>
          <a:p>
            <a:pPr marL="342900" indent="-342900">
              <a:buFont typeface="Arial" panose="020B0604020202020204" pitchFamily="34" charset="0"/>
              <a:buChar char="•"/>
            </a:pPr>
            <a:r>
              <a:rPr lang="en-US" sz="2400" i="1" dirty="0">
                <a:latin typeface="+mn-lt"/>
              </a:rPr>
              <a:t>https://docs.microsoft.com/en-us/rest/api/storageservices/fileservices/understanding-block-blobs--append-blobs--and-page-blobs</a:t>
            </a:r>
          </a:p>
          <a:p>
            <a:pPr marL="342900" lvl="1" indent="-342900">
              <a:buFont typeface="Arial" panose="020B0604020202020204" pitchFamily="34" charset="0"/>
              <a:buChar char="•"/>
            </a:pPr>
            <a:endParaRPr lang="en-US" sz="440" i="1" dirty="0">
              <a:latin typeface="+mn-lt"/>
            </a:endParaRPr>
          </a:p>
        </p:txBody>
      </p:sp>
    </p:spTree>
    <p:extLst>
      <p:ext uri="{BB962C8B-B14F-4D97-AF65-F5344CB8AC3E}">
        <p14:creationId xmlns:p14="http://schemas.microsoft.com/office/powerpoint/2010/main" val="30980233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786406" y="1371893"/>
            <a:ext cx="5179516" cy="2514243"/>
          </a:xfrm>
          <a:prstGeom prst="roundRect">
            <a:avLst>
              <a:gd name="adj" fmla="val 5059"/>
            </a:avLst>
          </a:prstGeom>
          <a:gradFill>
            <a:gsLst>
              <a:gs pos="0">
                <a:srgbClr val="FB8237"/>
              </a:gs>
              <a:gs pos="100000">
                <a:srgbClr val="FF9933"/>
              </a:gs>
            </a:gsLst>
            <a:lin ang="16200000" scaled="0"/>
          </a:gradFill>
          <a:ln w="158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sp>
        <p:nvSpPr>
          <p:cNvPr id="2" name="Title 1"/>
          <p:cNvSpPr>
            <a:spLocks noGrp="1"/>
          </p:cNvSpPr>
          <p:nvPr>
            <p:ph type="title"/>
          </p:nvPr>
        </p:nvSpPr>
        <p:spPr>
          <a:xfrm>
            <a:off x="611807" y="152864"/>
            <a:ext cx="10968387" cy="1142838"/>
          </a:xfrm>
        </p:spPr>
        <p:txBody>
          <a:bodyPr>
            <a:normAutofit/>
          </a:bodyPr>
          <a:lstStyle/>
          <a:p>
            <a:pPr algn="l"/>
            <a:r>
              <a:rPr lang="en-US" sz="4705" dirty="0"/>
              <a:t>SQL DW Control Architecture </a:t>
            </a:r>
            <a:endParaRPr lang="en-US" sz="4705" dirty="0">
              <a:solidFill>
                <a:schemeClr val="tx2"/>
              </a:solidFill>
            </a:endParaRPr>
          </a:p>
        </p:txBody>
      </p:sp>
      <p:sp>
        <p:nvSpPr>
          <p:cNvPr id="4" name="Flowchart: Magnetic Disk 3"/>
          <p:cNvSpPr/>
          <p:nvPr/>
        </p:nvSpPr>
        <p:spPr>
          <a:xfrm>
            <a:off x="8716030" y="1524271"/>
            <a:ext cx="2437420" cy="1371405"/>
          </a:xfrm>
          <a:prstGeom prst="flowChartMagneticDisk">
            <a:avLst/>
          </a:prstGeom>
          <a:solidFill>
            <a:schemeClr val="bg2">
              <a:lumMod val="50000"/>
            </a:schemeClr>
          </a:solidFill>
          <a:ln w="31750">
            <a:solidFill>
              <a:schemeClr val="tx1"/>
            </a:solidFill>
            <a:headEnd/>
            <a:tailEnd/>
          </a:ln>
        </p:spPr>
        <p:style>
          <a:lnRef idx="1">
            <a:schemeClr val="accent1"/>
          </a:lnRef>
          <a:fillRef idx="3">
            <a:schemeClr val="accent1"/>
          </a:fillRef>
          <a:effectRef idx="2">
            <a:schemeClr val="accent1"/>
          </a:effectRef>
          <a:fontRef idx="minor">
            <a:schemeClr val="lt1"/>
          </a:fontRef>
        </p:style>
        <p:txBody>
          <a:bodyPr rtlCol="0" anchor="ctr">
            <a:prstTxWarp prst="textNoShape">
              <a:avLst/>
            </a:prstTxWarp>
          </a:bodyPr>
          <a:lstStyle/>
          <a:p>
            <a:pPr algn="ctr" defTabSz="896386"/>
            <a:endParaRPr lang="en-US" sz="1400" kern="0" dirty="0">
              <a:solidFill>
                <a:sysClr val="windowText" lastClr="000000"/>
              </a:solidFill>
              <a:latin typeface="Arial" pitchFamily="34" charset="0"/>
              <a:cs typeface="Arial" pitchFamily="34" charset="0"/>
            </a:endParaRPr>
          </a:p>
          <a:p>
            <a:pPr algn="ctr" defTabSz="896386"/>
            <a:r>
              <a:rPr lang="en-US" sz="1400" kern="0" dirty="0">
                <a:solidFill>
                  <a:sysClr val="windowText" lastClr="000000"/>
                </a:solidFill>
                <a:latin typeface="Arial" pitchFamily="34" charset="0"/>
                <a:cs typeface="Arial" pitchFamily="34" charset="0"/>
              </a:rPr>
              <a:t>Shell Appliance</a:t>
            </a:r>
          </a:p>
          <a:p>
            <a:pPr algn="ctr" defTabSz="896386"/>
            <a:r>
              <a:rPr lang="en-US" sz="1400" kern="0" dirty="0">
                <a:solidFill>
                  <a:sysClr val="windowText" lastClr="000000"/>
                </a:solidFill>
                <a:latin typeface="Arial" pitchFamily="34" charset="0"/>
                <a:cs typeface="Arial" pitchFamily="34" charset="0"/>
              </a:rPr>
              <a:t>(SQL Server)</a:t>
            </a:r>
          </a:p>
          <a:p>
            <a:pPr algn="ctr" defTabSz="896386"/>
            <a:endParaRPr lang="en-US" sz="1400" kern="0" dirty="0">
              <a:solidFill>
                <a:sysClr val="windowText" lastClr="000000"/>
              </a:solidFill>
              <a:latin typeface="Arial" pitchFamily="34" charset="0"/>
              <a:cs typeface="Arial" pitchFamily="34" charset="0"/>
            </a:endParaRPr>
          </a:p>
        </p:txBody>
      </p:sp>
      <p:sp>
        <p:nvSpPr>
          <p:cNvPr id="5" name="L-Shape 4"/>
          <p:cNvSpPr/>
          <p:nvPr/>
        </p:nvSpPr>
        <p:spPr>
          <a:xfrm>
            <a:off x="7294202" y="1524271"/>
            <a:ext cx="4265484" cy="2209486"/>
          </a:xfrm>
          <a:prstGeom prst="corner">
            <a:avLst>
              <a:gd name="adj1" fmla="val 26177"/>
              <a:gd name="adj2" fmla="val 24305"/>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nchorCtr="0"/>
          <a:lstStyle/>
          <a:p>
            <a:pPr algn="ctr" defTabSz="896386"/>
            <a:r>
              <a:rPr lang="en-US" b="1" kern="0" dirty="0">
                <a:solidFill>
                  <a:schemeClr val="tx1"/>
                </a:solidFill>
              </a:rPr>
              <a:t>Engine</a:t>
            </a:r>
            <a:r>
              <a:rPr lang="en-US" b="1" kern="0" dirty="0">
                <a:solidFill>
                  <a:schemeClr val="bg1"/>
                </a:solidFill>
              </a:rPr>
              <a:t> </a:t>
            </a:r>
            <a:r>
              <a:rPr lang="en-US" b="1" kern="0" dirty="0">
                <a:solidFill>
                  <a:schemeClr val="tx1"/>
                </a:solidFill>
              </a:rPr>
              <a:t>Service</a:t>
            </a:r>
          </a:p>
        </p:txBody>
      </p:sp>
      <p:sp>
        <p:nvSpPr>
          <p:cNvPr id="7" name="Right Arrow 6"/>
          <p:cNvSpPr/>
          <p:nvPr/>
        </p:nvSpPr>
        <p:spPr>
          <a:xfrm rot="5400000">
            <a:off x="7156699" y="3972902"/>
            <a:ext cx="985919" cy="1117151"/>
          </a:xfrm>
          <a:prstGeom prst="rightArrow">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defTabSz="896386"/>
            <a:r>
              <a:rPr lang="en-US" sz="1400" kern="0" dirty="0">
                <a:solidFill>
                  <a:schemeClr val="tx1"/>
                </a:solidFill>
                <a:latin typeface="Arial" pitchFamily="34" charset="0"/>
                <a:cs typeface="Arial" pitchFamily="34" charset="0"/>
              </a:rPr>
              <a:t>Plan Steps</a:t>
            </a:r>
          </a:p>
        </p:txBody>
      </p:sp>
      <p:sp>
        <p:nvSpPr>
          <p:cNvPr id="8" name="Right Arrow 7"/>
          <p:cNvSpPr/>
          <p:nvPr/>
        </p:nvSpPr>
        <p:spPr>
          <a:xfrm rot="5400000">
            <a:off x="8922515" y="3972903"/>
            <a:ext cx="985918" cy="1117151"/>
          </a:xfrm>
          <a:prstGeom prst="rightArrow">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defTabSz="896386"/>
            <a:r>
              <a:rPr lang="en-US" sz="1400" kern="0" dirty="0">
                <a:solidFill>
                  <a:schemeClr val="tx1"/>
                </a:solidFill>
                <a:latin typeface="Arial" pitchFamily="34" charset="0"/>
                <a:cs typeface="Arial" pitchFamily="34" charset="0"/>
              </a:rPr>
              <a:t>Plan Steps</a:t>
            </a:r>
          </a:p>
        </p:txBody>
      </p:sp>
      <p:sp>
        <p:nvSpPr>
          <p:cNvPr id="9" name="Right Arrow 8"/>
          <p:cNvSpPr/>
          <p:nvPr/>
        </p:nvSpPr>
        <p:spPr>
          <a:xfrm rot="5400000">
            <a:off x="10671956" y="3972902"/>
            <a:ext cx="985920" cy="1117151"/>
          </a:xfrm>
          <a:prstGeom prst="rightArrow">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defTabSz="896386"/>
            <a:r>
              <a:rPr lang="en-US" sz="1400" kern="0" dirty="0">
                <a:solidFill>
                  <a:schemeClr val="tx1"/>
                </a:solidFill>
                <a:latin typeface="Arial" pitchFamily="34" charset="0"/>
                <a:cs typeface="Arial" pitchFamily="34" charset="0"/>
              </a:rPr>
              <a:t>Plan Steps</a:t>
            </a:r>
          </a:p>
        </p:txBody>
      </p:sp>
      <p:sp>
        <p:nvSpPr>
          <p:cNvPr id="15" name="Right Arrow 14"/>
          <p:cNvSpPr/>
          <p:nvPr/>
        </p:nvSpPr>
        <p:spPr>
          <a:xfrm rot="5400000">
            <a:off x="10321809" y="2432338"/>
            <a:ext cx="952365" cy="1117151"/>
          </a:xfrm>
          <a:prstGeom prst="rightArrow">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r" defTabSz="896386"/>
            <a:endParaRPr lang="en-US" sz="1300" kern="0" dirty="0">
              <a:solidFill>
                <a:schemeClr val="tx1"/>
              </a:solidFill>
              <a:latin typeface="Arial" pitchFamily="34" charset="0"/>
              <a:cs typeface="Arial" pitchFamily="34" charset="0"/>
            </a:endParaRPr>
          </a:p>
        </p:txBody>
      </p:sp>
      <p:sp>
        <p:nvSpPr>
          <p:cNvPr id="23" name="Flowchart: Magnetic Disk 22"/>
          <p:cNvSpPr/>
          <p:nvPr/>
        </p:nvSpPr>
        <p:spPr>
          <a:xfrm>
            <a:off x="6887966" y="5108210"/>
            <a:ext cx="1624946" cy="911223"/>
          </a:xfrm>
          <a:prstGeom prst="flowChartMagneticDisk">
            <a:avLst/>
          </a:prstGeom>
          <a:solidFill>
            <a:schemeClr val="bg2">
              <a:lumMod val="50000"/>
            </a:schemeClr>
          </a:solidFill>
          <a:ln w="31750">
            <a:solidFill>
              <a:schemeClr val="tx1"/>
            </a:solidFill>
            <a:headEnd/>
            <a:tailEnd/>
          </a:ln>
        </p:spPr>
        <p:style>
          <a:lnRef idx="1">
            <a:schemeClr val="accent1"/>
          </a:lnRef>
          <a:fillRef idx="3">
            <a:schemeClr val="accent1"/>
          </a:fillRef>
          <a:effectRef idx="2">
            <a:schemeClr val="accent1"/>
          </a:effectRef>
          <a:fontRef idx="minor">
            <a:schemeClr val="lt1"/>
          </a:fontRef>
        </p:style>
        <p:txBody>
          <a:bodyPr rtlCol="0" anchor="ctr">
            <a:prstTxWarp prst="textNoShape">
              <a:avLst/>
            </a:prstTxWarp>
          </a:bodyPr>
          <a:lstStyle/>
          <a:p>
            <a:pPr algn="ctr" defTabSz="896386"/>
            <a:endParaRPr lang="en-US" sz="1200" kern="0" dirty="0">
              <a:solidFill>
                <a:sysClr val="windowText" lastClr="000000"/>
              </a:solidFill>
              <a:latin typeface="Arial" pitchFamily="34" charset="0"/>
              <a:cs typeface="Arial" pitchFamily="34" charset="0"/>
            </a:endParaRPr>
          </a:p>
          <a:p>
            <a:pPr algn="ctr" defTabSz="896386"/>
            <a:r>
              <a:rPr lang="en-US" sz="1200" kern="0" dirty="0">
                <a:solidFill>
                  <a:sysClr val="windowText" lastClr="000000"/>
                </a:solidFill>
                <a:latin typeface="Arial" pitchFamily="34" charset="0"/>
                <a:cs typeface="Arial" pitchFamily="34" charset="0"/>
              </a:rPr>
              <a:t>Compute Node </a:t>
            </a:r>
          </a:p>
          <a:p>
            <a:pPr algn="ctr" defTabSz="896386"/>
            <a:r>
              <a:rPr lang="en-US" sz="1200" kern="0" dirty="0">
                <a:solidFill>
                  <a:sysClr val="windowText" lastClr="000000"/>
                </a:solidFill>
                <a:latin typeface="Arial" pitchFamily="34" charset="0"/>
                <a:cs typeface="Arial" pitchFamily="34" charset="0"/>
              </a:rPr>
              <a:t>(SQL Server)</a:t>
            </a:r>
          </a:p>
          <a:p>
            <a:pPr algn="ctr" defTabSz="896386"/>
            <a:endParaRPr lang="en-US" sz="1200" kern="0" dirty="0">
              <a:solidFill>
                <a:sysClr val="windowText" lastClr="000000"/>
              </a:solidFill>
              <a:latin typeface="Arial" pitchFamily="34" charset="0"/>
              <a:cs typeface="Arial" pitchFamily="34" charset="0"/>
            </a:endParaRPr>
          </a:p>
        </p:txBody>
      </p:sp>
      <p:sp>
        <p:nvSpPr>
          <p:cNvPr id="25" name="Flowchart: Magnetic Disk 24"/>
          <p:cNvSpPr/>
          <p:nvPr/>
        </p:nvSpPr>
        <p:spPr>
          <a:xfrm>
            <a:off x="8614471" y="5108210"/>
            <a:ext cx="1624946" cy="911223"/>
          </a:xfrm>
          <a:prstGeom prst="flowChartMagneticDisk">
            <a:avLst/>
          </a:prstGeom>
          <a:solidFill>
            <a:schemeClr val="bg2">
              <a:lumMod val="50000"/>
            </a:schemeClr>
          </a:solidFill>
          <a:ln w="31750">
            <a:solidFill>
              <a:schemeClr val="tx1"/>
            </a:solidFill>
            <a:headEnd/>
            <a:tailEnd/>
          </a:ln>
        </p:spPr>
        <p:style>
          <a:lnRef idx="1">
            <a:schemeClr val="accent1"/>
          </a:lnRef>
          <a:fillRef idx="3">
            <a:schemeClr val="accent1"/>
          </a:fillRef>
          <a:effectRef idx="2">
            <a:schemeClr val="accent1"/>
          </a:effectRef>
          <a:fontRef idx="minor">
            <a:schemeClr val="lt1"/>
          </a:fontRef>
        </p:style>
        <p:txBody>
          <a:bodyPr rtlCol="0" anchor="ctr">
            <a:prstTxWarp prst="textNoShape">
              <a:avLst/>
            </a:prstTxWarp>
          </a:bodyPr>
          <a:lstStyle/>
          <a:p>
            <a:pPr algn="ctr" defTabSz="896386"/>
            <a:endParaRPr lang="en-US" sz="1200" kern="0" dirty="0">
              <a:solidFill>
                <a:sysClr val="windowText" lastClr="000000"/>
              </a:solidFill>
              <a:latin typeface="Arial" pitchFamily="34" charset="0"/>
              <a:cs typeface="Arial" pitchFamily="34" charset="0"/>
            </a:endParaRPr>
          </a:p>
          <a:p>
            <a:pPr algn="ctr" defTabSz="896386"/>
            <a:r>
              <a:rPr lang="en-US" sz="1200" kern="0" dirty="0">
                <a:solidFill>
                  <a:sysClr val="windowText" lastClr="000000"/>
                </a:solidFill>
                <a:latin typeface="Arial" pitchFamily="34" charset="0"/>
                <a:cs typeface="Arial" pitchFamily="34" charset="0"/>
              </a:rPr>
              <a:t>Compute Node </a:t>
            </a:r>
          </a:p>
          <a:p>
            <a:pPr algn="ctr" defTabSz="896386"/>
            <a:r>
              <a:rPr lang="en-US" sz="1200" kern="0" dirty="0">
                <a:solidFill>
                  <a:sysClr val="windowText" lastClr="000000"/>
                </a:solidFill>
                <a:latin typeface="Arial" pitchFamily="34" charset="0"/>
                <a:cs typeface="Arial" pitchFamily="34" charset="0"/>
              </a:rPr>
              <a:t>(SQL Server)</a:t>
            </a:r>
          </a:p>
          <a:p>
            <a:pPr algn="ctr" defTabSz="896386"/>
            <a:endParaRPr lang="en-US" sz="1200" kern="0" dirty="0">
              <a:solidFill>
                <a:sysClr val="windowText" lastClr="000000"/>
              </a:solidFill>
              <a:latin typeface="Arial" pitchFamily="34" charset="0"/>
              <a:cs typeface="Arial" pitchFamily="34" charset="0"/>
            </a:endParaRPr>
          </a:p>
        </p:txBody>
      </p:sp>
      <p:sp>
        <p:nvSpPr>
          <p:cNvPr id="26" name="Flowchart: Magnetic Disk 25"/>
          <p:cNvSpPr/>
          <p:nvPr/>
        </p:nvSpPr>
        <p:spPr>
          <a:xfrm>
            <a:off x="10340976" y="5108210"/>
            <a:ext cx="1624946" cy="911223"/>
          </a:xfrm>
          <a:prstGeom prst="flowChartMagneticDisk">
            <a:avLst/>
          </a:prstGeom>
          <a:solidFill>
            <a:schemeClr val="bg2">
              <a:lumMod val="50000"/>
            </a:schemeClr>
          </a:solidFill>
          <a:ln w="31750">
            <a:solidFill>
              <a:schemeClr val="tx1"/>
            </a:solidFill>
            <a:headEnd/>
            <a:tailEnd/>
          </a:ln>
        </p:spPr>
        <p:style>
          <a:lnRef idx="1">
            <a:schemeClr val="accent1"/>
          </a:lnRef>
          <a:fillRef idx="3">
            <a:schemeClr val="accent1"/>
          </a:fillRef>
          <a:effectRef idx="2">
            <a:schemeClr val="accent1"/>
          </a:effectRef>
          <a:fontRef idx="minor">
            <a:schemeClr val="lt1"/>
          </a:fontRef>
        </p:style>
        <p:txBody>
          <a:bodyPr rtlCol="0" anchor="ctr">
            <a:prstTxWarp prst="textNoShape">
              <a:avLst/>
            </a:prstTxWarp>
          </a:bodyPr>
          <a:lstStyle/>
          <a:p>
            <a:pPr algn="ctr" defTabSz="896386"/>
            <a:endParaRPr lang="en-US" sz="1200" kern="0" dirty="0">
              <a:solidFill>
                <a:sysClr val="windowText" lastClr="000000"/>
              </a:solidFill>
              <a:latin typeface="Arial" pitchFamily="34" charset="0"/>
              <a:cs typeface="Arial" pitchFamily="34" charset="0"/>
            </a:endParaRPr>
          </a:p>
          <a:p>
            <a:pPr algn="ctr" defTabSz="896386"/>
            <a:r>
              <a:rPr lang="en-US" sz="1200" kern="0" dirty="0">
                <a:solidFill>
                  <a:sysClr val="windowText" lastClr="000000"/>
                </a:solidFill>
                <a:latin typeface="Arial" pitchFamily="34" charset="0"/>
                <a:cs typeface="Arial" pitchFamily="34" charset="0"/>
              </a:rPr>
              <a:t>Compute Node </a:t>
            </a:r>
          </a:p>
          <a:p>
            <a:pPr algn="ctr" defTabSz="896386"/>
            <a:r>
              <a:rPr lang="en-US" sz="1200" kern="0" dirty="0">
                <a:solidFill>
                  <a:sysClr val="windowText" lastClr="000000"/>
                </a:solidFill>
                <a:latin typeface="Arial" pitchFamily="34" charset="0"/>
                <a:cs typeface="Arial" pitchFamily="34" charset="0"/>
              </a:rPr>
              <a:t>(SQL Server)</a:t>
            </a:r>
          </a:p>
          <a:p>
            <a:pPr algn="ctr" defTabSz="896386"/>
            <a:endParaRPr lang="en-US" sz="1200" kern="0" dirty="0">
              <a:solidFill>
                <a:sysClr val="windowText" lastClr="000000"/>
              </a:solidFill>
              <a:latin typeface="Arial" pitchFamily="34" charset="0"/>
              <a:cs typeface="Arial" pitchFamily="34" charset="0"/>
            </a:endParaRPr>
          </a:p>
        </p:txBody>
      </p:sp>
      <p:sp>
        <p:nvSpPr>
          <p:cNvPr id="24" name="TextBox 23"/>
          <p:cNvSpPr txBox="1"/>
          <p:nvPr/>
        </p:nvSpPr>
        <p:spPr>
          <a:xfrm rot="5400000">
            <a:off x="11017669" y="1994329"/>
            <a:ext cx="1486304" cy="338554"/>
          </a:xfrm>
          <a:prstGeom prst="rect">
            <a:avLst/>
          </a:prstGeom>
          <a:noFill/>
        </p:spPr>
        <p:txBody>
          <a:bodyPr wrap="none" rtlCol="0">
            <a:spAutoFit/>
          </a:bodyPr>
          <a:lstStyle/>
          <a:p>
            <a:pPr defTabSz="896386"/>
            <a:r>
              <a:rPr lang="en-US" sz="1600" b="1" kern="0" dirty="0">
                <a:solidFill>
                  <a:sysClr val="windowText" lastClr="000000"/>
                </a:solidFill>
              </a:rPr>
              <a:t>Control Node</a:t>
            </a:r>
          </a:p>
        </p:txBody>
      </p:sp>
      <p:sp>
        <p:nvSpPr>
          <p:cNvPr id="19" name="Right Arrow 18"/>
          <p:cNvSpPr/>
          <p:nvPr/>
        </p:nvSpPr>
        <p:spPr>
          <a:xfrm>
            <a:off x="8005115" y="1448081"/>
            <a:ext cx="1232755" cy="838081"/>
          </a:xfrm>
          <a:prstGeom prst="rightArrow">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Ins="0" rtlCol="0" anchor="ctr"/>
          <a:lstStyle/>
          <a:p>
            <a:pPr defTabSz="896386"/>
            <a:r>
              <a:rPr lang="en-US" sz="1200" kern="0" dirty="0">
                <a:solidFill>
                  <a:schemeClr val="tx1"/>
                </a:solidFill>
                <a:latin typeface="Arial" pitchFamily="34" charset="0"/>
                <a:cs typeface="Arial" pitchFamily="34" charset="0"/>
              </a:rPr>
              <a:t>SELECT</a:t>
            </a:r>
          </a:p>
        </p:txBody>
      </p:sp>
      <p:sp>
        <p:nvSpPr>
          <p:cNvPr id="11" name="Right Arrow 10"/>
          <p:cNvSpPr/>
          <p:nvPr/>
        </p:nvSpPr>
        <p:spPr>
          <a:xfrm>
            <a:off x="6177051" y="1448081"/>
            <a:ext cx="1320269" cy="838081"/>
          </a:xfrm>
          <a:prstGeom prst="rightArrow">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Ins="0" rtlCol="0" anchor="ctr"/>
          <a:lstStyle/>
          <a:p>
            <a:pPr defTabSz="896386"/>
            <a:r>
              <a:rPr lang="en-US" sz="1200" kern="0" dirty="0">
                <a:solidFill>
                  <a:schemeClr val="tx1"/>
                </a:solidFill>
                <a:latin typeface="Arial" pitchFamily="34" charset="0"/>
                <a:cs typeface="Arial" pitchFamily="34" charset="0"/>
              </a:rPr>
              <a:t>SELECT</a:t>
            </a:r>
          </a:p>
        </p:txBody>
      </p:sp>
      <p:sp>
        <p:nvSpPr>
          <p:cNvPr id="18" name="Content Placeholder 2"/>
          <p:cNvSpPr txBox="1">
            <a:spLocks/>
          </p:cNvSpPr>
          <p:nvPr/>
        </p:nvSpPr>
        <p:spPr>
          <a:xfrm>
            <a:off x="598808" y="1205956"/>
            <a:ext cx="5972361" cy="505560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306" indent="-451306" defTabSz="896350">
              <a:lnSpc>
                <a:spcPct val="100000"/>
              </a:lnSpc>
              <a:spcBef>
                <a:spcPts val="882"/>
              </a:spcBef>
              <a:buSzPct val="110000"/>
              <a:buFont typeface="Wingdings" panose="05000000000000000000" pitchFamily="2" charset="2"/>
              <a:buChar char="§"/>
            </a:pPr>
            <a:r>
              <a:rPr lang="en-US" sz="2157" dirty="0">
                <a:solidFill>
                  <a:schemeClr val="tx1"/>
                </a:solidFill>
              </a:rPr>
              <a:t>SQL DW uses SQL Server on the Control node to run a </a:t>
            </a:r>
            <a:r>
              <a:rPr lang="en-US" sz="2157" dirty="0">
                <a:solidFill>
                  <a:schemeClr val="tx2"/>
                </a:solidFill>
              </a:rPr>
              <a:t>“shell appliance”</a:t>
            </a:r>
          </a:p>
          <a:p>
            <a:pPr marL="451306" indent="-451306" defTabSz="896350">
              <a:lnSpc>
                <a:spcPct val="100000"/>
              </a:lnSpc>
              <a:spcBef>
                <a:spcPts val="882"/>
              </a:spcBef>
              <a:buSzPct val="110000"/>
              <a:buFont typeface="Wingdings" panose="05000000000000000000" pitchFamily="2" charset="2"/>
              <a:buChar char="§"/>
            </a:pPr>
            <a:r>
              <a:rPr lang="en-US" sz="2157" dirty="0">
                <a:solidFill>
                  <a:schemeClr val="tx1"/>
                </a:solidFill>
              </a:rPr>
              <a:t>Every database with all its objects exists in the shell appliance as an </a:t>
            </a:r>
            <a:r>
              <a:rPr lang="en-US" sz="2157" dirty="0">
                <a:solidFill>
                  <a:schemeClr val="tx2"/>
                </a:solidFill>
              </a:rPr>
              <a:t>empty</a:t>
            </a:r>
            <a:r>
              <a:rPr lang="en-US" sz="2157" dirty="0">
                <a:solidFill>
                  <a:schemeClr val="tx1"/>
                </a:solidFill>
              </a:rPr>
              <a:t> “shell,” lacking the user data (which sits on all the compute nodes)</a:t>
            </a:r>
          </a:p>
          <a:p>
            <a:pPr marL="451306" indent="-451306" defTabSz="896350">
              <a:lnSpc>
                <a:spcPct val="100000"/>
              </a:lnSpc>
              <a:spcBef>
                <a:spcPts val="882"/>
              </a:spcBef>
              <a:buSzPct val="110000"/>
              <a:buFont typeface="Wingdings" panose="05000000000000000000" pitchFamily="2" charset="2"/>
              <a:buChar char="§"/>
            </a:pPr>
            <a:r>
              <a:rPr lang="en-US" sz="2157" dirty="0">
                <a:solidFill>
                  <a:schemeClr val="tx1"/>
                </a:solidFill>
              </a:rPr>
              <a:t>Every DDL operation is executed against </a:t>
            </a:r>
            <a:r>
              <a:rPr lang="en-US" sz="2157" dirty="0">
                <a:solidFill>
                  <a:schemeClr val="tx2"/>
                </a:solidFill>
              </a:rPr>
              <a:t>both</a:t>
            </a:r>
            <a:r>
              <a:rPr lang="en-US" sz="2157" dirty="0">
                <a:solidFill>
                  <a:schemeClr val="tx1"/>
                </a:solidFill>
              </a:rPr>
              <a:t> the </a:t>
            </a:r>
            <a:r>
              <a:rPr lang="en-US" sz="2157" dirty="0">
                <a:solidFill>
                  <a:schemeClr val="tx2"/>
                </a:solidFill>
              </a:rPr>
              <a:t>shell and the compute nodes</a:t>
            </a:r>
          </a:p>
          <a:p>
            <a:pPr marL="451306" indent="-451306" defTabSz="896350">
              <a:lnSpc>
                <a:spcPct val="100000"/>
              </a:lnSpc>
              <a:spcBef>
                <a:spcPts val="882"/>
              </a:spcBef>
              <a:buSzPct val="110000"/>
              <a:buFont typeface="Wingdings" panose="05000000000000000000" pitchFamily="2" charset="2"/>
              <a:buChar char="§"/>
            </a:pPr>
            <a:r>
              <a:rPr lang="en-US" sz="2157" dirty="0">
                <a:solidFill>
                  <a:schemeClr val="tx1"/>
                </a:solidFill>
              </a:rPr>
              <a:t>Large parts of </a:t>
            </a:r>
            <a:r>
              <a:rPr lang="en-US" sz="2157" dirty="0">
                <a:solidFill>
                  <a:schemeClr val="tx2"/>
                </a:solidFill>
              </a:rPr>
              <a:t>basic RDBMS functionality </a:t>
            </a:r>
            <a:r>
              <a:rPr lang="en-US" sz="2157" dirty="0">
                <a:solidFill>
                  <a:schemeClr val="tx1"/>
                </a:solidFill>
              </a:rPr>
              <a:t>provided by that shell</a:t>
            </a:r>
          </a:p>
          <a:p>
            <a:pPr marL="838806" lvl="1" indent="-387501" defTabSz="896350">
              <a:lnSpc>
                <a:spcPct val="100000"/>
              </a:lnSpc>
              <a:spcBef>
                <a:spcPts val="588"/>
              </a:spcBef>
              <a:buSzPct val="110000"/>
              <a:buFont typeface="Wingdings" panose="05000000000000000000" pitchFamily="2" charset="2"/>
              <a:buChar char="§"/>
            </a:pPr>
            <a:r>
              <a:rPr lang="en-US" sz="2157" dirty="0">
                <a:solidFill>
                  <a:schemeClr val="tx1"/>
                </a:solidFill>
                <a:latin typeface="+mj-lt"/>
              </a:rPr>
              <a:t>Authentication and authorization of queries, but also the full security system</a:t>
            </a:r>
          </a:p>
          <a:p>
            <a:pPr marL="838806" lvl="1" indent="-387501" defTabSz="896350">
              <a:lnSpc>
                <a:spcPct val="100000"/>
              </a:lnSpc>
              <a:spcBef>
                <a:spcPts val="588"/>
              </a:spcBef>
              <a:buSzPct val="110000"/>
              <a:buFont typeface="Wingdings" panose="05000000000000000000" pitchFamily="2" charset="2"/>
              <a:buChar char="§"/>
            </a:pPr>
            <a:r>
              <a:rPr lang="en-US" sz="2157" dirty="0">
                <a:solidFill>
                  <a:schemeClr val="tx1"/>
                </a:solidFill>
                <a:latin typeface="+mj-lt"/>
              </a:rPr>
              <a:t>Schema binding </a:t>
            </a:r>
          </a:p>
          <a:p>
            <a:pPr marL="838806" lvl="1" indent="-387501" defTabSz="896350">
              <a:lnSpc>
                <a:spcPct val="100000"/>
              </a:lnSpc>
              <a:spcBef>
                <a:spcPts val="588"/>
              </a:spcBef>
              <a:buSzPct val="110000"/>
              <a:buFont typeface="Wingdings" panose="05000000000000000000" pitchFamily="2" charset="2"/>
              <a:buChar char="§"/>
            </a:pPr>
            <a:r>
              <a:rPr lang="en-US" sz="2157" dirty="0">
                <a:solidFill>
                  <a:schemeClr val="tx1"/>
                </a:solidFill>
                <a:latin typeface="+mj-lt"/>
              </a:rPr>
              <a:t>Metadata catalog</a:t>
            </a:r>
          </a:p>
        </p:txBody>
      </p:sp>
      <p:sp>
        <p:nvSpPr>
          <p:cNvPr id="10" name="Flowchart: Internal Storage 9"/>
          <p:cNvSpPr/>
          <p:nvPr/>
        </p:nvSpPr>
        <p:spPr bwMode="auto">
          <a:xfrm>
            <a:off x="9605168" y="5867054"/>
            <a:ext cx="681239" cy="457135"/>
          </a:xfrm>
          <a:prstGeom prst="flowChartInternalStorag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400" kern="0" dirty="0">
                <a:solidFill>
                  <a:schemeClr val="bg1"/>
                </a:solidFill>
              </a:rPr>
              <a:t>foo</a:t>
            </a:r>
          </a:p>
        </p:txBody>
      </p:sp>
      <p:sp>
        <p:nvSpPr>
          <p:cNvPr id="22" name="Flowchart: Internal Storage 21"/>
          <p:cNvSpPr/>
          <p:nvPr/>
        </p:nvSpPr>
        <p:spPr bwMode="auto">
          <a:xfrm>
            <a:off x="11353054" y="5867054"/>
            <a:ext cx="681239" cy="457135"/>
          </a:xfrm>
          <a:prstGeom prst="flowChartInternalStorag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400" kern="0" dirty="0">
                <a:solidFill>
                  <a:schemeClr val="bg1"/>
                </a:solidFill>
              </a:rPr>
              <a:t>foo</a:t>
            </a:r>
          </a:p>
        </p:txBody>
      </p:sp>
      <p:sp>
        <p:nvSpPr>
          <p:cNvPr id="27" name="Flowchart: Internal Storage 26"/>
          <p:cNvSpPr/>
          <p:nvPr/>
        </p:nvSpPr>
        <p:spPr bwMode="auto">
          <a:xfrm>
            <a:off x="7929006" y="5867054"/>
            <a:ext cx="681239" cy="457135"/>
          </a:xfrm>
          <a:prstGeom prst="flowChartInternalStorag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400" kern="0" dirty="0">
                <a:solidFill>
                  <a:schemeClr val="bg1"/>
                </a:solidFill>
              </a:rPr>
              <a:t>foo</a:t>
            </a:r>
          </a:p>
        </p:txBody>
      </p:sp>
      <p:sp>
        <p:nvSpPr>
          <p:cNvPr id="28" name="Flowchart: Internal Storage 27"/>
          <p:cNvSpPr/>
          <p:nvPr/>
        </p:nvSpPr>
        <p:spPr bwMode="auto">
          <a:xfrm>
            <a:off x="10671817" y="1676649"/>
            <a:ext cx="681239" cy="457135"/>
          </a:xfrm>
          <a:prstGeom prst="flowChartInternalStorag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400" kern="0" dirty="0">
                <a:solidFill>
                  <a:schemeClr val="bg1"/>
                </a:solidFill>
              </a:rPr>
              <a:t>foo</a:t>
            </a:r>
          </a:p>
        </p:txBody>
      </p:sp>
    </p:spTree>
    <p:custDataLst>
      <p:tags r:id="rId1"/>
    </p:custDataLst>
    <p:extLst>
      <p:ext uri="{BB962C8B-B14F-4D97-AF65-F5344CB8AC3E}">
        <p14:creationId xmlns:p14="http://schemas.microsoft.com/office/powerpoint/2010/main" val="914698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Compute Set"/>
          <p:cNvGrpSpPr/>
          <p:nvPr/>
        </p:nvGrpSpPr>
        <p:grpSpPr>
          <a:xfrm>
            <a:off x="995969" y="1675257"/>
            <a:ext cx="10200063" cy="1941457"/>
            <a:chOff x="1015939" y="1708352"/>
            <a:chExt cx="10404596" cy="1980387"/>
          </a:xfrm>
        </p:grpSpPr>
        <p:sp>
          <p:nvSpPr>
            <p:cNvPr id="132" name="Rounded Rectangle 213"/>
            <p:cNvSpPr/>
            <p:nvPr/>
          </p:nvSpPr>
          <p:spPr bwMode="auto">
            <a:xfrm>
              <a:off x="1015939" y="1708352"/>
              <a:ext cx="10404596" cy="1980387"/>
            </a:xfrm>
            <a:prstGeom prst="roundRect">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Compute Text"/>
            <p:cNvSpPr txBox="1"/>
            <p:nvPr/>
          </p:nvSpPr>
          <p:spPr>
            <a:xfrm rot="16200000">
              <a:off x="721228" y="2522984"/>
              <a:ext cx="1623650" cy="627864"/>
            </a:xfrm>
            <a:prstGeom prst="rect">
              <a:avLst/>
            </a:prstGeom>
            <a:ln w="38100">
              <a:noFill/>
            </a:ln>
          </p:spPr>
          <p:style>
            <a:lnRef idx="2">
              <a:schemeClr val="accent1"/>
            </a:lnRef>
            <a:fillRef idx="1">
              <a:schemeClr val="lt1"/>
            </a:fillRef>
            <a:effectRef idx="0">
              <a:schemeClr val="accent1"/>
            </a:effectRef>
            <a:fontRef idx="minor">
              <a:schemeClr val="dk1"/>
            </a:fontRef>
          </p:style>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solidFill>
                    <a:schemeClr val="accent1"/>
                  </a:solidFill>
                  <a:effectLst/>
                  <a:uLnTx/>
                  <a:uFillTx/>
                </a:rPr>
                <a:t>Compute</a:t>
              </a:r>
            </a:p>
          </p:txBody>
        </p:sp>
      </p:grpSp>
      <p:sp>
        <p:nvSpPr>
          <p:cNvPr id="111" name="SQLDW"/>
          <p:cNvSpPr/>
          <p:nvPr/>
        </p:nvSpPr>
        <p:spPr bwMode="auto">
          <a:xfrm flipH="1">
            <a:off x="9978587" y="501718"/>
            <a:ext cx="908323" cy="868466"/>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chemeClr val="tx1"/>
              </a:solidFill>
              <a:effectLst/>
              <a:uLnTx/>
              <a:uFillTx/>
              <a:latin typeface="Segoe UI Light"/>
              <a:ea typeface="Segoe UI" pitchFamily="34" charset="0"/>
              <a:cs typeface="Segoe UI" pitchFamily="34" charset="0"/>
            </a:endParaRPr>
          </a:p>
        </p:txBody>
      </p:sp>
      <p:sp>
        <p:nvSpPr>
          <p:cNvPr id="162" name="Title"/>
          <p:cNvSpPr>
            <a:spLocks noGrp="1"/>
          </p:cNvSpPr>
          <p:nvPr>
            <p:ph type="title"/>
          </p:nvPr>
        </p:nvSpPr>
        <p:spPr/>
        <p:txBody>
          <a:bodyPr/>
          <a:lstStyle/>
          <a:p>
            <a:r>
              <a:rPr lang="en-GB" dirty="0"/>
              <a:t>Logical overview</a:t>
            </a:r>
          </a:p>
        </p:txBody>
      </p:sp>
      <p:pic>
        <p:nvPicPr>
          <p:cNvPr id="117" name="Compute Node 10"/>
          <p:cNvPicPr>
            <a:picLocks noChangeAspect="1"/>
          </p:cNvPicPr>
          <p:nvPr/>
        </p:nvPicPr>
        <p:blipFill>
          <a:blip r:embed="rId3">
            <a:duotone>
              <a:prstClr val="black"/>
              <a:srgbClr val="505050">
                <a:tint val="45000"/>
                <a:satMod val="400000"/>
              </a:srgbClr>
            </a:duotone>
          </a:blip>
          <a:stretch>
            <a:fillRect/>
          </a:stretch>
        </p:blipFill>
        <p:spPr>
          <a:xfrm>
            <a:off x="9431882" y="2747546"/>
            <a:ext cx="764951" cy="764951"/>
          </a:xfrm>
          <a:prstGeom prst="rect">
            <a:avLst/>
          </a:prstGeom>
        </p:spPr>
      </p:pic>
      <p:pic>
        <p:nvPicPr>
          <p:cNvPr id="118" name="Compute Node 09"/>
          <p:cNvPicPr>
            <a:picLocks noChangeAspect="1"/>
          </p:cNvPicPr>
          <p:nvPr/>
        </p:nvPicPr>
        <p:blipFill>
          <a:blip r:embed="rId3">
            <a:duotone>
              <a:prstClr val="black"/>
              <a:srgbClr val="505050">
                <a:tint val="45000"/>
                <a:satMod val="400000"/>
              </a:srgbClr>
            </a:duotone>
          </a:blip>
          <a:stretch>
            <a:fillRect/>
          </a:stretch>
        </p:blipFill>
        <p:spPr>
          <a:xfrm>
            <a:off x="8605581" y="2747546"/>
            <a:ext cx="764951" cy="764951"/>
          </a:xfrm>
          <a:prstGeom prst="rect">
            <a:avLst/>
          </a:prstGeom>
        </p:spPr>
      </p:pic>
      <p:pic>
        <p:nvPicPr>
          <p:cNvPr id="119" name="Compute Node 08"/>
          <p:cNvPicPr>
            <a:picLocks noChangeAspect="1"/>
          </p:cNvPicPr>
          <p:nvPr/>
        </p:nvPicPr>
        <p:blipFill>
          <a:blip r:embed="rId3">
            <a:duotone>
              <a:prstClr val="black"/>
              <a:srgbClr val="505050">
                <a:tint val="45000"/>
                <a:satMod val="400000"/>
              </a:srgbClr>
            </a:duotone>
          </a:blip>
          <a:stretch>
            <a:fillRect/>
          </a:stretch>
        </p:blipFill>
        <p:spPr>
          <a:xfrm>
            <a:off x="7779279" y="2747546"/>
            <a:ext cx="764951" cy="764951"/>
          </a:xfrm>
          <a:prstGeom prst="rect">
            <a:avLst/>
          </a:prstGeom>
        </p:spPr>
      </p:pic>
      <p:pic>
        <p:nvPicPr>
          <p:cNvPr id="120" name="Compute Node 07"/>
          <p:cNvPicPr>
            <a:picLocks noChangeAspect="1"/>
          </p:cNvPicPr>
          <p:nvPr/>
        </p:nvPicPr>
        <p:blipFill>
          <a:blip r:embed="rId3">
            <a:duotone>
              <a:prstClr val="black"/>
              <a:srgbClr val="505050">
                <a:tint val="45000"/>
                <a:satMod val="400000"/>
              </a:srgbClr>
            </a:duotone>
          </a:blip>
          <a:stretch>
            <a:fillRect/>
          </a:stretch>
        </p:blipFill>
        <p:spPr>
          <a:xfrm>
            <a:off x="6952977" y="2747546"/>
            <a:ext cx="764951" cy="764951"/>
          </a:xfrm>
          <a:prstGeom prst="rect">
            <a:avLst/>
          </a:prstGeom>
        </p:spPr>
      </p:pic>
      <p:pic>
        <p:nvPicPr>
          <p:cNvPr id="121" name="Comptue Node 06"/>
          <p:cNvPicPr>
            <a:picLocks noChangeAspect="1"/>
          </p:cNvPicPr>
          <p:nvPr/>
        </p:nvPicPr>
        <p:blipFill>
          <a:blip r:embed="rId3">
            <a:duotone>
              <a:prstClr val="black"/>
              <a:srgbClr val="505050">
                <a:tint val="45000"/>
                <a:satMod val="400000"/>
              </a:srgbClr>
            </a:duotone>
          </a:blip>
          <a:stretch>
            <a:fillRect/>
          </a:stretch>
        </p:blipFill>
        <p:spPr>
          <a:xfrm>
            <a:off x="6126675" y="2747546"/>
            <a:ext cx="764951" cy="764951"/>
          </a:xfrm>
          <a:prstGeom prst="rect">
            <a:avLst/>
          </a:prstGeom>
        </p:spPr>
      </p:pic>
      <p:pic>
        <p:nvPicPr>
          <p:cNvPr id="122" name="Compute Node 05"/>
          <p:cNvPicPr>
            <a:picLocks noChangeAspect="1"/>
          </p:cNvPicPr>
          <p:nvPr/>
        </p:nvPicPr>
        <p:blipFill>
          <a:blip r:embed="rId3">
            <a:duotone>
              <a:prstClr val="black"/>
              <a:srgbClr val="505050">
                <a:tint val="45000"/>
                <a:satMod val="400000"/>
              </a:srgbClr>
            </a:duotone>
          </a:blip>
          <a:stretch>
            <a:fillRect/>
          </a:stretch>
        </p:blipFill>
        <p:spPr>
          <a:xfrm>
            <a:off x="5300374" y="2747546"/>
            <a:ext cx="764951" cy="764951"/>
          </a:xfrm>
          <a:prstGeom prst="rect">
            <a:avLst/>
          </a:prstGeom>
        </p:spPr>
      </p:pic>
      <p:pic>
        <p:nvPicPr>
          <p:cNvPr id="123" name="Compute Node 04"/>
          <p:cNvPicPr>
            <a:picLocks noChangeAspect="1"/>
          </p:cNvPicPr>
          <p:nvPr/>
        </p:nvPicPr>
        <p:blipFill>
          <a:blip r:embed="rId3">
            <a:duotone>
              <a:prstClr val="black"/>
              <a:srgbClr val="505050">
                <a:tint val="45000"/>
                <a:satMod val="400000"/>
              </a:srgbClr>
            </a:duotone>
          </a:blip>
          <a:stretch>
            <a:fillRect/>
          </a:stretch>
        </p:blipFill>
        <p:spPr>
          <a:xfrm>
            <a:off x="4474073" y="2747546"/>
            <a:ext cx="764951" cy="764951"/>
          </a:xfrm>
          <a:prstGeom prst="rect">
            <a:avLst/>
          </a:prstGeom>
        </p:spPr>
      </p:pic>
      <p:pic>
        <p:nvPicPr>
          <p:cNvPr id="124" name="Compute Node 03"/>
          <p:cNvPicPr>
            <a:picLocks noChangeAspect="1"/>
          </p:cNvPicPr>
          <p:nvPr/>
        </p:nvPicPr>
        <p:blipFill>
          <a:blip r:embed="rId3">
            <a:duotone>
              <a:prstClr val="black"/>
              <a:srgbClr val="505050">
                <a:tint val="45000"/>
                <a:satMod val="400000"/>
              </a:srgbClr>
            </a:duotone>
          </a:blip>
          <a:stretch>
            <a:fillRect/>
          </a:stretch>
        </p:blipFill>
        <p:spPr>
          <a:xfrm>
            <a:off x="3647771" y="2747546"/>
            <a:ext cx="764951" cy="764951"/>
          </a:xfrm>
          <a:prstGeom prst="rect">
            <a:avLst/>
          </a:prstGeom>
        </p:spPr>
      </p:pic>
      <p:pic>
        <p:nvPicPr>
          <p:cNvPr id="125" name="Compute Node 02"/>
          <p:cNvPicPr>
            <a:picLocks noChangeAspect="1"/>
          </p:cNvPicPr>
          <p:nvPr/>
        </p:nvPicPr>
        <p:blipFill>
          <a:blip r:embed="rId3">
            <a:duotone>
              <a:prstClr val="black"/>
              <a:srgbClr val="505050">
                <a:tint val="45000"/>
                <a:satMod val="400000"/>
              </a:srgbClr>
            </a:duotone>
          </a:blip>
          <a:stretch>
            <a:fillRect/>
          </a:stretch>
        </p:blipFill>
        <p:spPr>
          <a:xfrm>
            <a:off x="2821469" y="2747546"/>
            <a:ext cx="764951" cy="764951"/>
          </a:xfrm>
          <a:prstGeom prst="rect">
            <a:avLst/>
          </a:prstGeom>
        </p:spPr>
      </p:pic>
      <p:pic>
        <p:nvPicPr>
          <p:cNvPr id="127" name="Compute Node 01"/>
          <p:cNvPicPr>
            <a:picLocks noChangeAspect="1"/>
          </p:cNvPicPr>
          <p:nvPr/>
        </p:nvPicPr>
        <p:blipFill>
          <a:blip r:embed="rId3">
            <a:duotone>
              <a:prstClr val="black"/>
              <a:srgbClr val="505050">
                <a:tint val="45000"/>
                <a:satMod val="400000"/>
              </a:srgbClr>
            </a:duotone>
          </a:blip>
          <a:stretch>
            <a:fillRect/>
          </a:stretch>
        </p:blipFill>
        <p:spPr>
          <a:xfrm>
            <a:off x="1995167" y="2747546"/>
            <a:ext cx="764951" cy="764951"/>
          </a:xfrm>
          <a:prstGeom prst="rect">
            <a:avLst/>
          </a:prstGeom>
        </p:spPr>
      </p:pic>
      <p:grpSp>
        <p:nvGrpSpPr>
          <p:cNvPr id="128" name="Control Set"/>
          <p:cNvGrpSpPr/>
          <p:nvPr/>
        </p:nvGrpSpPr>
        <p:grpSpPr>
          <a:xfrm>
            <a:off x="5713525" y="1734781"/>
            <a:ext cx="2298360" cy="764951"/>
            <a:chOff x="5828092" y="1769070"/>
            <a:chExt cx="2344447" cy="780290"/>
          </a:xfrm>
        </p:grpSpPr>
        <p:pic>
          <p:nvPicPr>
            <p:cNvPr id="129" name="Control Node"/>
            <p:cNvPicPr>
              <a:picLocks noChangeAspect="1"/>
            </p:cNvPicPr>
            <p:nvPr/>
          </p:nvPicPr>
          <p:blipFill>
            <a:blip r:embed="rId3">
              <a:duotone>
                <a:prstClr val="black"/>
                <a:srgbClr val="505050">
                  <a:tint val="45000"/>
                  <a:satMod val="400000"/>
                </a:srgbClr>
              </a:duotone>
            </a:blip>
            <a:stretch>
              <a:fillRect/>
            </a:stretch>
          </p:blipFill>
          <p:spPr>
            <a:xfrm>
              <a:off x="5828092" y="1769070"/>
              <a:ext cx="780290" cy="780290"/>
            </a:xfrm>
            <a:prstGeom prst="rect">
              <a:avLst/>
            </a:prstGeom>
          </p:spPr>
        </p:pic>
        <p:sp>
          <p:nvSpPr>
            <p:cNvPr id="130" name="Control Text"/>
            <p:cNvSpPr txBox="1"/>
            <p:nvPr/>
          </p:nvSpPr>
          <p:spPr>
            <a:xfrm>
              <a:off x="6792546" y="1842173"/>
              <a:ext cx="1379993" cy="627864"/>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solidFill>
                    <a:schemeClr val="accent1"/>
                  </a:solidFill>
                  <a:effectLst/>
                  <a:uLnTx/>
                  <a:uFillTx/>
                </a:rPr>
                <a:t>Control</a:t>
              </a:r>
            </a:p>
          </p:txBody>
        </p:sp>
      </p:grpSp>
      <p:grpSp>
        <p:nvGrpSpPr>
          <p:cNvPr id="134" name="Storage Set"/>
          <p:cNvGrpSpPr/>
          <p:nvPr/>
        </p:nvGrpSpPr>
        <p:grpSpPr>
          <a:xfrm>
            <a:off x="1049187" y="3781962"/>
            <a:ext cx="10200063" cy="2823699"/>
            <a:chOff x="1070225" y="3857302"/>
            <a:chExt cx="10404596" cy="2880320"/>
          </a:xfrm>
        </p:grpSpPr>
        <p:sp>
          <p:nvSpPr>
            <p:cNvPr id="135" name="Rounded Rectangle 24"/>
            <p:cNvSpPr/>
            <p:nvPr/>
          </p:nvSpPr>
          <p:spPr bwMode="auto">
            <a:xfrm>
              <a:off x="1070225" y="3857302"/>
              <a:ext cx="10404596" cy="2880320"/>
            </a:xfrm>
            <a:prstGeom prst="roundRect">
              <a:avLst/>
            </a:prstGeom>
            <a:noFill/>
            <a:ln w="38100" cap="flat" cmpd="sng" algn="ctr">
              <a:solidFill>
                <a:srgbClr val="F10303"/>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6" name="Storage"/>
            <p:cNvGrpSpPr/>
            <p:nvPr/>
          </p:nvGrpSpPr>
          <p:grpSpPr>
            <a:xfrm>
              <a:off x="2094836" y="4073326"/>
              <a:ext cx="8294427" cy="2502583"/>
              <a:chOff x="2094836" y="4073326"/>
              <a:chExt cx="8294427" cy="2502583"/>
            </a:xfrm>
          </p:grpSpPr>
          <p:pic>
            <p:nvPicPr>
              <p:cNvPr id="138" name="Picture 137"/>
              <p:cNvPicPr>
                <a:picLocks noChangeAspect="1"/>
              </p:cNvPicPr>
              <p:nvPr/>
            </p:nvPicPr>
            <p:blipFill>
              <a:blip r:embed="rId4">
                <a:duotone>
                  <a:prstClr val="black"/>
                  <a:srgbClr val="505050">
                    <a:tint val="45000"/>
                    <a:satMod val="400000"/>
                  </a:srgbClr>
                </a:duotone>
              </a:blip>
              <a:stretch>
                <a:fillRect/>
              </a:stretch>
            </p:blipFill>
            <p:spPr>
              <a:xfrm>
                <a:off x="2099026" y="4073326"/>
                <a:ext cx="780290" cy="780290"/>
              </a:xfrm>
              <a:prstGeom prst="rect">
                <a:avLst/>
              </a:prstGeom>
            </p:spPr>
          </p:pic>
          <p:pic>
            <p:nvPicPr>
              <p:cNvPr id="139" name="Picture 138"/>
              <p:cNvPicPr>
                <a:picLocks noChangeAspect="1"/>
              </p:cNvPicPr>
              <p:nvPr/>
            </p:nvPicPr>
            <p:blipFill>
              <a:blip r:embed="rId4">
                <a:duotone>
                  <a:prstClr val="black"/>
                  <a:srgbClr val="505050">
                    <a:tint val="45000"/>
                    <a:satMod val="400000"/>
                  </a:srgbClr>
                </a:duotone>
              </a:blip>
              <a:stretch>
                <a:fillRect/>
              </a:stretch>
            </p:blipFill>
            <p:spPr>
              <a:xfrm>
                <a:off x="2933756" y="4073326"/>
                <a:ext cx="780290" cy="780290"/>
              </a:xfrm>
              <a:prstGeom prst="rect">
                <a:avLst/>
              </a:prstGeom>
            </p:spPr>
          </p:pic>
          <p:pic>
            <p:nvPicPr>
              <p:cNvPr id="140" name="Picture 139"/>
              <p:cNvPicPr>
                <a:picLocks noChangeAspect="1"/>
              </p:cNvPicPr>
              <p:nvPr/>
            </p:nvPicPr>
            <p:blipFill>
              <a:blip r:embed="rId4">
                <a:duotone>
                  <a:prstClr val="black"/>
                  <a:srgbClr val="505050">
                    <a:tint val="45000"/>
                    <a:satMod val="400000"/>
                  </a:srgbClr>
                </a:duotone>
              </a:blip>
              <a:stretch>
                <a:fillRect/>
              </a:stretch>
            </p:blipFill>
            <p:spPr>
              <a:xfrm>
                <a:off x="3768486" y="4073326"/>
                <a:ext cx="780290" cy="780290"/>
              </a:xfrm>
              <a:prstGeom prst="rect">
                <a:avLst/>
              </a:prstGeom>
            </p:spPr>
          </p:pic>
          <p:pic>
            <p:nvPicPr>
              <p:cNvPr id="141" name="Picture 140"/>
              <p:cNvPicPr>
                <a:picLocks noChangeAspect="1"/>
              </p:cNvPicPr>
              <p:nvPr/>
            </p:nvPicPr>
            <p:blipFill>
              <a:blip r:embed="rId4">
                <a:duotone>
                  <a:prstClr val="black"/>
                  <a:srgbClr val="505050">
                    <a:tint val="45000"/>
                    <a:satMod val="400000"/>
                  </a:srgbClr>
                </a:duotone>
              </a:blip>
              <a:stretch>
                <a:fillRect/>
              </a:stretch>
            </p:blipFill>
            <p:spPr>
              <a:xfrm>
                <a:off x="4603216" y="4073326"/>
                <a:ext cx="780290" cy="780290"/>
              </a:xfrm>
              <a:prstGeom prst="rect">
                <a:avLst/>
              </a:prstGeom>
            </p:spPr>
          </p:pic>
          <p:pic>
            <p:nvPicPr>
              <p:cNvPr id="142" name="Picture 141"/>
              <p:cNvPicPr>
                <a:picLocks noChangeAspect="1"/>
              </p:cNvPicPr>
              <p:nvPr/>
            </p:nvPicPr>
            <p:blipFill>
              <a:blip r:embed="rId4">
                <a:duotone>
                  <a:prstClr val="black"/>
                  <a:srgbClr val="505050">
                    <a:tint val="45000"/>
                    <a:satMod val="400000"/>
                  </a:srgbClr>
                </a:duotone>
              </a:blip>
              <a:stretch>
                <a:fillRect/>
              </a:stretch>
            </p:blipFill>
            <p:spPr>
              <a:xfrm>
                <a:off x="5437947" y="4073326"/>
                <a:ext cx="780290" cy="780290"/>
              </a:xfrm>
              <a:prstGeom prst="rect">
                <a:avLst/>
              </a:prstGeom>
            </p:spPr>
          </p:pic>
          <p:pic>
            <p:nvPicPr>
              <p:cNvPr id="143" name="Picture 142"/>
              <p:cNvPicPr>
                <a:picLocks noChangeAspect="1"/>
              </p:cNvPicPr>
              <p:nvPr/>
            </p:nvPicPr>
            <p:blipFill>
              <a:blip r:embed="rId4">
                <a:duotone>
                  <a:prstClr val="black"/>
                  <a:srgbClr val="505050">
                    <a:tint val="45000"/>
                    <a:satMod val="400000"/>
                  </a:srgbClr>
                </a:duotone>
              </a:blip>
              <a:stretch>
                <a:fillRect/>
              </a:stretch>
            </p:blipFill>
            <p:spPr>
              <a:xfrm>
                <a:off x="2094836" y="4934472"/>
                <a:ext cx="780290" cy="780290"/>
              </a:xfrm>
              <a:prstGeom prst="rect">
                <a:avLst/>
              </a:prstGeom>
            </p:spPr>
          </p:pic>
          <p:pic>
            <p:nvPicPr>
              <p:cNvPr id="144" name="Picture 143"/>
              <p:cNvPicPr>
                <a:picLocks noChangeAspect="1"/>
              </p:cNvPicPr>
              <p:nvPr/>
            </p:nvPicPr>
            <p:blipFill>
              <a:blip r:embed="rId4">
                <a:duotone>
                  <a:prstClr val="black"/>
                  <a:srgbClr val="505050">
                    <a:tint val="45000"/>
                    <a:satMod val="400000"/>
                  </a:srgbClr>
                </a:duotone>
              </a:blip>
              <a:stretch>
                <a:fillRect/>
              </a:stretch>
            </p:blipFill>
            <p:spPr>
              <a:xfrm>
                <a:off x="2929566" y="4934472"/>
                <a:ext cx="780290" cy="780290"/>
              </a:xfrm>
              <a:prstGeom prst="rect">
                <a:avLst/>
              </a:prstGeom>
            </p:spPr>
          </p:pic>
          <p:pic>
            <p:nvPicPr>
              <p:cNvPr id="145" name="Picture 144"/>
              <p:cNvPicPr>
                <a:picLocks noChangeAspect="1"/>
              </p:cNvPicPr>
              <p:nvPr/>
            </p:nvPicPr>
            <p:blipFill>
              <a:blip r:embed="rId4">
                <a:duotone>
                  <a:prstClr val="black"/>
                  <a:srgbClr val="505050">
                    <a:tint val="45000"/>
                    <a:satMod val="400000"/>
                  </a:srgbClr>
                </a:duotone>
              </a:blip>
              <a:stretch>
                <a:fillRect/>
              </a:stretch>
            </p:blipFill>
            <p:spPr>
              <a:xfrm>
                <a:off x="3764296" y="4934472"/>
                <a:ext cx="780290" cy="780290"/>
              </a:xfrm>
              <a:prstGeom prst="rect">
                <a:avLst/>
              </a:prstGeom>
            </p:spPr>
          </p:pic>
          <p:pic>
            <p:nvPicPr>
              <p:cNvPr id="146" name="Picture 145"/>
              <p:cNvPicPr>
                <a:picLocks noChangeAspect="1"/>
              </p:cNvPicPr>
              <p:nvPr/>
            </p:nvPicPr>
            <p:blipFill>
              <a:blip r:embed="rId4">
                <a:duotone>
                  <a:prstClr val="black"/>
                  <a:srgbClr val="505050">
                    <a:tint val="45000"/>
                    <a:satMod val="400000"/>
                  </a:srgbClr>
                </a:duotone>
              </a:blip>
              <a:stretch>
                <a:fillRect/>
              </a:stretch>
            </p:blipFill>
            <p:spPr>
              <a:xfrm>
                <a:off x="4599026" y="4934472"/>
                <a:ext cx="780290" cy="780290"/>
              </a:xfrm>
              <a:prstGeom prst="rect">
                <a:avLst/>
              </a:prstGeom>
            </p:spPr>
          </p:pic>
          <p:pic>
            <p:nvPicPr>
              <p:cNvPr id="147" name="Picture 146"/>
              <p:cNvPicPr>
                <a:picLocks noChangeAspect="1"/>
              </p:cNvPicPr>
              <p:nvPr/>
            </p:nvPicPr>
            <p:blipFill>
              <a:blip r:embed="rId4">
                <a:duotone>
                  <a:prstClr val="black"/>
                  <a:srgbClr val="505050">
                    <a:tint val="45000"/>
                    <a:satMod val="400000"/>
                  </a:srgbClr>
                </a:duotone>
              </a:blip>
              <a:stretch>
                <a:fillRect/>
              </a:stretch>
            </p:blipFill>
            <p:spPr>
              <a:xfrm>
                <a:off x="5433757" y="4934472"/>
                <a:ext cx="780290" cy="780290"/>
              </a:xfrm>
              <a:prstGeom prst="rect">
                <a:avLst/>
              </a:prstGeom>
            </p:spPr>
          </p:pic>
          <p:pic>
            <p:nvPicPr>
              <p:cNvPr id="148" name="Picture 147"/>
              <p:cNvPicPr>
                <a:picLocks noChangeAspect="1"/>
              </p:cNvPicPr>
              <p:nvPr/>
            </p:nvPicPr>
            <p:blipFill>
              <a:blip r:embed="rId4">
                <a:duotone>
                  <a:prstClr val="black"/>
                  <a:srgbClr val="505050">
                    <a:tint val="45000"/>
                    <a:satMod val="400000"/>
                  </a:srgbClr>
                </a:duotone>
              </a:blip>
              <a:stretch>
                <a:fillRect/>
              </a:stretch>
            </p:blipFill>
            <p:spPr>
              <a:xfrm>
                <a:off x="2099026" y="5795619"/>
                <a:ext cx="780290" cy="780290"/>
              </a:xfrm>
              <a:prstGeom prst="rect">
                <a:avLst/>
              </a:prstGeom>
            </p:spPr>
          </p:pic>
          <p:pic>
            <p:nvPicPr>
              <p:cNvPr id="149" name="Picture 148"/>
              <p:cNvPicPr>
                <a:picLocks noChangeAspect="1"/>
              </p:cNvPicPr>
              <p:nvPr/>
            </p:nvPicPr>
            <p:blipFill>
              <a:blip r:embed="rId4">
                <a:duotone>
                  <a:prstClr val="black"/>
                  <a:srgbClr val="505050">
                    <a:tint val="45000"/>
                    <a:satMod val="400000"/>
                  </a:srgbClr>
                </a:duotone>
              </a:blip>
              <a:stretch>
                <a:fillRect/>
              </a:stretch>
            </p:blipFill>
            <p:spPr>
              <a:xfrm>
                <a:off x="2933756" y="5795619"/>
                <a:ext cx="780290" cy="780290"/>
              </a:xfrm>
              <a:prstGeom prst="rect">
                <a:avLst/>
              </a:prstGeom>
            </p:spPr>
          </p:pic>
          <p:pic>
            <p:nvPicPr>
              <p:cNvPr id="150" name="Picture 149"/>
              <p:cNvPicPr>
                <a:picLocks noChangeAspect="1"/>
              </p:cNvPicPr>
              <p:nvPr/>
            </p:nvPicPr>
            <p:blipFill>
              <a:blip r:embed="rId4">
                <a:duotone>
                  <a:prstClr val="black"/>
                  <a:srgbClr val="505050">
                    <a:tint val="45000"/>
                    <a:satMod val="400000"/>
                  </a:srgbClr>
                </a:duotone>
              </a:blip>
              <a:stretch>
                <a:fillRect/>
              </a:stretch>
            </p:blipFill>
            <p:spPr>
              <a:xfrm>
                <a:off x="3768486" y="5795619"/>
                <a:ext cx="780290" cy="780290"/>
              </a:xfrm>
              <a:prstGeom prst="rect">
                <a:avLst/>
              </a:prstGeom>
            </p:spPr>
          </p:pic>
          <p:pic>
            <p:nvPicPr>
              <p:cNvPr id="151" name="Picture 150"/>
              <p:cNvPicPr>
                <a:picLocks noChangeAspect="1"/>
              </p:cNvPicPr>
              <p:nvPr/>
            </p:nvPicPr>
            <p:blipFill>
              <a:blip r:embed="rId4">
                <a:duotone>
                  <a:prstClr val="black"/>
                  <a:srgbClr val="505050">
                    <a:tint val="45000"/>
                    <a:satMod val="400000"/>
                  </a:srgbClr>
                </a:duotone>
              </a:blip>
              <a:stretch>
                <a:fillRect/>
              </a:stretch>
            </p:blipFill>
            <p:spPr>
              <a:xfrm>
                <a:off x="4603216" y="5795619"/>
                <a:ext cx="780290" cy="780290"/>
              </a:xfrm>
              <a:prstGeom prst="rect">
                <a:avLst/>
              </a:prstGeom>
            </p:spPr>
          </p:pic>
          <p:pic>
            <p:nvPicPr>
              <p:cNvPr id="152" name="Picture 151"/>
              <p:cNvPicPr>
                <a:picLocks noChangeAspect="1"/>
              </p:cNvPicPr>
              <p:nvPr/>
            </p:nvPicPr>
            <p:blipFill>
              <a:blip r:embed="rId4">
                <a:duotone>
                  <a:prstClr val="black"/>
                  <a:srgbClr val="505050">
                    <a:tint val="45000"/>
                    <a:satMod val="400000"/>
                  </a:srgbClr>
                </a:duotone>
              </a:blip>
              <a:stretch>
                <a:fillRect/>
              </a:stretch>
            </p:blipFill>
            <p:spPr>
              <a:xfrm>
                <a:off x="5437947" y="5795619"/>
                <a:ext cx="780290" cy="780290"/>
              </a:xfrm>
              <a:prstGeom prst="rect">
                <a:avLst/>
              </a:prstGeom>
            </p:spPr>
          </p:pic>
          <p:pic>
            <p:nvPicPr>
              <p:cNvPr id="153" name="Picture 152"/>
              <p:cNvPicPr>
                <a:picLocks noChangeAspect="1"/>
              </p:cNvPicPr>
              <p:nvPr/>
            </p:nvPicPr>
            <p:blipFill>
              <a:blip r:embed="rId4">
                <a:duotone>
                  <a:prstClr val="black"/>
                  <a:srgbClr val="505050">
                    <a:tint val="45000"/>
                    <a:satMod val="400000"/>
                  </a:srgbClr>
                </a:duotone>
              </a:blip>
              <a:stretch>
                <a:fillRect/>
              </a:stretch>
            </p:blipFill>
            <p:spPr>
              <a:xfrm>
                <a:off x="6270052" y="4073326"/>
                <a:ext cx="780290" cy="780290"/>
              </a:xfrm>
              <a:prstGeom prst="rect">
                <a:avLst/>
              </a:prstGeom>
            </p:spPr>
          </p:pic>
          <p:pic>
            <p:nvPicPr>
              <p:cNvPr id="154" name="Picture 153"/>
              <p:cNvPicPr>
                <a:picLocks noChangeAspect="1"/>
              </p:cNvPicPr>
              <p:nvPr/>
            </p:nvPicPr>
            <p:blipFill>
              <a:blip r:embed="rId4">
                <a:duotone>
                  <a:prstClr val="black"/>
                  <a:srgbClr val="505050">
                    <a:tint val="45000"/>
                    <a:satMod val="400000"/>
                  </a:srgbClr>
                </a:duotone>
              </a:blip>
              <a:stretch>
                <a:fillRect/>
              </a:stretch>
            </p:blipFill>
            <p:spPr>
              <a:xfrm>
                <a:off x="7104782" y="4073326"/>
                <a:ext cx="780290" cy="780290"/>
              </a:xfrm>
              <a:prstGeom prst="rect">
                <a:avLst/>
              </a:prstGeom>
            </p:spPr>
          </p:pic>
          <p:pic>
            <p:nvPicPr>
              <p:cNvPr id="155" name="Picture 154"/>
              <p:cNvPicPr>
                <a:picLocks noChangeAspect="1"/>
              </p:cNvPicPr>
              <p:nvPr/>
            </p:nvPicPr>
            <p:blipFill>
              <a:blip r:embed="rId4">
                <a:duotone>
                  <a:prstClr val="black"/>
                  <a:srgbClr val="505050">
                    <a:tint val="45000"/>
                    <a:satMod val="400000"/>
                  </a:srgbClr>
                </a:duotone>
              </a:blip>
              <a:stretch>
                <a:fillRect/>
              </a:stretch>
            </p:blipFill>
            <p:spPr>
              <a:xfrm>
                <a:off x="7939512" y="4073326"/>
                <a:ext cx="780290" cy="780290"/>
              </a:xfrm>
              <a:prstGeom prst="rect">
                <a:avLst/>
              </a:prstGeom>
            </p:spPr>
          </p:pic>
          <p:pic>
            <p:nvPicPr>
              <p:cNvPr id="156" name="Picture 155"/>
              <p:cNvPicPr>
                <a:picLocks noChangeAspect="1"/>
              </p:cNvPicPr>
              <p:nvPr/>
            </p:nvPicPr>
            <p:blipFill>
              <a:blip r:embed="rId4">
                <a:duotone>
                  <a:prstClr val="black"/>
                  <a:srgbClr val="505050">
                    <a:tint val="45000"/>
                    <a:satMod val="400000"/>
                  </a:srgbClr>
                </a:duotone>
              </a:blip>
              <a:stretch>
                <a:fillRect/>
              </a:stretch>
            </p:blipFill>
            <p:spPr>
              <a:xfrm>
                <a:off x="8774242" y="4073326"/>
                <a:ext cx="780290" cy="780290"/>
              </a:xfrm>
              <a:prstGeom prst="rect">
                <a:avLst/>
              </a:prstGeom>
            </p:spPr>
          </p:pic>
          <p:pic>
            <p:nvPicPr>
              <p:cNvPr id="157" name="Picture 156"/>
              <p:cNvPicPr>
                <a:picLocks noChangeAspect="1"/>
              </p:cNvPicPr>
              <p:nvPr/>
            </p:nvPicPr>
            <p:blipFill>
              <a:blip r:embed="rId4">
                <a:duotone>
                  <a:prstClr val="black"/>
                  <a:srgbClr val="505050">
                    <a:tint val="45000"/>
                    <a:satMod val="400000"/>
                  </a:srgbClr>
                </a:duotone>
              </a:blip>
              <a:stretch>
                <a:fillRect/>
              </a:stretch>
            </p:blipFill>
            <p:spPr>
              <a:xfrm>
                <a:off x="9608973" y="4073326"/>
                <a:ext cx="780290" cy="780290"/>
              </a:xfrm>
              <a:prstGeom prst="rect">
                <a:avLst/>
              </a:prstGeom>
            </p:spPr>
          </p:pic>
          <p:pic>
            <p:nvPicPr>
              <p:cNvPr id="158" name="Picture 157"/>
              <p:cNvPicPr>
                <a:picLocks noChangeAspect="1"/>
              </p:cNvPicPr>
              <p:nvPr/>
            </p:nvPicPr>
            <p:blipFill>
              <a:blip r:embed="rId4">
                <a:duotone>
                  <a:prstClr val="black"/>
                  <a:srgbClr val="505050">
                    <a:tint val="45000"/>
                    <a:satMod val="400000"/>
                  </a:srgbClr>
                </a:duotone>
              </a:blip>
              <a:stretch>
                <a:fillRect/>
              </a:stretch>
            </p:blipFill>
            <p:spPr>
              <a:xfrm>
                <a:off x="6265862" y="4934472"/>
                <a:ext cx="780290" cy="780290"/>
              </a:xfrm>
              <a:prstGeom prst="rect">
                <a:avLst/>
              </a:prstGeom>
            </p:spPr>
          </p:pic>
          <p:pic>
            <p:nvPicPr>
              <p:cNvPr id="159" name="Picture 158"/>
              <p:cNvPicPr>
                <a:picLocks noChangeAspect="1"/>
              </p:cNvPicPr>
              <p:nvPr/>
            </p:nvPicPr>
            <p:blipFill>
              <a:blip r:embed="rId4">
                <a:duotone>
                  <a:prstClr val="black"/>
                  <a:srgbClr val="505050">
                    <a:tint val="45000"/>
                    <a:satMod val="400000"/>
                  </a:srgbClr>
                </a:duotone>
              </a:blip>
              <a:stretch>
                <a:fillRect/>
              </a:stretch>
            </p:blipFill>
            <p:spPr>
              <a:xfrm>
                <a:off x="7100592" y="4934472"/>
                <a:ext cx="780290" cy="780290"/>
              </a:xfrm>
              <a:prstGeom prst="rect">
                <a:avLst/>
              </a:prstGeom>
            </p:spPr>
          </p:pic>
          <p:pic>
            <p:nvPicPr>
              <p:cNvPr id="160" name="Picture 159"/>
              <p:cNvPicPr>
                <a:picLocks noChangeAspect="1"/>
              </p:cNvPicPr>
              <p:nvPr/>
            </p:nvPicPr>
            <p:blipFill>
              <a:blip r:embed="rId4">
                <a:duotone>
                  <a:prstClr val="black"/>
                  <a:srgbClr val="505050">
                    <a:tint val="45000"/>
                    <a:satMod val="400000"/>
                  </a:srgbClr>
                </a:duotone>
              </a:blip>
              <a:stretch>
                <a:fillRect/>
              </a:stretch>
            </p:blipFill>
            <p:spPr>
              <a:xfrm>
                <a:off x="7935322" y="4934472"/>
                <a:ext cx="780290" cy="780290"/>
              </a:xfrm>
              <a:prstGeom prst="rect">
                <a:avLst/>
              </a:prstGeom>
            </p:spPr>
          </p:pic>
          <p:pic>
            <p:nvPicPr>
              <p:cNvPr id="161" name="Picture 160"/>
              <p:cNvPicPr>
                <a:picLocks noChangeAspect="1"/>
              </p:cNvPicPr>
              <p:nvPr/>
            </p:nvPicPr>
            <p:blipFill>
              <a:blip r:embed="rId4">
                <a:duotone>
                  <a:prstClr val="black"/>
                  <a:srgbClr val="505050">
                    <a:tint val="45000"/>
                    <a:satMod val="400000"/>
                  </a:srgbClr>
                </a:duotone>
              </a:blip>
              <a:stretch>
                <a:fillRect/>
              </a:stretch>
            </p:blipFill>
            <p:spPr>
              <a:xfrm>
                <a:off x="8770052" y="4934472"/>
                <a:ext cx="780290" cy="780290"/>
              </a:xfrm>
              <a:prstGeom prst="rect">
                <a:avLst/>
              </a:prstGeom>
            </p:spPr>
          </p:pic>
          <p:pic>
            <p:nvPicPr>
              <p:cNvPr id="163" name="Picture 162"/>
              <p:cNvPicPr>
                <a:picLocks noChangeAspect="1"/>
              </p:cNvPicPr>
              <p:nvPr/>
            </p:nvPicPr>
            <p:blipFill>
              <a:blip r:embed="rId4">
                <a:duotone>
                  <a:prstClr val="black"/>
                  <a:srgbClr val="505050">
                    <a:tint val="45000"/>
                    <a:satMod val="400000"/>
                  </a:srgbClr>
                </a:duotone>
              </a:blip>
              <a:stretch>
                <a:fillRect/>
              </a:stretch>
            </p:blipFill>
            <p:spPr>
              <a:xfrm>
                <a:off x="9604783" y="4934472"/>
                <a:ext cx="780290" cy="780290"/>
              </a:xfrm>
              <a:prstGeom prst="rect">
                <a:avLst/>
              </a:prstGeom>
            </p:spPr>
          </p:pic>
          <p:pic>
            <p:nvPicPr>
              <p:cNvPr id="164" name="Picture 163"/>
              <p:cNvPicPr>
                <a:picLocks noChangeAspect="1"/>
              </p:cNvPicPr>
              <p:nvPr/>
            </p:nvPicPr>
            <p:blipFill>
              <a:blip r:embed="rId4">
                <a:duotone>
                  <a:prstClr val="black"/>
                  <a:srgbClr val="505050">
                    <a:tint val="45000"/>
                    <a:satMod val="400000"/>
                  </a:srgbClr>
                </a:duotone>
              </a:blip>
              <a:stretch>
                <a:fillRect/>
              </a:stretch>
            </p:blipFill>
            <p:spPr>
              <a:xfrm>
                <a:off x="6270052" y="5795619"/>
                <a:ext cx="780290" cy="780290"/>
              </a:xfrm>
              <a:prstGeom prst="rect">
                <a:avLst/>
              </a:prstGeom>
            </p:spPr>
          </p:pic>
          <p:pic>
            <p:nvPicPr>
              <p:cNvPr id="165" name="Picture 164"/>
              <p:cNvPicPr>
                <a:picLocks noChangeAspect="1"/>
              </p:cNvPicPr>
              <p:nvPr/>
            </p:nvPicPr>
            <p:blipFill>
              <a:blip r:embed="rId4">
                <a:duotone>
                  <a:prstClr val="black"/>
                  <a:srgbClr val="505050">
                    <a:tint val="45000"/>
                    <a:satMod val="400000"/>
                  </a:srgbClr>
                </a:duotone>
              </a:blip>
              <a:stretch>
                <a:fillRect/>
              </a:stretch>
            </p:blipFill>
            <p:spPr>
              <a:xfrm>
                <a:off x="7104782" y="5795619"/>
                <a:ext cx="780290" cy="780290"/>
              </a:xfrm>
              <a:prstGeom prst="rect">
                <a:avLst/>
              </a:prstGeom>
            </p:spPr>
          </p:pic>
          <p:pic>
            <p:nvPicPr>
              <p:cNvPr id="166" name="Picture 165"/>
              <p:cNvPicPr>
                <a:picLocks noChangeAspect="1"/>
              </p:cNvPicPr>
              <p:nvPr/>
            </p:nvPicPr>
            <p:blipFill>
              <a:blip r:embed="rId4">
                <a:duotone>
                  <a:prstClr val="black"/>
                  <a:srgbClr val="505050">
                    <a:tint val="45000"/>
                    <a:satMod val="400000"/>
                  </a:srgbClr>
                </a:duotone>
              </a:blip>
              <a:stretch>
                <a:fillRect/>
              </a:stretch>
            </p:blipFill>
            <p:spPr>
              <a:xfrm>
                <a:off x="7939512" y="5795619"/>
                <a:ext cx="780290" cy="780290"/>
              </a:xfrm>
              <a:prstGeom prst="rect">
                <a:avLst/>
              </a:prstGeom>
            </p:spPr>
          </p:pic>
          <p:pic>
            <p:nvPicPr>
              <p:cNvPr id="167" name="Picture 166"/>
              <p:cNvPicPr>
                <a:picLocks noChangeAspect="1"/>
              </p:cNvPicPr>
              <p:nvPr/>
            </p:nvPicPr>
            <p:blipFill>
              <a:blip r:embed="rId4">
                <a:duotone>
                  <a:prstClr val="black"/>
                  <a:srgbClr val="505050">
                    <a:tint val="45000"/>
                    <a:satMod val="400000"/>
                  </a:srgbClr>
                </a:duotone>
              </a:blip>
              <a:stretch>
                <a:fillRect/>
              </a:stretch>
            </p:blipFill>
            <p:spPr>
              <a:xfrm>
                <a:off x="8774242" y="5795619"/>
                <a:ext cx="780290" cy="780290"/>
              </a:xfrm>
              <a:prstGeom prst="rect">
                <a:avLst/>
              </a:prstGeom>
            </p:spPr>
          </p:pic>
          <p:pic>
            <p:nvPicPr>
              <p:cNvPr id="168" name="Picture 167"/>
              <p:cNvPicPr>
                <a:picLocks noChangeAspect="1"/>
              </p:cNvPicPr>
              <p:nvPr/>
            </p:nvPicPr>
            <p:blipFill>
              <a:blip r:embed="rId4">
                <a:duotone>
                  <a:prstClr val="black"/>
                  <a:srgbClr val="505050">
                    <a:tint val="45000"/>
                    <a:satMod val="400000"/>
                  </a:srgbClr>
                </a:duotone>
              </a:blip>
              <a:stretch>
                <a:fillRect/>
              </a:stretch>
            </p:blipFill>
            <p:spPr>
              <a:xfrm>
                <a:off x="9608973" y="5795619"/>
                <a:ext cx="780290" cy="780290"/>
              </a:xfrm>
              <a:prstGeom prst="rect">
                <a:avLst/>
              </a:prstGeom>
            </p:spPr>
          </p:pic>
        </p:grpSp>
        <p:sp>
          <p:nvSpPr>
            <p:cNvPr id="137" name="Storage Text"/>
            <p:cNvSpPr txBox="1"/>
            <p:nvPr/>
          </p:nvSpPr>
          <p:spPr>
            <a:xfrm rot="16200000">
              <a:off x="782159" y="4983530"/>
              <a:ext cx="1411733" cy="627864"/>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solidFill>
                    <a:schemeClr val="accent1"/>
                  </a:solidFill>
                  <a:effectLst/>
                  <a:uLnTx/>
                  <a:uFillTx/>
                </a:rPr>
                <a:t>Storage</a:t>
              </a:r>
            </a:p>
          </p:txBody>
        </p:sp>
      </p:grpSp>
    </p:spTree>
    <p:extLst>
      <p:ext uri="{BB962C8B-B14F-4D97-AF65-F5344CB8AC3E}">
        <p14:creationId xmlns:p14="http://schemas.microsoft.com/office/powerpoint/2010/main" val="1499577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fade">
                                      <p:cBhvr>
                                        <p:cTn id="11" dur="500"/>
                                        <p:tgtEl>
                                          <p:spTgt spid="131"/>
                                        </p:tgtEl>
                                      </p:cBhvr>
                                    </p:animEffect>
                                  </p:childTnLst>
                                </p:cTn>
                              </p:par>
                              <p:par>
                                <p:cTn id="12" presetID="10" presetClass="entr" presetSubtype="0" fill="hold" nodeType="with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500"/>
                                        <p:tgtEl>
                                          <p:spTgt spid="128"/>
                                        </p:tgtEl>
                                      </p:cBhvr>
                                    </p:animEffect>
                                  </p:childTnLst>
                                </p:cTn>
                              </p:par>
                              <p:par>
                                <p:cTn id="15" presetID="10" presetClass="entr" presetSubtype="0" fill="hold"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par>
                                <p:cTn id="18" presetID="10" presetClass="entr" presetSubtype="0" fill="hold" nodeType="with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500"/>
                                        <p:tgtEl>
                                          <p:spTgt spid="125"/>
                                        </p:tgtEl>
                                      </p:cBhvr>
                                    </p:animEffect>
                                  </p:childTnLst>
                                </p:cTn>
                              </p:par>
                              <p:par>
                                <p:cTn id="21" presetID="10" presetClass="entr" presetSubtype="0"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500"/>
                                        <p:tgtEl>
                                          <p:spTgt spid="124"/>
                                        </p:tgtEl>
                                      </p:cBhvr>
                                    </p:animEffect>
                                  </p:childTnLst>
                                </p:cTn>
                              </p:par>
                              <p:par>
                                <p:cTn id="24" presetID="10" presetClass="entr" presetSubtype="0" fill="hold" nodeType="withEffect">
                                  <p:stCondLst>
                                    <p:cond delay="0"/>
                                  </p:stCondLst>
                                  <p:childTnLst>
                                    <p:set>
                                      <p:cBhvr>
                                        <p:cTn id="25" dur="1" fill="hold">
                                          <p:stCondLst>
                                            <p:cond delay="0"/>
                                          </p:stCondLst>
                                        </p:cTn>
                                        <p:tgtEl>
                                          <p:spTgt spid="123"/>
                                        </p:tgtEl>
                                        <p:attrNameLst>
                                          <p:attrName>style.visibility</p:attrName>
                                        </p:attrNameLst>
                                      </p:cBhvr>
                                      <p:to>
                                        <p:strVal val="visible"/>
                                      </p:to>
                                    </p:set>
                                    <p:animEffect transition="in" filter="fade">
                                      <p:cBhvr>
                                        <p:cTn id="26" dur="500"/>
                                        <p:tgtEl>
                                          <p:spTgt spid="123"/>
                                        </p:tgtEl>
                                      </p:cBhvr>
                                    </p:animEffect>
                                  </p:childTnLst>
                                </p:cTn>
                              </p:par>
                              <p:par>
                                <p:cTn id="27" presetID="10" presetClass="entr" presetSubtype="0" fill="hold" nodeType="withEffect">
                                  <p:stCondLst>
                                    <p:cond delay="0"/>
                                  </p:stCondLst>
                                  <p:childTnLst>
                                    <p:set>
                                      <p:cBhvr>
                                        <p:cTn id="28" dur="1" fill="hold">
                                          <p:stCondLst>
                                            <p:cond delay="0"/>
                                          </p:stCondLst>
                                        </p:cTn>
                                        <p:tgtEl>
                                          <p:spTgt spid="122"/>
                                        </p:tgtEl>
                                        <p:attrNameLst>
                                          <p:attrName>style.visibility</p:attrName>
                                        </p:attrNameLst>
                                      </p:cBhvr>
                                      <p:to>
                                        <p:strVal val="visible"/>
                                      </p:to>
                                    </p:set>
                                    <p:animEffect transition="in" filter="fade">
                                      <p:cBhvr>
                                        <p:cTn id="29" dur="500"/>
                                        <p:tgtEl>
                                          <p:spTgt spid="122"/>
                                        </p:tgtEl>
                                      </p:cBhvr>
                                    </p:animEffect>
                                  </p:childTnLst>
                                </p:cTn>
                              </p:par>
                              <p:par>
                                <p:cTn id="30" presetID="10" presetClass="entr" presetSubtype="0" fill="hold" nodeType="with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childTnLst>
                                </p:cTn>
                              </p:par>
                              <p:par>
                                <p:cTn id="33" presetID="10" presetClass="entr" presetSubtype="0" fill="hold"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500"/>
                                        <p:tgtEl>
                                          <p:spTgt spid="117"/>
                                        </p:tgtEl>
                                      </p:cBhvr>
                                    </p:animEffect>
                                  </p:childTnLst>
                                </p:cTn>
                              </p:par>
                              <p:par>
                                <p:cTn id="36" presetID="10" presetClass="entr" presetSubtype="0" fill="hold" nodeType="withEffect">
                                  <p:stCondLst>
                                    <p:cond delay="0"/>
                                  </p:stCondLst>
                                  <p:childTnLst>
                                    <p:set>
                                      <p:cBhvr>
                                        <p:cTn id="37" dur="1" fill="hold">
                                          <p:stCondLst>
                                            <p:cond delay="0"/>
                                          </p:stCondLst>
                                        </p:cTn>
                                        <p:tgtEl>
                                          <p:spTgt spid="118"/>
                                        </p:tgtEl>
                                        <p:attrNameLst>
                                          <p:attrName>style.visibility</p:attrName>
                                        </p:attrNameLst>
                                      </p:cBhvr>
                                      <p:to>
                                        <p:strVal val="visible"/>
                                      </p:to>
                                    </p:set>
                                    <p:animEffect transition="in" filter="fade">
                                      <p:cBhvr>
                                        <p:cTn id="38" dur="500"/>
                                        <p:tgtEl>
                                          <p:spTgt spid="118"/>
                                        </p:tgtEl>
                                      </p:cBhvr>
                                    </p:animEffect>
                                  </p:childTnLst>
                                </p:cTn>
                              </p:par>
                              <p:par>
                                <p:cTn id="39" presetID="10" presetClass="entr" presetSubtype="0" fill="hold" nodeType="withEffect">
                                  <p:stCondLst>
                                    <p:cond delay="0"/>
                                  </p:stCondLst>
                                  <p:childTnLst>
                                    <p:set>
                                      <p:cBhvr>
                                        <p:cTn id="40" dur="1" fill="hold">
                                          <p:stCondLst>
                                            <p:cond delay="0"/>
                                          </p:stCondLst>
                                        </p:cTn>
                                        <p:tgtEl>
                                          <p:spTgt spid="119"/>
                                        </p:tgtEl>
                                        <p:attrNameLst>
                                          <p:attrName>style.visibility</p:attrName>
                                        </p:attrNameLst>
                                      </p:cBhvr>
                                      <p:to>
                                        <p:strVal val="visible"/>
                                      </p:to>
                                    </p:set>
                                    <p:animEffect transition="in" filter="fade">
                                      <p:cBhvr>
                                        <p:cTn id="41" dur="500"/>
                                        <p:tgtEl>
                                          <p:spTgt spid="119"/>
                                        </p:tgtEl>
                                      </p:cBhvr>
                                    </p:animEffect>
                                  </p:childTnLst>
                                </p:cTn>
                              </p:par>
                              <p:par>
                                <p:cTn id="42" presetID="10" presetClass="entr" presetSubtype="0" fill="hold" nodeType="withEffect">
                                  <p:stCondLst>
                                    <p:cond delay="0"/>
                                  </p:stCondLst>
                                  <p:childTnLst>
                                    <p:set>
                                      <p:cBhvr>
                                        <p:cTn id="43" dur="1" fill="hold">
                                          <p:stCondLst>
                                            <p:cond delay="0"/>
                                          </p:stCondLst>
                                        </p:cTn>
                                        <p:tgtEl>
                                          <p:spTgt spid="120"/>
                                        </p:tgtEl>
                                        <p:attrNameLst>
                                          <p:attrName>style.visibility</p:attrName>
                                        </p:attrNameLst>
                                      </p:cBhvr>
                                      <p:to>
                                        <p:strVal val="visible"/>
                                      </p:to>
                                    </p:set>
                                    <p:animEffect transition="in" filter="fade">
                                      <p:cBhvr>
                                        <p:cTn id="4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p:cNvSpPr>
            <a:spLocks noGrp="1"/>
          </p:cNvSpPr>
          <p:nvPr>
            <p:ph type="title"/>
          </p:nvPr>
        </p:nvSpPr>
        <p:spPr/>
        <p:txBody>
          <a:bodyPr/>
          <a:lstStyle/>
          <a:p>
            <a:r>
              <a:rPr lang="en-GB" dirty="0"/>
              <a:t>Distributed queries</a:t>
            </a:r>
          </a:p>
        </p:txBody>
      </p:sp>
      <p:sp>
        <p:nvSpPr>
          <p:cNvPr id="348" name="Rounded Rectangle 213"/>
          <p:cNvSpPr/>
          <p:nvPr/>
        </p:nvSpPr>
        <p:spPr bwMode="auto">
          <a:xfrm>
            <a:off x="995969" y="1675257"/>
            <a:ext cx="10200063" cy="1941457"/>
          </a:xfrm>
          <a:prstGeom prst="roundRect">
            <a:avLst/>
          </a:prstGeom>
          <a:noFill/>
          <a:ln w="38100" cap="flat" cmpd="sng" algn="ctr">
            <a:solidFill>
              <a:srgbClr val="50505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0" name="Rounded Rectangle 24"/>
          <p:cNvSpPr/>
          <p:nvPr/>
        </p:nvSpPr>
        <p:spPr bwMode="auto">
          <a:xfrm>
            <a:off x="1049187" y="3781962"/>
            <a:ext cx="10200063" cy="2823699"/>
          </a:xfrm>
          <a:prstGeom prst="roundRect">
            <a:avLst/>
          </a:prstGeom>
          <a:noFill/>
          <a:ln w="38100" cap="flat" cmpd="sng" algn="ctr">
            <a:solidFill>
              <a:srgbClr val="50505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61" name="Storage"/>
          <p:cNvGrpSpPr/>
          <p:nvPr/>
        </p:nvGrpSpPr>
        <p:grpSpPr>
          <a:xfrm>
            <a:off x="2053657" y="3993741"/>
            <a:ext cx="8131376" cy="2453387"/>
            <a:chOff x="2094836" y="4073326"/>
            <a:chExt cx="8294427" cy="2502583"/>
          </a:xfrm>
        </p:grpSpPr>
        <p:pic>
          <p:nvPicPr>
            <p:cNvPr id="362" name="Picture 361"/>
            <p:cNvPicPr>
              <a:picLocks noChangeAspect="1"/>
            </p:cNvPicPr>
            <p:nvPr/>
          </p:nvPicPr>
          <p:blipFill>
            <a:blip r:embed="rId3">
              <a:duotone>
                <a:prstClr val="black"/>
                <a:srgbClr val="505050">
                  <a:tint val="45000"/>
                  <a:satMod val="400000"/>
                </a:srgbClr>
              </a:duotone>
            </a:blip>
            <a:stretch>
              <a:fillRect/>
            </a:stretch>
          </p:blipFill>
          <p:spPr>
            <a:xfrm>
              <a:off x="2099026" y="4073326"/>
              <a:ext cx="780290" cy="780290"/>
            </a:xfrm>
            <a:prstGeom prst="rect">
              <a:avLst/>
            </a:prstGeom>
          </p:spPr>
        </p:pic>
        <p:pic>
          <p:nvPicPr>
            <p:cNvPr id="363" name="Picture 362"/>
            <p:cNvPicPr>
              <a:picLocks noChangeAspect="1"/>
            </p:cNvPicPr>
            <p:nvPr/>
          </p:nvPicPr>
          <p:blipFill>
            <a:blip r:embed="rId3">
              <a:duotone>
                <a:prstClr val="black"/>
                <a:srgbClr val="505050">
                  <a:tint val="45000"/>
                  <a:satMod val="400000"/>
                </a:srgbClr>
              </a:duotone>
            </a:blip>
            <a:stretch>
              <a:fillRect/>
            </a:stretch>
          </p:blipFill>
          <p:spPr>
            <a:xfrm>
              <a:off x="2933756" y="4073326"/>
              <a:ext cx="780290" cy="780290"/>
            </a:xfrm>
            <a:prstGeom prst="rect">
              <a:avLst/>
            </a:prstGeom>
          </p:spPr>
        </p:pic>
        <p:pic>
          <p:nvPicPr>
            <p:cNvPr id="364" name="Picture 363"/>
            <p:cNvPicPr>
              <a:picLocks noChangeAspect="1"/>
            </p:cNvPicPr>
            <p:nvPr/>
          </p:nvPicPr>
          <p:blipFill>
            <a:blip r:embed="rId3">
              <a:duotone>
                <a:prstClr val="black"/>
                <a:srgbClr val="505050">
                  <a:tint val="45000"/>
                  <a:satMod val="400000"/>
                </a:srgbClr>
              </a:duotone>
            </a:blip>
            <a:stretch>
              <a:fillRect/>
            </a:stretch>
          </p:blipFill>
          <p:spPr>
            <a:xfrm>
              <a:off x="3768486" y="4073326"/>
              <a:ext cx="780290" cy="780290"/>
            </a:xfrm>
            <a:prstGeom prst="rect">
              <a:avLst/>
            </a:prstGeom>
          </p:spPr>
        </p:pic>
        <p:pic>
          <p:nvPicPr>
            <p:cNvPr id="365" name="Picture 364"/>
            <p:cNvPicPr>
              <a:picLocks noChangeAspect="1"/>
            </p:cNvPicPr>
            <p:nvPr/>
          </p:nvPicPr>
          <p:blipFill>
            <a:blip r:embed="rId3">
              <a:duotone>
                <a:prstClr val="black"/>
                <a:srgbClr val="505050">
                  <a:tint val="45000"/>
                  <a:satMod val="400000"/>
                </a:srgbClr>
              </a:duotone>
            </a:blip>
            <a:stretch>
              <a:fillRect/>
            </a:stretch>
          </p:blipFill>
          <p:spPr>
            <a:xfrm>
              <a:off x="4603216" y="4073326"/>
              <a:ext cx="780290" cy="780290"/>
            </a:xfrm>
            <a:prstGeom prst="rect">
              <a:avLst/>
            </a:prstGeom>
          </p:spPr>
        </p:pic>
        <p:pic>
          <p:nvPicPr>
            <p:cNvPr id="366" name="Picture 365"/>
            <p:cNvPicPr>
              <a:picLocks noChangeAspect="1"/>
            </p:cNvPicPr>
            <p:nvPr/>
          </p:nvPicPr>
          <p:blipFill>
            <a:blip r:embed="rId3">
              <a:duotone>
                <a:prstClr val="black"/>
                <a:srgbClr val="505050">
                  <a:tint val="45000"/>
                  <a:satMod val="400000"/>
                </a:srgbClr>
              </a:duotone>
            </a:blip>
            <a:stretch>
              <a:fillRect/>
            </a:stretch>
          </p:blipFill>
          <p:spPr>
            <a:xfrm>
              <a:off x="5437947" y="4073326"/>
              <a:ext cx="780290" cy="780290"/>
            </a:xfrm>
            <a:prstGeom prst="rect">
              <a:avLst/>
            </a:prstGeom>
          </p:spPr>
        </p:pic>
        <p:pic>
          <p:nvPicPr>
            <p:cNvPr id="367" name="Picture 366"/>
            <p:cNvPicPr>
              <a:picLocks noChangeAspect="1"/>
            </p:cNvPicPr>
            <p:nvPr/>
          </p:nvPicPr>
          <p:blipFill>
            <a:blip r:embed="rId3">
              <a:duotone>
                <a:prstClr val="black"/>
                <a:srgbClr val="505050">
                  <a:tint val="45000"/>
                  <a:satMod val="400000"/>
                </a:srgbClr>
              </a:duotone>
            </a:blip>
            <a:stretch>
              <a:fillRect/>
            </a:stretch>
          </p:blipFill>
          <p:spPr>
            <a:xfrm>
              <a:off x="2094836" y="4934472"/>
              <a:ext cx="780290" cy="780290"/>
            </a:xfrm>
            <a:prstGeom prst="rect">
              <a:avLst/>
            </a:prstGeom>
          </p:spPr>
        </p:pic>
        <p:pic>
          <p:nvPicPr>
            <p:cNvPr id="368" name="Picture 367"/>
            <p:cNvPicPr>
              <a:picLocks noChangeAspect="1"/>
            </p:cNvPicPr>
            <p:nvPr/>
          </p:nvPicPr>
          <p:blipFill>
            <a:blip r:embed="rId3">
              <a:duotone>
                <a:prstClr val="black"/>
                <a:srgbClr val="505050">
                  <a:tint val="45000"/>
                  <a:satMod val="400000"/>
                </a:srgbClr>
              </a:duotone>
            </a:blip>
            <a:stretch>
              <a:fillRect/>
            </a:stretch>
          </p:blipFill>
          <p:spPr>
            <a:xfrm>
              <a:off x="2929566" y="4934472"/>
              <a:ext cx="780290" cy="780290"/>
            </a:xfrm>
            <a:prstGeom prst="rect">
              <a:avLst/>
            </a:prstGeom>
          </p:spPr>
        </p:pic>
        <p:pic>
          <p:nvPicPr>
            <p:cNvPr id="369" name="Picture 368"/>
            <p:cNvPicPr>
              <a:picLocks noChangeAspect="1"/>
            </p:cNvPicPr>
            <p:nvPr/>
          </p:nvPicPr>
          <p:blipFill>
            <a:blip r:embed="rId3">
              <a:duotone>
                <a:prstClr val="black"/>
                <a:srgbClr val="505050">
                  <a:tint val="45000"/>
                  <a:satMod val="400000"/>
                </a:srgbClr>
              </a:duotone>
            </a:blip>
            <a:stretch>
              <a:fillRect/>
            </a:stretch>
          </p:blipFill>
          <p:spPr>
            <a:xfrm>
              <a:off x="3764296" y="4934472"/>
              <a:ext cx="780290" cy="780290"/>
            </a:xfrm>
            <a:prstGeom prst="rect">
              <a:avLst/>
            </a:prstGeom>
          </p:spPr>
        </p:pic>
        <p:pic>
          <p:nvPicPr>
            <p:cNvPr id="370" name="Picture 369"/>
            <p:cNvPicPr>
              <a:picLocks noChangeAspect="1"/>
            </p:cNvPicPr>
            <p:nvPr/>
          </p:nvPicPr>
          <p:blipFill>
            <a:blip r:embed="rId3">
              <a:duotone>
                <a:prstClr val="black"/>
                <a:srgbClr val="505050">
                  <a:tint val="45000"/>
                  <a:satMod val="400000"/>
                </a:srgbClr>
              </a:duotone>
            </a:blip>
            <a:stretch>
              <a:fillRect/>
            </a:stretch>
          </p:blipFill>
          <p:spPr>
            <a:xfrm>
              <a:off x="4599026" y="4934472"/>
              <a:ext cx="780290" cy="780290"/>
            </a:xfrm>
            <a:prstGeom prst="rect">
              <a:avLst/>
            </a:prstGeom>
          </p:spPr>
        </p:pic>
        <p:pic>
          <p:nvPicPr>
            <p:cNvPr id="371" name="Picture 370"/>
            <p:cNvPicPr>
              <a:picLocks noChangeAspect="1"/>
            </p:cNvPicPr>
            <p:nvPr/>
          </p:nvPicPr>
          <p:blipFill>
            <a:blip r:embed="rId3">
              <a:duotone>
                <a:prstClr val="black"/>
                <a:srgbClr val="505050">
                  <a:tint val="45000"/>
                  <a:satMod val="400000"/>
                </a:srgbClr>
              </a:duotone>
            </a:blip>
            <a:stretch>
              <a:fillRect/>
            </a:stretch>
          </p:blipFill>
          <p:spPr>
            <a:xfrm>
              <a:off x="5433757" y="4934472"/>
              <a:ext cx="780290" cy="780290"/>
            </a:xfrm>
            <a:prstGeom prst="rect">
              <a:avLst/>
            </a:prstGeom>
          </p:spPr>
        </p:pic>
        <p:pic>
          <p:nvPicPr>
            <p:cNvPr id="372" name="Picture 371"/>
            <p:cNvPicPr>
              <a:picLocks noChangeAspect="1"/>
            </p:cNvPicPr>
            <p:nvPr/>
          </p:nvPicPr>
          <p:blipFill>
            <a:blip r:embed="rId3">
              <a:duotone>
                <a:prstClr val="black"/>
                <a:srgbClr val="505050">
                  <a:tint val="45000"/>
                  <a:satMod val="400000"/>
                </a:srgbClr>
              </a:duotone>
            </a:blip>
            <a:stretch>
              <a:fillRect/>
            </a:stretch>
          </p:blipFill>
          <p:spPr>
            <a:xfrm>
              <a:off x="2099026" y="5795619"/>
              <a:ext cx="780290" cy="780290"/>
            </a:xfrm>
            <a:prstGeom prst="rect">
              <a:avLst/>
            </a:prstGeom>
          </p:spPr>
        </p:pic>
        <p:pic>
          <p:nvPicPr>
            <p:cNvPr id="373" name="Picture 372"/>
            <p:cNvPicPr>
              <a:picLocks noChangeAspect="1"/>
            </p:cNvPicPr>
            <p:nvPr/>
          </p:nvPicPr>
          <p:blipFill>
            <a:blip r:embed="rId3">
              <a:duotone>
                <a:prstClr val="black"/>
                <a:srgbClr val="505050">
                  <a:tint val="45000"/>
                  <a:satMod val="400000"/>
                </a:srgbClr>
              </a:duotone>
            </a:blip>
            <a:stretch>
              <a:fillRect/>
            </a:stretch>
          </p:blipFill>
          <p:spPr>
            <a:xfrm>
              <a:off x="2933756" y="5795619"/>
              <a:ext cx="780290" cy="780290"/>
            </a:xfrm>
            <a:prstGeom prst="rect">
              <a:avLst/>
            </a:prstGeom>
          </p:spPr>
        </p:pic>
        <p:pic>
          <p:nvPicPr>
            <p:cNvPr id="374" name="Picture 373"/>
            <p:cNvPicPr>
              <a:picLocks noChangeAspect="1"/>
            </p:cNvPicPr>
            <p:nvPr/>
          </p:nvPicPr>
          <p:blipFill>
            <a:blip r:embed="rId3">
              <a:duotone>
                <a:prstClr val="black"/>
                <a:srgbClr val="505050">
                  <a:tint val="45000"/>
                  <a:satMod val="400000"/>
                </a:srgbClr>
              </a:duotone>
            </a:blip>
            <a:stretch>
              <a:fillRect/>
            </a:stretch>
          </p:blipFill>
          <p:spPr>
            <a:xfrm>
              <a:off x="3768486" y="5795619"/>
              <a:ext cx="780290" cy="780290"/>
            </a:xfrm>
            <a:prstGeom prst="rect">
              <a:avLst/>
            </a:prstGeom>
          </p:spPr>
        </p:pic>
        <p:pic>
          <p:nvPicPr>
            <p:cNvPr id="375" name="Picture 374"/>
            <p:cNvPicPr>
              <a:picLocks noChangeAspect="1"/>
            </p:cNvPicPr>
            <p:nvPr/>
          </p:nvPicPr>
          <p:blipFill>
            <a:blip r:embed="rId3">
              <a:duotone>
                <a:prstClr val="black"/>
                <a:srgbClr val="505050">
                  <a:tint val="45000"/>
                  <a:satMod val="400000"/>
                </a:srgbClr>
              </a:duotone>
            </a:blip>
            <a:stretch>
              <a:fillRect/>
            </a:stretch>
          </p:blipFill>
          <p:spPr>
            <a:xfrm>
              <a:off x="4603216" y="5795619"/>
              <a:ext cx="780290" cy="780290"/>
            </a:xfrm>
            <a:prstGeom prst="rect">
              <a:avLst/>
            </a:prstGeom>
          </p:spPr>
        </p:pic>
        <p:pic>
          <p:nvPicPr>
            <p:cNvPr id="376" name="Picture 375"/>
            <p:cNvPicPr>
              <a:picLocks noChangeAspect="1"/>
            </p:cNvPicPr>
            <p:nvPr/>
          </p:nvPicPr>
          <p:blipFill>
            <a:blip r:embed="rId3">
              <a:duotone>
                <a:prstClr val="black"/>
                <a:srgbClr val="505050">
                  <a:tint val="45000"/>
                  <a:satMod val="400000"/>
                </a:srgbClr>
              </a:duotone>
            </a:blip>
            <a:stretch>
              <a:fillRect/>
            </a:stretch>
          </p:blipFill>
          <p:spPr>
            <a:xfrm>
              <a:off x="5437947" y="5795619"/>
              <a:ext cx="780290" cy="780290"/>
            </a:xfrm>
            <a:prstGeom prst="rect">
              <a:avLst/>
            </a:prstGeom>
          </p:spPr>
        </p:pic>
        <p:pic>
          <p:nvPicPr>
            <p:cNvPr id="377" name="Picture 376"/>
            <p:cNvPicPr>
              <a:picLocks noChangeAspect="1"/>
            </p:cNvPicPr>
            <p:nvPr/>
          </p:nvPicPr>
          <p:blipFill>
            <a:blip r:embed="rId3">
              <a:duotone>
                <a:prstClr val="black"/>
                <a:srgbClr val="505050">
                  <a:tint val="45000"/>
                  <a:satMod val="400000"/>
                </a:srgbClr>
              </a:duotone>
            </a:blip>
            <a:stretch>
              <a:fillRect/>
            </a:stretch>
          </p:blipFill>
          <p:spPr>
            <a:xfrm>
              <a:off x="6270052" y="4073326"/>
              <a:ext cx="780290" cy="780290"/>
            </a:xfrm>
            <a:prstGeom prst="rect">
              <a:avLst/>
            </a:prstGeom>
          </p:spPr>
        </p:pic>
        <p:pic>
          <p:nvPicPr>
            <p:cNvPr id="378" name="Picture 377"/>
            <p:cNvPicPr>
              <a:picLocks noChangeAspect="1"/>
            </p:cNvPicPr>
            <p:nvPr/>
          </p:nvPicPr>
          <p:blipFill>
            <a:blip r:embed="rId3">
              <a:duotone>
                <a:prstClr val="black"/>
                <a:srgbClr val="505050">
                  <a:tint val="45000"/>
                  <a:satMod val="400000"/>
                </a:srgbClr>
              </a:duotone>
            </a:blip>
            <a:stretch>
              <a:fillRect/>
            </a:stretch>
          </p:blipFill>
          <p:spPr>
            <a:xfrm>
              <a:off x="7104782" y="4073326"/>
              <a:ext cx="780290" cy="780290"/>
            </a:xfrm>
            <a:prstGeom prst="rect">
              <a:avLst/>
            </a:prstGeom>
          </p:spPr>
        </p:pic>
        <p:pic>
          <p:nvPicPr>
            <p:cNvPr id="379" name="Picture 378"/>
            <p:cNvPicPr>
              <a:picLocks noChangeAspect="1"/>
            </p:cNvPicPr>
            <p:nvPr/>
          </p:nvPicPr>
          <p:blipFill>
            <a:blip r:embed="rId3">
              <a:duotone>
                <a:prstClr val="black"/>
                <a:srgbClr val="505050">
                  <a:tint val="45000"/>
                  <a:satMod val="400000"/>
                </a:srgbClr>
              </a:duotone>
            </a:blip>
            <a:stretch>
              <a:fillRect/>
            </a:stretch>
          </p:blipFill>
          <p:spPr>
            <a:xfrm>
              <a:off x="7939512" y="4073326"/>
              <a:ext cx="780290" cy="780290"/>
            </a:xfrm>
            <a:prstGeom prst="rect">
              <a:avLst/>
            </a:prstGeom>
          </p:spPr>
        </p:pic>
        <p:pic>
          <p:nvPicPr>
            <p:cNvPr id="380" name="Picture 379"/>
            <p:cNvPicPr>
              <a:picLocks noChangeAspect="1"/>
            </p:cNvPicPr>
            <p:nvPr/>
          </p:nvPicPr>
          <p:blipFill>
            <a:blip r:embed="rId3">
              <a:duotone>
                <a:prstClr val="black"/>
                <a:srgbClr val="505050">
                  <a:tint val="45000"/>
                  <a:satMod val="400000"/>
                </a:srgbClr>
              </a:duotone>
            </a:blip>
            <a:stretch>
              <a:fillRect/>
            </a:stretch>
          </p:blipFill>
          <p:spPr>
            <a:xfrm>
              <a:off x="8774242" y="4073326"/>
              <a:ext cx="780290" cy="780290"/>
            </a:xfrm>
            <a:prstGeom prst="rect">
              <a:avLst/>
            </a:prstGeom>
          </p:spPr>
        </p:pic>
        <p:pic>
          <p:nvPicPr>
            <p:cNvPr id="381" name="Picture 380"/>
            <p:cNvPicPr>
              <a:picLocks noChangeAspect="1"/>
            </p:cNvPicPr>
            <p:nvPr/>
          </p:nvPicPr>
          <p:blipFill>
            <a:blip r:embed="rId3">
              <a:duotone>
                <a:prstClr val="black"/>
                <a:srgbClr val="505050">
                  <a:tint val="45000"/>
                  <a:satMod val="400000"/>
                </a:srgbClr>
              </a:duotone>
            </a:blip>
            <a:stretch>
              <a:fillRect/>
            </a:stretch>
          </p:blipFill>
          <p:spPr>
            <a:xfrm>
              <a:off x="9608973" y="4073326"/>
              <a:ext cx="780290" cy="780290"/>
            </a:xfrm>
            <a:prstGeom prst="rect">
              <a:avLst/>
            </a:prstGeom>
          </p:spPr>
        </p:pic>
        <p:pic>
          <p:nvPicPr>
            <p:cNvPr id="382" name="Picture 381"/>
            <p:cNvPicPr>
              <a:picLocks noChangeAspect="1"/>
            </p:cNvPicPr>
            <p:nvPr/>
          </p:nvPicPr>
          <p:blipFill>
            <a:blip r:embed="rId3">
              <a:duotone>
                <a:prstClr val="black"/>
                <a:srgbClr val="505050">
                  <a:tint val="45000"/>
                  <a:satMod val="400000"/>
                </a:srgbClr>
              </a:duotone>
            </a:blip>
            <a:stretch>
              <a:fillRect/>
            </a:stretch>
          </p:blipFill>
          <p:spPr>
            <a:xfrm>
              <a:off x="6265862" y="4934472"/>
              <a:ext cx="780290" cy="780290"/>
            </a:xfrm>
            <a:prstGeom prst="rect">
              <a:avLst/>
            </a:prstGeom>
          </p:spPr>
        </p:pic>
        <p:pic>
          <p:nvPicPr>
            <p:cNvPr id="383" name="Picture 382"/>
            <p:cNvPicPr>
              <a:picLocks noChangeAspect="1"/>
            </p:cNvPicPr>
            <p:nvPr/>
          </p:nvPicPr>
          <p:blipFill>
            <a:blip r:embed="rId3">
              <a:duotone>
                <a:prstClr val="black"/>
                <a:srgbClr val="505050">
                  <a:tint val="45000"/>
                  <a:satMod val="400000"/>
                </a:srgbClr>
              </a:duotone>
            </a:blip>
            <a:stretch>
              <a:fillRect/>
            </a:stretch>
          </p:blipFill>
          <p:spPr>
            <a:xfrm>
              <a:off x="7100592" y="4934472"/>
              <a:ext cx="780290" cy="780290"/>
            </a:xfrm>
            <a:prstGeom prst="rect">
              <a:avLst/>
            </a:prstGeom>
          </p:spPr>
        </p:pic>
        <p:pic>
          <p:nvPicPr>
            <p:cNvPr id="384" name="Picture 383"/>
            <p:cNvPicPr>
              <a:picLocks noChangeAspect="1"/>
            </p:cNvPicPr>
            <p:nvPr/>
          </p:nvPicPr>
          <p:blipFill>
            <a:blip r:embed="rId3">
              <a:duotone>
                <a:prstClr val="black"/>
                <a:srgbClr val="505050">
                  <a:tint val="45000"/>
                  <a:satMod val="400000"/>
                </a:srgbClr>
              </a:duotone>
            </a:blip>
            <a:stretch>
              <a:fillRect/>
            </a:stretch>
          </p:blipFill>
          <p:spPr>
            <a:xfrm>
              <a:off x="7935322" y="4934472"/>
              <a:ext cx="780290" cy="780290"/>
            </a:xfrm>
            <a:prstGeom prst="rect">
              <a:avLst/>
            </a:prstGeom>
          </p:spPr>
        </p:pic>
        <p:pic>
          <p:nvPicPr>
            <p:cNvPr id="385" name="Picture 384"/>
            <p:cNvPicPr>
              <a:picLocks noChangeAspect="1"/>
            </p:cNvPicPr>
            <p:nvPr/>
          </p:nvPicPr>
          <p:blipFill>
            <a:blip r:embed="rId3">
              <a:duotone>
                <a:prstClr val="black"/>
                <a:srgbClr val="505050">
                  <a:tint val="45000"/>
                  <a:satMod val="400000"/>
                </a:srgbClr>
              </a:duotone>
            </a:blip>
            <a:stretch>
              <a:fillRect/>
            </a:stretch>
          </p:blipFill>
          <p:spPr>
            <a:xfrm>
              <a:off x="8770052" y="4934472"/>
              <a:ext cx="780290" cy="780290"/>
            </a:xfrm>
            <a:prstGeom prst="rect">
              <a:avLst/>
            </a:prstGeom>
          </p:spPr>
        </p:pic>
        <p:pic>
          <p:nvPicPr>
            <p:cNvPr id="386" name="Picture 385"/>
            <p:cNvPicPr>
              <a:picLocks noChangeAspect="1"/>
            </p:cNvPicPr>
            <p:nvPr/>
          </p:nvPicPr>
          <p:blipFill>
            <a:blip r:embed="rId3">
              <a:duotone>
                <a:prstClr val="black"/>
                <a:srgbClr val="505050">
                  <a:tint val="45000"/>
                  <a:satMod val="400000"/>
                </a:srgbClr>
              </a:duotone>
            </a:blip>
            <a:stretch>
              <a:fillRect/>
            </a:stretch>
          </p:blipFill>
          <p:spPr>
            <a:xfrm>
              <a:off x="9604783" y="4934472"/>
              <a:ext cx="780290" cy="780290"/>
            </a:xfrm>
            <a:prstGeom prst="rect">
              <a:avLst/>
            </a:prstGeom>
          </p:spPr>
        </p:pic>
        <p:pic>
          <p:nvPicPr>
            <p:cNvPr id="387" name="Picture 386"/>
            <p:cNvPicPr>
              <a:picLocks noChangeAspect="1"/>
            </p:cNvPicPr>
            <p:nvPr/>
          </p:nvPicPr>
          <p:blipFill>
            <a:blip r:embed="rId3">
              <a:duotone>
                <a:prstClr val="black"/>
                <a:srgbClr val="505050">
                  <a:tint val="45000"/>
                  <a:satMod val="400000"/>
                </a:srgbClr>
              </a:duotone>
            </a:blip>
            <a:stretch>
              <a:fillRect/>
            </a:stretch>
          </p:blipFill>
          <p:spPr>
            <a:xfrm>
              <a:off x="6270052" y="5795619"/>
              <a:ext cx="780290" cy="780290"/>
            </a:xfrm>
            <a:prstGeom prst="rect">
              <a:avLst/>
            </a:prstGeom>
          </p:spPr>
        </p:pic>
        <p:pic>
          <p:nvPicPr>
            <p:cNvPr id="388" name="Picture 387"/>
            <p:cNvPicPr>
              <a:picLocks noChangeAspect="1"/>
            </p:cNvPicPr>
            <p:nvPr/>
          </p:nvPicPr>
          <p:blipFill>
            <a:blip r:embed="rId3">
              <a:duotone>
                <a:prstClr val="black"/>
                <a:srgbClr val="505050">
                  <a:tint val="45000"/>
                  <a:satMod val="400000"/>
                </a:srgbClr>
              </a:duotone>
            </a:blip>
            <a:stretch>
              <a:fillRect/>
            </a:stretch>
          </p:blipFill>
          <p:spPr>
            <a:xfrm>
              <a:off x="7104782" y="5795619"/>
              <a:ext cx="780290" cy="780290"/>
            </a:xfrm>
            <a:prstGeom prst="rect">
              <a:avLst/>
            </a:prstGeom>
          </p:spPr>
        </p:pic>
        <p:pic>
          <p:nvPicPr>
            <p:cNvPr id="389" name="Picture 388"/>
            <p:cNvPicPr>
              <a:picLocks noChangeAspect="1"/>
            </p:cNvPicPr>
            <p:nvPr/>
          </p:nvPicPr>
          <p:blipFill>
            <a:blip r:embed="rId3">
              <a:duotone>
                <a:prstClr val="black"/>
                <a:srgbClr val="505050">
                  <a:tint val="45000"/>
                  <a:satMod val="400000"/>
                </a:srgbClr>
              </a:duotone>
            </a:blip>
            <a:stretch>
              <a:fillRect/>
            </a:stretch>
          </p:blipFill>
          <p:spPr>
            <a:xfrm>
              <a:off x="7939512" y="5795619"/>
              <a:ext cx="780290" cy="780290"/>
            </a:xfrm>
            <a:prstGeom prst="rect">
              <a:avLst/>
            </a:prstGeom>
          </p:spPr>
        </p:pic>
        <p:pic>
          <p:nvPicPr>
            <p:cNvPr id="390" name="Picture 389"/>
            <p:cNvPicPr>
              <a:picLocks noChangeAspect="1"/>
            </p:cNvPicPr>
            <p:nvPr/>
          </p:nvPicPr>
          <p:blipFill>
            <a:blip r:embed="rId3">
              <a:duotone>
                <a:prstClr val="black"/>
                <a:srgbClr val="505050">
                  <a:tint val="45000"/>
                  <a:satMod val="400000"/>
                </a:srgbClr>
              </a:duotone>
            </a:blip>
            <a:stretch>
              <a:fillRect/>
            </a:stretch>
          </p:blipFill>
          <p:spPr>
            <a:xfrm>
              <a:off x="8774242" y="5795619"/>
              <a:ext cx="780290" cy="780290"/>
            </a:xfrm>
            <a:prstGeom prst="rect">
              <a:avLst/>
            </a:prstGeom>
          </p:spPr>
        </p:pic>
        <p:pic>
          <p:nvPicPr>
            <p:cNvPr id="391" name="Picture 390"/>
            <p:cNvPicPr>
              <a:picLocks noChangeAspect="1"/>
            </p:cNvPicPr>
            <p:nvPr/>
          </p:nvPicPr>
          <p:blipFill>
            <a:blip r:embed="rId3">
              <a:duotone>
                <a:prstClr val="black"/>
                <a:srgbClr val="505050">
                  <a:tint val="45000"/>
                  <a:satMod val="400000"/>
                </a:srgbClr>
              </a:duotone>
            </a:blip>
            <a:stretch>
              <a:fillRect/>
            </a:stretch>
          </p:blipFill>
          <p:spPr>
            <a:xfrm>
              <a:off x="9608973" y="5795619"/>
              <a:ext cx="780290" cy="780290"/>
            </a:xfrm>
            <a:prstGeom prst="rect">
              <a:avLst/>
            </a:prstGeom>
          </p:spPr>
        </p:pic>
      </p:grpSp>
      <p:grpSp>
        <p:nvGrpSpPr>
          <p:cNvPr id="392" name="Compute"/>
          <p:cNvGrpSpPr/>
          <p:nvPr/>
        </p:nvGrpSpPr>
        <p:grpSpPr>
          <a:xfrm>
            <a:off x="1995167" y="2747546"/>
            <a:ext cx="8201666" cy="764951"/>
            <a:chOff x="1958452" y="2761825"/>
            <a:chExt cx="8366126" cy="780290"/>
          </a:xfrm>
        </p:grpSpPr>
        <p:pic>
          <p:nvPicPr>
            <p:cNvPr id="393" name="Picture 392"/>
            <p:cNvPicPr>
              <a:picLocks noChangeAspect="1"/>
            </p:cNvPicPr>
            <p:nvPr/>
          </p:nvPicPr>
          <p:blipFill>
            <a:blip r:embed="rId4">
              <a:duotone>
                <a:prstClr val="black"/>
                <a:srgbClr val="505050">
                  <a:tint val="45000"/>
                  <a:satMod val="400000"/>
                </a:srgbClr>
              </a:duotone>
            </a:blip>
            <a:stretch>
              <a:fillRect/>
            </a:stretch>
          </p:blipFill>
          <p:spPr>
            <a:xfrm>
              <a:off x="2801323" y="2761825"/>
              <a:ext cx="780290" cy="780290"/>
            </a:xfrm>
            <a:prstGeom prst="rect">
              <a:avLst/>
            </a:prstGeom>
          </p:spPr>
        </p:pic>
        <p:pic>
          <p:nvPicPr>
            <p:cNvPr id="394" name="Picture 393"/>
            <p:cNvPicPr>
              <a:picLocks noChangeAspect="1"/>
            </p:cNvPicPr>
            <p:nvPr/>
          </p:nvPicPr>
          <p:blipFill>
            <a:blip r:embed="rId4">
              <a:duotone>
                <a:prstClr val="black"/>
                <a:srgbClr val="505050">
                  <a:tint val="45000"/>
                  <a:satMod val="400000"/>
                </a:srgbClr>
              </a:duotone>
            </a:blip>
            <a:stretch>
              <a:fillRect/>
            </a:stretch>
          </p:blipFill>
          <p:spPr>
            <a:xfrm>
              <a:off x="1958452" y="2761825"/>
              <a:ext cx="780290" cy="780290"/>
            </a:xfrm>
            <a:prstGeom prst="rect">
              <a:avLst/>
            </a:prstGeom>
          </p:spPr>
        </p:pic>
        <p:pic>
          <p:nvPicPr>
            <p:cNvPr id="395" name="Picture 394"/>
            <p:cNvPicPr>
              <a:picLocks noChangeAspect="1"/>
            </p:cNvPicPr>
            <p:nvPr/>
          </p:nvPicPr>
          <p:blipFill>
            <a:blip r:embed="rId4">
              <a:duotone>
                <a:prstClr val="black"/>
                <a:srgbClr val="505050">
                  <a:tint val="45000"/>
                  <a:satMod val="400000"/>
                </a:srgbClr>
              </a:duotone>
            </a:blip>
            <a:stretch>
              <a:fillRect/>
            </a:stretch>
          </p:blipFill>
          <p:spPr>
            <a:xfrm>
              <a:off x="4487065" y="2761825"/>
              <a:ext cx="780290" cy="780290"/>
            </a:xfrm>
            <a:prstGeom prst="rect">
              <a:avLst/>
            </a:prstGeom>
          </p:spPr>
        </p:pic>
        <p:pic>
          <p:nvPicPr>
            <p:cNvPr id="396" name="Picture 395"/>
            <p:cNvPicPr>
              <a:picLocks noChangeAspect="1"/>
            </p:cNvPicPr>
            <p:nvPr/>
          </p:nvPicPr>
          <p:blipFill>
            <a:blip r:embed="rId4">
              <a:duotone>
                <a:prstClr val="black"/>
                <a:srgbClr val="505050">
                  <a:tint val="45000"/>
                  <a:satMod val="400000"/>
                </a:srgbClr>
              </a:duotone>
            </a:blip>
            <a:stretch>
              <a:fillRect/>
            </a:stretch>
          </p:blipFill>
          <p:spPr>
            <a:xfrm>
              <a:off x="3644194" y="2761825"/>
              <a:ext cx="780290" cy="780290"/>
            </a:xfrm>
            <a:prstGeom prst="rect">
              <a:avLst/>
            </a:prstGeom>
          </p:spPr>
        </p:pic>
        <p:pic>
          <p:nvPicPr>
            <p:cNvPr id="397" name="Picture 396"/>
            <p:cNvPicPr>
              <a:picLocks noChangeAspect="1"/>
            </p:cNvPicPr>
            <p:nvPr/>
          </p:nvPicPr>
          <p:blipFill>
            <a:blip r:embed="rId4">
              <a:duotone>
                <a:prstClr val="black"/>
                <a:srgbClr val="505050">
                  <a:tint val="45000"/>
                  <a:satMod val="400000"/>
                </a:srgbClr>
              </a:duotone>
            </a:blip>
            <a:stretch>
              <a:fillRect/>
            </a:stretch>
          </p:blipFill>
          <p:spPr>
            <a:xfrm>
              <a:off x="5329935" y="2761825"/>
              <a:ext cx="780290" cy="780290"/>
            </a:xfrm>
            <a:prstGeom prst="rect">
              <a:avLst/>
            </a:prstGeom>
          </p:spPr>
        </p:pic>
        <p:pic>
          <p:nvPicPr>
            <p:cNvPr id="398" name="Picture 397"/>
            <p:cNvPicPr>
              <a:picLocks noChangeAspect="1"/>
            </p:cNvPicPr>
            <p:nvPr/>
          </p:nvPicPr>
          <p:blipFill>
            <a:blip r:embed="rId4">
              <a:duotone>
                <a:prstClr val="black"/>
                <a:srgbClr val="505050">
                  <a:tint val="45000"/>
                  <a:satMod val="400000"/>
                </a:srgbClr>
              </a:duotone>
            </a:blip>
            <a:stretch>
              <a:fillRect/>
            </a:stretch>
          </p:blipFill>
          <p:spPr>
            <a:xfrm>
              <a:off x="7015676" y="2761825"/>
              <a:ext cx="780290" cy="780290"/>
            </a:xfrm>
            <a:prstGeom prst="rect">
              <a:avLst/>
            </a:prstGeom>
          </p:spPr>
        </p:pic>
        <p:pic>
          <p:nvPicPr>
            <p:cNvPr id="399" name="Picture 398"/>
            <p:cNvPicPr>
              <a:picLocks noChangeAspect="1"/>
            </p:cNvPicPr>
            <p:nvPr/>
          </p:nvPicPr>
          <p:blipFill>
            <a:blip r:embed="rId4">
              <a:duotone>
                <a:prstClr val="black"/>
                <a:srgbClr val="505050">
                  <a:tint val="45000"/>
                  <a:satMod val="400000"/>
                </a:srgbClr>
              </a:duotone>
            </a:blip>
            <a:stretch>
              <a:fillRect/>
            </a:stretch>
          </p:blipFill>
          <p:spPr>
            <a:xfrm>
              <a:off x="6172805" y="2761825"/>
              <a:ext cx="780290" cy="780290"/>
            </a:xfrm>
            <a:prstGeom prst="rect">
              <a:avLst/>
            </a:prstGeom>
          </p:spPr>
        </p:pic>
        <p:pic>
          <p:nvPicPr>
            <p:cNvPr id="400" name="Picture 399"/>
            <p:cNvPicPr>
              <a:picLocks noChangeAspect="1"/>
            </p:cNvPicPr>
            <p:nvPr/>
          </p:nvPicPr>
          <p:blipFill>
            <a:blip r:embed="rId4">
              <a:duotone>
                <a:prstClr val="black"/>
                <a:srgbClr val="505050">
                  <a:tint val="45000"/>
                  <a:satMod val="400000"/>
                </a:srgbClr>
              </a:duotone>
            </a:blip>
            <a:stretch>
              <a:fillRect/>
            </a:stretch>
          </p:blipFill>
          <p:spPr>
            <a:xfrm>
              <a:off x="8701418" y="2761825"/>
              <a:ext cx="780290" cy="780290"/>
            </a:xfrm>
            <a:prstGeom prst="rect">
              <a:avLst/>
            </a:prstGeom>
          </p:spPr>
        </p:pic>
        <p:pic>
          <p:nvPicPr>
            <p:cNvPr id="401" name="Picture 400"/>
            <p:cNvPicPr>
              <a:picLocks noChangeAspect="1"/>
            </p:cNvPicPr>
            <p:nvPr/>
          </p:nvPicPr>
          <p:blipFill>
            <a:blip r:embed="rId4">
              <a:duotone>
                <a:prstClr val="black"/>
                <a:srgbClr val="505050">
                  <a:tint val="45000"/>
                  <a:satMod val="400000"/>
                </a:srgbClr>
              </a:duotone>
            </a:blip>
            <a:stretch>
              <a:fillRect/>
            </a:stretch>
          </p:blipFill>
          <p:spPr>
            <a:xfrm>
              <a:off x="7858547" y="2761825"/>
              <a:ext cx="780290" cy="780290"/>
            </a:xfrm>
            <a:prstGeom prst="rect">
              <a:avLst/>
            </a:prstGeom>
          </p:spPr>
        </p:pic>
        <p:pic>
          <p:nvPicPr>
            <p:cNvPr id="402" name="Picture 401"/>
            <p:cNvPicPr>
              <a:picLocks noChangeAspect="1"/>
            </p:cNvPicPr>
            <p:nvPr/>
          </p:nvPicPr>
          <p:blipFill>
            <a:blip r:embed="rId4">
              <a:duotone>
                <a:prstClr val="black"/>
                <a:srgbClr val="505050">
                  <a:tint val="45000"/>
                  <a:satMod val="400000"/>
                </a:srgbClr>
              </a:duotone>
            </a:blip>
            <a:stretch>
              <a:fillRect/>
            </a:stretch>
          </p:blipFill>
          <p:spPr>
            <a:xfrm>
              <a:off x="9544288" y="2761825"/>
              <a:ext cx="780290" cy="780290"/>
            </a:xfrm>
            <a:prstGeom prst="rect">
              <a:avLst/>
            </a:prstGeom>
          </p:spPr>
        </p:pic>
      </p:grpSp>
      <p:sp>
        <p:nvSpPr>
          <p:cNvPr id="403" name="Query"/>
          <p:cNvSpPr/>
          <p:nvPr/>
        </p:nvSpPr>
        <p:spPr bwMode="auto">
          <a:xfrm>
            <a:off x="5466990" y="716081"/>
            <a:ext cx="1258021" cy="959175"/>
          </a:xfrm>
          <a:prstGeom prst="downArrow">
            <a:avLst>
              <a:gd name="adj1" fmla="val 100000"/>
              <a:gd name="adj2" fmla="val 31358"/>
            </a:avLst>
          </a:prstGeom>
          <a:solidFill>
            <a:schemeClr val="accent1">
              <a:lumMod val="20000"/>
              <a:lumOff val="8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GB"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Query</a:t>
            </a:r>
          </a:p>
        </p:txBody>
      </p:sp>
      <p:pic>
        <p:nvPicPr>
          <p:cNvPr id="404" name="Control Node"/>
          <p:cNvPicPr>
            <a:picLocks noChangeAspect="1"/>
          </p:cNvPicPr>
          <p:nvPr/>
        </p:nvPicPr>
        <p:blipFill>
          <a:blip r:embed="rId4">
            <a:duotone>
              <a:prstClr val="black"/>
              <a:srgbClr val="505050">
                <a:tint val="45000"/>
                <a:satMod val="400000"/>
              </a:srgbClr>
            </a:duotone>
          </a:blip>
          <a:stretch>
            <a:fillRect/>
          </a:stretch>
        </p:blipFill>
        <p:spPr>
          <a:xfrm>
            <a:off x="5713525" y="1734781"/>
            <a:ext cx="764951" cy="764951"/>
          </a:xfrm>
          <a:prstGeom prst="rect">
            <a:avLst/>
          </a:prstGeom>
        </p:spPr>
      </p:pic>
      <p:sp>
        <p:nvSpPr>
          <p:cNvPr id="405" name="Control Text"/>
          <p:cNvSpPr txBox="1"/>
          <p:nvPr/>
        </p:nvSpPr>
        <p:spPr>
          <a:xfrm>
            <a:off x="6659020" y="1806446"/>
            <a:ext cx="1352865" cy="615522"/>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gradFill>
                  <a:gsLst>
                    <a:gs pos="2917">
                      <a:srgbClr val="505050"/>
                    </a:gs>
                    <a:gs pos="30000">
                      <a:srgbClr val="505050"/>
                    </a:gs>
                  </a:gsLst>
                  <a:lin ang="5400000" scaled="0"/>
                </a:gradFill>
                <a:effectLst/>
                <a:uLnTx/>
                <a:uFillTx/>
              </a:rPr>
              <a:t>Control</a:t>
            </a:r>
          </a:p>
        </p:txBody>
      </p:sp>
      <p:sp>
        <p:nvSpPr>
          <p:cNvPr id="407" name="Compute Text"/>
          <p:cNvSpPr txBox="1"/>
          <p:nvPr/>
        </p:nvSpPr>
        <p:spPr>
          <a:xfrm rot="16200000">
            <a:off x="707051" y="2473874"/>
            <a:ext cx="1591732" cy="615522"/>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gradFill>
                  <a:gsLst>
                    <a:gs pos="2917">
                      <a:srgbClr val="505050"/>
                    </a:gs>
                    <a:gs pos="30000">
                      <a:srgbClr val="505050"/>
                    </a:gs>
                  </a:gsLst>
                  <a:lin ang="5400000" scaled="0"/>
                </a:gradFill>
                <a:effectLst/>
                <a:uLnTx/>
                <a:uFillTx/>
              </a:rPr>
              <a:t>Compute</a:t>
            </a:r>
          </a:p>
        </p:txBody>
      </p:sp>
      <p:sp>
        <p:nvSpPr>
          <p:cNvPr id="409" name="Storage Text"/>
          <p:cNvSpPr txBox="1"/>
          <p:nvPr/>
        </p:nvSpPr>
        <p:spPr>
          <a:xfrm rot="16200000">
            <a:off x="766785" y="4886051"/>
            <a:ext cx="1383981" cy="615522"/>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gradFill>
                  <a:gsLst>
                    <a:gs pos="2917">
                      <a:srgbClr val="505050"/>
                    </a:gs>
                    <a:gs pos="30000">
                      <a:srgbClr val="505050"/>
                    </a:gs>
                  </a:gsLst>
                  <a:lin ang="5400000" scaled="0"/>
                </a:gradFill>
                <a:effectLst/>
                <a:uLnTx/>
                <a:uFillTx/>
              </a:rPr>
              <a:t>Storage</a:t>
            </a:r>
          </a:p>
        </p:txBody>
      </p:sp>
      <p:grpSp>
        <p:nvGrpSpPr>
          <p:cNvPr id="410" name="Compute to Storage"/>
          <p:cNvGrpSpPr/>
          <p:nvPr/>
        </p:nvGrpSpPr>
        <p:grpSpPr>
          <a:xfrm>
            <a:off x="2053657" y="3506320"/>
            <a:ext cx="7760701" cy="2558332"/>
            <a:chOff x="2094836" y="3576132"/>
            <a:chExt cx="7916319" cy="2609632"/>
          </a:xfrm>
        </p:grpSpPr>
        <p:cxnSp>
          <p:nvCxnSpPr>
            <p:cNvPr id="411" name="Straight Arrow Connector 410"/>
            <p:cNvCxnSpPr>
              <a:cxnSpLocks/>
              <a:stCxn id="394" idx="2"/>
              <a:endCxn id="362" idx="1"/>
            </p:cNvCxnSpPr>
            <p:nvPr/>
          </p:nvCxnSpPr>
          <p:spPr>
            <a:xfrm flipH="1">
              <a:off x="2099026" y="3582433"/>
              <a:ext cx="326293"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12" name="Straight Arrow Connector 411"/>
            <p:cNvCxnSpPr>
              <a:cxnSpLocks/>
              <a:stCxn id="394" idx="2"/>
              <a:endCxn id="367" idx="1"/>
            </p:cNvCxnSpPr>
            <p:nvPr/>
          </p:nvCxnSpPr>
          <p:spPr>
            <a:xfrm flipH="1">
              <a:off x="2094836" y="3582433"/>
              <a:ext cx="330483"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13" name="Straight Arrow Connector 412"/>
            <p:cNvCxnSpPr>
              <a:cxnSpLocks/>
              <a:stCxn id="394" idx="2"/>
              <a:endCxn id="372" idx="1"/>
            </p:cNvCxnSpPr>
            <p:nvPr/>
          </p:nvCxnSpPr>
          <p:spPr>
            <a:xfrm flipH="1">
              <a:off x="2099026" y="3582433"/>
              <a:ext cx="326293"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14" name="Straight Arrow Connector 413"/>
            <p:cNvCxnSpPr>
              <a:cxnSpLocks/>
              <a:stCxn id="393" idx="2"/>
              <a:endCxn id="363" idx="1"/>
            </p:cNvCxnSpPr>
            <p:nvPr/>
          </p:nvCxnSpPr>
          <p:spPr>
            <a:xfrm flipH="1">
              <a:off x="2933756" y="3582433"/>
              <a:ext cx="334434"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15" name="Straight Arrow Connector 414"/>
            <p:cNvCxnSpPr>
              <a:cxnSpLocks/>
              <a:stCxn id="393" idx="2"/>
              <a:endCxn id="368" idx="1"/>
            </p:cNvCxnSpPr>
            <p:nvPr/>
          </p:nvCxnSpPr>
          <p:spPr>
            <a:xfrm flipH="1">
              <a:off x="2929566" y="3582433"/>
              <a:ext cx="338624"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16" name="Straight Arrow Connector 415"/>
            <p:cNvCxnSpPr>
              <a:cxnSpLocks/>
              <a:stCxn id="393" idx="2"/>
              <a:endCxn id="373" idx="1"/>
            </p:cNvCxnSpPr>
            <p:nvPr/>
          </p:nvCxnSpPr>
          <p:spPr>
            <a:xfrm flipH="1">
              <a:off x="2933756" y="3582433"/>
              <a:ext cx="334434"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17" name="Straight Arrow Connector 416"/>
            <p:cNvCxnSpPr>
              <a:cxnSpLocks/>
              <a:stCxn id="396" idx="2"/>
              <a:endCxn id="364" idx="1"/>
            </p:cNvCxnSpPr>
            <p:nvPr/>
          </p:nvCxnSpPr>
          <p:spPr>
            <a:xfrm flipH="1">
              <a:off x="3768486" y="3582433"/>
              <a:ext cx="342575"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18" name="Straight Arrow Connector 417"/>
            <p:cNvCxnSpPr>
              <a:cxnSpLocks/>
              <a:stCxn id="396" idx="2"/>
              <a:endCxn id="369" idx="1"/>
            </p:cNvCxnSpPr>
            <p:nvPr/>
          </p:nvCxnSpPr>
          <p:spPr>
            <a:xfrm flipH="1">
              <a:off x="3764296" y="3582433"/>
              <a:ext cx="346765"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19" name="Straight Arrow Connector 418"/>
            <p:cNvCxnSpPr>
              <a:cxnSpLocks/>
              <a:stCxn id="396" idx="2"/>
              <a:endCxn id="374" idx="1"/>
            </p:cNvCxnSpPr>
            <p:nvPr/>
          </p:nvCxnSpPr>
          <p:spPr>
            <a:xfrm flipH="1">
              <a:off x="3768486" y="3582433"/>
              <a:ext cx="342575"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20" name="Straight Arrow Connector 419"/>
            <p:cNvCxnSpPr>
              <a:cxnSpLocks/>
              <a:endCxn id="365" idx="1"/>
            </p:cNvCxnSpPr>
            <p:nvPr/>
          </p:nvCxnSpPr>
          <p:spPr>
            <a:xfrm flipH="1">
              <a:off x="4603216" y="3576132"/>
              <a:ext cx="350717" cy="887339"/>
            </a:xfrm>
            <a:prstGeom prst="straightConnector1">
              <a:avLst/>
            </a:prstGeom>
            <a:noFill/>
            <a:ln w="38100" cap="flat" cmpd="sng" algn="ctr">
              <a:solidFill>
                <a:srgbClr val="0072C6"/>
              </a:solidFill>
              <a:prstDash val="solid"/>
              <a:miter lim="800000"/>
              <a:headEnd type="none"/>
              <a:tailEnd type="triangle"/>
            </a:ln>
            <a:effectLst/>
          </p:spPr>
        </p:cxnSp>
        <p:cxnSp>
          <p:nvCxnSpPr>
            <p:cNvPr id="421" name="Straight Arrow Connector 420"/>
            <p:cNvCxnSpPr>
              <a:cxnSpLocks/>
              <a:stCxn id="395" idx="2"/>
              <a:endCxn id="370" idx="1"/>
            </p:cNvCxnSpPr>
            <p:nvPr/>
          </p:nvCxnSpPr>
          <p:spPr>
            <a:xfrm flipH="1">
              <a:off x="4599026" y="3582433"/>
              <a:ext cx="354906"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22" name="Straight Arrow Connector 421"/>
            <p:cNvCxnSpPr>
              <a:cxnSpLocks/>
              <a:stCxn id="395" idx="2"/>
              <a:endCxn id="374" idx="3"/>
            </p:cNvCxnSpPr>
            <p:nvPr/>
          </p:nvCxnSpPr>
          <p:spPr>
            <a:xfrm flipH="1">
              <a:off x="4548776" y="3582433"/>
              <a:ext cx="405156"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23" name="Straight Arrow Connector 422"/>
            <p:cNvCxnSpPr>
              <a:cxnSpLocks/>
              <a:stCxn id="397" idx="2"/>
              <a:endCxn id="366" idx="1"/>
            </p:cNvCxnSpPr>
            <p:nvPr/>
          </p:nvCxnSpPr>
          <p:spPr>
            <a:xfrm flipH="1">
              <a:off x="5437947" y="3582433"/>
              <a:ext cx="358855"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24" name="Straight Arrow Connector 423"/>
            <p:cNvCxnSpPr>
              <a:cxnSpLocks/>
              <a:stCxn id="397" idx="2"/>
              <a:endCxn id="371" idx="1"/>
            </p:cNvCxnSpPr>
            <p:nvPr/>
          </p:nvCxnSpPr>
          <p:spPr>
            <a:xfrm flipH="1">
              <a:off x="5433757" y="3582433"/>
              <a:ext cx="363045"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25" name="Straight Arrow Connector 424"/>
            <p:cNvCxnSpPr>
              <a:cxnSpLocks/>
              <a:stCxn id="397" idx="2"/>
              <a:endCxn id="376" idx="1"/>
            </p:cNvCxnSpPr>
            <p:nvPr/>
          </p:nvCxnSpPr>
          <p:spPr>
            <a:xfrm flipH="1">
              <a:off x="5437947" y="3582433"/>
              <a:ext cx="358855"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26" name="Straight Arrow Connector 425"/>
            <p:cNvCxnSpPr>
              <a:cxnSpLocks/>
              <a:stCxn id="402" idx="2"/>
              <a:endCxn id="381" idx="1"/>
            </p:cNvCxnSpPr>
            <p:nvPr/>
          </p:nvCxnSpPr>
          <p:spPr>
            <a:xfrm flipH="1">
              <a:off x="9608973" y="3582433"/>
              <a:ext cx="402182"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27" name="Straight Arrow Connector 426"/>
            <p:cNvCxnSpPr>
              <a:cxnSpLocks/>
              <a:stCxn id="402" idx="2"/>
              <a:endCxn id="386" idx="1"/>
            </p:cNvCxnSpPr>
            <p:nvPr/>
          </p:nvCxnSpPr>
          <p:spPr>
            <a:xfrm flipH="1">
              <a:off x="9604783" y="3582433"/>
              <a:ext cx="406372"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28" name="Straight Arrow Connector 427"/>
            <p:cNvCxnSpPr>
              <a:cxnSpLocks/>
              <a:stCxn id="402" idx="2"/>
              <a:endCxn id="391" idx="1"/>
            </p:cNvCxnSpPr>
            <p:nvPr/>
          </p:nvCxnSpPr>
          <p:spPr>
            <a:xfrm flipH="1">
              <a:off x="9608973" y="3582433"/>
              <a:ext cx="402182"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29" name="Straight Arrow Connector 428"/>
            <p:cNvCxnSpPr>
              <a:cxnSpLocks/>
              <a:stCxn id="400" idx="2"/>
              <a:endCxn id="380" idx="1"/>
            </p:cNvCxnSpPr>
            <p:nvPr/>
          </p:nvCxnSpPr>
          <p:spPr>
            <a:xfrm flipH="1">
              <a:off x="8774242" y="3582433"/>
              <a:ext cx="394043"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30" name="Straight Arrow Connector 429"/>
            <p:cNvCxnSpPr>
              <a:cxnSpLocks/>
              <a:stCxn id="400" idx="2"/>
              <a:endCxn id="384" idx="3"/>
            </p:cNvCxnSpPr>
            <p:nvPr/>
          </p:nvCxnSpPr>
          <p:spPr>
            <a:xfrm flipH="1">
              <a:off x="8715612" y="3582433"/>
              <a:ext cx="452673"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31" name="Straight Arrow Connector 430"/>
            <p:cNvCxnSpPr>
              <a:cxnSpLocks/>
              <a:stCxn id="400" idx="2"/>
              <a:endCxn id="390" idx="1"/>
            </p:cNvCxnSpPr>
            <p:nvPr/>
          </p:nvCxnSpPr>
          <p:spPr>
            <a:xfrm flipH="1">
              <a:off x="8774242" y="3582433"/>
              <a:ext cx="394043"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32" name="Straight Arrow Connector 431"/>
            <p:cNvCxnSpPr>
              <a:cxnSpLocks/>
              <a:stCxn id="401" idx="2"/>
              <a:endCxn id="379" idx="1"/>
            </p:cNvCxnSpPr>
            <p:nvPr/>
          </p:nvCxnSpPr>
          <p:spPr>
            <a:xfrm flipH="1">
              <a:off x="7939512" y="3582433"/>
              <a:ext cx="385902"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33" name="Straight Arrow Connector 432"/>
            <p:cNvCxnSpPr>
              <a:cxnSpLocks/>
              <a:stCxn id="401" idx="2"/>
              <a:endCxn id="384" idx="1"/>
            </p:cNvCxnSpPr>
            <p:nvPr/>
          </p:nvCxnSpPr>
          <p:spPr>
            <a:xfrm flipH="1">
              <a:off x="7935322" y="3582433"/>
              <a:ext cx="390092"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34" name="Straight Arrow Connector 433"/>
            <p:cNvCxnSpPr>
              <a:cxnSpLocks/>
              <a:stCxn id="401" idx="2"/>
              <a:endCxn id="389" idx="1"/>
            </p:cNvCxnSpPr>
            <p:nvPr/>
          </p:nvCxnSpPr>
          <p:spPr>
            <a:xfrm flipH="1">
              <a:off x="7939512" y="3582433"/>
              <a:ext cx="385902"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35" name="Straight Arrow Connector 434"/>
            <p:cNvCxnSpPr>
              <a:cxnSpLocks/>
              <a:stCxn id="398" idx="2"/>
              <a:endCxn id="378" idx="1"/>
            </p:cNvCxnSpPr>
            <p:nvPr/>
          </p:nvCxnSpPr>
          <p:spPr>
            <a:xfrm flipH="1">
              <a:off x="7104782" y="3582433"/>
              <a:ext cx="377761"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36" name="Straight Arrow Connector 435"/>
            <p:cNvCxnSpPr>
              <a:cxnSpLocks/>
              <a:stCxn id="398" idx="2"/>
              <a:endCxn id="383" idx="1"/>
            </p:cNvCxnSpPr>
            <p:nvPr/>
          </p:nvCxnSpPr>
          <p:spPr>
            <a:xfrm flipH="1">
              <a:off x="7100592" y="3582433"/>
              <a:ext cx="381951"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37" name="Straight Arrow Connector 436"/>
            <p:cNvCxnSpPr>
              <a:cxnSpLocks/>
              <a:stCxn id="398" idx="2"/>
              <a:endCxn id="388" idx="1"/>
            </p:cNvCxnSpPr>
            <p:nvPr/>
          </p:nvCxnSpPr>
          <p:spPr>
            <a:xfrm flipH="1">
              <a:off x="7104782" y="3582433"/>
              <a:ext cx="377761" cy="2603331"/>
            </a:xfrm>
            <a:prstGeom prst="straightConnector1">
              <a:avLst/>
            </a:prstGeom>
            <a:noFill/>
            <a:ln w="38100" cap="flat" cmpd="sng" algn="ctr">
              <a:solidFill>
                <a:srgbClr val="0072C6"/>
              </a:solidFill>
              <a:prstDash val="solid"/>
              <a:miter lim="800000"/>
              <a:headEnd type="none"/>
              <a:tailEnd type="triangle"/>
            </a:ln>
            <a:effectLst/>
          </p:spPr>
        </p:cxnSp>
        <p:cxnSp>
          <p:nvCxnSpPr>
            <p:cNvPr id="438" name="Straight Arrow Connector 437"/>
            <p:cNvCxnSpPr>
              <a:cxnSpLocks/>
              <a:stCxn id="399" idx="2"/>
              <a:endCxn id="377" idx="1"/>
            </p:cNvCxnSpPr>
            <p:nvPr/>
          </p:nvCxnSpPr>
          <p:spPr>
            <a:xfrm flipH="1">
              <a:off x="6270052" y="3582433"/>
              <a:ext cx="369620" cy="881038"/>
            </a:xfrm>
            <a:prstGeom prst="straightConnector1">
              <a:avLst/>
            </a:prstGeom>
            <a:noFill/>
            <a:ln w="38100" cap="flat" cmpd="sng" algn="ctr">
              <a:solidFill>
                <a:srgbClr val="0072C6"/>
              </a:solidFill>
              <a:prstDash val="solid"/>
              <a:miter lim="800000"/>
              <a:headEnd type="none"/>
              <a:tailEnd type="triangle"/>
            </a:ln>
            <a:effectLst/>
          </p:spPr>
        </p:cxnSp>
        <p:cxnSp>
          <p:nvCxnSpPr>
            <p:cNvPr id="439" name="Straight Arrow Connector 438"/>
            <p:cNvCxnSpPr>
              <a:cxnSpLocks/>
              <a:stCxn id="399" idx="2"/>
              <a:endCxn id="382" idx="1"/>
            </p:cNvCxnSpPr>
            <p:nvPr/>
          </p:nvCxnSpPr>
          <p:spPr>
            <a:xfrm flipH="1">
              <a:off x="6265862" y="3582433"/>
              <a:ext cx="373810" cy="1742184"/>
            </a:xfrm>
            <a:prstGeom prst="straightConnector1">
              <a:avLst/>
            </a:prstGeom>
            <a:noFill/>
            <a:ln w="38100" cap="flat" cmpd="sng" algn="ctr">
              <a:solidFill>
                <a:srgbClr val="0072C6"/>
              </a:solidFill>
              <a:prstDash val="solid"/>
              <a:miter lim="800000"/>
              <a:headEnd type="none"/>
              <a:tailEnd type="triangle"/>
            </a:ln>
            <a:effectLst/>
          </p:spPr>
        </p:cxnSp>
        <p:cxnSp>
          <p:nvCxnSpPr>
            <p:cNvPr id="440" name="Straight Arrow Connector 439"/>
            <p:cNvCxnSpPr>
              <a:cxnSpLocks/>
              <a:stCxn id="399" idx="2"/>
              <a:endCxn id="387" idx="1"/>
            </p:cNvCxnSpPr>
            <p:nvPr/>
          </p:nvCxnSpPr>
          <p:spPr>
            <a:xfrm flipH="1">
              <a:off x="6270052" y="3582433"/>
              <a:ext cx="369620" cy="2603331"/>
            </a:xfrm>
            <a:prstGeom prst="straightConnector1">
              <a:avLst/>
            </a:prstGeom>
            <a:noFill/>
            <a:ln w="38100" cap="flat" cmpd="sng" algn="ctr">
              <a:solidFill>
                <a:srgbClr val="0072C6"/>
              </a:solidFill>
              <a:prstDash val="solid"/>
              <a:miter lim="800000"/>
              <a:headEnd type="none"/>
              <a:tailEnd type="triangle"/>
            </a:ln>
            <a:effectLst/>
          </p:spPr>
        </p:cxnSp>
      </p:grpSp>
      <p:grpSp>
        <p:nvGrpSpPr>
          <p:cNvPr id="441" name="Control To Compute"/>
          <p:cNvGrpSpPr/>
          <p:nvPr/>
        </p:nvGrpSpPr>
        <p:grpSpPr>
          <a:xfrm>
            <a:off x="2760119" y="2499732"/>
            <a:ext cx="6671763" cy="630289"/>
            <a:chOff x="2815464" y="2549360"/>
            <a:chExt cx="6805546" cy="642928"/>
          </a:xfrm>
        </p:grpSpPr>
        <p:cxnSp>
          <p:nvCxnSpPr>
            <p:cNvPr id="442" name="Straight Arrow Connector 441"/>
            <p:cNvCxnSpPr>
              <a:cxnSpLocks/>
              <a:stCxn id="404" idx="2"/>
              <a:endCxn id="394" idx="3"/>
            </p:cNvCxnSpPr>
            <p:nvPr/>
          </p:nvCxnSpPr>
          <p:spPr>
            <a:xfrm flipH="1">
              <a:off x="2815464" y="2549360"/>
              <a:ext cx="3402773"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3" name="Straight Arrow Connector 442"/>
            <p:cNvCxnSpPr>
              <a:cxnSpLocks/>
              <a:stCxn id="404" idx="2"/>
              <a:endCxn id="393" idx="3"/>
            </p:cNvCxnSpPr>
            <p:nvPr/>
          </p:nvCxnSpPr>
          <p:spPr>
            <a:xfrm flipH="1">
              <a:off x="3658335" y="2549360"/>
              <a:ext cx="2559902"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4" name="Straight Arrow Connector 443"/>
            <p:cNvCxnSpPr>
              <a:cxnSpLocks/>
              <a:stCxn id="404" idx="2"/>
              <a:endCxn id="396" idx="3"/>
            </p:cNvCxnSpPr>
            <p:nvPr/>
          </p:nvCxnSpPr>
          <p:spPr>
            <a:xfrm flipH="1">
              <a:off x="4501206" y="2549360"/>
              <a:ext cx="1717031"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5" name="Straight Arrow Connector 444"/>
            <p:cNvCxnSpPr>
              <a:cxnSpLocks/>
              <a:stCxn id="404" idx="2"/>
              <a:endCxn id="395" idx="3"/>
            </p:cNvCxnSpPr>
            <p:nvPr/>
          </p:nvCxnSpPr>
          <p:spPr>
            <a:xfrm flipH="1">
              <a:off x="5344077" y="2549360"/>
              <a:ext cx="874160"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6" name="Straight Arrow Connector 445"/>
            <p:cNvCxnSpPr>
              <a:cxnSpLocks/>
              <a:stCxn id="404" idx="2"/>
              <a:endCxn id="397" idx="3"/>
            </p:cNvCxnSpPr>
            <p:nvPr/>
          </p:nvCxnSpPr>
          <p:spPr>
            <a:xfrm flipH="1">
              <a:off x="6186947" y="2549360"/>
              <a:ext cx="31290"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7" name="Straight Arrow Connector 446"/>
            <p:cNvCxnSpPr>
              <a:cxnSpLocks/>
              <a:stCxn id="404" idx="2"/>
              <a:endCxn id="399" idx="1"/>
            </p:cNvCxnSpPr>
            <p:nvPr/>
          </p:nvCxnSpPr>
          <p:spPr>
            <a:xfrm>
              <a:off x="6218237" y="2549360"/>
              <a:ext cx="31290"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8" name="Straight Arrow Connector 447"/>
            <p:cNvCxnSpPr>
              <a:cxnSpLocks/>
              <a:stCxn id="404" idx="2"/>
              <a:endCxn id="398" idx="1"/>
            </p:cNvCxnSpPr>
            <p:nvPr/>
          </p:nvCxnSpPr>
          <p:spPr>
            <a:xfrm>
              <a:off x="6218237" y="2549360"/>
              <a:ext cx="874161"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49" name="Straight Arrow Connector 448"/>
            <p:cNvCxnSpPr>
              <a:cxnSpLocks/>
              <a:stCxn id="404" idx="2"/>
              <a:endCxn id="401" idx="1"/>
            </p:cNvCxnSpPr>
            <p:nvPr/>
          </p:nvCxnSpPr>
          <p:spPr>
            <a:xfrm>
              <a:off x="6218237" y="2549360"/>
              <a:ext cx="1717032"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50" name="Straight Arrow Connector 449"/>
            <p:cNvCxnSpPr>
              <a:cxnSpLocks/>
              <a:stCxn id="404" idx="2"/>
              <a:endCxn id="401" idx="3"/>
            </p:cNvCxnSpPr>
            <p:nvPr/>
          </p:nvCxnSpPr>
          <p:spPr>
            <a:xfrm>
              <a:off x="6218237" y="2549360"/>
              <a:ext cx="2497322" cy="642928"/>
            </a:xfrm>
            <a:prstGeom prst="straightConnector1">
              <a:avLst/>
            </a:prstGeom>
            <a:noFill/>
            <a:ln w="38100" cap="flat" cmpd="sng" algn="ctr">
              <a:solidFill>
                <a:srgbClr val="0072C6"/>
              </a:solidFill>
              <a:prstDash val="solid"/>
              <a:miter lim="800000"/>
              <a:headEnd type="none"/>
              <a:tailEnd type="triangle"/>
            </a:ln>
            <a:effectLst/>
          </p:spPr>
        </p:cxnSp>
        <p:cxnSp>
          <p:nvCxnSpPr>
            <p:cNvPr id="451" name="Straight Arrow Connector 450"/>
            <p:cNvCxnSpPr>
              <a:cxnSpLocks/>
              <a:stCxn id="404" idx="2"/>
              <a:endCxn id="402" idx="1"/>
            </p:cNvCxnSpPr>
            <p:nvPr/>
          </p:nvCxnSpPr>
          <p:spPr>
            <a:xfrm>
              <a:off x="6218237" y="2549360"/>
              <a:ext cx="3402773" cy="642928"/>
            </a:xfrm>
            <a:prstGeom prst="straightConnector1">
              <a:avLst/>
            </a:prstGeom>
            <a:noFill/>
            <a:ln w="38100" cap="flat" cmpd="sng" algn="ctr">
              <a:solidFill>
                <a:srgbClr val="0072C6"/>
              </a:solidFill>
              <a:prstDash val="solid"/>
              <a:miter lim="800000"/>
              <a:headEnd type="none"/>
              <a:tailEnd type="triangle"/>
            </a:ln>
            <a:effectLst/>
          </p:spPr>
        </p:cxnSp>
      </p:grpSp>
      <p:grpSp>
        <p:nvGrpSpPr>
          <p:cNvPr id="452" name="Storage to Compute"/>
          <p:cNvGrpSpPr/>
          <p:nvPr/>
        </p:nvGrpSpPr>
        <p:grpSpPr>
          <a:xfrm>
            <a:off x="2053657" y="3512497"/>
            <a:ext cx="7760701" cy="2552155"/>
            <a:chOff x="2094836" y="3582433"/>
            <a:chExt cx="7916319" cy="2603331"/>
          </a:xfrm>
        </p:grpSpPr>
        <p:cxnSp>
          <p:nvCxnSpPr>
            <p:cNvPr id="453" name="Straight Arrow Connector 452"/>
            <p:cNvCxnSpPr>
              <a:cxnSpLocks/>
              <a:stCxn id="394" idx="2"/>
              <a:endCxn id="362" idx="1"/>
            </p:cNvCxnSpPr>
            <p:nvPr/>
          </p:nvCxnSpPr>
          <p:spPr>
            <a:xfrm flipH="1">
              <a:off x="2099026" y="3582433"/>
              <a:ext cx="326293"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4" name="Straight Arrow Connector 453"/>
            <p:cNvCxnSpPr>
              <a:cxnSpLocks/>
              <a:stCxn id="394" idx="2"/>
              <a:endCxn id="367" idx="1"/>
            </p:cNvCxnSpPr>
            <p:nvPr/>
          </p:nvCxnSpPr>
          <p:spPr>
            <a:xfrm flipH="1">
              <a:off x="2094836" y="3582433"/>
              <a:ext cx="330483"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5" name="Straight Arrow Connector 454"/>
            <p:cNvCxnSpPr>
              <a:cxnSpLocks/>
              <a:stCxn id="394" idx="2"/>
              <a:endCxn id="372" idx="1"/>
            </p:cNvCxnSpPr>
            <p:nvPr/>
          </p:nvCxnSpPr>
          <p:spPr>
            <a:xfrm flipH="1">
              <a:off x="2099026" y="3582433"/>
              <a:ext cx="326293"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6" name="Straight Arrow Connector 455"/>
            <p:cNvCxnSpPr>
              <a:cxnSpLocks/>
              <a:stCxn id="393" idx="2"/>
              <a:endCxn id="363" idx="1"/>
            </p:cNvCxnSpPr>
            <p:nvPr/>
          </p:nvCxnSpPr>
          <p:spPr>
            <a:xfrm flipH="1">
              <a:off x="2933756" y="3582433"/>
              <a:ext cx="334434"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7" name="Straight Arrow Connector 456"/>
            <p:cNvCxnSpPr>
              <a:cxnSpLocks/>
              <a:stCxn id="393" idx="2"/>
              <a:endCxn id="368" idx="1"/>
            </p:cNvCxnSpPr>
            <p:nvPr/>
          </p:nvCxnSpPr>
          <p:spPr>
            <a:xfrm flipH="1">
              <a:off x="2929566" y="3582433"/>
              <a:ext cx="338624"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8" name="Straight Arrow Connector 457"/>
            <p:cNvCxnSpPr>
              <a:cxnSpLocks/>
              <a:stCxn id="393" idx="2"/>
              <a:endCxn id="373" idx="1"/>
            </p:cNvCxnSpPr>
            <p:nvPr/>
          </p:nvCxnSpPr>
          <p:spPr>
            <a:xfrm flipH="1">
              <a:off x="2933756" y="3582433"/>
              <a:ext cx="334434"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59" name="Straight Arrow Connector 458"/>
            <p:cNvCxnSpPr>
              <a:cxnSpLocks/>
              <a:stCxn id="396" idx="2"/>
              <a:endCxn id="364" idx="1"/>
            </p:cNvCxnSpPr>
            <p:nvPr/>
          </p:nvCxnSpPr>
          <p:spPr>
            <a:xfrm flipH="1">
              <a:off x="3768486" y="3582433"/>
              <a:ext cx="342575"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0" name="Straight Arrow Connector 459"/>
            <p:cNvCxnSpPr>
              <a:cxnSpLocks/>
              <a:stCxn id="396" idx="2"/>
              <a:endCxn id="369" idx="1"/>
            </p:cNvCxnSpPr>
            <p:nvPr/>
          </p:nvCxnSpPr>
          <p:spPr>
            <a:xfrm flipH="1">
              <a:off x="3764296" y="3582433"/>
              <a:ext cx="346765"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1" name="Straight Arrow Connector 460"/>
            <p:cNvCxnSpPr>
              <a:cxnSpLocks/>
              <a:stCxn id="396" idx="2"/>
              <a:endCxn id="374" idx="1"/>
            </p:cNvCxnSpPr>
            <p:nvPr/>
          </p:nvCxnSpPr>
          <p:spPr>
            <a:xfrm flipH="1">
              <a:off x="3768486" y="3582433"/>
              <a:ext cx="342575"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2" name="Straight Arrow Connector 461"/>
            <p:cNvCxnSpPr>
              <a:cxnSpLocks/>
              <a:stCxn id="395" idx="2"/>
              <a:endCxn id="365" idx="1"/>
            </p:cNvCxnSpPr>
            <p:nvPr/>
          </p:nvCxnSpPr>
          <p:spPr>
            <a:xfrm flipH="1">
              <a:off x="4603216" y="3582433"/>
              <a:ext cx="350716"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3" name="Straight Arrow Connector 462"/>
            <p:cNvCxnSpPr>
              <a:cxnSpLocks/>
              <a:stCxn id="395" idx="2"/>
              <a:endCxn id="370" idx="1"/>
            </p:cNvCxnSpPr>
            <p:nvPr/>
          </p:nvCxnSpPr>
          <p:spPr>
            <a:xfrm flipH="1">
              <a:off x="4599026" y="3582433"/>
              <a:ext cx="354906"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4" name="Straight Arrow Connector 463"/>
            <p:cNvCxnSpPr>
              <a:cxnSpLocks/>
              <a:stCxn id="395" idx="2"/>
              <a:endCxn id="375" idx="1"/>
            </p:cNvCxnSpPr>
            <p:nvPr/>
          </p:nvCxnSpPr>
          <p:spPr>
            <a:xfrm flipH="1">
              <a:off x="4603216" y="3582433"/>
              <a:ext cx="350716"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5" name="Straight Arrow Connector 464"/>
            <p:cNvCxnSpPr>
              <a:cxnSpLocks/>
              <a:stCxn id="397" idx="2"/>
              <a:endCxn id="366" idx="1"/>
            </p:cNvCxnSpPr>
            <p:nvPr/>
          </p:nvCxnSpPr>
          <p:spPr>
            <a:xfrm flipH="1">
              <a:off x="5437947" y="3582433"/>
              <a:ext cx="358855"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6" name="Straight Arrow Connector 465"/>
            <p:cNvCxnSpPr>
              <a:cxnSpLocks/>
              <a:stCxn id="397" idx="2"/>
              <a:endCxn id="371" idx="1"/>
            </p:cNvCxnSpPr>
            <p:nvPr/>
          </p:nvCxnSpPr>
          <p:spPr>
            <a:xfrm flipH="1">
              <a:off x="5433757" y="3582433"/>
              <a:ext cx="363045"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7" name="Straight Arrow Connector 466"/>
            <p:cNvCxnSpPr>
              <a:cxnSpLocks/>
              <a:stCxn id="397" idx="2"/>
              <a:endCxn id="376" idx="1"/>
            </p:cNvCxnSpPr>
            <p:nvPr/>
          </p:nvCxnSpPr>
          <p:spPr>
            <a:xfrm flipH="1">
              <a:off x="5437947" y="3582433"/>
              <a:ext cx="358855"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8" name="Straight Arrow Connector 467"/>
            <p:cNvCxnSpPr>
              <a:cxnSpLocks/>
              <a:stCxn id="402" idx="2"/>
              <a:endCxn id="381" idx="1"/>
            </p:cNvCxnSpPr>
            <p:nvPr/>
          </p:nvCxnSpPr>
          <p:spPr>
            <a:xfrm flipH="1">
              <a:off x="9608973" y="3582433"/>
              <a:ext cx="402182"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69" name="Straight Arrow Connector 468"/>
            <p:cNvCxnSpPr>
              <a:cxnSpLocks/>
              <a:stCxn id="402" idx="2"/>
              <a:endCxn id="386" idx="1"/>
            </p:cNvCxnSpPr>
            <p:nvPr/>
          </p:nvCxnSpPr>
          <p:spPr>
            <a:xfrm flipH="1">
              <a:off x="9604783" y="3582433"/>
              <a:ext cx="406372"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0" name="Straight Arrow Connector 469"/>
            <p:cNvCxnSpPr>
              <a:cxnSpLocks/>
              <a:stCxn id="402" idx="2"/>
              <a:endCxn id="391" idx="1"/>
            </p:cNvCxnSpPr>
            <p:nvPr/>
          </p:nvCxnSpPr>
          <p:spPr>
            <a:xfrm flipH="1">
              <a:off x="9608973" y="3582433"/>
              <a:ext cx="402182"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1" name="Straight Arrow Connector 470"/>
            <p:cNvCxnSpPr>
              <a:cxnSpLocks/>
              <a:stCxn id="400" idx="2"/>
              <a:endCxn id="380" idx="1"/>
            </p:cNvCxnSpPr>
            <p:nvPr/>
          </p:nvCxnSpPr>
          <p:spPr>
            <a:xfrm flipH="1">
              <a:off x="8774242" y="3582433"/>
              <a:ext cx="394043"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2" name="Straight Arrow Connector 471"/>
            <p:cNvCxnSpPr>
              <a:cxnSpLocks/>
              <a:stCxn id="400" idx="2"/>
              <a:endCxn id="385" idx="1"/>
            </p:cNvCxnSpPr>
            <p:nvPr/>
          </p:nvCxnSpPr>
          <p:spPr>
            <a:xfrm flipH="1">
              <a:off x="8770052" y="3582433"/>
              <a:ext cx="398233"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3" name="Straight Arrow Connector 472"/>
            <p:cNvCxnSpPr>
              <a:cxnSpLocks/>
              <a:stCxn id="400" idx="2"/>
              <a:endCxn id="390" idx="1"/>
            </p:cNvCxnSpPr>
            <p:nvPr/>
          </p:nvCxnSpPr>
          <p:spPr>
            <a:xfrm flipH="1">
              <a:off x="8774242" y="3582433"/>
              <a:ext cx="394043"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4" name="Straight Arrow Connector 473"/>
            <p:cNvCxnSpPr>
              <a:cxnSpLocks/>
              <a:stCxn id="401" idx="2"/>
              <a:endCxn id="379" idx="1"/>
            </p:cNvCxnSpPr>
            <p:nvPr/>
          </p:nvCxnSpPr>
          <p:spPr>
            <a:xfrm flipH="1">
              <a:off x="7939512" y="3582433"/>
              <a:ext cx="385902"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5" name="Straight Arrow Connector 474"/>
            <p:cNvCxnSpPr>
              <a:cxnSpLocks/>
              <a:stCxn id="401" idx="2"/>
              <a:endCxn id="384" idx="1"/>
            </p:cNvCxnSpPr>
            <p:nvPr/>
          </p:nvCxnSpPr>
          <p:spPr>
            <a:xfrm flipH="1">
              <a:off x="7935322" y="3582433"/>
              <a:ext cx="390092"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6" name="Straight Arrow Connector 475"/>
            <p:cNvCxnSpPr>
              <a:cxnSpLocks/>
              <a:stCxn id="401" idx="2"/>
              <a:endCxn id="389" idx="1"/>
            </p:cNvCxnSpPr>
            <p:nvPr/>
          </p:nvCxnSpPr>
          <p:spPr>
            <a:xfrm flipH="1">
              <a:off x="7939512" y="3582433"/>
              <a:ext cx="385902"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7" name="Straight Arrow Connector 476"/>
            <p:cNvCxnSpPr>
              <a:cxnSpLocks/>
              <a:stCxn id="398" idx="2"/>
              <a:endCxn id="378" idx="1"/>
            </p:cNvCxnSpPr>
            <p:nvPr/>
          </p:nvCxnSpPr>
          <p:spPr>
            <a:xfrm flipH="1">
              <a:off x="7104782" y="3582433"/>
              <a:ext cx="377761"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8" name="Straight Arrow Connector 477"/>
            <p:cNvCxnSpPr>
              <a:cxnSpLocks/>
              <a:stCxn id="398" idx="2"/>
              <a:endCxn id="382" idx="3"/>
            </p:cNvCxnSpPr>
            <p:nvPr/>
          </p:nvCxnSpPr>
          <p:spPr>
            <a:xfrm flipH="1">
              <a:off x="7046152" y="3582433"/>
              <a:ext cx="436391"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79" name="Straight Arrow Connector 478"/>
            <p:cNvCxnSpPr>
              <a:cxnSpLocks/>
              <a:stCxn id="398" idx="2"/>
              <a:endCxn id="388" idx="1"/>
            </p:cNvCxnSpPr>
            <p:nvPr/>
          </p:nvCxnSpPr>
          <p:spPr>
            <a:xfrm flipH="1">
              <a:off x="7104782" y="3582433"/>
              <a:ext cx="377761"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0" name="Straight Arrow Connector 479"/>
            <p:cNvCxnSpPr>
              <a:cxnSpLocks/>
              <a:stCxn id="399" idx="2"/>
              <a:endCxn id="377" idx="1"/>
            </p:cNvCxnSpPr>
            <p:nvPr/>
          </p:nvCxnSpPr>
          <p:spPr>
            <a:xfrm flipH="1">
              <a:off x="6270052" y="3582433"/>
              <a:ext cx="369620" cy="88103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1" name="Straight Arrow Connector 480"/>
            <p:cNvCxnSpPr>
              <a:cxnSpLocks/>
              <a:stCxn id="399" idx="2"/>
              <a:endCxn id="382" idx="1"/>
            </p:cNvCxnSpPr>
            <p:nvPr/>
          </p:nvCxnSpPr>
          <p:spPr>
            <a:xfrm flipH="1">
              <a:off x="6265862" y="3582433"/>
              <a:ext cx="373810" cy="1742184"/>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2" name="Straight Arrow Connector 481"/>
            <p:cNvCxnSpPr>
              <a:cxnSpLocks/>
              <a:stCxn id="399" idx="2"/>
              <a:endCxn id="387" idx="1"/>
            </p:cNvCxnSpPr>
            <p:nvPr/>
          </p:nvCxnSpPr>
          <p:spPr>
            <a:xfrm flipH="1">
              <a:off x="6270052" y="3582433"/>
              <a:ext cx="369620" cy="2603331"/>
            </a:xfrm>
            <a:prstGeom prst="straightConnector1">
              <a:avLst/>
            </a:prstGeom>
            <a:noFill/>
            <a:ln w="38100" cap="flat" cmpd="sng" algn="ctr">
              <a:solidFill>
                <a:srgbClr val="FF0000"/>
              </a:solidFill>
              <a:prstDash val="solid"/>
              <a:miter lim="800000"/>
              <a:headEnd type="triangle" w="med" len="med"/>
              <a:tailEnd type="none" w="med" len="med"/>
            </a:ln>
            <a:effectLst/>
          </p:spPr>
        </p:cxnSp>
      </p:grpSp>
      <p:grpSp>
        <p:nvGrpSpPr>
          <p:cNvPr id="483" name="Compute to Control"/>
          <p:cNvGrpSpPr/>
          <p:nvPr/>
        </p:nvGrpSpPr>
        <p:grpSpPr>
          <a:xfrm>
            <a:off x="2760119" y="2499732"/>
            <a:ext cx="6671763" cy="630289"/>
            <a:chOff x="2815464" y="2549360"/>
            <a:chExt cx="6805546" cy="642928"/>
          </a:xfrm>
        </p:grpSpPr>
        <p:cxnSp>
          <p:nvCxnSpPr>
            <p:cNvPr id="484" name="Straight Arrow Connector 483"/>
            <p:cNvCxnSpPr>
              <a:cxnSpLocks/>
              <a:stCxn id="404" idx="2"/>
              <a:endCxn id="394" idx="3"/>
            </p:cNvCxnSpPr>
            <p:nvPr/>
          </p:nvCxnSpPr>
          <p:spPr>
            <a:xfrm flipH="1">
              <a:off x="2815464" y="2549360"/>
              <a:ext cx="3402773"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5" name="Straight Arrow Connector 484"/>
            <p:cNvCxnSpPr>
              <a:cxnSpLocks/>
              <a:stCxn id="404" idx="2"/>
              <a:endCxn id="393" idx="3"/>
            </p:cNvCxnSpPr>
            <p:nvPr/>
          </p:nvCxnSpPr>
          <p:spPr>
            <a:xfrm flipH="1">
              <a:off x="3658335" y="2549360"/>
              <a:ext cx="2559902"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6" name="Straight Arrow Connector 485"/>
            <p:cNvCxnSpPr>
              <a:cxnSpLocks/>
              <a:stCxn id="404" idx="2"/>
              <a:endCxn id="396" idx="3"/>
            </p:cNvCxnSpPr>
            <p:nvPr/>
          </p:nvCxnSpPr>
          <p:spPr>
            <a:xfrm flipH="1">
              <a:off x="4501206" y="2549360"/>
              <a:ext cx="1717031"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7" name="Straight Arrow Connector 486"/>
            <p:cNvCxnSpPr>
              <a:cxnSpLocks/>
              <a:stCxn id="404" idx="2"/>
              <a:endCxn id="397" idx="3"/>
            </p:cNvCxnSpPr>
            <p:nvPr/>
          </p:nvCxnSpPr>
          <p:spPr>
            <a:xfrm flipH="1">
              <a:off x="6186947" y="2549360"/>
              <a:ext cx="31290"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8" name="Straight Arrow Connector 487"/>
            <p:cNvCxnSpPr>
              <a:cxnSpLocks/>
              <a:stCxn id="404" idx="2"/>
              <a:endCxn id="395" idx="3"/>
            </p:cNvCxnSpPr>
            <p:nvPr/>
          </p:nvCxnSpPr>
          <p:spPr>
            <a:xfrm flipH="1">
              <a:off x="5344077" y="2549360"/>
              <a:ext cx="874160"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89" name="Straight Arrow Connector 488"/>
            <p:cNvCxnSpPr>
              <a:cxnSpLocks/>
              <a:stCxn id="404" idx="2"/>
              <a:endCxn id="399" idx="1"/>
            </p:cNvCxnSpPr>
            <p:nvPr/>
          </p:nvCxnSpPr>
          <p:spPr>
            <a:xfrm>
              <a:off x="6218237" y="2549360"/>
              <a:ext cx="31290"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90" name="Straight Arrow Connector 489"/>
            <p:cNvCxnSpPr>
              <a:cxnSpLocks/>
              <a:stCxn id="404" idx="2"/>
              <a:endCxn id="398" idx="1"/>
            </p:cNvCxnSpPr>
            <p:nvPr/>
          </p:nvCxnSpPr>
          <p:spPr>
            <a:xfrm>
              <a:off x="6218237" y="2549360"/>
              <a:ext cx="874161"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91" name="Straight Arrow Connector 490"/>
            <p:cNvCxnSpPr>
              <a:cxnSpLocks/>
              <a:stCxn id="404" idx="2"/>
              <a:endCxn id="401" idx="1"/>
            </p:cNvCxnSpPr>
            <p:nvPr/>
          </p:nvCxnSpPr>
          <p:spPr>
            <a:xfrm>
              <a:off x="6218237" y="2549360"/>
              <a:ext cx="1717032"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92" name="Straight Arrow Connector 491"/>
            <p:cNvCxnSpPr>
              <a:cxnSpLocks/>
              <a:stCxn id="404" idx="2"/>
              <a:endCxn id="400" idx="1"/>
            </p:cNvCxnSpPr>
            <p:nvPr/>
          </p:nvCxnSpPr>
          <p:spPr>
            <a:xfrm>
              <a:off x="6218237" y="2549360"/>
              <a:ext cx="2559903" cy="642928"/>
            </a:xfrm>
            <a:prstGeom prst="straightConnector1">
              <a:avLst/>
            </a:prstGeom>
            <a:noFill/>
            <a:ln w="38100" cap="flat" cmpd="sng" algn="ctr">
              <a:solidFill>
                <a:srgbClr val="FF0000"/>
              </a:solidFill>
              <a:prstDash val="solid"/>
              <a:miter lim="800000"/>
              <a:headEnd type="triangle" w="med" len="med"/>
              <a:tailEnd type="none" w="med" len="med"/>
            </a:ln>
            <a:effectLst/>
          </p:spPr>
        </p:cxnSp>
        <p:cxnSp>
          <p:nvCxnSpPr>
            <p:cNvPr id="493" name="Straight Arrow Connector 492"/>
            <p:cNvCxnSpPr>
              <a:cxnSpLocks/>
              <a:stCxn id="404" idx="2"/>
              <a:endCxn id="402" idx="1"/>
            </p:cNvCxnSpPr>
            <p:nvPr/>
          </p:nvCxnSpPr>
          <p:spPr>
            <a:xfrm>
              <a:off x="6218237" y="2549360"/>
              <a:ext cx="3402773" cy="642928"/>
            </a:xfrm>
            <a:prstGeom prst="straightConnector1">
              <a:avLst/>
            </a:prstGeom>
            <a:noFill/>
            <a:ln w="38100" cap="flat" cmpd="sng" algn="ctr">
              <a:solidFill>
                <a:srgbClr val="FF0000"/>
              </a:solidFill>
              <a:prstDash val="solid"/>
              <a:miter lim="800000"/>
              <a:headEnd type="triangle" w="med" len="med"/>
              <a:tailEnd type="none" w="med" len="med"/>
            </a:ln>
            <a:effectLst/>
          </p:spPr>
        </p:cxnSp>
      </p:grpSp>
      <p:sp>
        <p:nvSpPr>
          <p:cNvPr id="494" name="SQLDW"/>
          <p:cNvSpPr/>
          <p:nvPr/>
        </p:nvSpPr>
        <p:spPr bwMode="auto">
          <a:xfrm flipH="1">
            <a:off x="9978587" y="501718"/>
            <a:ext cx="908323" cy="868466"/>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w="1270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495" name="Up Arrow 407"/>
          <p:cNvSpPr/>
          <p:nvPr/>
        </p:nvSpPr>
        <p:spPr bwMode="auto">
          <a:xfrm>
            <a:off x="5466990" y="716081"/>
            <a:ext cx="1259936" cy="959175"/>
          </a:xfrm>
          <a:prstGeom prst="upArrow">
            <a:avLst>
              <a:gd name="adj1" fmla="val 100000"/>
              <a:gd name="adj2" fmla="val 30962"/>
            </a:avLst>
          </a:prstGeom>
          <a:solidFill>
            <a:srgbClr val="FF000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GB"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Result</a:t>
            </a:r>
          </a:p>
        </p:txBody>
      </p:sp>
    </p:spTree>
    <p:extLst>
      <p:ext uri="{BB962C8B-B14F-4D97-AF65-F5344CB8AC3E}">
        <p14:creationId xmlns:p14="http://schemas.microsoft.com/office/powerpoint/2010/main" val="1324169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1"/>
                                        </p:tgtEl>
                                        <p:attrNameLst>
                                          <p:attrName>style.visibility</p:attrName>
                                        </p:attrNameLst>
                                      </p:cBhvr>
                                      <p:to>
                                        <p:strVal val="visible"/>
                                      </p:to>
                                    </p:set>
                                    <p:animEffect transition="in" filter="wipe(up)">
                                      <p:cBhvr>
                                        <p:cTn id="11" dur="500"/>
                                        <p:tgtEl>
                                          <p:spTgt spid="44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10"/>
                                        </p:tgtEl>
                                        <p:attrNameLst>
                                          <p:attrName>style.visibility</p:attrName>
                                        </p:attrNameLst>
                                      </p:cBhvr>
                                      <p:to>
                                        <p:strVal val="visible"/>
                                      </p:to>
                                    </p:set>
                                    <p:animEffect transition="in" filter="wipe(up)">
                                      <p:cBhvr>
                                        <p:cTn id="15" dur="500"/>
                                        <p:tgtEl>
                                          <p:spTgt spid="4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41"/>
                                        </p:tgtEl>
                                      </p:cBhvr>
                                    </p:animEffect>
                                    <p:set>
                                      <p:cBhvr>
                                        <p:cTn id="20" dur="1" fill="hold">
                                          <p:stCondLst>
                                            <p:cond delay="499"/>
                                          </p:stCondLst>
                                        </p:cTn>
                                        <p:tgtEl>
                                          <p:spTgt spid="441"/>
                                        </p:tgtEl>
                                        <p:attrNameLst>
                                          <p:attrName>style.visibility</p:attrName>
                                        </p:attrNameLst>
                                      </p:cBhvr>
                                      <p:to>
                                        <p:strVal val="hidden"/>
                                      </p:to>
                                    </p:set>
                                  </p:childTnLst>
                                </p:cTn>
                              </p:par>
                            </p:childTnLst>
                          </p:cTn>
                        </p:par>
                        <p:par>
                          <p:cTn id="21" fill="hold">
                            <p:stCondLst>
                              <p:cond delay="500"/>
                            </p:stCondLst>
                            <p:childTnLst>
                              <p:par>
                                <p:cTn id="22" presetID="10" presetClass="exit" presetSubtype="0" fill="hold" nodeType="afterEffect">
                                  <p:stCondLst>
                                    <p:cond delay="0"/>
                                  </p:stCondLst>
                                  <p:childTnLst>
                                    <p:animEffect transition="out" filter="fade">
                                      <p:cBhvr>
                                        <p:cTn id="23" dur="500"/>
                                        <p:tgtEl>
                                          <p:spTgt spid="410"/>
                                        </p:tgtEl>
                                      </p:cBhvr>
                                    </p:animEffect>
                                    <p:set>
                                      <p:cBhvr>
                                        <p:cTn id="24" dur="1" fill="hold">
                                          <p:stCondLst>
                                            <p:cond delay="499"/>
                                          </p:stCondLst>
                                        </p:cTn>
                                        <p:tgtEl>
                                          <p:spTgt spid="41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03"/>
                                        </p:tgtEl>
                                      </p:cBhvr>
                                    </p:animEffect>
                                    <p:set>
                                      <p:cBhvr>
                                        <p:cTn id="27" dur="1" fill="hold">
                                          <p:stCondLst>
                                            <p:cond delay="499"/>
                                          </p:stCondLst>
                                        </p:cTn>
                                        <p:tgtEl>
                                          <p:spTgt spid="403"/>
                                        </p:tgtEl>
                                        <p:attrNameLst>
                                          <p:attrName>style.visibility</p:attrName>
                                        </p:attrNameLst>
                                      </p:cBhvr>
                                      <p:to>
                                        <p:strVal val="hidden"/>
                                      </p:to>
                                    </p:set>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452"/>
                                        </p:tgtEl>
                                        <p:attrNameLst>
                                          <p:attrName>style.visibility</p:attrName>
                                        </p:attrNameLst>
                                      </p:cBhvr>
                                      <p:to>
                                        <p:strVal val="visible"/>
                                      </p:to>
                                    </p:set>
                                    <p:animEffect transition="in" filter="wipe(down)">
                                      <p:cBhvr>
                                        <p:cTn id="31" dur="500"/>
                                        <p:tgtEl>
                                          <p:spTgt spid="452"/>
                                        </p:tgtEl>
                                      </p:cBhvr>
                                    </p:animEffect>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483"/>
                                        </p:tgtEl>
                                        <p:attrNameLst>
                                          <p:attrName>style.visibility</p:attrName>
                                        </p:attrNameLst>
                                      </p:cBhvr>
                                      <p:to>
                                        <p:strVal val="visible"/>
                                      </p:to>
                                    </p:set>
                                    <p:animEffect transition="in" filter="wipe(down)">
                                      <p:cBhvr>
                                        <p:cTn id="35" dur="500"/>
                                        <p:tgtEl>
                                          <p:spTgt spid="483"/>
                                        </p:tgtEl>
                                      </p:cBhvr>
                                    </p:animEffect>
                                  </p:childTnLst>
                                </p:cTn>
                              </p:par>
                            </p:childTnLst>
                          </p:cTn>
                        </p:par>
                        <p:par>
                          <p:cTn id="36" fill="hold">
                            <p:stCondLst>
                              <p:cond delay="2000"/>
                            </p:stCondLst>
                            <p:childTnLst>
                              <p:par>
                                <p:cTn id="37" presetID="10" presetClass="exit" presetSubtype="0" fill="hold" nodeType="afterEffect">
                                  <p:stCondLst>
                                    <p:cond delay="0"/>
                                  </p:stCondLst>
                                  <p:childTnLst>
                                    <p:animEffect transition="out" filter="fade">
                                      <p:cBhvr>
                                        <p:cTn id="38" dur="500"/>
                                        <p:tgtEl>
                                          <p:spTgt spid="452"/>
                                        </p:tgtEl>
                                      </p:cBhvr>
                                    </p:animEffect>
                                    <p:set>
                                      <p:cBhvr>
                                        <p:cTn id="39" dur="1" fill="hold">
                                          <p:stCondLst>
                                            <p:cond delay="499"/>
                                          </p:stCondLst>
                                        </p:cTn>
                                        <p:tgtEl>
                                          <p:spTgt spid="452"/>
                                        </p:tgtEl>
                                        <p:attrNameLst>
                                          <p:attrName>style.visibility</p:attrName>
                                        </p:attrNameLst>
                                      </p:cBhvr>
                                      <p:to>
                                        <p:strVal val="hidden"/>
                                      </p:to>
                                    </p:set>
                                  </p:childTnLst>
                                </p:cTn>
                              </p:par>
                            </p:childTnLst>
                          </p:cTn>
                        </p:par>
                        <p:par>
                          <p:cTn id="40" fill="hold">
                            <p:stCondLst>
                              <p:cond delay="2500"/>
                            </p:stCondLst>
                            <p:childTnLst>
                              <p:par>
                                <p:cTn id="41" presetID="10" presetClass="exit" presetSubtype="0" fill="hold" nodeType="afterEffect">
                                  <p:stCondLst>
                                    <p:cond delay="0"/>
                                  </p:stCondLst>
                                  <p:childTnLst>
                                    <p:animEffect transition="out" filter="fade">
                                      <p:cBhvr>
                                        <p:cTn id="42" dur="500"/>
                                        <p:tgtEl>
                                          <p:spTgt spid="483"/>
                                        </p:tgtEl>
                                      </p:cBhvr>
                                    </p:animEffect>
                                    <p:set>
                                      <p:cBhvr>
                                        <p:cTn id="43" dur="1" fill="hold">
                                          <p:stCondLst>
                                            <p:cond delay="499"/>
                                          </p:stCondLst>
                                        </p:cTn>
                                        <p:tgtEl>
                                          <p:spTgt spid="483"/>
                                        </p:tgtEl>
                                        <p:attrNameLst>
                                          <p:attrName>style.visibility</p:attrName>
                                        </p:attrNameLst>
                                      </p:cBhvr>
                                      <p:to>
                                        <p:strVal val="hidden"/>
                                      </p:to>
                                    </p:set>
                                  </p:childTnLst>
                                </p:cTn>
                              </p:par>
                              <p:par>
                                <p:cTn id="44" presetID="22" presetClass="entr" presetSubtype="4" fill="hold" grpId="0" nodeType="withEffect">
                                  <p:stCondLst>
                                    <p:cond delay="0"/>
                                  </p:stCondLst>
                                  <p:childTnLst>
                                    <p:set>
                                      <p:cBhvr>
                                        <p:cTn id="45" dur="1" fill="hold">
                                          <p:stCondLst>
                                            <p:cond delay="0"/>
                                          </p:stCondLst>
                                        </p:cTn>
                                        <p:tgtEl>
                                          <p:spTgt spid="495"/>
                                        </p:tgtEl>
                                        <p:attrNameLst>
                                          <p:attrName>style.visibility</p:attrName>
                                        </p:attrNameLst>
                                      </p:cBhvr>
                                      <p:to>
                                        <p:strVal val="visible"/>
                                      </p:to>
                                    </p:set>
                                    <p:animEffect transition="in" filter="wipe(down)">
                                      <p:cBhvr>
                                        <p:cTn id="46"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animBg="1"/>
      <p:bldP spid="403" grpId="1" animBg="1"/>
      <p:bldP spid="4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Simple Example</a:t>
            </a:r>
          </a:p>
        </p:txBody>
      </p:sp>
      <p:sp>
        <p:nvSpPr>
          <p:cNvPr id="24" name="Text Placeholder 3"/>
          <p:cNvSpPr>
            <a:spLocks noGrp="1"/>
          </p:cNvSpPr>
          <p:nvPr>
            <p:ph type="body" sz="quarter" idx="10"/>
          </p:nvPr>
        </p:nvSpPr>
        <p:spPr>
          <a:xfrm>
            <a:off x="1" y="1181961"/>
            <a:ext cx="5573085" cy="1303458"/>
          </a:xfrm>
        </p:spPr>
        <p:txBody>
          <a:bodyPr>
            <a:normAutofit/>
          </a:bodyPr>
          <a:lstStyle/>
          <a:p>
            <a:r>
              <a:rPr lang="en-GB" sz="2353" dirty="0">
                <a:solidFill>
                  <a:srgbClr val="0000FF"/>
                </a:solidFill>
                <a:highlight>
                  <a:srgbClr val="FFFFFF"/>
                </a:highlight>
              </a:rPr>
              <a:t>SELECT</a:t>
            </a:r>
            <a:r>
              <a:rPr lang="en-GB" sz="2353" dirty="0">
                <a:solidFill>
                  <a:srgbClr val="000000"/>
                </a:solidFill>
                <a:highlight>
                  <a:srgbClr val="FFFFFF"/>
                </a:highlight>
              </a:rPr>
              <a:t>  </a:t>
            </a:r>
            <a:r>
              <a:rPr lang="en-GB" sz="2353" dirty="0">
                <a:solidFill>
                  <a:srgbClr val="FF00FF"/>
                </a:solidFill>
                <a:highlight>
                  <a:srgbClr val="FFFFFF"/>
                </a:highlight>
              </a:rPr>
              <a:t>COUNT_BIG</a:t>
            </a:r>
            <a:r>
              <a:rPr lang="en-GB" sz="2353" dirty="0">
                <a:solidFill>
                  <a:srgbClr val="808080"/>
                </a:solidFill>
                <a:highlight>
                  <a:srgbClr val="FFFFFF"/>
                </a:highlight>
              </a:rPr>
              <a:t>(*)</a:t>
            </a:r>
            <a:endParaRPr lang="en-GB" sz="2353" dirty="0">
              <a:solidFill>
                <a:srgbClr val="000000"/>
              </a:solidFill>
              <a:highlight>
                <a:srgbClr val="FFFFFF"/>
              </a:highlight>
            </a:endParaRPr>
          </a:p>
          <a:p>
            <a:r>
              <a:rPr lang="en-GB" sz="2353" dirty="0">
                <a:solidFill>
                  <a:srgbClr val="0000FF"/>
                </a:solidFill>
                <a:highlight>
                  <a:srgbClr val="FFFFFF"/>
                </a:highlight>
              </a:rPr>
              <a:t>FROM</a:t>
            </a:r>
            <a:r>
              <a:rPr lang="en-GB" sz="2353" dirty="0">
                <a:solidFill>
                  <a:srgbClr val="000000"/>
                </a:solidFill>
                <a:highlight>
                  <a:srgbClr val="FFFFFF"/>
                </a:highlight>
              </a:rPr>
              <a:t>    </a:t>
            </a:r>
            <a:r>
              <a:rPr lang="en-GB" sz="2353" dirty="0" err="1">
                <a:solidFill>
                  <a:srgbClr val="000000"/>
                </a:solidFill>
                <a:highlight>
                  <a:srgbClr val="FFFFFF"/>
                </a:highlight>
              </a:rPr>
              <a:t>dbo</a:t>
            </a:r>
            <a:r>
              <a:rPr lang="en-GB" sz="2353" dirty="0">
                <a:solidFill>
                  <a:srgbClr val="808080"/>
                </a:solidFill>
                <a:highlight>
                  <a:srgbClr val="FFFFFF"/>
                </a:highlight>
              </a:rPr>
              <a:t>.</a:t>
            </a:r>
            <a:r>
              <a:rPr lang="en-GB" sz="2353" dirty="0">
                <a:solidFill>
                  <a:srgbClr val="000000"/>
                </a:solidFill>
                <a:highlight>
                  <a:srgbClr val="FFFFFF"/>
                </a:highlight>
              </a:rPr>
              <a:t>[</a:t>
            </a:r>
            <a:r>
              <a:rPr lang="en-GB" sz="2353" dirty="0" err="1">
                <a:solidFill>
                  <a:srgbClr val="000000"/>
                </a:solidFill>
                <a:highlight>
                  <a:srgbClr val="FFFFFF"/>
                </a:highlight>
              </a:rPr>
              <a:t>FactInternetSales</a:t>
            </a:r>
            <a:r>
              <a:rPr lang="en-GB" sz="2353" dirty="0">
                <a:solidFill>
                  <a:srgbClr val="000000"/>
                </a:solidFill>
                <a:highlight>
                  <a:srgbClr val="FFFFFF"/>
                </a:highlight>
              </a:rPr>
              <a:t>]</a:t>
            </a:r>
            <a:r>
              <a:rPr lang="en-GB" sz="2353" dirty="0">
                <a:solidFill>
                  <a:srgbClr val="808080"/>
                </a:solidFill>
                <a:highlight>
                  <a:srgbClr val="FFFFFF"/>
                </a:highlight>
              </a:rPr>
              <a:t>;</a:t>
            </a:r>
            <a:endParaRPr lang="en-GB" sz="2353" dirty="0"/>
          </a:p>
        </p:txBody>
      </p:sp>
      <p:sp>
        <p:nvSpPr>
          <p:cNvPr id="25" name="Text Placeholder 3"/>
          <p:cNvSpPr txBox="1">
            <a:spLocks/>
          </p:cNvSpPr>
          <p:nvPr/>
        </p:nvSpPr>
        <p:spPr>
          <a:xfrm>
            <a:off x="3373760" y="2319964"/>
            <a:ext cx="5700922" cy="905179"/>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2353"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SELECT</a:t>
            </a:r>
            <a:r>
              <a:rPr kumimoji="0" lang="en-GB" sz="2353"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2353" b="0" i="0" u="none" strike="noStrike" kern="1200" cap="none" spc="0" normalizeH="0" baseline="0" noProof="0" dirty="0">
                <a:ln>
                  <a:noFill/>
                </a:ln>
                <a:solidFill>
                  <a:srgbClr val="FF00FF"/>
                </a:solidFill>
                <a:effectLst/>
                <a:highlight>
                  <a:srgbClr val="FFFFFF"/>
                </a:highlight>
                <a:uLnTx/>
                <a:uFillTx/>
                <a:latin typeface="Consolas" panose="020B0609020204030204" pitchFamily="49" charset="0"/>
                <a:ea typeface="+mn-ea"/>
                <a:cs typeface="Consolas" panose="020B0609020204030204" pitchFamily="49" charset="0"/>
              </a:rPr>
              <a:t>SUM</a:t>
            </a:r>
            <a:r>
              <a:rPr kumimoji="0" lang="en-GB" sz="2353"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2353"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2353"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FROM</a:t>
            </a:r>
            <a:r>
              <a:rPr kumimoji="0" lang="en-GB" sz="2353"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2353"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dbo</a:t>
            </a:r>
            <a:r>
              <a:rPr kumimoji="0" lang="en-GB" sz="2353"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2353"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2353"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FactInternetSales</a:t>
            </a:r>
            <a:r>
              <a:rPr kumimoji="0" lang="en-GB" sz="2353"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2353"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2353"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sp>
        <p:nvSpPr>
          <p:cNvPr id="26" name="Text Placeholder 3"/>
          <p:cNvSpPr txBox="1">
            <a:spLocks/>
          </p:cNvSpPr>
          <p:nvPr/>
        </p:nvSpPr>
        <p:spPr>
          <a:xfrm>
            <a:off x="92425" y="5239649"/>
            <a:ext cx="3024893" cy="54310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SELECT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a:ln>
                  <a:noFill/>
                </a:ln>
                <a:solidFill>
                  <a:srgbClr val="FF00FF"/>
                </a:solidFill>
                <a:effectLst/>
                <a:highlight>
                  <a:srgbClr val="FFFFFF"/>
                </a:highlight>
                <a:uLnTx/>
                <a:uFillTx/>
                <a:latin typeface="Consolas" panose="020B0609020204030204" pitchFamily="49" charset="0"/>
                <a:ea typeface="+mn-ea"/>
                <a:cs typeface="Consolas" panose="020B0609020204030204" pitchFamily="49" charset="0"/>
              </a:rPr>
              <a:t>COUNT_BIG</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FROM</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dbo</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FactInternetSales</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pic>
        <p:nvPicPr>
          <p:cNvPr id="27" name="Picture 26"/>
          <p:cNvPicPr>
            <a:picLocks noChangeAspect="1"/>
          </p:cNvPicPr>
          <p:nvPr/>
        </p:nvPicPr>
        <p:blipFill>
          <a:blip r:embed="rId2"/>
          <a:stretch>
            <a:fillRect/>
          </a:stretch>
        </p:blipFill>
        <p:spPr>
          <a:xfrm>
            <a:off x="1176184" y="5981895"/>
            <a:ext cx="764951" cy="764951"/>
          </a:xfrm>
          <a:prstGeom prst="rect">
            <a:avLst/>
          </a:prstGeom>
        </p:spPr>
      </p:pic>
      <p:sp>
        <p:nvSpPr>
          <p:cNvPr id="28" name="Text Placeholder 3"/>
          <p:cNvSpPr txBox="1">
            <a:spLocks/>
          </p:cNvSpPr>
          <p:nvPr/>
        </p:nvSpPr>
        <p:spPr>
          <a:xfrm>
            <a:off x="3117319" y="5239649"/>
            <a:ext cx="2932469" cy="54310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SELECT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a:ln>
                  <a:noFill/>
                </a:ln>
                <a:solidFill>
                  <a:srgbClr val="FF00FF"/>
                </a:solidFill>
                <a:effectLst/>
                <a:highlight>
                  <a:srgbClr val="FFFFFF"/>
                </a:highlight>
                <a:uLnTx/>
                <a:uFillTx/>
                <a:latin typeface="Consolas" panose="020B0609020204030204" pitchFamily="49" charset="0"/>
                <a:ea typeface="+mn-ea"/>
                <a:cs typeface="Consolas" panose="020B0609020204030204" pitchFamily="49" charset="0"/>
              </a:rPr>
              <a:t>COUNT_BIG</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FROM</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dbo</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FactInternetSales</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pic>
        <p:nvPicPr>
          <p:cNvPr id="29" name="Picture 28"/>
          <p:cNvPicPr>
            <a:picLocks noChangeAspect="1"/>
          </p:cNvPicPr>
          <p:nvPr/>
        </p:nvPicPr>
        <p:blipFill>
          <a:blip r:embed="rId2"/>
          <a:stretch>
            <a:fillRect/>
          </a:stretch>
        </p:blipFill>
        <p:spPr>
          <a:xfrm>
            <a:off x="4201077" y="5981895"/>
            <a:ext cx="764951" cy="764951"/>
          </a:xfrm>
          <a:prstGeom prst="rect">
            <a:avLst/>
          </a:prstGeom>
        </p:spPr>
      </p:pic>
      <p:sp>
        <p:nvSpPr>
          <p:cNvPr id="30" name="Text Placeholder 3"/>
          <p:cNvSpPr txBox="1">
            <a:spLocks/>
          </p:cNvSpPr>
          <p:nvPr/>
        </p:nvSpPr>
        <p:spPr>
          <a:xfrm>
            <a:off x="6142213" y="5239649"/>
            <a:ext cx="2932469" cy="54310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SELECT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a:ln>
                  <a:noFill/>
                </a:ln>
                <a:solidFill>
                  <a:srgbClr val="FF00FF"/>
                </a:solidFill>
                <a:effectLst/>
                <a:highlight>
                  <a:srgbClr val="FFFFFF"/>
                </a:highlight>
                <a:uLnTx/>
                <a:uFillTx/>
                <a:latin typeface="Consolas" panose="020B0609020204030204" pitchFamily="49" charset="0"/>
                <a:ea typeface="+mn-ea"/>
                <a:cs typeface="Consolas" panose="020B0609020204030204" pitchFamily="49" charset="0"/>
              </a:rPr>
              <a:t>COUNT_BIG</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FROM</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dbo</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FactInternetSales</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pic>
        <p:nvPicPr>
          <p:cNvPr id="31" name="Picture 30"/>
          <p:cNvPicPr>
            <a:picLocks noChangeAspect="1"/>
          </p:cNvPicPr>
          <p:nvPr/>
        </p:nvPicPr>
        <p:blipFill>
          <a:blip r:embed="rId2"/>
          <a:stretch>
            <a:fillRect/>
          </a:stretch>
        </p:blipFill>
        <p:spPr>
          <a:xfrm>
            <a:off x="7225971" y="5981895"/>
            <a:ext cx="764951" cy="764951"/>
          </a:xfrm>
          <a:prstGeom prst="rect">
            <a:avLst/>
          </a:prstGeom>
        </p:spPr>
      </p:pic>
      <p:sp>
        <p:nvSpPr>
          <p:cNvPr id="32" name="Text Placeholder 3"/>
          <p:cNvSpPr txBox="1">
            <a:spLocks/>
          </p:cNvSpPr>
          <p:nvPr/>
        </p:nvSpPr>
        <p:spPr>
          <a:xfrm>
            <a:off x="9167106" y="5239649"/>
            <a:ext cx="2932469" cy="54310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SELECT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a:ln>
                  <a:noFill/>
                </a:ln>
                <a:solidFill>
                  <a:srgbClr val="FF00FF"/>
                </a:solidFill>
                <a:effectLst/>
                <a:highlight>
                  <a:srgbClr val="FFFFFF"/>
                </a:highlight>
                <a:uLnTx/>
                <a:uFillTx/>
                <a:latin typeface="Consolas" panose="020B0609020204030204" pitchFamily="49" charset="0"/>
                <a:ea typeface="+mn-ea"/>
                <a:cs typeface="Consolas" panose="020B0609020204030204" pitchFamily="49" charset="0"/>
              </a:rPr>
              <a:t>COUNT_BIG</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GB" sz="1176"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FROM</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dbo</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FactInternetSales</a:t>
            </a:r>
            <a:r>
              <a:rPr kumimoji="0" lang="en-GB" sz="1176"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GB" sz="1176"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GB" sz="1176"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10250864" y="5981895"/>
            <a:ext cx="764951" cy="764951"/>
          </a:xfrm>
          <a:prstGeom prst="rect">
            <a:avLst/>
          </a:prstGeom>
        </p:spPr>
      </p:pic>
      <p:sp>
        <p:nvSpPr>
          <p:cNvPr id="34" name="Right Arrow 20"/>
          <p:cNvSpPr/>
          <p:nvPr/>
        </p:nvSpPr>
        <p:spPr bwMode="auto">
          <a:xfrm rot="16200000">
            <a:off x="4103965" y="4518960"/>
            <a:ext cx="959175" cy="475105"/>
          </a:xfrm>
          <a:prstGeom prst="rightArrow">
            <a:avLst>
              <a:gd name="adj1" fmla="val 10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Right Arrow 21"/>
          <p:cNvSpPr/>
          <p:nvPr/>
        </p:nvSpPr>
        <p:spPr bwMode="auto">
          <a:xfrm rot="16200000">
            <a:off x="7128859" y="4518960"/>
            <a:ext cx="959175" cy="475105"/>
          </a:xfrm>
          <a:prstGeom prst="rightArrow">
            <a:avLst>
              <a:gd name="adj1" fmla="val 10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Right Arrow 22"/>
          <p:cNvSpPr/>
          <p:nvPr/>
        </p:nvSpPr>
        <p:spPr bwMode="auto">
          <a:xfrm rot="16200000">
            <a:off x="10061328" y="4518959"/>
            <a:ext cx="959175" cy="475105"/>
          </a:xfrm>
          <a:prstGeom prst="rightArrow">
            <a:avLst>
              <a:gd name="adj1" fmla="val 10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Right Arrow 23"/>
          <p:cNvSpPr/>
          <p:nvPr/>
        </p:nvSpPr>
        <p:spPr bwMode="auto">
          <a:xfrm rot="16200000">
            <a:off x="1079072" y="4518959"/>
            <a:ext cx="959175" cy="475105"/>
          </a:xfrm>
          <a:prstGeom prst="rightArrow">
            <a:avLst>
              <a:gd name="adj1" fmla="val 10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8" name="Straight Connector 37"/>
          <p:cNvCxnSpPr/>
          <p:nvPr/>
        </p:nvCxnSpPr>
        <p:spPr>
          <a:xfrm flipH="1">
            <a:off x="448601" y="4182398"/>
            <a:ext cx="11294796" cy="4751"/>
          </a:xfrm>
          <a:prstGeom prst="line">
            <a:avLst/>
          </a:prstGeom>
          <a:ln w="31750">
            <a:solidFill>
              <a:schemeClr val="accent5"/>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2"/>
          <a:stretch>
            <a:fillRect/>
          </a:stretch>
        </p:blipFill>
        <p:spPr>
          <a:xfrm>
            <a:off x="5713525" y="3273673"/>
            <a:ext cx="764951" cy="764951"/>
          </a:xfrm>
          <a:prstGeom prst="rect">
            <a:avLst/>
          </a:prstGeom>
        </p:spPr>
      </p:pic>
      <p:sp>
        <p:nvSpPr>
          <p:cNvPr id="40" name="Right Arrow 28"/>
          <p:cNvSpPr/>
          <p:nvPr/>
        </p:nvSpPr>
        <p:spPr bwMode="auto">
          <a:xfrm rot="16200000">
            <a:off x="5616413" y="1478191"/>
            <a:ext cx="959175" cy="475105"/>
          </a:xfrm>
          <a:prstGeom prst="rightArrow">
            <a:avLst>
              <a:gd name="adj1" fmla="val 100000"/>
              <a:gd name="adj2" fmla="val 500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GB"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TextBox 40"/>
          <p:cNvSpPr txBox="1"/>
          <p:nvPr/>
        </p:nvSpPr>
        <p:spPr>
          <a:xfrm>
            <a:off x="2275239" y="4304361"/>
            <a:ext cx="1591732" cy="615522"/>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solidFill>
                  <a:schemeClr val="accent5"/>
                </a:solidFill>
                <a:effectLst/>
                <a:uLnTx/>
                <a:uFillTx/>
              </a:rPr>
              <a:t>Compute</a:t>
            </a:r>
          </a:p>
        </p:txBody>
      </p:sp>
      <p:sp>
        <p:nvSpPr>
          <p:cNvPr id="42" name="TextBox 41"/>
          <p:cNvSpPr txBox="1"/>
          <p:nvPr/>
        </p:nvSpPr>
        <p:spPr>
          <a:xfrm>
            <a:off x="2394673" y="3508270"/>
            <a:ext cx="1352865" cy="615522"/>
          </a:xfrm>
          <a:prstGeom prst="rect">
            <a:avLst/>
          </a:prstGeom>
          <a:noFill/>
        </p:spPr>
        <p:txBody>
          <a:bodyPr wrap="non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GB" sz="2353" b="0" i="0" u="none" strike="noStrike" kern="0" cap="none" spc="0" normalizeH="0" baseline="0" noProof="0" dirty="0">
                <a:ln>
                  <a:noFill/>
                </a:ln>
                <a:solidFill>
                  <a:schemeClr val="accent5"/>
                </a:solidFill>
                <a:effectLst/>
                <a:uLnTx/>
                <a:uFillTx/>
              </a:rPr>
              <a:t>Control</a:t>
            </a:r>
          </a:p>
        </p:txBody>
      </p:sp>
    </p:spTree>
    <p:extLst>
      <p:ext uri="{BB962C8B-B14F-4D97-AF65-F5344CB8AC3E}">
        <p14:creationId xmlns:p14="http://schemas.microsoft.com/office/powerpoint/2010/main" val="3619781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00"/>
                                        <p:tgtEl>
                                          <p:spTgt spid="3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down)">
                                      <p:cBhvr>
                                        <p:cTn id="57" dur="500"/>
                                        <p:tgtEl>
                                          <p:spTgt spid="3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500"/>
                                        <p:tgtEl>
                                          <p:spTgt spid="3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3500"/>
                            </p:stCondLst>
                            <p:childTnLst>
                              <p:par>
                                <p:cTn id="66" presetID="22" presetClass="entr" presetSubtype="4"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p:bldP spid="25" grpId="0"/>
      <p:bldP spid="26" grpId="0"/>
      <p:bldP spid="28" grpId="0"/>
      <p:bldP spid="30" grpId="0"/>
      <p:bldP spid="32" grpId="0"/>
      <p:bldP spid="34" grpId="0" animBg="1"/>
      <p:bldP spid="35" grpId="0" animBg="1"/>
      <p:bldP spid="36" grpId="0" animBg="1"/>
      <p:bldP spid="37" grpId="0" animBg="1"/>
      <p:bldP spid="40" grpId="0" animBg="1"/>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Partial Parallelism</a:t>
            </a:r>
          </a:p>
        </p:txBody>
      </p:sp>
      <p:sp>
        <p:nvSpPr>
          <p:cNvPr id="4" name="Content Placeholder 3"/>
          <p:cNvSpPr>
            <a:spLocks noGrp="1"/>
          </p:cNvSpPr>
          <p:nvPr>
            <p:ph idx="4294967295"/>
          </p:nvPr>
        </p:nvSpPr>
        <p:spPr>
          <a:xfrm>
            <a:off x="642750" y="1412044"/>
            <a:ext cx="10710305" cy="2428357"/>
          </a:xfrm>
          <a:prstGeom prst="rect">
            <a:avLst/>
          </a:prstGeom>
        </p:spPr>
        <p:txBody>
          <a:bodyPr wrap="square">
            <a:spAutoFit/>
          </a:bodyPr>
          <a:lstStyle/>
          <a:p>
            <a:pPr>
              <a:spcBef>
                <a:spcPts val="1765"/>
              </a:spcBef>
            </a:pPr>
            <a:r>
              <a:rPr lang="en-GB" sz="2800" dirty="0">
                <a:latin typeface="+mn-lt"/>
              </a:rPr>
              <a:t>Performed in parallel across compute nodes</a:t>
            </a:r>
          </a:p>
          <a:p>
            <a:pPr>
              <a:spcBef>
                <a:spcPts val="1765"/>
              </a:spcBef>
            </a:pPr>
            <a:r>
              <a:rPr lang="en-GB" sz="2800" dirty="0">
                <a:latin typeface="+mn-lt"/>
              </a:rPr>
              <a:t>Performed in series across the distributions</a:t>
            </a:r>
          </a:p>
          <a:p>
            <a:pPr>
              <a:spcBef>
                <a:spcPts val="1765"/>
              </a:spcBef>
            </a:pPr>
            <a:r>
              <a:rPr lang="en-GB" sz="2800" dirty="0">
                <a:latin typeface="+mn-lt"/>
              </a:rPr>
              <a:t>Guarantees transactional behaviour</a:t>
            </a:r>
          </a:p>
          <a:p>
            <a:pPr>
              <a:spcBef>
                <a:spcPts val="1765"/>
              </a:spcBef>
            </a:pPr>
            <a:r>
              <a:rPr lang="en-GB" sz="2800" dirty="0">
                <a:latin typeface="+mn-lt"/>
              </a:rPr>
              <a:t>Examples: INSERT, UPDATE, DELETE</a:t>
            </a:r>
          </a:p>
        </p:txBody>
      </p:sp>
    </p:spTree>
    <p:extLst>
      <p:ext uri="{BB962C8B-B14F-4D97-AF65-F5344CB8AC3E}">
        <p14:creationId xmlns:p14="http://schemas.microsoft.com/office/powerpoint/2010/main" val="10046732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Overview</a:t>
            </a:r>
          </a:p>
        </p:txBody>
      </p:sp>
    </p:spTree>
    <p:extLst>
      <p:ext uri="{BB962C8B-B14F-4D97-AF65-F5344CB8AC3E}">
        <p14:creationId xmlns:p14="http://schemas.microsoft.com/office/powerpoint/2010/main" val="28237237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Full Parallelism</a:t>
            </a:r>
          </a:p>
        </p:txBody>
      </p:sp>
      <p:sp>
        <p:nvSpPr>
          <p:cNvPr id="4" name="Content Placeholder 3"/>
          <p:cNvSpPr>
            <a:spLocks noGrp="1"/>
          </p:cNvSpPr>
          <p:nvPr>
            <p:ph idx="4294967295"/>
          </p:nvPr>
        </p:nvSpPr>
        <p:spPr>
          <a:xfrm>
            <a:off x="642749" y="1262640"/>
            <a:ext cx="10514108" cy="3890296"/>
          </a:xfrm>
          <a:prstGeom prst="rect">
            <a:avLst/>
          </a:prstGeom>
        </p:spPr>
        <p:txBody>
          <a:bodyPr wrap="square">
            <a:spAutoFit/>
          </a:bodyPr>
          <a:lstStyle/>
          <a:p>
            <a:r>
              <a:rPr lang="en-GB" sz="2800" dirty="0">
                <a:latin typeface="+mn-lt"/>
              </a:rPr>
              <a:t>Performed in parallel across compute nodes</a:t>
            </a:r>
          </a:p>
          <a:p>
            <a:r>
              <a:rPr lang="en-GB" sz="2800" dirty="0">
                <a:latin typeface="+mn-lt"/>
              </a:rPr>
              <a:t>Performed in parallel across the distributions</a:t>
            </a:r>
          </a:p>
          <a:p>
            <a:r>
              <a:rPr lang="en-GB" sz="2800" dirty="0">
                <a:latin typeface="+mn-lt"/>
              </a:rPr>
              <a:t>Used for </a:t>
            </a:r>
          </a:p>
          <a:p>
            <a:pPr marL="874599" lvl="1" indent="-255221"/>
            <a:r>
              <a:rPr lang="en-GB" sz="2800" dirty="0"/>
              <a:t>New object creation</a:t>
            </a:r>
          </a:p>
          <a:p>
            <a:pPr marL="874599" lvl="1" indent="-255221"/>
            <a:r>
              <a:rPr lang="en-GB" sz="2800" dirty="0"/>
              <a:t>Reading data from a distributed table</a:t>
            </a:r>
          </a:p>
          <a:p>
            <a:r>
              <a:rPr lang="en-GB" sz="2800" dirty="0">
                <a:latin typeface="+mn-lt"/>
              </a:rPr>
              <a:t>Examples:</a:t>
            </a:r>
          </a:p>
          <a:p>
            <a:pPr marL="874599" lvl="1" indent="-255221"/>
            <a:r>
              <a:rPr lang="en-GB" sz="2800" dirty="0"/>
              <a:t>CTAS (Create Table As Select)</a:t>
            </a:r>
          </a:p>
          <a:p>
            <a:pPr marL="874599" lvl="1" indent="-255221"/>
            <a:r>
              <a:rPr lang="en-GB" sz="2800" dirty="0"/>
              <a:t>SELECT Statements</a:t>
            </a:r>
          </a:p>
        </p:txBody>
      </p:sp>
    </p:spTree>
    <p:extLst>
      <p:ext uri="{BB962C8B-B14F-4D97-AF65-F5344CB8AC3E}">
        <p14:creationId xmlns:p14="http://schemas.microsoft.com/office/powerpoint/2010/main" val="3206788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Scaling</a:t>
            </a:r>
          </a:p>
        </p:txBody>
      </p:sp>
    </p:spTree>
    <p:extLst>
      <p:ext uri="{BB962C8B-B14F-4D97-AF65-F5344CB8AC3E}">
        <p14:creationId xmlns:p14="http://schemas.microsoft.com/office/powerpoint/2010/main" val="10935569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1"/>
            <a:ext cx="11655840" cy="899665"/>
          </a:xfrm>
        </p:spPr>
        <p:txBody>
          <a:bodyPr/>
          <a:lstStyle/>
          <a:p>
            <a:r>
              <a:rPr lang="en-US" dirty="0"/>
              <a:t>Data warehouse unit (DWU)</a:t>
            </a:r>
          </a:p>
        </p:txBody>
      </p:sp>
      <p:sp>
        <p:nvSpPr>
          <p:cNvPr id="7" name="Rectangle 6"/>
          <p:cNvSpPr/>
          <p:nvPr/>
        </p:nvSpPr>
        <p:spPr bwMode="auto">
          <a:xfrm>
            <a:off x="727936" y="4167321"/>
            <a:ext cx="11197143" cy="21677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937485" y="4404507"/>
            <a:ext cx="4572000" cy="1554480"/>
          </a:xfrm>
          <a:prstGeom prst="rect">
            <a:avLst/>
          </a:prstGeom>
          <a:solidFill>
            <a:srgbClr val="D2D2D2">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727937" y="1827531"/>
            <a:ext cx="11170469" cy="680338"/>
            <a:chOff x="727937" y="1827531"/>
            <a:chExt cx="11170469" cy="680338"/>
          </a:xfrm>
        </p:grpSpPr>
        <p:sp>
          <p:nvSpPr>
            <p:cNvPr id="17" name="Rectangle 16"/>
            <p:cNvSpPr/>
            <p:nvPr/>
          </p:nvSpPr>
          <p:spPr>
            <a:xfrm>
              <a:off x="727937" y="1827531"/>
              <a:ext cx="2717790" cy="68033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137160" rIns="182880" bIns="137160" rtlCol="0" anchor="ctr">
              <a:noAutofit/>
            </a:bodyPr>
            <a:lstStyle/>
            <a:p>
              <a:r>
                <a:rPr lang="en-US" sz="2400" dirty="0">
                  <a:solidFill>
                    <a:srgbClr val="FFFFFF"/>
                  </a:solidFill>
                  <a:latin typeface="Segoe UI Light"/>
                </a:rPr>
                <a:t>Measure of power</a:t>
              </a:r>
            </a:p>
          </p:txBody>
        </p:sp>
        <p:sp>
          <p:nvSpPr>
            <p:cNvPr id="9" name="Rectangle 8"/>
            <p:cNvSpPr/>
            <p:nvPr/>
          </p:nvSpPr>
          <p:spPr>
            <a:xfrm>
              <a:off x="3445727" y="1827531"/>
              <a:ext cx="8452679" cy="6803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182880" bIns="137160" rtlCol="0" anchor="ctr">
              <a:noAutofit/>
            </a:bodyPr>
            <a:lstStyle/>
            <a:p>
              <a:pPr marL="571500">
                <a:lnSpc>
                  <a:spcPts val="2400"/>
                </a:lnSpc>
              </a:pPr>
              <a:r>
                <a:rPr lang="en-US" dirty="0">
                  <a:solidFill>
                    <a:srgbClr val="505050"/>
                  </a:solidFill>
                </a:rPr>
                <a:t>Simply buy the query performance you need, not just hardware</a:t>
              </a:r>
            </a:p>
          </p:txBody>
        </p:sp>
      </p:grpSp>
      <p:grpSp>
        <p:nvGrpSpPr>
          <p:cNvPr id="2" name="Group 1"/>
          <p:cNvGrpSpPr/>
          <p:nvPr/>
        </p:nvGrpSpPr>
        <p:grpSpPr>
          <a:xfrm>
            <a:off x="727937" y="2566757"/>
            <a:ext cx="11170470" cy="671762"/>
            <a:chOff x="727937" y="2561275"/>
            <a:chExt cx="11170470" cy="671762"/>
          </a:xfrm>
        </p:grpSpPr>
        <p:sp>
          <p:nvSpPr>
            <p:cNvPr id="18" name="Rectangle 17"/>
            <p:cNvSpPr/>
            <p:nvPr/>
          </p:nvSpPr>
          <p:spPr>
            <a:xfrm>
              <a:off x="727937" y="2561275"/>
              <a:ext cx="2717790" cy="67176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137160" rIns="182880" bIns="137160" rtlCol="0" anchor="ctr">
              <a:noAutofit/>
            </a:bodyPr>
            <a:lstStyle/>
            <a:p>
              <a:r>
                <a:rPr lang="en-US" sz="2400" dirty="0">
                  <a:solidFill>
                    <a:srgbClr val="FFFFFF"/>
                  </a:solidFill>
                  <a:latin typeface="Segoe UI Light"/>
                </a:rPr>
                <a:t>Transparency</a:t>
              </a:r>
            </a:p>
          </p:txBody>
        </p:sp>
        <p:sp>
          <p:nvSpPr>
            <p:cNvPr id="10" name="Rectangle 9"/>
            <p:cNvSpPr/>
            <p:nvPr/>
          </p:nvSpPr>
          <p:spPr>
            <a:xfrm>
              <a:off x="3445727" y="2561275"/>
              <a:ext cx="8452680" cy="67176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137160" rIns="0" bIns="137160" rtlCol="0" anchor="ctr" anchorCtr="0">
              <a:noAutofit/>
            </a:bodyPr>
            <a:lstStyle/>
            <a:p>
              <a:pPr marL="571500">
                <a:lnSpc>
                  <a:spcPts val="2400"/>
                </a:lnSpc>
              </a:pPr>
              <a:r>
                <a:rPr lang="en-US" dirty="0">
                  <a:solidFill>
                    <a:srgbClr val="505050"/>
                  </a:solidFill>
                </a:rPr>
                <a:t>Quantified by workload objectives: how fast rows are scanned, loaded, copied</a:t>
              </a:r>
            </a:p>
          </p:txBody>
        </p:sp>
      </p:grpSp>
      <p:grpSp>
        <p:nvGrpSpPr>
          <p:cNvPr id="4" name="Group 3"/>
          <p:cNvGrpSpPr/>
          <p:nvPr/>
        </p:nvGrpSpPr>
        <p:grpSpPr>
          <a:xfrm>
            <a:off x="727936" y="3297408"/>
            <a:ext cx="11170470" cy="691809"/>
            <a:chOff x="727936" y="3250110"/>
            <a:chExt cx="11170470" cy="691809"/>
          </a:xfrm>
        </p:grpSpPr>
        <p:sp>
          <p:nvSpPr>
            <p:cNvPr id="47" name="Rectangle 46"/>
            <p:cNvSpPr/>
            <p:nvPr/>
          </p:nvSpPr>
          <p:spPr>
            <a:xfrm>
              <a:off x="727936" y="3250110"/>
              <a:ext cx="2717791" cy="69180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137160" rIns="182880" bIns="137160" rtlCol="0" anchor="ctr">
              <a:noAutofit/>
            </a:bodyPr>
            <a:lstStyle/>
            <a:p>
              <a:r>
                <a:rPr lang="en-US" sz="2400" dirty="0">
                  <a:solidFill>
                    <a:srgbClr val="FFFFFF"/>
                  </a:solidFill>
                  <a:latin typeface="Segoe UI Light"/>
                </a:rPr>
                <a:t>On demand</a:t>
              </a:r>
            </a:p>
          </p:txBody>
        </p:sp>
        <p:sp>
          <p:nvSpPr>
            <p:cNvPr id="46" name="Rectangle 45"/>
            <p:cNvSpPr/>
            <p:nvPr/>
          </p:nvSpPr>
          <p:spPr>
            <a:xfrm>
              <a:off x="3445727" y="3250110"/>
              <a:ext cx="8452679" cy="69180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137160" rIns="0" bIns="137160" rtlCol="0" anchor="ctr">
              <a:noAutofit/>
            </a:bodyPr>
            <a:lstStyle/>
            <a:p>
              <a:pPr marL="571500">
                <a:lnSpc>
                  <a:spcPts val="2400"/>
                </a:lnSpc>
              </a:pPr>
              <a:r>
                <a:rPr lang="en-US" dirty="0">
                  <a:solidFill>
                    <a:srgbClr val="505050"/>
                  </a:solidFill>
                </a:rPr>
                <a:t>First DW service to offer compute power on demand, independent of storage</a:t>
              </a:r>
            </a:p>
          </p:txBody>
        </p:sp>
      </p:grpSp>
      <p:graphicFrame>
        <p:nvGraphicFramePr>
          <p:cNvPr id="51" name="Table 50"/>
          <p:cNvGraphicFramePr>
            <a:graphicFrameLocks noGrp="1"/>
          </p:cNvGraphicFramePr>
          <p:nvPr/>
        </p:nvGraphicFramePr>
        <p:xfrm>
          <a:off x="2171366" y="4440067"/>
          <a:ext cx="3494742" cy="1005840"/>
        </p:xfrm>
        <a:graphic>
          <a:graphicData uri="http://schemas.openxmlformats.org/drawingml/2006/table">
            <a:tbl>
              <a:tblPr firstRow="1" bandRow="1">
                <a:tableStyleId>{2D5ABB26-0587-4C30-8999-92F81FD0307C}</a:tableStyleId>
              </a:tblPr>
              <a:tblGrid>
                <a:gridCol w="1747371">
                  <a:extLst>
                    <a:ext uri="{9D8B030D-6E8A-4147-A177-3AD203B41FA5}">
                      <a16:colId xmlns:a16="http://schemas.microsoft.com/office/drawing/2014/main" val="20000"/>
                    </a:ext>
                  </a:extLst>
                </a:gridCol>
                <a:gridCol w="1747371">
                  <a:extLst>
                    <a:ext uri="{9D8B030D-6E8A-4147-A177-3AD203B41FA5}">
                      <a16:colId xmlns:a16="http://schemas.microsoft.com/office/drawing/2014/main" val="20001"/>
                    </a:ext>
                  </a:extLst>
                </a:gridCol>
              </a:tblGrid>
              <a:tr h="335280">
                <a:tc>
                  <a:txBody>
                    <a:bodyPr/>
                    <a:lstStyle/>
                    <a:p>
                      <a:r>
                        <a:rPr lang="en-US" sz="1600" dirty="0">
                          <a:latin typeface="+mj-lt"/>
                        </a:rPr>
                        <a:t>Scan Rate</a:t>
                      </a:r>
                    </a:p>
                  </a:txBody>
                  <a:tcPr/>
                </a:tc>
                <a:tc>
                  <a:txBody>
                    <a:bodyPr/>
                    <a:lstStyle/>
                    <a:p>
                      <a:r>
                        <a:rPr lang="en-US" sz="1600" dirty="0">
                          <a:latin typeface="+mj-lt"/>
                        </a:rPr>
                        <a:t>3.36M row/sec</a:t>
                      </a:r>
                    </a:p>
                  </a:txBody>
                  <a:tcPr/>
                </a:tc>
                <a:extLst>
                  <a:ext uri="{0D108BD9-81ED-4DB2-BD59-A6C34878D82A}">
                    <a16:rowId xmlns:a16="http://schemas.microsoft.com/office/drawing/2014/main" val="10000"/>
                  </a:ext>
                </a:extLst>
              </a:tr>
              <a:tr h="335280">
                <a:tc>
                  <a:txBody>
                    <a:bodyPr/>
                    <a:lstStyle/>
                    <a:p>
                      <a:r>
                        <a:rPr lang="en-US" sz="1600" dirty="0">
                          <a:latin typeface="+mj-lt"/>
                        </a:rPr>
                        <a:t>Loading</a:t>
                      </a:r>
                      <a:r>
                        <a:rPr lang="en-US" sz="1600" baseline="0" dirty="0">
                          <a:latin typeface="+mj-lt"/>
                        </a:rPr>
                        <a:t> Rate</a:t>
                      </a:r>
                      <a:endParaRPr lang="en-US" sz="1600" dirty="0">
                        <a:latin typeface="+mj-lt"/>
                      </a:endParaRPr>
                    </a:p>
                  </a:txBody>
                  <a:tcPr/>
                </a:tc>
                <a:tc>
                  <a:txBody>
                    <a:bodyPr/>
                    <a:lstStyle/>
                    <a:p>
                      <a:r>
                        <a:rPr lang="en-US" sz="1600" dirty="0">
                          <a:latin typeface="+mj-lt"/>
                        </a:rPr>
                        <a:t>130K </a:t>
                      </a:r>
                      <a:r>
                        <a:rPr lang="en-US" sz="1600" baseline="0" dirty="0">
                          <a:latin typeface="+mj-lt"/>
                        </a:rPr>
                        <a:t>row/sec</a:t>
                      </a:r>
                      <a:endParaRPr lang="en-US" sz="1600" dirty="0">
                        <a:latin typeface="+mj-lt"/>
                      </a:endParaRPr>
                    </a:p>
                  </a:txBody>
                  <a:tcPr/>
                </a:tc>
                <a:extLst>
                  <a:ext uri="{0D108BD9-81ED-4DB2-BD59-A6C34878D82A}">
                    <a16:rowId xmlns:a16="http://schemas.microsoft.com/office/drawing/2014/main" val="10001"/>
                  </a:ext>
                </a:extLst>
              </a:tr>
              <a:tr h="335280">
                <a:tc>
                  <a:txBody>
                    <a:bodyPr/>
                    <a:lstStyle/>
                    <a:p>
                      <a:r>
                        <a:rPr lang="en-US" sz="1600" dirty="0">
                          <a:latin typeface="+mj-lt"/>
                        </a:rPr>
                        <a:t>Table Copy Rate</a:t>
                      </a:r>
                    </a:p>
                  </a:txBody>
                  <a:tcPr/>
                </a:tc>
                <a:tc>
                  <a:txBody>
                    <a:bodyPr/>
                    <a:lstStyle/>
                    <a:p>
                      <a:r>
                        <a:rPr lang="en-US" sz="1600" dirty="0">
                          <a:latin typeface="+mj-lt"/>
                        </a:rPr>
                        <a:t>350K row/sec</a:t>
                      </a:r>
                    </a:p>
                  </a:txBody>
                  <a:tcPr/>
                </a:tc>
                <a:extLst>
                  <a:ext uri="{0D108BD9-81ED-4DB2-BD59-A6C34878D82A}">
                    <a16:rowId xmlns:a16="http://schemas.microsoft.com/office/drawing/2014/main" val="200752878"/>
                  </a:ext>
                </a:extLst>
              </a:tr>
            </a:tbl>
          </a:graphicData>
        </a:graphic>
      </p:graphicFrame>
      <p:sp>
        <p:nvSpPr>
          <p:cNvPr id="53" name="TextBox 52"/>
          <p:cNvSpPr txBox="1"/>
          <p:nvPr/>
        </p:nvSpPr>
        <p:spPr>
          <a:xfrm>
            <a:off x="937486" y="4532081"/>
            <a:ext cx="1213153" cy="461665"/>
          </a:xfrm>
          <a:prstGeom prst="rect">
            <a:avLst/>
          </a:prstGeom>
          <a:noFill/>
        </p:spPr>
        <p:txBody>
          <a:bodyPr wrap="none" lIns="91440" tIns="91440" rIns="182880" bIns="146304" rtlCol="0">
            <a:spAutoFit/>
          </a:bodyPr>
          <a:lstStyle/>
          <a:p>
            <a:pPr>
              <a:lnSpc>
                <a:spcPct val="90000"/>
              </a:lnSpc>
              <a:spcAft>
                <a:spcPts val="600"/>
              </a:spcAft>
            </a:pPr>
            <a:r>
              <a:rPr lang="en-US" sz="1600" b="1" dirty="0">
                <a:gradFill>
                  <a:gsLst>
                    <a:gs pos="2917">
                      <a:srgbClr val="000000"/>
                    </a:gs>
                    <a:gs pos="30000">
                      <a:srgbClr val="000000"/>
                    </a:gs>
                  </a:gsLst>
                  <a:lin ang="5400000" scaled="0"/>
                </a:gradFill>
                <a:latin typeface="Segoe UI Light"/>
              </a:rPr>
              <a:t>100 DWU</a:t>
            </a:r>
            <a:r>
              <a:rPr lang="en-US" sz="1600" b="1" dirty="0">
                <a:solidFill>
                  <a:srgbClr val="0078D7"/>
                </a:solidFill>
                <a:latin typeface="Segoe UI Light"/>
              </a:rPr>
              <a:t>*</a:t>
            </a:r>
            <a:r>
              <a:rPr lang="en-US" sz="1600" b="1" dirty="0">
                <a:gradFill>
                  <a:gsLst>
                    <a:gs pos="2917">
                      <a:srgbClr val="000000"/>
                    </a:gs>
                    <a:gs pos="30000">
                      <a:srgbClr val="000000"/>
                    </a:gs>
                  </a:gsLst>
                  <a:lin ang="5400000" scaled="0"/>
                </a:gradFill>
                <a:latin typeface="Segoe UI Light"/>
              </a:rPr>
              <a:t> </a:t>
            </a:r>
          </a:p>
        </p:txBody>
      </p:sp>
      <p:sp>
        <p:nvSpPr>
          <p:cNvPr id="54" name="Rectangle 53"/>
          <p:cNvSpPr/>
          <p:nvPr/>
        </p:nvSpPr>
        <p:spPr bwMode="auto">
          <a:xfrm>
            <a:off x="5583659" y="4404507"/>
            <a:ext cx="4572000" cy="1554480"/>
          </a:xfrm>
          <a:prstGeom prst="rect">
            <a:avLst/>
          </a:prstGeom>
          <a:solidFill>
            <a:srgbClr val="D2D2D2">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0000"/>
              </a:solidFill>
              <a:ea typeface="Segoe UI" pitchFamily="34" charset="0"/>
              <a:cs typeface="Segoe UI" pitchFamily="34" charset="0"/>
            </a:endParaRPr>
          </a:p>
        </p:txBody>
      </p:sp>
      <p:sp>
        <p:nvSpPr>
          <p:cNvPr id="55" name="TextBox 54"/>
          <p:cNvSpPr txBox="1"/>
          <p:nvPr/>
        </p:nvSpPr>
        <p:spPr>
          <a:xfrm>
            <a:off x="5583660" y="4532081"/>
            <a:ext cx="1462323" cy="461665"/>
          </a:xfrm>
          <a:prstGeom prst="rect">
            <a:avLst/>
          </a:prstGeom>
          <a:noFill/>
        </p:spPr>
        <p:txBody>
          <a:bodyPr wrap="none" lIns="91440" tIns="91440" rIns="182880" bIns="146304" rtlCol="0">
            <a:spAutoFit/>
          </a:bodyPr>
          <a:lstStyle/>
          <a:p>
            <a:pPr>
              <a:lnSpc>
                <a:spcPct val="90000"/>
              </a:lnSpc>
              <a:spcAft>
                <a:spcPts val="600"/>
              </a:spcAft>
            </a:pPr>
            <a:r>
              <a:rPr lang="en-US" sz="1600" b="1" dirty="0">
                <a:gradFill>
                  <a:gsLst>
                    <a:gs pos="2917">
                      <a:srgbClr val="000000"/>
                    </a:gs>
                    <a:gs pos="30000">
                      <a:srgbClr val="000000"/>
                    </a:gs>
                  </a:gsLst>
                  <a:lin ang="5400000" scaled="0"/>
                </a:gradFill>
                <a:latin typeface="Segoe UI Light"/>
              </a:rPr>
              <a:t>Scan 1B rows</a:t>
            </a:r>
            <a:r>
              <a:rPr lang="en-US" sz="1600" b="1" dirty="0">
                <a:solidFill>
                  <a:srgbClr val="0078D7"/>
                </a:solidFill>
                <a:latin typeface="Segoe UI Light"/>
              </a:rPr>
              <a:t>*</a:t>
            </a:r>
          </a:p>
        </p:txBody>
      </p:sp>
      <p:graphicFrame>
        <p:nvGraphicFramePr>
          <p:cNvPr id="56" name="Table 55"/>
          <p:cNvGraphicFramePr>
            <a:graphicFrameLocks noGrp="1"/>
          </p:cNvGraphicFramePr>
          <p:nvPr/>
        </p:nvGraphicFramePr>
        <p:xfrm>
          <a:off x="7168643" y="4440067"/>
          <a:ext cx="2909254" cy="1483360"/>
        </p:xfrm>
        <a:graphic>
          <a:graphicData uri="http://schemas.openxmlformats.org/drawingml/2006/table">
            <a:tbl>
              <a:tblPr bandRow="1">
                <a:tableStyleId>{5C22544A-7EE6-4342-B048-85BDC9FD1C3A}</a:tableStyleId>
              </a:tblPr>
              <a:tblGrid>
                <a:gridCol w="1359218">
                  <a:extLst>
                    <a:ext uri="{9D8B030D-6E8A-4147-A177-3AD203B41FA5}">
                      <a16:colId xmlns:a16="http://schemas.microsoft.com/office/drawing/2014/main" val="2782142334"/>
                    </a:ext>
                  </a:extLst>
                </a:gridCol>
                <a:gridCol w="378143">
                  <a:extLst>
                    <a:ext uri="{9D8B030D-6E8A-4147-A177-3AD203B41FA5}">
                      <a16:colId xmlns:a16="http://schemas.microsoft.com/office/drawing/2014/main" val="3804014725"/>
                    </a:ext>
                  </a:extLst>
                </a:gridCol>
                <a:gridCol w="1171893">
                  <a:extLst>
                    <a:ext uri="{9D8B030D-6E8A-4147-A177-3AD203B41FA5}">
                      <a16:colId xmlns:a16="http://schemas.microsoft.com/office/drawing/2014/main" val="1043728094"/>
                    </a:ext>
                  </a:extLst>
                </a:gridCol>
              </a:tblGrid>
              <a:tr h="370840">
                <a:tc>
                  <a:txBody>
                    <a:bodyPr/>
                    <a:lstStyle/>
                    <a:p>
                      <a:r>
                        <a:rPr lang="en-US" sz="1600" dirty="0">
                          <a:solidFill>
                            <a:schemeClr val="tx1"/>
                          </a:solidFill>
                        </a:rPr>
                        <a:t>100 DWU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D9D9"/>
                    </a:solidFill>
                  </a:tcPr>
                </a:tc>
                <a:tc>
                  <a:txBody>
                    <a:bodyPr/>
                    <a:lstStyle/>
                    <a:p>
                      <a:r>
                        <a:rPr lang="en-US" sz="160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D9D9"/>
                    </a:solidFill>
                  </a:tcPr>
                </a:tc>
                <a:tc>
                  <a:txBody>
                    <a:bodyPr/>
                    <a:lstStyle/>
                    <a:p>
                      <a:pPr algn="r"/>
                      <a:r>
                        <a:rPr lang="en-US" sz="1600" dirty="0">
                          <a:solidFill>
                            <a:schemeClr val="tx1"/>
                          </a:solidFill>
                        </a:rPr>
                        <a:t>297 sec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16227734"/>
                  </a:ext>
                </a:extLst>
              </a:tr>
              <a:tr h="370840">
                <a:tc>
                  <a:txBody>
                    <a:bodyPr/>
                    <a:lstStyle/>
                    <a:p>
                      <a:r>
                        <a:rPr lang="en-US" sz="1600" dirty="0">
                          <a:solidFill>
                            <a:schemeClr val="tx1"/>
                          </a:solidFill>
                        </a:rPr>
                        <a:t>400 DWU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600" dirty="0">
                          <a:solidFill>
                            <a:schemeClr val="tx1"/>
                          </a:solidFill>
                        </a:rPr>
                        <a:t>74 sec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8029987"/>
                  </a:ext>
                </a:extLst>
              </a:tr>
              <a:tr h="370840">
                <a:tc>
                  <a:txBody>
                    <a:bodyPr/>
                    <a:lstStyle/>
                    <a:p>
                      <a:r>
                        <a:rPr lang="en-US" sz="1600" dirty="0">
                          <a:solidFill>
                            <a:schemeClr val="tx1"/>
                          </a:solidFill>
                        </a:rPr>
                        <a:t>800 DWU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6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en-US" sz="1600" dirty="0">
                          <a:solidFill>
                            <a:schemeClr val="tx1"/>
                          </a:solidFill>
                        </a:rPr>
                        <a:t>37 sec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4544505"/>
                  </a:ext>
                </a:extLst>
              </a:tr>
              <a:tr h="370840">
                <a:tc>
                  <a:txBody>
                    <a:bodyPr/>
                    <a:lstStyle/>
                    <a:p>
                      <a:r>
                        <a:rPr lang="en-US" sz="1600" dirty="0">
                          <a:solidFill>
                            <a:schemeClr val="tx1"/>
                          </a:solidFill>
                        </a:rPr>
                        <a:t>1,600 DWU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600" dirty="0">
                          <a:solidFill>
                            <a:schemeClr val="tx1"/>
                          </a:solidFill>
                        </a:rPr>
                        <a:t>19 sec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554193"/>
                  </a:ext>
                </a:extLst>
              </a:tr>
            </a:tbl>
          </a:graphicData>
        </a:graphic>
      </p:graphicFrame>
      <p:sp>
        <p:nvSpPr>
          <p:cNvPr id="57" name="TextBox 56"/>
          <p:cNvSpPr txBox="1"/>
          <p:nvPr/>
        </p:nvSpPr>
        <p:spPr>
          <a:xfrm>
            <a:off x="6577242" y="5915594"/>
            <a:ext cx="374929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rgbClr val="0078D7"/>
                </a:solidFill>
              </a:rPr>
              <a:t>*</a:t>
            </a:r>
            <a:r>
              <a:rPr lang="en-US" sz="1200" dirty="0">
                <a:gradFill>
                  <a:gsLst>
                    <a:gs pos="2917">
                      <a:srgbClr val="000000"/>
                    </a:gs>
                    <a:gs pos="30000">
                      <a:srgbClr val="000000"/>
                    </a:gs>
                  </a:gsLst>
                  <a:lin ang="5400000" scaled="0"/>
                </a:gradFill>
              </a:rPr>
              <a:t> Preliminary estimates; actual results may change</a:t>
            </a:r>
          </a:p>
        </p:txBody>
      </p:sp>
      <p:grpSp>
        <p:nvGrpSpPr>
          <p:cNvPr id="29" name="Group 28"/>
          <p:cNvGrpSpPr/>
          <p:nvPr/>
        </p:nvGrpSpPr>
        <p:grpSpPr>
          <a:xfrm>
            <a:off x="10288438" y="4440067"/>
            <a:ext cx="1514718" cy="983691"/>
            <a:chOff x="108636" y="4656741"/>
            <a:chExt cx="2735311" cy="1776370"/>
          </a:xfrm>
        </p:grpSpPr>
        <p:sp>
          <p:nvSpPr>
            <p:cNvPr id="30" name="Freeform 95"/>
            <p:cNvSpPr>
              <a:spLocks/>
            </p:cNvSpPr>
            <p:nvPr/>
          </p:nvSpPr>
          <p:spPr bwMode="auto">
            <a:xfrm flipH="1">
              <a:off x="108636" y="4656741"/>
              <a:ext cx="2735311" cy="177637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noFill/>
            <a:ln w="19050">
              <a:solidFill>
                <a:srgbClr val="00BCF2"/>
              </a:solidFill>
              <a:prstDash val="sysDash"/>
              <a:round/>
              <a:headEnd/>
              <a:tailEnd/>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grpSp>
          <p:nvGrpSpPr>
            <p:cNvPr id="31" name="Group 30"/>
            <p:cNvGrpSpPr/>
            <p:nvPr/>
          </p:nvGrpSpPr>
          <p:grpSpPr>
            <a:xfrm>
              <a:off x="1527801" y="5346244"/>
              <a:ext cx="1044251" cy="1024556"/>
              <a:chOff x="570606" y="5612779"/>
              <a:chExt cx="841749" cy="825873"/>
            </a:xfrm>
          </p:grpSpPr>
          <p:sp>
            <p:nvSpPr>
              <p:cNvPr id="40" name="Freeform 55"/>
              <p:cNvSpPr>
                <a:spLocks/>
              </p:cNvSpPr>
              <p:nvPr/>
            </p:nvSpPr>
            <p:spPr bwMode="auto">
              <a:xfrm>
                <a:off x="665784" y="6277677"/>
                <a:ext cx="746571" cy="160975"/>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nvGrpSpPr>
              <p:cNvPr id="41" name="Group 40"/>
              <p:cNvGrpSpPr/>
              <p:nvPr/>
            </p:nvGrpSpPr>
            <p:grpSpPr>
              <a:xfrm>
                <a:off x="570606" y="5612779"/>
                <a:ext cx="595623" cy="824538"/>
                <a:chOff x="13103226" y="2775830"/>
                <a:chExt cx="1039812" cy="1407232"/>
              </a:xfrm>
            </p:grpSpPr>
            <p:sp>
              <p:nvSpPr>
                <p:cNvPr id="42" name="Rectangle 5"/>
                <p:cNvSpPr>
                  <a:spLocks noChangeArrowheads="1"/>
                </p:cNvSpPr>
                <p:nvPr/>
              </p:nvSpPr>
              <p:spPr bwMode="auto">
                <a:xfrm>
                  <a:off x="13103226" y="2775830"/>
                  <a:ext cx="1039812" cy="1407232"/>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6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61"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62"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63"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64"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sp>
          <p:nvSpPr>
            <p:cNvPr id="32" name="Freeform 55"/>
            <p:cNvSpPr>
              <a:spLocks/>
            </p:cNvSpPr>
            <p:nvPr/>
          </p:nvSpPr>
          <p:spPr bwMode="auto">
            <a:xfrm>
              <a:off x="707158" y="6211516"/>
              <a:ext cx="744457" cy="16052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nvGrpSpPr>
            <p:cNvPr id="33" name="Group 32"/>
            <p:cNvGrpSpPr/>
            <p:nvPr/>
          </p:nvGrpSpPr>
          <p:grpSpPr>
            <a:xfrm>
              <a:off x="646635" y="6045354"/>
              <a:ext cx="593938" cy="313785"/>
              <a:chOff x="13103226" y="3434860"/>
              <a:chExt cx="1039812" cy="537055"/>
            </a:xfrm>
          </p:grpSpPr>
          <p:sp>
            <p:nvSpPr>
              <p:cNvPr id="35" name="Rectangle 5"/>
              <p:cNvSpPr>
                <a:spLocks noChangeArrowheads="1"/>
              </p:cNvSpPr>
              <p:nvPr/>
            </p:nvSpPr>
            <p:spPr bwMode="auto">
              <a:xfrm>
                <a:off x="13103226" y="3434860"/>
                <a:ext cx="1039812" cy="537055"/>
              </a:xfrm>
              <a:prstGeom prst="rect">
                <a:avLst/>
              </a:prstGeom>
              <a:solidFill>
                <a:srgbClr val="D83B01"/>
              </a:solidFill>
              <a:ln>
                <a:noFill/>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sp>
            <p:nvSpPr>
              <p:cNvPr id="36" name="Freeform 6"/>
              <p:cNvSpPr>
                <a:spLocks/>
              </p:cNvSpPr>
              <p:nvPr/>
            </p:nvSpPr>
            <p:spPr bwMode="auto">
              <a:xfrm>
                <a:off x="13214597" y="3496269"/>
                <a:ext cx="817069" cy="11542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sp>
            <p:nvSpPr>
              <p:cNvPr id="37" name="Freeform 7"/>
              <p:cNvSpPr>
                <a:spLocks/>
              </p:cNvSpPr>
              <p:nvPr/>
            </p:nvSpPr>
            <p:spPr bwMode="auto">
              <a:xfrm>
                <a:off x="13214597" y="3750237"/>
                <a:ext cx="817069" cy="11542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sp>
            <p:nvSpPr>
              <p:cNvPr id="38" name="Oval 14"/>
              <p:cNvSpPr>
                <a:spLocks noChangeArrowheads="1"/>
              </p:cNvSpPr>
              <p:nvPr/>
            </p:nvSpPr>
            <p:spPr bwMode="auto">
              <a:xfrm>
                <a:off x="13875539" y="3499100"/>
                <a:ext cx="79106" cy="78250"/>
              </a:xfrm>
              <a:prstGeom prst="ellipse">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sp>
            <p:nvSpPr>
              <p:cNvPr id="39" name="Oval 15"/>
              <p:cNvSpPr>
                <a:spLocks noChangeArrowheads="1"/>
              </p:cNvSpPr>
              <p:nvPr/>
            </p:nvSpPr>
            <p:spPr bwMode="auto">
              <a:xfrm>
                <a:off x="13875539" y="3771352"/>
                <a:ext cx="79106" cy="79106"/>
              </a:xfrm>
              <a:prstGeom prst="ellipse">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grpSp>
        <p:cxnSp>
          <p:nvCxnSpPr>
            <p:cNvPr id="34" name="Straight Arrow Connector 33"/>
            <p:cNvCxnSpPr>
              <a:stCxn id="35" idx="0"/>
            </p:cNvCxnSpPr>
            <p:nvPr/>
          </p:nvCxnSpPr>
          <p:spPr>
            <a:xfrm flipV="1">
              <a:off x="943604" y="5570193"/>
              <a:ext cx="508011" cy="475161"/>
            </a:xfrm>
            <a:prstGeom prst="straightConnector1">
              <a:avLst/>
            </a:prstGeom>
            <a:ln w="6350">
              <a:solidFill>
                <a:srgbClr val="50505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61117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Units (DWU)</a:t>
            </a:r>
          </a:p>
        </p:txBody>
      </p:sp>
      <p:sp>
        <p:nvSpPr>
          <p:cNvPr id="3" name="Text Placeholder 2"/>
          <p:cNvSpPr>
            <a:spLocks noGrp="1"/>
          </p:cNvSpPr>
          <p:nvPr>
            <p:ph type="body" sz="quarter" idx="10"/>
          </p:nvPr>
        </p:nvSpPr>
        <p:spPr>
          <a:xfrm>
            <a:off x="2177564" y="1178642"/>
            <a:ext cx="7401334" cy="1029513"/>
          </a:xfrm>
          <a:solidFill>
            <a:schemeClr val="bg1"/>
          </a:solidFill>
        </p:spPr>
        <p:txBody>
          <a:bodyPr/>
          <a:lstStyle/>
          <a:p>
            <a:r>
              <a:rPr lang="en-GB" sz="2745" dirty="0">
                <a:solidFill>
                  <a:srgbClr val="0000FF"/>
                </a:solidFill>
                <a:highlight>
                  <a:srgbClr val="FFFFFF"/>
                </a:highlight>
                <a:latin typeface="Consolas" panose="020B0609020204030204" pitchFamily="49" charset="0"/>
              </a:rPr>
              <a:t>ALTER</a:t>
            </a:r>
            <a:r>
              <a:rPr lang="en-GB" sz="2745" dirty="0">
                <a:solidFill>
                  <a:srgbClr val="000000"/>
                </a:solidFill>
                <a:highlight>
                  <a:srgbClr val="FFFFFF"/>
                </a:highlight>
                <a:latin typeface="Consolas" panose="020B0609020204030204" pitchFamily="49" charset="0"/>
              </a:rPr>
              <a:t> </a:t>
            </a:r>
            <a:r>
              <a:rPr lang="en-GB" sz="2745" dirty="0">
                <a:solidFill>
                  <a:srgbClr val="0000FF"/>
                </a:solidFill>
                <a:highlight>
                  <a:srgbClr val="FFFFFF"/>
                </a:highlight>
                <a:latin typeface="Consolas" panose="020B0609020204030204" pitchFamily="49" charset="0"/>
              </a:rPr>
              <a:t>DATABASE</a:t>
            </a:r>
            <a:r>
              <a:rPr lang="en-GB" sz="2745" dirty="0">
                <a:solidFill>
                  <a:srgbClr val="000000"/>
                </a:solidFill>
                <a:highlight>
                  <a:srgbClr val="FFFFFF"/>
                </a:highlight>
                <a:latin typeface="Consolas" panose="020B0609020204030204" pitchFamily="49" charset="0"/>
              </a:rPr>
              <a:t> </a:t>
            </a:r>
            <a:r>
              <a:rPr lang="en-GB" sz="2745" dirty="0" err="1">
                <a:solidFill>
                  <a:srgbClr val="000000"/>
                </a:solidFill>
                <a:highlight>
                  <a:srgbClr val="FFFFFF"/>
                </a:highlight>
                <a:latin typeface="Consolas" panose="020B0609020204030204" pitchFamily="49" charset="0"/>
              </a:rPr>
              <a:t>ContosoDW</a:t>
            </a:r>
            <a:r>
              <a:rPr lang="en-GB" sz="2745" dirty="0">
                <a:solidFill>
                  <a:srgbClr val="000000"/>
                </a:solidFill>
                <a:highlight>
                  <a:srgbClr val="FFFFFF"/>
                </a:highlight>
                <a:latin typeface="Consolas" panose="020B0609020204030204" pitchFamily="49" charset="0"/>
              </a:rPr>
              <a:t> </a:t>
            </a:r>
            <a:r>
              <a:rPr lang="en-GB" sz="2745" dirty="0">
                <a:solidFill>
                  <a:srgbClr val="0000FF"/>
                </a:solidFill>
                <a:highlight>
                  <a:srgbClr val="FFFFFF"/>
                </a:highlight>
                <a:latin typeface="Consolas" panose="020B0609020204030204" pitchFamily="49" charset="0"/>
              </a:rPr>
              <a:t>MODIFY</a:t>
            </a:r>
          </a:p>
          <a:p>
            <a:r>
              <a:rPr lang="en-GB" sz="2745" dirty="0">
                <a:solidFill>
                  <a:srgbClr val="808080"/>
                </a:solidFill>
                <a:highlight>
                  <a:srgbClr val="FFFFFF"/>
                </a:highlight>
                <a:latin typeface="Consolas" panose="020B0609020204030204" pitchFamily="49" charset="0"/>
              </a:rPr>
              <a:t>(</a:t>
            </a:r>
            <a:r>
              <a:rPr lang="en-GB" sz="2745" dirty="0" err="1">
                <a:solidFill>
                  <a:srgbClr val="000000"/>
                </a:solidFill>
                <a:highlight>
                  <a:srgbClr val="FFFFFF"/>
                </a:highlight>
                <a:latin typeface="Consolas" panose="020B0609020204030204" pitchFamily="49" charset="0"/>
              </a:rPr>
              <a:t>service_objective</a:t>
            </a:r>
            <a:r>
              <a:rPr lang="en-GB" sz="2745" dirty="0">
                <a:solidFill>
                  <a:srgbClr val="000000"/>
                </a:solidFill>
                <a:highlight>
                  <a:srgbClr val="FFFFFF"/>
                </a:highlight>
                <a:latin typeface="Consolas" panose="020B0609020204030204" pitchFamily="49" charset="0"/>
              </a:rPr>
              <a:t> </a:t>
            </a:r>
            <a:r>
              <a:rPr lang="en-GB" sz="2745" dirty="0">
                <a:solidFill>
                  <a:srgbClr val="808080"/>
                </a:solidFill>
                <a:highlight>
                  <a:srgbClr val="FFFFFF"/>
                </a:highlight>
                <a:latin typeface="Consolas" panose="020B0609020204030204" pitchFamily="49" charset="0"/>
              </a:rPr>
              <a:t>=</a:t>
            </a:r>
            <a:r>
              <a:rPr lang="en-GB" sz="2745" dirty="0">
                <a:solidFill>
                  <a:srgbClr val="000000"/>
                </a:solidFill>
                <a:highlight>
                  <a:srgbClr val="FFFFFF"/>
                </a:highlight>
                <a:latin typeface="Consolas" panose="020B0609020204030204" pitchFamily="49" charset="0"/>
              </a:rPr>
              <a:t> </a:t>
            </a:r>
            <a:r>
              <a:rPr lang="en-GB" sz="2745" dirty="0">
                <a:solidFill>
                  <a:srgbClr val="FF0000"/>
                </a:solidFill>
                <a:highlight>
                  <a:srgbClr val="FFFFFF"/>
                </a:highlight>
                <a:latin typeface="Consolas" panose="020B0609020204030204" pitchFamily="49" charset="0"/>
              </a:rPr>
              <a:t>'DW1000'</a:t>
            </a:r>
            <a:r>
              <a:rPr lang="en-GB" sz="2745" dirty="0">
                <a:solidFill>
                  <a:srgbClr val="808080"/>
                </a:solidFill>
                <a:highlight>
                  <a:srgbClr val="FFFFFF"/>
                </a:highlight>
                <a:latin typeface="Consolas" panose="020B0609020204030204" pitchFamily="49" charset="0"/>
              </a:rPr>
              <a:t>);</a:t>
            </a:r>
          </a:p>
        </p:txBody>
      </p:sp>
      <p:sp>
        <p:nvSpPr>
          <p:cNvPr id="5" name="Rectangle 4"/>
          <p:cNvSpPr/>
          <p:nvPr/>
        </p:nvSpPr>
        <p:spPr bwMode="auto">
          <a:xfrm>
            <a:off x="10055209" y="888649"/>
            <a:ext cx="1764616" cy="17646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3921" kern="0" dirty="0">
                <a:gradFill>
                  <a:gsLst>
                    <a:gs pos="0">
                      <a:srgbClr val="FFFFFF"/>
                    </a:gs>
                    <a:gs pos="100000">
                      <a:srgbClr val="FFFFFF"/>
                    </a:gs>
                  </a:gsLst>
                  <a:lin ang="5400000" scaled="0"/>
                </a:gradFill>
                <a:ea typeface="Segoe UI" pitchFamily="34" charset="0"/>
                <a:cs typeface="Segoe UI" pitchFamily="34" charset="0"/>
              </a:rPr>
              <a:t>CPU</a:t>
            </a:r>
          </a:p>
        </p:txBody>
      </p:sp>
      <p:sp>
        <p:nvSpPr>
          <p:cNvPr id="6" name="Rectangle 5"/>
          <p:cNvSpPr/>
          <p:nvPr/>
        </p:nvSpPr>
        <p:spPr bwMode="auto">
          <a:xfrm>
            <a:off x="10055209" y="2842482"/>
            <a:ext cx="1764616" cy="17646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3921" kern="0" dirty="0">
                <a:gradFill>
                  <a:gsLst>
                    <a:gs pos="0">
                      <a:srgbClr val="FFFFFF"/>
                    </a:gs>
                    <a:gs pos="100000">
                      <a:srgbClr val="FFFFFF"/>
                    </a:gs>
                  </a:gsLst>
                  <a:lin ang="5400000" scaled="0"/>
                </a:gradFill>
                <a:ea typeface="Segoe UI" pitchFamily="34" charset="0"/>
                <a:cs typeface="Segoe UI" pitchFamily="34" charset="0"/>
              </a:rPr>
              <a:t>RAM</a:t>
            </a:r>
          </a:p>
        </p:txBody>
      </p:sp>
      <p:sp>
        <p:nvSpPr>
          <p:cNvPr id="7" name="Rectangle 6"/>
          <p:cNvSpPr/>
          <p:nvPr/>
        </p:nvSpPr>
        <p:spPr bwMode="auto">
          <a:xfrm>
            <a:off x="10055209" y="4796314"/>
            <a:ext cx="1764616" cy="176461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GB" sz="3921" kern="0" dirty="0">
                <a:gradFill>
                  <a:gsLst>
                    <a:gs pos="0">
                      <a:srgbClr val="FFFFFF"/>
                    </a:gs>
                    <a:gs pos="100000">
                      <a:srgbClr val="FFFFFF"/>
                    </a:gs>
                  </a:gsLst>
                  <a:lin ang="5400000" scaled="0"/>
                </a:gradFill>
                <a:ea typeface="Segoe UI" pitchFamily="34" charset="0"/>
                <a:cs typeface="Segoe UI" pitchFamily="34" charset="0"/>
              </a:rPr>
              <a:t>I/O</a:t>
            </a:r>
          </a:p>
        </p:txBody>
      </p:sp>
      <p:graphicFrame>
        <p:nvGraphicFramePr>
          <p:cNvPr id="9" name="Table 8"/>
          <p:cNvGraphicFramePr>
            <a:graphicFrameLocks noGrp="1"/>
          </p:cNvGraphicFramePr>
          <p:nvPr/>
        </p:nvGraphicFramePr>
        <p:xfrm>
          <a:off x="269241" y="1178643"/>
          <a:ext cx="1588154" cy="4950421"/>
        </p:xfrm>
        <a:graphic>
          <a:graphicData uri="http://schemas.openxmlformats.org/drawingml/2006/table">
            <a:tbl>
              <a:tblPr firstRow="1" bandRow="1">
                <a:tableStyleId>{10A1B5D5-9B99-4C35-A422-299274C87663}</a:tableStyleId>
              </a:tblPr>
              <a:tblGrid>
                <a:gridCol w="1588154">
                  <a:extLst>
                    <a:ext uri="{9D8B030D-6E8A-4147-A177-3AD203B41FA5}">
                      <a16:colId xmlns:a16="http://schemas.microsoft.com/office/drawing/2014/main" val="4153378583"/>
                    </a:ext>
                  </a:extLst>
                </a:gridCol>
              </a:tblGrid>
              <a:tr h="715345">
                <a:tc>
                  <a:txBody>
                    <a:bodyPr/>
                    <a:lstStyle/>
                    <a:p>
                      <a:r>
                        <a:rPr lang="en-US" sz="2400" dirty="0"/>
                        <a:t>DWU</a:t>
                      </a:r>
                      <a:endParaRPr lang="en-US" sz="2400" b="0" dirty="0">
                        <a:solidFill>
                          <a:schemeClr val="bg1"/>
                        </a:solidFill>
                        <a:latin typeface="+mn-lt"/>
                      </a:endParaRPr>
                    </a:p>
                  </a:txBody>
                  <a:tcPr marL="89642" marR="89642" marT="0" marB="0" anchor="ctr"/>
                </a:tc>
                <a:extLst>
                  <a:ext uri="{0D108BD9-81ED-4DB2-BD59-A6C34878D82A}">
                    <a16:rowId xmlns:a16="http://schemas.microsoft.com/office/drawing/2014/main" val="2533851355"/>
                  </a:ext>
                </a:extLst>
              </a:tr>
              <a:tr h="352923">
                <a:tc>
                  <a:txBody>
                    <a:bodyPr/>
                    <a:lstStyle/>
                    <a:p>
                      <a:r>
                        <a:rPr lang="en-US" sz="2000" dirty="0"/>
                        <a:t>DW100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3477186362"/>
                  </a:ext>
                </a:extLst>
              </a:tr>
              <a:tr h="352923">
                <a:tc>
                  <a:txBody>
                    <a:bodyPr/>
                    <a:lstStyle/>
                    <a:p>
                      <a:r>
                        <a:rPr lang="en-US" sz="2000" dirty="0"/>
                        <a:t>DW200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817118834"/>
                  </a:ext>
                </a:extLst>
              </a:tr>
              <a:tr h="352923">
                <a:tc>
                  <a:txBody>
                    <a:bodyPr/>
                    <a:lstStyle/>
                    <a:p>
                      <a:r>
                        <a:rPr lang="en-US" sz="2000" dirty="0"/>
                        <a:t>DW300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753638064"/>
                  </a:ext>
                </a:extLst>
              </a:tr>
              <a:tr h="352923">
                <a:tc>
                  <a:txBody>
                    <a:bodyPr/>
                    <a:lstStyle/>
                    <a:p>
                      <a:r>
                        <a:rPr lang="en-US" sz="2000" dirty="0"/>
                        <a:t>DW400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015905599"/>
                  </a:ext>
                </a:extLst>
              </a:tr>
              <a:tr h="352923">
                <a:tc>
                  <a:txBody>
                    <a:bodyPr/>
                    <a:lstStyle/>
                    <a:p>
                      <a:r>
                        <a:rPr lang="en-US" sz="2000" dirty="0"/>
                        <a:t>DW500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849564835"/>
                  </a:ext>
                </a:extLst>
              </a:tr>
              <a:tr h="352923">
                <a:tc>
                  <a:txBody>
                    <a:bodyPr/>
                    <a:lstStyle/>
                    <a:p>
                      <a:r>
                        <a:rPr lang="en-US" sz="2000" dirty="0"/>
                        <a:t>DW600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2645219303"/>
                  </a:ext>
                </a:extLst>
              </a:tr>
              <a:tr h="352923">
                <a:tc>
                  <a:txBody>
                    <a:bodyPr/>
                    <a:lstStyle/>
                    <a:p>
                      <a:r>
                        <a:rPr lang="en-US" sz="2000" dirty="0"/>
                        <a:t>DW1000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957425811"/>
                  </a:ext>
                </a:extLst>
              </a:tr>
              <a:tr h="352923">
                <a:tc>
                  <a:txBody>
                    <a:bodyPr/>
                    <a:lstStyle/>
                    <a:p>
                      <a:r>
                        <a:rPr lang="en-US" sz="2000" dirty="0"/>
                        <a:t>DW1200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2701832221"/>
                  </a:ext>
                </a:extLst>
              </a:tr>
              <a:tr h="352923">
                <a:tc>
                  <a:txBody>
                    <a:bodyPr/>
                    <a:lstStyle/>
                    <a:p>
                      <a:r>
                        <a:rPr lang="en-US" sz="2000" dirty="0"/>
                        <a:t>DW1500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3231641694"/>
                  </a:ext>
                </a:extLst>
              </a:tr>
              <a:tr h="352923">
                <a:tc>
                  <a:txBody>
                    <a:bodyPr/>
                    <a:lstStyle/>
                    <a:p>
                      <a:r>
                        <a:rPr lang="en-US" sz="2000" dirty="0"/>
                        <a:t>DW2000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246155575"/>
                  </a:ext>
                </a:extLst>
              </a:tr>
              <a:tr h="352923">
                <a:tc>
                  <a:txBody>
                    <a:bodyPr/>
                    <a:lstStyle/>
                    <a:p>
                      <a:r>
                        <a:rPr lang="en-US" sz="2000" dirty="0"/>
                        <a:t>DW3000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520820379"/>
                  </a:ext>
                </a:extLst>
              </a:tr>
              <a:tr h="352923">
                <a:tc>
                  <a:txBody>
                    <a:bodyPr/>
                    <a:lstStyle/>
                    <a:p>
                      <a:r>
                        <a:rPr lang="en-US" sz="2000" dirty="0"/>
                        <a:t>DW6000</a:t>
                      </a:r>
                      <a:endParaRPr lang="en-US" sz="2000" dirty="0">
                        <a:gradFill>
                          <a:gsLst>
                            <a:gs pos="66981">
                              <a:schemeClr val="tx1">
                                <a:lumMod val="75000"/>
                                <a:lumOff val="25000"/>
                              </a:schemeClr>
                            </a:gs>
                            <a:gs pos="0">
                              <a:schemeClr val="tx1">
                                <a:lumMod val="75000"/>
                                <a:lumOff val="25000"/>
                              </a:schemeClr>
                            </a:gs>
                          </a:gsLst>
                          <a:lin ang="5400000" scaled="0"/>
                        </a:gradFill>
                      </a:endParaRPr>
                    </a:p>
                  </a:txBody>
                  <a:tcPr marL="89642" marR="89642" marT="0" marB="0" anchor="ctr"/>
                </a:tc>
                <a:extLst>
                  <a:ext uri="{0D108BD9-81ED-4DB2-BD59-A6C34878D82A}">
                    <a16:rowId xmlns:a16="http://schemas.microsoft.com/office/drawing/2014/main" val="1839557582"/>
                  </a:ext>
                </a:extLst>
              </a:tr>
            </a:tbl>
          </a:graphicData>
        </a:graphic>
      </p:graphicFrame>
      <p:pic>
        <p:nvPicPr>
          <p:cNvPr id="4" name="Picture 3"/>
          <p:cNvPicPr>
            <a:picLocks noChangeAspect="1"/>
          </p:cNvPicPr>
          <p:nvPr/>
        </p:nvPicPr>
        <p:blipFill>
          <a:blip r:embed="rId2"/>
          <a:stretch>
            <a:fillRect/>
          </a:stretch>
        </p:blipFill>
        <p:spPr>
          <a:xfrm>
            <a:off x="2177564" y="2929415"/>
            <a:ext cx="4740159" cy="2964307"/>
          </a:xfrm>
          <a:prstGeom prst="rect">
            <a:avLst/>
          </a:prstGeom>
        </p:spPr>
      </p:pic>
    </p:spTree>
    <p:extLst>
      <p:ext uri="{BB962C8B-B14F-4D97-AF65-F5344CB8AC3E}">
        <p14:creationId xmlns:p14="http://schemas.microsoft.com/office/powerpoint/2010/main" val="36558846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351242" y="2409604"/>
            <a:ext cx="1482451" cy="588778"/>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574151" y="2121403"/>
            <a:ext cx="3469471" cy="775848"/>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500922" y="2528317"/>
            <a:ext cx="396428" cy="443719"/>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243166" y="2339275"/>
            <a:ext cx="2318743" cy="616085"/>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74958" y="2030701"/>
            <a:ext cx="4566223" cy="924843"/>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96715" y="5022443"/>
            <a:ext cx="0" cy="563408"/>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257321" y="5072447"/>
            <a:ext cx="0" cy="563408"/>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498383" y="5072447"/>
            <a:ext cx="0" cy="563408"/>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814148" y="5072447"/>
            <a:ext cx="0" cy="563408"/>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055211" y="5072447"/>
            <a:ext cx="0" cy="563408"/>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41558" y="3959251"/>
            <a:ext cx="9491719" cy="515579"/>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dirty="0">
              <a:gradFill>
                <a:gsLst>
                  <a:gs pos="0">
                    <a:srgbClr val="FFFFFF"/>
                  </a:gs>
                  <a:gs pos="100000">
                    <a:srgbClr val="FFFFFF"/>
                  </a:gs>
                </a:gsLst>
                <a:lin ang="5400000" scaled="0"/>
              </a:gradFill>
            </a:endParaRPr>
          </a:p>
        </p:txBody>
      </p:sp>
      <p:grpSp>
        <p:nvGrpSpPr>
          <p:cNvPr id="98" name="Group 97"/>
          <p:cNvGrpSpPr/>
          <p:nvPr/>
        </p:nvGrpSpPr>
        <p:grpSpPr>
          <a:xfrm>
            <a:off x="493346" y="2919265"/>
            <a:ext cx="1006741" cy="2302584"/>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00" name="TextBox 99"/>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20043" y="392218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Dist_DB_1</a:t>
            </a:r>
          </a:p>
          <a:p>
            <a:pPr defTabSz="914080" fontAlgn="base">
              <a:spcBef>
                <a:spcPct val="0"/>
              </a:spcBef>
              <a:spcAft>
                <a:spcPct val="0"/>
              </a:spcAft>
            </a:pPr>
            <a:r>
              <a:rPr lang="en-US" sz="980" b="1" kern="0" dirty="0">
                <a:solidFill>
                  <a:schemeClr val="accent6"/>
                </a:solidFill>
              </a:rPr>
              <a:t>Dist_DB_2</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Dist_DB_12</a:t>
            </a:r>
          </a:p>
        </p:txBody>
      </p:sp>
      <p:sp>
        <p:nvSpPr>
          <p:cNvPr id="17" name="Title 16"/>
          <p:cNvSpPr>
            <a:spLocks noGrp="1"/>
          </p:cNvSpPr>
          <p:nvPr>
            <p:ph type="title"/>
          </p:nvPr>
        </p:nvSpPr>
        <p:spPr/>
        <p:txBody>
          <a:bodyPr/>
          <a:lstStyle/>
          <a:p>
            <a:r>
              <a:rPr lang="en-US" sz="3600" b="1" dirty="0"/>
              <a:t>SQL DW Scaling</a:t>
            </a:r>
          </a:p>
        </p:txBody>
      </p:sp>
      <p:sp>
        <p:nvSpPr>
          <p:cNvPr id="5" name="Rounded Rectangle 4"/>
          <p:cNvSpPr/>
          <p:nvPr/>
        </p:nvSpPr>
        <p:spPr>
          <a:xfrm>
            <a:off x="493347" y="5474653"/>
            <a:ext cx="11280011" cy="1017135"/>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56940"/>
            <a:endParaRPr lang="en-US" sz="1687" kern="0">
              <a:solidFill>
                <a:prstClr val="white"/>
              </a:solidFill>
              <a:latin typeface="Calibri" panose="020F0502020204030204"/>
            </a:endParaRPr>
          </a:p>
        </p:txBody>
      </p:sp>
      <p:sp>
        <p:nvSpPr>
          <p:cNvPr id="7" name="Right Arrow 6"/>
          <p:cNvSpPr/>
          <p:nvPr/>
        </p:nvSpPr>
        <p:spPr>
          <a:xfrm>
            <a:off x="3891394" y="1355737"/>
            <a:ext cx="1308183" cy="316756"/>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9" name="Freeform 8"/>
          <p:cNvSpPr/>
          <p:nvPr/>
        </p:nvSpPr>
        <p:spPr bwMode="auto">
          <a:xfrm>
            <a:off x="4218976" y="5595360"/>
            <a:ext cx="1517936" cy="8214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endParaRPr lang="en-IN" sz="1801"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488802" y="1657977"/>
            <a:ext cx="65" cy="33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56940"/>
            <a:endParaRPr lang="en-US" altLang="en-US" sz="2207" kern="0" dirty="0">
              <a:solidFill>
                <a:srgbClr val="505050"/>
              </a:solidFill>
              <a:latin typeface="Segoe UI"/>
            </a:endParaRPr>
          </a:p>
        </p:txBody>
      </p:sp>
      <p:grpSp>
        <p:nvGrpSpPr>
          <p:cNvPr id="11" name="Group 10"/>
          <p:cNvGrpSpPr>
            <a:grpSpLocks noChangeAspect="1"/>
          </p:cNvGrpSpPr>
          <p:nvPr/>
        </p:nvGrpSpPr>
        <p:grpSpPr>
          <a:xfrm>
            <a:off x="5496296" y="1181065"/>
            <a:ext cx="1116909" cy="13565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30" name="Flowchart: Magnetic Disk 29"/>
          <p:cNvSpPr/>
          <p:nvPr/>
        </p:nvSpPr>
        <p:spPr>
          <a:xfrm>
            <a:off x="4675242" y="5853478"/>
            <a:ext cx="505183" cy="387909"/>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1" name="Flowchart: Magnetic Disk 30"/>
          <p:cNvSpPr/>
          <p:nvPr/>
        </p:nvSpPr>
        <p:spPr>
          <a:xfrm>
            <a:off x="5206078" y="5853478"/>
            <a:ext cx="505183" cy="387909"/>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2" name="Flowchart: Magnetic Disk 31"/>
          <p:cNvSpPr/>
          <p:nvPr/>
        </p:nvSpPr>
        <p:spPr>
          <a:xfrm>
            <a:off x="5736917" y="5853478"/>
            <a:ext cx="505183" cy="387909"/>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3" name="Flowchart: Magnetic Disk 32"/>
          <p:cNvSpPr/>
          <p:nvPr/>
        </p:nvSpPr>
        <p:spPr>
          <a:xfrm>
            <a:off x="6265061" y="5853478"/>
            <a:ext cx="505183" cy="387909"/>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4" name="Flowchart: Magnetic Disk 33"/>
          <p:cNvSpPr/>
          <p:nvPr/>
        </p:nvSpPr>
        <p:spPr>
          <a:xfrm>
            <a:off x="6791145" y="5853478"/>
            <a:ext cx="505183" cy="387909"/>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5" name="TextBox 34"/>
          <p:cNvSpPr txBox="1"/>
          <p:nvPr/>
        </p:nvSpPr>
        <p:spPr>
          <a:xfrm>
            <a:off x="5295960" y="5522424"/>
            <a:ext cx="2055017" cy="444137"/>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285" kern="0" dirty="0">
                <a:solidFill>
                  <a:srgbClr val="515151"/>
                </a:solidFill>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146553" y="1299286"/>
            <a:ext cx="1693403" cy="4115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r>
              <a:rPr lang="en-US" sz="1313" kern="0" dirty="0">
                <a:solidFill>
                  <a:prstClr val="white"/>
                </a:solidFill>
                <a:latin typeface="Calibri" panose="020F0502020204030204"/>
              </a:rPr>
              <a:t>Queries</a:t>
            </a:r>
          </a:p>
        </p:txBody>
      </p:sp>
      <p:sp>
        <p:nvSpPr>
          <p:cNvPr id="42" name="TextBox 41"/>
          <p:cNvSpPr txBox="1"/>
          <p:nvPr/>
        </p:nvSpPr>
        <p:spPr>
          <a:xfrm>
            <a:off x="5593259" y="1233342"/>
            <a:ext cx="876093" cy="456192"/>
          </a:xfrm>
          <a:prstGeom prst="rect">
            <a:avLst/>
          </a:prstGeom>
          <a:noFill/>
        </p:spPr>
        <p:txBody>
          <a:bodyPr wrap="none" lIns="164729" tIns="131783" rIns="164729" bIns="131783" rtlCol="0">
            <a:spAutoFit/>
          </a:bodyPr>
          <a:lstStyle/>
          <a:p>
            <a:pPr algn="ctr" defTabSz="839234" fontAlgn="base">
              <a:lnSpc>
                <a:spcPct val="90000"/>
              </a:lnSpc>
              <a:spcBef>
                <a:spcPct val="0"/>
              </a:spcBef>
              <a:spcAft>
                <a:spcPts val="539"/>
              </a:spcAft>
            </a:pPr>
            <a:r>
              <a:rPr lang="en-US" sz="1372" b="1" kern="0" dirty="0">
                <a:solidFill>
                  <a:schemeClr val="accent6"/>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660013" y="1730028"/>
            <a:ext cx="813211" cy="175633"/>
          </a:xfrm>
          <a:prstGeom prst="roundRect">
            <a:avLst/>
          </a:prstGeom>
          <a:solidFill>
            <a:schemeClr val="accent1"/>
          </a:solidFill>
          <a:ln w="12700" cap="flat" cmpd="sng" algn="ctr">
            <a:noFill/>
            <a:prstDash val="solid"/>
            <a:miter lim="800000"/>
          </a:ln>
          <a:effectLst/>
        </p:spPr>
        <p:txBody>
          <a:bodyPr rtlCol="0" anchor="ctr"/>
          <a:lstStyle/>
          <a:p>
            <a:pPr algn="ctr" defTabSz="856940"/>
            <a:r>
              <a:rPr lang="en-US" sz="984" b="1" kern="0" dirty="0">
                <a:solidFill>
                  <a:prstClr val="white"/>
                </a:solidFill>
                <a:latin typeface="Calibri" panose="020F0502020204030204"/>
              </a:rPr>
              <a:t>Engine</a:t>
            </a:r>
          </a:p>
        </p:txBody>
      </p:sp>
      <p:sp>
        <p:nvSpPr>
          <p:cNvPr id="45" name="Rounded Rectangle 44"/>
          <p:cNvSpPr/>
          <p:nvPr/>
        </p:nvSpPr>
        <p:spPr>
          <a:xfrm>
            <a:off x="5668304" y="1956170"/>
            <a:ext cx="813211"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46" name="Freeform 45"/>
          <p:cNvSpPr/>
          <p:nvPr/>
        </p:nvSpPr>
        <p:spPr bwMode="auto">
          <a:xfrm>
            <a:off x="5642714" y="2161626"/>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Segoe UI Light"/>
                <a:ea typeface="Segoe UI" pitchFamily="34" charset="0"/>
                <a:cs typeface="Segoe UI" pitchFamily="34" charset="0"/>
              </a:rPr>
              <a:t>SQL DB</a:t>
            </a:r>
          </a:p>
        </p:txBody>
      </p:sp>
      <p:sp>
        <p:nvSpPr>
          <p:cNvPr id="173" name="Rectangle 172"/>
          <p:cNvSpPr/>
          <p:nvPr/>
        </p:nvSpPr>
        <p:spPr>
          <a:xfrm>
            <a:off x="7141830" y="383540"/>
            <a:ext cx="4783252" cy="754225"/>
          </a:xfrm>
          <a:prstGeom prst="rect">
            <a:avLst/>
          </a:prstGeom>
          <a:noFill/>
        </p:spPr>
        <p:txBody>
          <a:bodyPr wrap="square" lIns="89643" tIns="44821" rIns="89643" bIns="44821">
            <a:spAutoFit/>
          </a:bodyPr>
          <a:lstStyle/>
          <a:p>
            <a:pPr algn="ctr" defTabSz="1219170"/>
            <a:r>
              <a:rPr lang="en-US" sz="4313" b="1" kern="0" dirty="0">
                <a:ln w="22225">
                  <a:solidFill>
                    <a:schemeClr val="tx2"/>
                  </a:solidFill>
                  <a:prstDash val="solid"/>
                </a:ln>
                <a:solidFill>
                  <a:schemeClr val="tx2"/>
                </a:solidFill>
              </a:rPr>
              <a:t>DW500</a:t>
            </a:r>
          </a:p>
        </p:txBody>
      </p:sp>
      <p:sp>
        <p:nvSpPr>
          <p:cNvPr id="221" name="Rounded Rectangle 220"/>
          <p:cNvSpPr/>
          <p:nvPr/>
        </p:nvSpPr>
        <p:spPr>
          <a:xfrm>
            <a:off x="653649" y="354729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23" name="Freeform 222"/>
          <p:cNvSpPr/>
          <p:nvPr/>
        </p:nvSpPr>
        <p:spPr bwMode="auto">
          <a:xfrm>
            <a:off x="592661" y="379303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12949" y="432327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176" name="Group 175"/>
          <p:cNvGrpSpPr/>
          <p:nvPr/>
        </p:nvGrpSpPr>
        <p:grpSpPr>
          <a:xfrm>
            <a:off x="2773496" y="2906087"/>
            <a:ext cx="1006741" cy="2302584"/>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78" name="TextBox 177"/>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00193"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Dist_DB_13</a:t>
            </a:r>
          </a:p>
          <a:p>
            <a:pPr defTabSz="914080" fontAlgn="base">
              <a:spcBef>
                <a:spcPct val="0"/>
              </a:spcBef>
              <a:spcAft>
                <a:spcPct val="0"/>
              </a:spcAft>
            </a:pPr>
            <a:r>
              <a:rPr lang="en-US" sz="980" b="1" kern="0" dirty="0">
                <a:solidFill>
                  <a:schemeClr val="accent6"/>
                </a:solidFill>
              </a:rPr>
              <a:t>Dist_DB_14</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Dist_DB_24</a:t>
            </a:r>
          </a:p>
        </p:txBody>
      </p:sp>
      <p:sp>
        <p:nvSpPr>
          <p:cNvPr id="185" name="Rounded Rectangle 184"/>
          <p:cNvSpPr/>
          <p:nvPr/>
        </p:nvSpPr>
        <p:spPr>
          <a:xfrm>
            <a:off x="2933799"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186" name="Freeform 185"/>
          <p:cNvSpPr/>
          <p:nvPr/>
        </p:nvSpPr>
        <p:spPr bwMode="auto">
          <a:xfrm>
            <a:off x="2872810"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993100"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00" name="Group 199"/>
          <p:cNvGrpSpPr/>
          <p:nvPr/>
        </p:nvGrpSpPr>
        <p:grpSpPr>
          <a:xfrm>
            <a:off x="5014558" y="2906087"/>
            <a:ext cx="1006741" cy="2302584"/>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04" name="TextBox 203"/>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141256"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Dist_DB_25</a:t>
            </a:r>
          </a:p>
          <a:p>
            <a:pPr defTabSz="914080" fontAlgn="base">
              <a:spcBef>
                <a:spcPct val="0"/>
              </a:spcBef>
              <a:spcAft>
                <a:spcPct val="0"/>
              </a:spcAft>
            </a:pPr>
            <a:r>
              <a:rPr lang="en-US" sz="980" b="1" kern="0" dirty="0">
                <a:solidFill>
                  <a:schemeClr val="accent6"/>
                </a:solidFill>
              </a:rPr>
              <a:t>Dist_DB_26</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Dist_DB_36</a:t>
            </a:r>
          </a:p>
        </p:txBody>
      </p:sp>
      <p:sp>
        <p:nvSpPr>
          <p:cNvPr id="211" name="Rounded Rectangle 210"/>
          <p:cNvSpPr/>
          <p:nvPr/>
        </p:nvSpPr>
        <p:spPr>
          <a:xfrm>
            <a:off x="5174861"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12" name="Freeform 211"/>
          <p:cNvSpPr/>
          <p:nvPr/>
        </p:nvSpPr>
        <p:spPr bwMode="auto">
          <a:xfrm>
            <a:off x="5113873"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234161"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47" name="Group 246"/>
          <p:cNvGrpSpPr/>
          <p:nvPr/>
        </p:nvGrpSpPr>
        <p:grpSpPr>
          <a:xfrm>
            <a:off x="7330322" y="2906087"/>
            <a:ext cx="1006741" cy="2302584"/>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49" name="TextBox 248"/>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457020"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Dist_DB_37</a:t>
            </a:r>
          </a:p>
          <a:p>
            <a:pPr defTabSz="914080" fontAlgn="base">
              <a:spcBef>
                <a:spcPct val="0"/>
              </a:spcBef>
              <a:spcAft>
                <a:spcPct val="0"/>
              </a:spcAft>
            </a:pPr>
            <a:r>
              <a:rPr lang="en-US" sz="980" b="1" kern="0" dirty="0">
                <a:solidFill>
                  <a:schemeClr val="accent6"/>
                </a:solidFill>
              </a:rPr>
              <a:t>Dist_DB_38</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Dist_DB_48</a:t>
            </a:r>
          </a:p>
        </p:txBody>
      </p:sp>
      <p:sp>
        <p:nvSpPr>
          <p:cNvPr id="256" name="Rounded Rectangle 255"/>
          <p:cNvSpPr/>
          <p:nvPr/>
        </p:nvSpPr>
        <p:spPr>
          <a:xfrm>
            <a:off x="749062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57" name="Freeform 256"/>
          <p:cNvSpPr/>
          <p:nvPr/>
        </p:nvSpPr>
        <p:spPr bwMode="auto">
          <a:xfrm>
            <a:off x="7429637"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549925"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71" name="Group 270"/>
          <p:cNvGrpSpPr/>
          <p:nvPr/>
        </p:nvGrpSpPr>
        <p:grpSpPr>
          <a:xfrm>
            <a:off x="9571384" y="2906087"/>
            <a:ext cx="1006741" cy="2302584"/>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73" name="TextBox 272"/>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698081"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Dist_DB_49</a:t>
            </a:r>
          </a:p>
          <a:p>
            <a:pPr defTabSz="914080" fontAlgn="base">
              <a:spcBef>
                <a:spcPct val="0"/>
              </a:spcBef>
              <a:spcAft>
                <a:spcPct val="0"/>
              </a:spcAft>
            </a:pPr>
            <a:r>
              <a:rPr lang="en-US" sz="980" b="1" kern="0" dirty="0">
                <a:solidFill>
                  <a:schemeClr val="accent6"/>
                </a:solidFill>
              </a:rPr>
              <a:t>Dist_DB_50</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Dist_DB_60</a:t>
            </a:r>
          </a:p>
        </p:txBody>
      </p:sp>
      <p:sp>
        <p:nvSpPr>
          <p:cNvPr id="280" name="Rounded Rectangle 279"/>
          <p:cNvSpPr/>
          <p:nvPr/>
        </p:nvSpPr>
        <p:spPr>
          <a:xfrm>
            <a:off x="973168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81" name="Freeform 280"/>
          <p:cNvSpPr/>
          <p:nvPr/>
        </p:nvSpPr>
        <p:spPr bwMode="auto">
          <a:xfrm>
            <a:off x="9670698"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790988"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sp>
        <p:nvSpPr>
          <p:cNvPr id="310" name="Rectangle 309"/>
          <p:cNvSpPr/>
          <p:nvPr/>
        </p:nvSpPr>
        <p:spPr>
          <a:xfrm>
            <a:off x="7350977" y="132894"/>
            <a:ext cx="5240611" cy="1417932"/>
          </a:xfrm>
          <a:prstGeom prst="rect">
            <a:avLst/>
          </a:prstGeom>
          <a:noFill/>
        </p:spPr>
        <p:txBody>
          <a:bodyPr wrap="square" lIns="89643" tIns="44821" rIns="89643" bIns="44821">
            <a:spAutoFit/>
          </a:bodyPr>
          <a:lstStyle/>
          <a:p>
            <a:pPr algn="ctr" defTabSz="1219170"/>
            <a:r>
              <a:rPr lang="en-US" sz="4313" b="1" kern="0" dirty="0">
                <a:ln w="22225">
                  <a:solidFill>
                    <a:schemeClr val="tx2"/>
                  </a:solidFill>
                  <a:prstDash val="solid"/>
                </a:ln>
                <a:solidFill>
                  <a:schemeClr val="accent1"/>
                </a:solidFill>
              </a:rPr>
              <a:t>Changing to</a:t>
            </a:r>
          </a:p>
          <a:p>
            <a:pPr algn="ctr" defTabSz="1219170"/>
            <a:r>
              <a:rPr lang="en-US" sz="4313" b="1" kern="0" dirty="0">
                <a:ln w="22225">
                  <a:solidFill>
                    <a:schemeClr val="tx2"/>
                  </a:solidFill>
                  <a:prstDash val="solid"/>
                </a:ln>
                <a:solidFill>
                  <a:schemeClr val="accent1"/>
                </a:solidFill>
              </a:rPr>
              <a:t>DW1000</a:t>
            </a:r>
          </a:p>
        </p:txBody>
      </p:sp>
      <p:sp>
        <p:nvSpPr>
          <p:cNvPr id="96" name="TextBox 95"/>
          <p:cNvSpPr txBox="1"/>
          <p:nvPr/>
        </p:nvSpPr>
        <p:spPr>
          <a:xfrm>
            <a:off x="9798993" y="1983043"/>
            <a:ext cx="2601315" cy="832755"/>
          </a:xfrm>
          <a:prstGeom prst="rect">
            <a:avLst/>
          </a:prstGeom>
          <a:noFill/>
        </p:spPr>
        <p:txBody>
          <a:bodyPr wrap="square" lIns="179285" tIns="143428" rIns="179285" bIns="143428" rtlCol="0">
            <a:spAutoFit/>
          </a:bodyPr>
          <a:lstStyle/>
          <a:p>
            <a:pPr defTabSz="1219170">
              <a:lnSpc>
                <a:spcPct val="90000"/>
              </a:lnSpc>
              <a:spcAft>
                <a:spcPts val="588"/>
              </a:spcAft>
            </a:pPr>
            <a:r>
              <a:rPr lang="en-US" sz="1961" kern="0" dirty="0">
                <a:gradFill>
                  <a:gsLst>
                    <a:gs pos="2917">
                      <a:schemeClr val="tx1"/>
                    </a:gs>
                    <a:gs pos="30000">
                      <a:schemeClr val="tx1"/>
                    </a:gs>
                  </a:gsLst>
                  <a:lin ang="5400000" scaled="0"/>
                </a:gradFill>
              </a:rPr>
              <a:t>DMS = Data Movement Service </a:t>
            </a:r>
          </a:p>
        </p:txBody>
      </p:sp>
      <p:sp>
        <p:nvSpPr>
          <p:cNvPr id="97" name="Flowchart: Multidocument 96"/>
          <p:cNvSpPr/>
          <p:nvPr/>
        </p:nvSpPr>
        <p:spPr bwMode="auto">
          <a:xfrm>
            <a:off x="700672" y="5596262"/>
            <a:ext cx="1515915"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Dist_DB_1.mdf</a:t>
            </a:r>
          </a:p>
        </p:txBody>
      </p:sp>
      <p:sp>
        <p:nvSpPr>
          <p:cNvPr id="106" name="Flowchart: Multidocument 105"/>
          <p:cNvSpPr/>
          <p:nvPr/>
        </p:nvSpPr>
        <p:spPr bwMode="auto">
          <a:xfrm>
            <a:off x="2416624" y="5585838"/>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Dist_DB_13.mdf</a:t>
            </a:r>
          </a:p>
        </p:txBody>
      </p:sp>
      <p:sp>
        <p:nvSpPr>
          <p:cNvPr id="107" name="Flowchart: Multidocument 106"/>
          <p:cNvSpPr/>
          <p:nvPr/>
        </p:nvSpPr>
        <p:spPr bwMode="auto">
          <a:xfrm>
            <a:off x="7684848" y="5595362"/>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Dist_DB_37.mdf</a:t>
            </a:r>
          </a:p>
        </p:txBody>
      </p:sp>
      <p:sp>
        <p:nvSpPr>
          <p:cNvPr id="108" name="Flowchart: Multidocument 107"/>
          <p:cNvSpPr/>
          <p:nvPr/>
        </p:nvSpPr>
        <p:spPr bwMode="auto">
          <a:xfrm>
            <a:off x="9532295" y="5541033"/>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Dist_DB_49.mdf</a:t>
            </a:r>
          </a:p>
        </p:txBody>
      </p:sp>
    </p:spTree>
    <p:extLst>
      <p:ext uri="{BB962C8B-B14F-4D97-AF65-F5344CB8AC3E}">
        <p14:creationId xmlns:p14="http://schemas.microsoft.com/office/powerpoint/2010/main" val="92847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10"/>
                                        </p:tgtEl>
                                        <p:attrNameLst>
                                          <p:attrName>style.visibility</p:attrName>
                                        </p:attrNameLst>
                                      </p:cBhvr>
                                      <p:to>
                                        <p:strVal val="visible"/>
                                      </p:to>
                                    </p:set>
                                  </p:childTnLst>
                                </p:cTn>
                              </p:par>
                              <p:par>
                                <p:cTn id="10" presetID="1" presetClass="exit" presetSubtype="0" fill="hold" grpId="0" nodeType="withEffect">
                                  <p:stCondLst>
                                    <p:cond delay="0"/>
                                  </p:stCondLst>
                                  <p:childTnLst>
                                    <p:set>
                                      <p:cBhvr>
                                        <p:cTn id="11" dur="1" fill="hold">
                                          <p:stCondLst>
                                            <p:cond delay="0"/>
                                          </p:stCondLst>
                                        </p:cTn>
                                        <p:tgtEl>
                                          <p:spTgt spid="173"/>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184"/>
                                        </p:tgtEl>
                                      </p:cBhvr>
                                    </p:animEffect>
                                    <p:set>
                                      <p:cBhvr>
                                        <p:cTn id="17" dur="1" fill="hold">
                                          <p:stCondLst>
                                            <p:cond delay="499"/>
                                          </p:stCondLst>
                                        </p:cTn>
                                        <p:tgtEl>
                                          <p:spTgt spid="184"/>
                                        </p:tgtEl>
                                        <p:attrNameLst>
                                          <p:attrName>style.visibility</p:attrName>
                                        </p:attrNameLst>
                                      </p:cBhvr>
                                      <p:to>
                                        <p:strVal val="hidden"/>
                                      </p:to>
                                    </p:set>
                                  </p:childTnLst>
                                </p:cTn>
                              </p:par>
                              <p:par>
                                <p:cTn id="18" presetID="9" presetClass="exit" presetSubtype="0" fill="hold" grpId="0" nodeType="withEffect">
                                  <p:stCondLst>
                                    <p:cond delay="0"/>
                                  </p:stCondLst>
                                  <p:childTnLst>
                                    <p:animEffect transition="out" filter="dissolve">
                                      <p:cBhvr>
                                        <p:cTn id="19" dur="500"/>
                                        <p:tgtEl>
                                          <p:spTgt spid="187"/>
                                        </p:tgtEl>
                                      </p:cBhvr>
                                    </p:animEffect>
                                    <p:set>
                                      <p:cBhvr>
                                        <p:cTn id="20" dur="1" fill="hold">
                                          <p:stCondLst>
                                            <p:cond delay="499"/>
                                          </p:stCondLst>
                                        </p:cTn>
                                        <p:tgtEl>
                                          <p:spTgt spid="187"/>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210"/>
                                        </p:tgtEl>
                                      </p:cBhvr>
                                    </p:animEffect>
                                    <p:set>
                                      <p:cBhvr>
                                        <p:cTn id="23" dur="1" fill="hold">
                                          <p:stCondLst>
                                            <p:cond delay="499"/>
                                          </p:stCondLst>
                                        </p:cTn>
                                        <p:tgtEl>
                                          <p:spTgt spid="210"/>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213"/>
                                        </p:tgtEl>
                                      </p:cBhvr>
                                    </p:animEffect>
                                    <p:set>
                                      <p:cBhvr>
                                        <p:cTn id="26" dur="1" fill="hold">
                                          <p:stCondLst>
                                            <p:cond delay="499"/>
                                          </p:stCondLst>
                                        </p:cTn>
                                        <p:tgtEl>
                                          <p:spTgt spid="213"/>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255"/>
                                        </p:tgtEl>
                                      </p:cBhvr>
                                    </p:animEffect>
                                    <p:set>
                                      <p:cBhvr>
                                        <p:cTn id="29" dur="1" fill="hold">
                                          <p:stCondLst>
                                            <p:cond delay="499"/>
                                          </p:stCondLst>
                                        </p:cTn>
                                        <p:tgtEl>
                                          <p:spTgt spid="255"/>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258"/>
                                        </p:tgtEl>
                                      </p:cBhvr>
                                    </p:animEffect>
                                    <p:set>
                                      <p:cBhvr>
                                        <p:cTn id="32" dur="1" fill="hold">
                                          <p:stCondLst>
                                            <p:cond delay="499"/>
                                          </p:stCondLst>
                                        </p:cTn>
                                        <p:tgtEl>
                                          <p:spTgt spid="258"/>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279"/>
                                        </p:tgtEl>
                                      </p:cBhvr>
                                    </p:animEffect>
                                    <p:set>
                                      <p:cBhvr>
                                        <p:cTn id="35" dur="1" fill="hold">
                                          <p:stCondLst>
                                            <p:cond delay="499"/>
                                          </p:stCondLst>
                                        </p:cTn>
                                        <p:tgtEl>
                                          <p:spTgt spid="279"/>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282"/>
                                        </p:tgtEl>
                                      </p:cBhvr>
                                    </p:animEffect>
                                    <p:set>
                                      <p:cBhvr>
                                        <p:cTn id="38" dur="1" fill="hold">
                                          <p:stCondLst>
                                            <p:cond delay="499"/>
                                          </p:stCondLst>
                                        </p:cTn>
                                        <p:tgtEl>
                                          <p:spTgt spid="2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3" grpId="0"/>
      <p:bldP spid="6" grpId="0"/>
      <p:bldP spid="184" grpId="0" animBg="1"/>
      <p:bldP spid="187" grpId="0"/>
      <p:bldP spid="210" grpId="0" animBg="1"/>
      <p:bldP spid="213" grpId="0"/>
      <p:bldP spid="255" grpId="0" animBg="1"/>
      <p:bldP spid="258" grpId="0"/>
      <p:bldP spid="279" grpId="0" animBg="1"/>
      <p:bldP spid="282" grpId="0"/>
      <p:bldP spid="3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6833876" y="291514"/>
            <a:ext cx="5240611" cy="1417932"/>
          </a:xfrm>
          <a:prstGeom prst="rect">
            <a:avLst/>
          </a:prstGeom>
          <a:noFill/>
        </p:spPr>
        <p:txBody>
          <a:bodyPr wrap="square" lIns="89643" tIns="44821" rIns="89643" bIns="44821">
            <a:spAutoFit/>
          </a:bodyPr>
          <a:lstStyle/>
          <a:p>
            <a:pPr algn="ctr" defTabSz="1219170"/>
            <a:r>
              <a:rPr lang="en-US" sz="4313" b="1" kern="0" dirty="0">
                <a:ln w="22225">
                  <a:solidFill>
                    <a:schemeClr val="tx2"/>
                  </a:solidFill>
                  <a:prstDash val="solid"/>
                </a:ln>
                <a:solidFill>
                  <a:schemeClr val="accent1"/>
                </a:solidFill>
              </a:rPr>
              <a:t>Changing to</a:t>
            </a:r>
          </a:p>
          <a:p>
            <a:pPr algn="ctr" defTabSz="1219170"/>
            <a:r>
              <a:rPr lang="en-US" sz="4313" b="1" kern="0" dirty="0">
                <a:ln w="22225">
                  <a:solidFill>
                    <a:schemeClr val="tx2"/>
                  </a:solidFill>
                  <a:prstDash val="solid"/>
                </a:ln>
                <a:solidFill>
                  <a:schemeClr val="accent1"/>
                </a:solidFill>
              </a:rPr>
              <a:t>DW1000</a:t>
            </a:r>
          </a:p>
        </p:txBody>
      </p:sp>
      <p:cxnSp>
        <p:nvCxnSpPr>
          <p:cNvPr id="128" name="Straight Connector 127"/>
          <p:cNvCxnSpPr>
            <a:stCxn id="249" idx="0"/>
          </p:cNvCxnSpPr>
          <p:nvPr/>
        </p:nvCxnSpPr>
        <p:spPr>
          <a:xfrm flipH="1" flipV="1">
            <a:off x="6351242" y="2409604"/>
            <a:ext cx="1482451" cy="588778"/>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618442" y="2294723"/>
            <a:ext cx="2379351" cy="686067"/>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574151" y="2121403"/>
            <a:ext cx="3469471" cy="775848"/>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605339" y="1997419"/>
            <a:ext cx="4579899" cy="908667"/>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500922" y="2528317"/>
            <a:ext cx="396428" cy="443719"/>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425371" y="2428574"/>
            <a:ext cx="1357184" cy="517167"/>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1987199" y="2167009"/>
            <a:ext cx="3605900" cy="823540"/>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243166" y="2339275"/>
            <a:ext cx="2318743" cy="616085"/>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74958" y="2030701"/>
            <a:ext cx="4566223" cy="924843"/>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96715" y="5022443"/>
            <a:ext cx="0" cy="563408"/>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136791" y="5072447"/>
            <a:ext cx="0" cy="563408"/>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257321" y="5072447"/>
            <a:ext cx="0" cy="563408"/>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377852" y="5072447"/>
            <a:ext cx="0" cy="563408"/>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498383" y="5072447"/>
            <a:ext cx="0" cy="563408"/>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693617" y="5072447"/>
            <a:ext cx="0" cy="563408"/>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814148" y="5072447"/>
            <a:ext cx="0" cy="563408"/>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8934679" y="5072447"/>
            <a:ext cx="0" cy="563408"/>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055211" y="5072447"/>
            <a:ext cx="0" cy="563408"/>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1175741" y="5072447"/>
            <a:ext cx="0" cy="563408"/>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41559" y="3959251"/>
            <a:ext cx="10383587" cy="515579"/>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dirty="0">
              <a:gradFill>
                <a:gsLst>
                  <a:gs pos="0">
                    <a:srgbClr val="FFFFFF"/>
                  </a:gs>
                  <a:gs pos="100000">
                    <a:srgbClr val="FFFFFF"/>
                  </a:gs>
                </a:gsLst>
                <a:lin ang="5400000" scaled="0"/>
              </a:gradFill>
            </a:endParaRPr>
          </a:p>
        </p:txBody>
      </p:sp>
      <p:grpSp>
        <p:nvGrpSpPr>
          <p:cNvPr id="98" name="Group 97"/>
          <p:cNvGrpSpPr/>
          <p:nvPr/>
        </p:nvGrpSpPr>
        <p:grpSpPr>
          <a:xfrm>
            <a:off x="493346" y="2919265"/>
            <a:ext cx="1006741" cy="2302584"/>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00" name="TextBox 99"/>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20043" y="392218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Dist_DB_1</a:t>
            </a:r>
          </a:p>
          <a:p>
            <a:pPr defTabSz="914080" fontAlgn="base">
              <a:spcBef>
                <a:spcPct val="0"/>
              </a:spcBef>
              <a:spcAft>
                <a:spcPct val="0"/>
              </a:spcAft>
            </a:pPr>
            <a:r>
              <a:rPr lang="en-US" sz="980" b="1" kern="0" dirty="0">
                <a:solidFill>
                  <a:schemeClr val="accent6"/>
                </a:solidFill>
              </a:rPr>
              <a:t>Dist_DB_2</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Dist_DB_6</a:t>
            </a:r>
          </a:p>
        </p:txBody>
      </p:sp>
      <p:cxnSp>
        <p:nvCxnSpPr>
          <p:cNvPr id="126" name="Straight Connector 125"/>
          <p:cNvCxnSpPr>
            <a:stCxn id="216" idx="0"/>
          </p:cNvCxnSpPr>
          <p:nvPr/>
        </p:nvCxnSpPr>
        <p:spPr>
          <a:xfrm flipH="1" flipV="1">
            <a:off x="6236705" y="2498212"/>
            <a:ext cx="437369" cy="500170"/>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sz="3600" b="1" dirty="0"/>
              <a:t>SQL DW Scaling</a:t>
            </a:r>
          </a:p>
        </p:txBody>
      </p:sp>
      <p:sp>
        <p:nvSpPr>
          <p:cNvPr id="5" name="Rounded Rectangle 4"/>
          <p:cNvSpPr/>
          <p:nvPr/>
        </p:nvSpPr>
        <p:spPr>
          <a:xfrm>
            <a:off x="493347" y="5474653"/>
            <a:ext cx="11280011" cy="1017135"/>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56940"/>
            <a:endParaRPr lang="en-US" sz="1687" kern="0">
              <a:solidFill>
                <a:prstClr val="white"/>
              </a:solidFill>
              <a:latin typeface="Calibri" panose="020F0502020204030204"/>
            </a:endParaRPr>
          </a:p>
        </p:txBody>
      </p:sp>
      <p:sp>
        <p:nvSpPr>
          <p:cNvPr id="7" name="Right Arrow 6"/>
          <p:cNvSpPr/>
          <p:nvPr/>
        </p:nvSpPr>
        <p:spPr>
          <a:xfrm>
            <a:off x="3891394" y="1355737"/>
            <a:ext cx="1308183" cy="316756"/>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endParaRPr lang="en-US" sz="1313" kern="0">
              <a:solidFill>
                <a:prstClr val="white"/>
              </a:solidFill>
              <a:latin typeface="Calibri" panose="020F0502020204030204"/>
            </a:endParaRPr>
          </a:p>
        </p:txBody>
      </p:sp>
      <p:sp>
        <p:nvSpPr>
          <p:cNvPr id="9" name="Freeform 8"/>
          <p:cNvSpPr/>
          <p:nvPr/>
        </p:nvSpPr>
        <p:spPr bwMode="auto">
          <a:xfrm>
            <a:off x="4218976" y="5595360"/>
            <a:ext cx="1517936" cy="8214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endParaRPr lang="en-IN" sz="1801"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488802" y="1657977"/>
            <a:ext cx="65" cy="33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56940"/>
            <a:endParaRPr lang="en-US" altLang="en-US" sz="2207" kern="0" dirty="0">
              <a:solidFill>
                <a:srgbClr val="505050"/>
              </a:solidFill>
              <a:latin typeface="Segoe UI"/>
            </a:endParaRPr>
          </a:p>
        </p:txBody>
      </p:sp>
      <p:grpSp>
        <p:nvGrpSpPr>
          <p:cNvPr id="11" name="Group 10"/>
          <p:cNvGrpSpPr>
            <a:grpSpLocks noChangeAspect="1"/>
          </p:cNvGrpSpPr>
          <p:nvPr/>
        </p:nvGrpSpPr>
        <p:grpSpPr>
          <a:xfrm>
            <a:off x="5496296" y="1181065"/>
            <a:ext cx="1116909" cy="13565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30" name="Flowchart: Magnetic Disk 29"/>
          <p:cNvSpPr/>
          <p:nvPr/>
        </p:nvSpPr>
        <p:spPr>
          <a:xfrm>
            <a:off x="4675242" y="5853478"/>
            <a:ext cx="505183" cy="387909"/>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1" name="Flowchart: Magnetic Disk 30"/>
          <p:cNvSpPr/>
          <p:nvPr/>
        </p:nvSpPr>
        <p:spPr>
          <a:xfrm>
            <a:off x="5206078" y="5853478"/>
            <a:ext cx="505183" cy="387909"/>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2" name="Flowchart: Magnetic Disk 31"/>
          <p:cNvSpPr/>
          <p:nvPr/>
        </p:nvSpPr>
        <p:spPr>
          <a:xfrm>
            <a:off x="5736917" y="5853478"/>
            <a:ext cx="505183" cy="387909"/>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3" name="Flowchart: Magnetic Disk 32"/>
          <p:cNvSpPr/>
          <p:nvPr/>
        </p:nvSpPr>
        <p:spPr>
          <a:xfrm>
            <a:off x="6265061" y="5853478"/>
            <a:ext cx="505183" cy="387909"/>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4" name="Flowchart: Magnetic Disk 33"/>
          <p:cNvSpPr/>
          <p:nvPr/>
        </p:nvSpPr>
        <p:spPr>
          <a:xfrm>
            <a:off x="6791145" y="5853478"/>
            <a:ext cx="505183" cy="387909"/>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856940"/>
            <a:endParaRPr lang="en-US" sz="1687" kern="0">
              <a:solidFill>
                <a:prstClr val="white"/>
              </a:solidFill>
              <a:latin typeface="Calibri" panose="020F0502020204030204"/>
            </a:endParaRPr>
          </a:p>
        </p:txBody>
      </p:sp>
      <p:sp>
        <p:nvSpPr>
          <p:cNvPr id="35" name="TextBox 34"/>
          <p:cNvSpPr txBox="1"/>
          <p:nvPr/>
        </p:nvSpPr>
        <p:spPr>
          <a:xfrm>
            <a:off x="5295960" y="5522425"/>
            <a:ext cx="2055017" cy="444137"/>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285" kern="0" dirty="0">
                <a:solidFill>
                  <a:srgbClr val="515151"/>
                </a:solidFill>
                <a:latin typeface="Calibri" panose="020F0502020204030204"/>
                <a:ea typeface="MS PGothic" charset="0"/>
                <a:cs typeface="Segoe UI" panose="020B0502040204020203" pitchFamily="34" charset="0"/>
              </a:rPr>
              <a:t>Blob storage [WASB(S)]</a:t>
            </a:r>
          </a:p>
        </p:txBody>
      </p:sp>
      <p:sp>
        <p:nvSpPr>
          <p:cNvPr id="40" name="Rounded Rectangle 39"/>
          <p:cNvSpPr/>
          <p:nvPr/>
        </p:nvSpPr>
        <p:spPr>
          <a:xfrm>
            <a:off x="2146553" y="1299286"/>
            <a:ext cx="1693403" cy="4115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40"/>
            <a:r>
              <a:rPr lang="en-US" sz="1313" kern="0" dirty="0">
                <a:solidFill>
                  <a:prstClr val="white"/>
                </a:solidFill>
                <a:latin typeface="Calibri" panose="020F0502020204030204"/>
              </a:rPr>
              <a:t>Queries</a:t>
            </a:r>
          </a:p>
        </p:txBody>
      </p:sp>
      <p:sp>
        <p:nvSpPr>
          <p:cNvPr id="42" name="TextBox 41"/>
          <p:cNvSpPr txBox="1"/>
          <p:nvPr/>
        </p:nvSpPr>
        <p:spPr>
          <a:xfrm>
            <a:off x="5593259" y="1233342"/>
            <a:ext cx="876093" cy="456192"/>
          </a:xfrm>
          <a:prstGeom prst="rect">
            <a:avLst/>
          </a:prstGeom>
          <a:noFill/>
        </p:spPr>
        <p:txBody>
          <a:bodyPr wrap="none" lIns="164729" tIns="131783" rIns="164729" bIns="131783" rtlCol="0">
            <a:spAutoFit/>
          </a:bodyPr>
          <a:lstStyle/>
          <a:p>
            <a:pPr algn="ctr" defTabSz="839234" fontAlgn="base">
              <a:lnSpc>
                <a:spcPct val="90000"/>
              </a:lnSpc>
              <a:spcBef>
                <a:spcPct val="0"/>
              </a:spcBef>
              <a:spcAft>
                <a:spcPts val="539"/>
              </a:spcAft>
            </a:pPr>
            <a:r>
              <a:rPr lang="en-US" sz="1372" b="1" kern="0" dirty="0">
                <a:solidFill>
                  <a:schemeClr val="accent6"/>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660013" y="1730028"/>
            <a:ext cx="813211" cy="175633"/>
          </a:xfrm>
          <a:prstGeom prst="roundRect">
            <a:avLst/>
          </a:prstGeom>
          <a:solidFill>
            <a:schemeClr val="accent1"/>
          </a:solidFill>
          <a:ln w="12700" cap="flat" cmpd="sng" algn="ctr">
            <a:noFill/>
            <a:prstDash val="solid"/>
            <a:miter lim="800000"/>
          </a:ln>
          <a:effectLst/>
        </p:spPr>
        <p:txBody>
          <a:bodyPr rtlCol="0" anchor="ctr"/>
          <a:lstStyle/>
          <a:p>
            <a:pPr algn="ctr" defTabSz="856940"/>
            <a:r>
              <a:rPr lang="en-US" sz="984" b="1" kern="0" dirty="0">
                <a:solidFill>
                  <a:prstClr val="white"/>
                </a:solidFill>
                <a:latin typeface="Calibri" panose="020F0502020204030204"/>
              </a:rPr>
              <a:t>Engine</a:t>
            </a:r>
          </a:p>
        </p:txBody>
      </p:sp>
      <p:sp>
        <p:nvSpPr>
          <p:cNvPr id="45" name="Rounded Rectangle 44"/>
          <p:cNvSpPr/>
          <p:nvPr/>
        </p:nvSpPr>
        <p:spPr>
          <a:xfrm>
            <a:off x="5668304" y="1956170"/>
            <a:ext cx="813211"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46" name="Freeform 45"/>
          <p:cNvSpPr/>
          <p:nvPr/>
        </p:nvSpPr>
        <p:spPr bwMode="auto">
          <a:xfrm>
            <a:off x="5642714" y="2161626"/>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Segoe UI Light"/>
                <a:ea typeface="Segoe UI" pitchFamily="34" charset="0"/>
                <a:cs typeface="Segoe UI" pitchFamily="34" charset="0"/>
              </a:rPr>
              <a:t>SQL DB</a:t>
            </a:r>
          </a:p>
        </p:txBody>
      </p:sp>
      <p:sp>
        <p:nvSpPr>
          <p:cNvPr id="221" name="Rounded Rectangle 220"/>
          <p:cNvSpPr/>
          <p:nvPr/>
        </p:nvSpPr>
        <p:spPr>
          <a:xfrm>
            <a:off x="653649" y="354729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23" name="Freeform 222"/>
          <p:cNvSpPr/>
          <p:nvPr/>
        </p:nvSpPr>
        <p:spPr bwMode="auto">
          <a:xfrm>
            <a:off x="592661" y="379303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12949" y="432327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163" name="Group 162"/>
          <p:cNvGrpSpPr/>
          <p:nvPr/>
        </p:nvGrpSpPr>
        <p:grpSpPr>
          <a:xfrm>
            <a:off x="1652964" y="2906087"/>
            <a:ext cx="1006741" cy="2302584"/>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65" name="TextBox 164"/>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779661"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Dist_DB_7</a:t>
            </a:r>
          </a:p>
          <a:p>
            <a:pPr defTabSz="914080" fontAlgn="base">
              <a:spcBef>
                <a:spcPct val="0"/>
              </a:spcBef>
              <a:spcAft>
                <a:spcPct val="0"/>
              </a:spcAft>
            </a:pPr>
            <a:r>
              <a:rPr lang="en-US" sz="980" b="1" kern="0" dirty="0">
                <a:solidFill>
                  <a:schemeClr val="accent6"/>
                </a:solidFill>
              </a:rPr>
              <a:t>Dist_DB_8</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Dist_DB_12</a:t>
            </a:r>
          </a:p>
        </p:txBody>
      </p:sp>
      <p:sp>
        <p:nvSpPr>
          <p:cNvPr id="172" name="Rounded Rectangle 171"/>
          <p:cNvSpPr/>
          <p:nvPr/>
        </p:nvSpPr>
        <p:spPr>
          <a:xfrm>
            <a:off x="1813268"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174" name="Freeform 173"/>
          <p:cNvSpPr/>
          <p:nvPr/>
        </p:nvSpPr>
        <p:spPr bwMode="auto">
          <a:xfrm>
            <a:off x="1752279"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872569"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176" name="Group 175"/>
          <p:cNvGrpSpPr/>
          <p:nvPr/>
        </p:nvGrpSpPr>
        <p:grpSpPr>
          <a:xfrm>
            <a:off x="2773496" y="2906087"/>
            <a:ext cx="1006741" cy="2302584"/>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78" name="TextBox 177"/>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00193"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Dist_DB_13</a:t>
            </a:r>
          </a:p>
          <a:p>
            <a:pPr defTabSz="914080" fontAlgn="base">
              <a:spcBef>
                <a:spcPct val="0"/>
              </a:spcBef>
              <a:spcAft>
                <a:spcPct val="0"/>
              </a:spcAft>
            </a:pPr>
            <a:r>
              <a:rPr lang="en-US" sz="980" b="1" kern="0" dirty="0">
                <a:solidFill>
                  <a:schemeClr val="accent6"/>
                </a:solidFill>
              </a:rPr>
              <a:t>Dist_DB_14</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Dist_DB_18</a:t>
            </a:r>
          </a:p>
        </p:txBody>
      </p:sp>
      <p:sp>
        <p:nvSpPr>
          <p:cNvPr id="185" name="Rounded Rectangle 184"/>
          <p:cNvSpPr/>
          <p:nvPr/>
        </p:nvSpPr>
        <p:spPr>
          <a:xfrm>
            <a:off x="2933799"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186" name="Freeform 185"/>
          <p:cNvSpPr/>
          <p:nvPr/>
        </p:nvSpPr>
        <p:spPr bwMode="auto">
          <a:xfrm>
            <a:off x="2872810"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993100"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188" name="Group 187"/>
          <p:cNvGrpSpPr/>
          <p:nvPr/>
        </p:nvGrpSpPr>
        <p:grpSpPr>
          <a:xfrm>
            <a:off x="3894027" y="2906087"/>
            <a:ext cx="1006741" cy="2302584"/>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190" name="TextBox 189"/>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4020725"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Dist_DB_19</a:t>
            </a:r>
          </a:p>
          <a:p>
            <a:pPr defTabSz="914080" fontAlgn="base">
              <a:spcBef>
                <a:spcPct val="0"/>
              </a:spcBef>
              <a:spcAft>
                <a:spcPct val="0"/>
              </a:spcAft>
            </a:pPr>
            <a:r>
              <a:rPr lang="en-US" sz="980" b="1" kern="0" dirty="0">
                <a:solidFill>
                  <a:schemeClr val="accent6"/>
                </a:solidFill>
              </a:rPr>
              <a:t>Dist_DB_20</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Dist_DB_24</a:t>
            </a:r>
          </a:p>
        </p:txBody>
      </p:sp>
      <p:sp>
        <p:nvSpPr>
          <p:cNvPr id="197" name="Rounded Rectangle 196"/>
          <p:cNvSpPr/>
          <p:nvPr/>
        </p:nvSpPr>
        <p:spPr>
          <a:xfrm>
            <a:off x="4054329"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198" name="Freeform 197"/>
          <p:cNvSpPr/>
          <p:nvPr/>
        </p:nvSpPr>
        <p:spPr bwMode="auto">
          <a:xfrm>
            <a:off x="3993342"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4113631"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00" name="Group 199"/>
          <p:cNvGrpSpPr/>
          <p:nvPr/>
        </p:nvGrpSpPr>
        <p:grpSpPr>
          <a:xfrm>
            <a:off x="5014558" y="2906087"/>
            <a:ext cx="1006741" cy="2302584"/>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04" name="TextBox 203"/>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141256"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Dist_DB_25</a:t>
            </a:r>
          </a:p>
          <a:p>
            <a:pPr defTabSz="914080" fontAlgn="base">
              <a:spcBef>
                <a:spcPct val="0"/>
              </a:spcBef>
              <a:spcAft>
                <a:spcPct val="0"/>
              </a:spcAft>
            </a:pPr>
            <a:r>
              <a:rPr lang="en-US" sz="980" b="1" kern="0" dirty="0">
                <a:solidFill>
                  <a:schemeClr val="accent6"/>
                </a:solidFill>
              </a:rPr>
              <a:t>Dist_DB_26</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Dist_DB_30</a:t>
            </a:r>
          </a:p>
        </p:txBody>
      </p:sp>
      <p:sp>
        <p:nvSpPr>
          <p:cNvPr id="211" name="Rounded Rectangle 210"/>
          <p:cNvSpPr/>
          <p:nvPr/>
        </p:nvSpPr>
        <p:spPr>
          <a:xfrm>
            <a:off x="5174861"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12" name="Freeform 211"/>
          <p:cNvSpPr/>
          <p:nvPr/>
        </p:nvSpPr>
        <p:spPr bwMode="auto">
          <a:xfrm>
            <a:off x="5113873"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234161"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14" name="Group 213"/>
          <p:cNvGrpSpPr/>
          <p:nvPr/>
        </p:nvGrpSpPr>
        <p:grpSpPr>
          <a:xfrm>
            <a:off x="6170703" y="2906087"/>
            <a:ext cx="1006741" cy="2302584"/>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16" name="TextBox 215"/>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6297400"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Dist_DB_31</a:t>
            </a:r>
          </a:p>
          <a:p>
            <a:pPr defTabSz="914080" fontAlgn="base">
              <a:spcBef>
                <a:spcPct val="0"/>
              </a:spcBef>
              <a:spcAft>
                <a:spcPct val="0"/>
              </a:spcAft>
            </a:pPr>
            <a:r>
              <a:rPr lang="en-US" sz="980" b="1" kern="0" dirty="0">
                <a:solidFill>
                  <a:schemeClr val="accent6"/>
                </a:solidFill>
              </a:rPr>
              <a:t>Dist_DB32</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Dist_DB_26</a:t>
            </a:r>
          </a:p>
        </p:txBody>
      </p:sp>
      <p:sp>
        <p:nvSpPr>
          <p:cNvPr id="244" name="Rounded Rectangle 243"/>
          <p:cNvSpPr/>
          <p:nvPr/>
        </p:nvSpPr>
        <p:spPr>
          <a:xfrm>
            <a:off x="633100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45" name="Freeform 244"/>
          <p:cNvSpPr/>
          <p:nvPr/>
        </p:nvSpPr>
        <p:spPr bwMode="auto">
          <a:xfrm>
            <a:off x="6270018"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390307"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47" name="Group 246"/>
          <p:cNvGrpSpPr/>
          <p:nvPr/>
        </p:nvGrpSpPr>
        <p:grpSpPr>
          <a:xfrm>
            <a:off x="7330322" y="2906087"/>
            <a:ext cx="1006741" cy="2302584"/>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49" name="TextBox 248"/>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457020"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Dist_DB_37</a:t>
            </a:r>
          </a:p>
          <a:p>
            <a:pPr defTabSz="914080" fontAlgn="base">
              <a:spcBef>
                <a:spcPct val="0"/>
              </a:spcBef>
              <a:spcAft>
                <a:spcPct val="0"/>
              </a:spcAft>
            </a:pPr>
            <a:r>
              <a:rPr lang="en-US" sz="980" b="1" kern="0" dirty="0">
                <a:solidFill>
                  <a:schemeClr val="accent6"/>
                </a:solidFill>
              </a:rPr>
              <a:t>Dist_DB_38</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Dist_DB_42</a:t>
            </a:r>
          </a:p>
        </p:txBody>
      </p:sp>
      <p:sp>
        <p:nvSpPr>
          <p:cNvPr id="256" name="Rounded Rectangle 255"/>
          <p:cNvSpPr/>
          <p:nvPr/>
        </p:nvSpPr>
        <p:spPr>
          <a:xfrm>
            <a:off x="749062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57" name="Freeform 256"/>
          <p:cNvSpPr/>
          <p:nvPr/>
        </p:nvSpPr>
        <p:spPr bwMode="auto">
          <a:xfrm>
            <a:off x="7429637"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549925"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59" name="Group 258"/>
          <p:cNvGrpSpPr/>
          <p:nvPr/>
        </p:nvGrpSpPr>
        <p:grpSpPr>
          <a:xfrm>
            <a:off x="8450852" y="2906087"/>
            <a:ext cx="1006741" cy="2302584"/>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61" name="TextBox 260"/>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577551"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Dist_DB_43</a:t>
            </a:r>
          </a:p>
          <a:p>
            <a:pPr defTabSz="914080" fontAlgn="base">
              <a:spcBef>
                <a:spcPct val="0"/>
              </a:spcBef>
              <a:spcAft>
                <a:spcPct val="0"/>
              </a:spcAft>
            </a:pPr>
            <a:r>
              <a:rPr lang="en-US" sz="980" b="1" kern="0" dirty="0">
                <a:solidFill>
                  <a:schemeClr val="accent6"/>
                </a:solidFill>
              </a:rPr>
              <a:t>Dist_DB_44</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Dist_DB_48</a:t>
            </a:r>
          </a:p>
        </p:txBody>
      </p:sp>
      <p:sp>
        <p:nvSpPr>
          <p:cNvPr id="268" name="Rounded Rectangle 267"/>
          <p:cNvSpPr/>
          <p:nvPr/>
        </p:nvSpPr>
        <p:spPr>
          <a:xfrm>
            <a:off x="8611156"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69" name="Freeform 268"/>
          <p:cNvSpPr/>
          <p:nvPr/>
        </p:nvSpPr>
        <p:spPr bwMode="auto">
          <a:xfrm>
            <a:off x="8550167"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670457"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71" name="Group 270"/>
          <p:cNvGrpSpPr/>
          <p:nvPr/>
        </p:nvGrpSpPr>
        <p:grpSpPr>
          <a:xfrm>
            <a:off x="9571384" y="2906087"/>
            <a:ext cx="1006741" cy="2302584"/>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73" name="TextBox 272"/>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698081"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Dist_DB_49</a:t>
            </a:r>
          </a:p>
          <a:p>
            <a:pPr defTabSz="914080" fontAlgn="base">
              <a:spcBef>
                <a:spcPct val="0"/>
              </a:spcBef>
              <a:spcAft>
                <a:spcPct val="0"/>
              </a:spcAft>
            </a:pPr>
            <a:r>
              <a:rPr lang="en-US" sz="980" b="1" kern="0" dirty="0">
                <a:solidFill>
                  <a:schemeClr val="accent6"/>
                </a:solidFill>
              </a:rPr>
              <a:t>Dist_DB_50</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Dist_DB_54</a:t>
            </a:r>
          </a:p>
        </p:txBody>
      </p:sp>
      <p:sp>
        <p:nvSpPr>
          <p:cNvPr id="280" name="Rounded Rectangle 279"/>
          <p:cNvSpPr/>
          <p:nvPr/>
        </p:nvSpPr>
        <p:spPr>
          <a:xfrm>
            <a:off x="973168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81" name="Freeform 280"/>
          <p:cNvSpPr/>
          <p:nvPr/>
        </p:nvSpPr>
        <p:spPr bwMode="auto">
          <a:xfrm>
            <a:off x="9670698"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790988"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grpSp>
        <p:nvGrpSpPr>
          <p:cNvPr id="283" name="Group 282"/>
          <p:cNvGrpSpPr/>
          <p:nvPr/>
        </p:nvGrpSpPr>
        <p:grpSpPr>
          <a:xfrm>
            <a:off x="10691915" y="2906087"/>
            <a:ext cx="1006741" cy="2302584"/>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08"/>
                  <a:endParaRPr lang="en-IN" sz="1655" kern="0">
                    <a:solidFill>
                      <a:srgbClr val="FFFFFF"/>
                    </a:solidFill>
                    <a:latin typeface="Calibri" panose="020F0502020204030204"/>
                  </a:endParaRPr>
                </a:p>
              </p:txBody>
            </p:sp>
          </p:grpSp>
        </p:grpSp>
        <p:sp>
          <p:nvSpPr>
            <p:cNvPr id="285" name="TextBox 284"/>
            <p:cNvSpPr txBox="1"/>
            <p:nvPr/>
          </p:nvSpPr>
          <p:spPr>
            <a:xfrm>
              <a:off x="9830164" y="3257274"/>
              <a:ext cx="1148681" cy="289879"/>
            </a:xfrm>
            <a:prstGeom prst="rect">
              <a:avLst/>
            </a:prstGeom>
            <a:noFill/>
          </p:spPr>
          <p:txBody>
            <a:bodyPr wrap="square" lIns="164729" tIns="131783" rIns="164729" bIns="131783" rtlCol="0">
              <a:spAutoFit/>
            </a:bodyPr>
            <a:lstStyle/>
            <a:p>
              <a:pPr algn="ctr" defTabSz="839234"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0818613" y="3909005"/>
            <a:ext cx="735195" cy="114007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rtlCol="0" anchor="t" anchorCtr="0" compatLnSpc="1">
            <a:prstTxWarp prst="textNoShape">
              <a:avLst/>
            </a:prstTxWarp>
          </a:bodyPr>
          <a:lstStyle/>
          <a:p>
            <a:pPr defTabSz="914080" fontAlgn="base">
              <a:spcBef>
                <a:spcPct val="0"/>
              </a:spcBef>
              <a:spcAft>
                <a:spcPct val="0"/>
              </a:spcAft>
            </a:pPr>
            <a:br>
              <a:rPr lang="en-US" sz="980" b="1" kern="0" dirty="0">
                <a:solidFill>
                  <a:schemeClr val="accent6"/>
                </a:solidFill>
              </a:rPr>
            </a:br>
            <a:r>
              <a:rPr lang="en-US" sz="980" b="1" kern="0" dirty="0">
                <a:solidFill>
                  <a:schemeClr val="accent6"/>
                </a:solidFill>
              </a:rPr>
              <a:t>Dist_DB_55</a:t>
            </a:r>
          </a:p>
          <a:p>
            <a:pPr defTabSz="914080" fontAlgn="base">
              <a:spcBef>
                <a:spcPct val="0"/>
              </a:spcBef>
              <a:spcAft>
                <a:spcPct val="0"/>
              </a:spcAft>
            </a:pPr>
            <a:r>
              <a:rPr lang="en-US" sz="980" b="1" kern="0" dirty="0">
                <a:solidFill>
                  <a:schemeClr val="accent6"/>
                </a:solidFill>
              </a:rPr>
              <a:t>Dist_DB_56</a:t>
            </a: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endParaRPr lang="en-US" sz="980" b="1" kern="0" dirty="0">
              <a:solidFill>
                <a:schemeClr val="accent6"/>
              </a:solidFill>
            </a:endParaRPr>
          </a:p>
          <a:p>
            <a:pPr defTabSz="914080" fontAlgn="base">
              <a:spcBef>
                <a:spcPct val="0"/>
              </a:spcBef>
              <a:spcAft>
                <a:spcPct val="0"/>
              </a:spcAft>
            </a:pPr>
            <a:r>
              <a:rPr lang="en-US" sz="980" b="1" kern="0" dirty="0">
                <a:solidFill>
                  <a:schemeClr val="accent6"/>
                </a:solidFill>
              </a:rPr>
              <a:t>Dist_DB_60</a:t>
            </a:r>
          </a:p>
        </p:txBody>
      </p:sp>
      <p:sp>
        <p:nvSpPr>
          <p:cNvPr id="292" name="Rounded Rectangle 291"/>
          <p:cNvSpPr/>
          <p:nvPr/>
        </p:nvSpPr>
        <p:spPr>
          <a:xfrm>
            <a:off x="1085221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40"/>
            <a:r>
              <a:rPr lang="en-US" sz="984" b="1" kern="0" dirty="0">
                <a:solidFill>
                  <a:prstClr val="white"/>
                </a:solidFill>
                <a:latin typeface="Calibri" panose="020F0502020204030204"/>
              </a:rPr>
              <a:t>DMS</a:t>
            </a:r>
          </a:p>
        </p:txBody>
      </p:sp>
      <p:sp>
        <p:nvSpPr>
          <p:cNvPr id="293" name="Freeform 292"/>
          <p:cNvSpPr/>
          <p:nvPr/>
        </p:nvSpPr>
        <p:spPr bwMode="auto">
          <a:xfrm>
            <a:off x="10791230" y="3779859"/>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23"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0911519" y="4310098"/>
            <a:ext cx="522915" cy="506833"/>
          </a:xfrm>
          <a:prstGeom prst="rect">
            <a:avLst/>
          </a:prstGeom>
          <a:noFill/>
        </p:spPr>
        <p:txBody>
          <a:bodyPr wrap="square" lIns="179285" tIns="143428" rIns="179285" bIns="143428" rtlCol="0">
            <a:spAutoFit/>
          </a:bodyPr>
          <a:lstStyle/>
          <a:p>
            <a:pPr defTabSz="1219170">
              <a:lnSpc>
                <a:spcPct val="90000"/>
              </a:lnSpc>
              <a:spcAft>
                <a:spcPts val="588"/>
              </a:spcAft>
            </a:pPr>
            <a:r>
              <a:rPr lang="en-US" sz="1568" b="1" kern="0" dirty="0">
                <a:solidFill>
                  <a:schemeClr val="accent6"/>
                </a:solidFill>
              </a:rPr>
              <a:t>…</a:t>
            </a:r>
          </a:p>
        </p:txBody>
      </p:sp>
      <p:sp>
        <p:nvSpPr>
          <p:cNvPr id="202" name="Rectangle 201"/>
          <p:cNvSpPr/>
          <p:nvPr/>
        </p:nvSpPr>
        <p:spPr>
          <a:xfrm>
            <a:off x="6840923" y="242124"/>
            <a:ext cx="5240611" cy="754225"/>
          </a:xfrm>
          <a:prstGeom prst="rect">
            <a:avLst/>
          </a:prstGeom>
          <a:noFill/>
        </p:spPr>
        <p:txBody>
          <a:bodyPr wrap="square" lIns="89643" tIns="44821" rIns="89643" bIns="44821">
            <a:spAutoFit/>
          </a:bodyPr>
          <a:lstStyle/>
          <a:p>
            <a:pPr algn="ctr" defTabSz="1219170"/>
            <a:r>
              <a:rPr lang="en-US" sz="4313" b="1" kern="0" dirty="0">
                <a:ln w="22225">
                  <a:solidFill>
                    <a:schemeClr val="tx2"/>
                  </a:solidFill>
                  <a:prstDash val="solid"/>
                </a:ln>
                <a:solidFill>
                  <a:schemeClr val="accent1"/>
                </a:solidFill>
              </a:rPr>
              <a:t>DW1000</a:t>
            </a:r>
          </a:p>
        </p:txBody>
      </p:sp>
      <p:sp>
        <p:nvSpPr>
          <p:cNvPr id="173" name="TextBox 172"/>
          <p:cNvSpPr txBox="1"/>
          <p:nvPr/>
        </p:nvSpPr>
        <p:spPr>
          <a:xfrm>
            <a:off x="9775932" y="1821000"/>
            <a:ext cx="2601315" cy="832755"/>
          </a:xfrm>
          <a:prstGeom prst="rect">
            <a:avLst/>
          </a:prstGeom>
          <a:noFill/>
        </p:spPr>
        <p:txBody>
          <a:bodyPr wrap="square" lIns="179285" tIns="143428" rIns="179285" bIns="143428" rtlCol="0">
            <a:spAutoFit/>
          </a:bodyPr>
          <a:lstStyle/>
          <a:p>
            <a:pPr defTabSz="1219170">
              <a:lnSpc>
                <a:spcPct val="90000"/>
              </a:lnSpc>
              <a:spcAft>
                <a:spcPts val="588"/>
              </a:spcAft>
            </a:pPr>
            <a:r>
              <a:rPr lang="en-US" sz="1961" kern="0" dirty="0">
                <a:gradFill>
                  <a:gsLst>
                    <a:gs pos="2917">
                      <a:schemeClr val="tx1"/>
                    </a:gs>
                    <a:gs pos="30000">
                      <a:schemeClr val="tx1"/>
                    </a:gs>
                  </a:gsLst>
                  <a:lin ang="5400000" scaled="0"/>
                </a:gradFill>
              </a:rPr>
              <a:t>DMS = Data Movement Service </a:t>
            </a:r>
          </a:p>
        </p:txBody>
      </p:sp>
      <p:sp>
        <p:nvSpPr>
          <p:cNvPr id="13" name="Flowchart: Multidocument 12"/>
          <p:cNvSpPr/>
          <p:nvPr/>
        </p:nvSpPr>
        <p:spPr bwMode="auto">
          <a:xfrm>
            <a:off x="700672" y="5596262"/>
            <a:ext cx="1515915"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Dist_DB_1.mdf</a:t>
            </a:r>
          </a:p>
        </p:txBody>
      </p:sp>
      <p:sp>
        <p:nvSpPr>
          <p:cNvPr id="228" name="Flowchart: Multidocument 227"/>
          <p:cNvSpPr/>
          <p:nvPr/>
        </p:nvSpPr>
        <p:spPr bwMode="auto">
          <a:xfrm>
            <a:off x="2416624" y="5585838"/>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Dist_DB_13.mdf</a:t>
            </a:r>
          </a:p>
        </p:txBody>
      </p:sp>
      <p:sp>
        <p:nvSpPr>
          <p:cNvPr id="229" name="Flowchart: Multidocument 228"/>
          <p:cNvSpPr/>
          <p:nvPr/>
        </p:nvSpPr>
        <p:spPr bwMode="auto">
          <a:xfrm>
            <a:off x="7684848" y="5595362"/>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Dist_DB_37.mdf</a:t>
            </a:r>
          </a:p>
        </p:txBody>
      </p:sp>
      <p:sp>
        <p:nvSpPr>
          <p:cNvPr id="230" name="Flowchart: Multidocument 229"/>
          <p:cNvSpPr/>
          <p:nvPr/>
        </p:nvSpPr>
        <p:spPr bwMode="auto">
          <a:xfrm>
            <a:off x="9532295" y="5541033"/>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80" fontAlgn="base">
              <a:spcBef>
                <a:spcPct val="0"/>
              </a:spcBef>
              <a:spcAft>
                <a:spcPct val="0"/>
              </a:spcAft>
            </a:pPr>
            <a:r>
              <a:rPr lang="en-US" sz="1372" b="1" kern="0" dirty="0">
                <a:gradFill>
                  <a:gsLst>
                    <a:gs pos="0">
                      <a:srgbClr val="FFFFFF"/>
                    </a:gs>
                    <a:gs pos="100000">
                      <a:srgbClr val="FFFFFF"/>
                    </a:gs>
                  </a:gsLst>
                  <a:lin ang="5400000" scaled="0"/>
                </a:gradFill>
              </a:rPr>
              <a:t>Dist_DB_55.mdf</a:t>
            </a:r>
          </a:p>
        </p:txBody>
      </p:sp>
    </p:spTree>
    <p:extLst>
      <p:ext uri="{BB962C8B-B14F-4D97-AF65-F5344CB8AC3E}">
        <p14:creationId xmlns:p14="http://schemas.microsoft.com/office/powerpoint/2010/main" val="37480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500"/>
                                        <p:tgtEl>
                                          <p:spTgt spid="1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5"/>
                                        </p:tgtEl>
                                        <p:attrNameLst>
                                          <p:attrName>style.visibility</p:attrName>
                                        </p:attrNameLst>
                                      </p:cBhvr>
                                      <p:to>
                                        <p:strVal val="visible"/>
                                      </p:to>
                                    </p:set>
                                    <p:animEffect transition="in" filter="fade">
                                      <p:cBhvr>
                                        <p:cTn id="18" dur="500"/>
                                        <p:tgtEl>
                                          <p:spTgt spid="1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animEffect transition="in" filter="fade">
                                      <p:cBhvr>
                                        <p:cTn id="21" dur="500"/>
                                        <p:tgtEl>
                                          <p:spTgt spid="1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fade">
                                      <p:cBhvr>
                                        <p:cTn id="24" dur="500"/>
                                        <p:tgtEl>
                                          <p:spTgt spid="18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animEffect transition="in" filter="fade">
                                      <p:cBhvr>
                                        <p:cTn id="27" dur="500"/>
                                        <p:tgtEl>
                                          <p:spTgt spid="19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fade">
                                      <p:cBhvr>
                                        <p:cTn id="30" dur="500"/>
                                        <p:tgtEl>
                                          <p:spTgt spid="1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animEffect transition="in" filter="fade">
                                      <p:cBhvr>
                                        <p:cTn id="33" dur="500"/>
                                        <p:tgtEl>
                                          <p:spTgt spid="2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3"/>
                                        </p:tgtEl>
                                        <p:attrNameLst>
                                          <p:attrName>style.visibility</p:attrName>
                                        </p:attrNameLst>
                                      </p:cBhvr>
                                      <p:to>
                                        <p:strVal val="visible"/>
                                      </p:to>
                                    </p:set>
                                    <p:animEffect transition="in" filter="fade">
                                      <p:cBhvr>
                                        <p:cTn id="36" dur="500"/>
                                        <p:tgtEl>
                                          <p:spTgt spid="2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animEffect transition="in" filter="fade">
                                      <p:cBhvr>
                                        <p:cTn id="39" dur="500"/>
                                        <p:tgtEl>
                                          <p:spTgt spid="2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6"/>
                                        </p:tgtEl>
                                        <p:attrNameLst>
                                          <p:attrName>style.visibility</p:attrName>
                                        </p:attrNameLst>
                                      </p:cBhvr>
                                      <p:to>
                                        <p:strVal val="visible"/>
                                      </p:to>
                                    </p:set>
                                    <p:animEffect transition="in" filter="fade">
                                      <p:cBhvr>
                                        <p:cTn id="42" dur="500"/>
                                        <p:tgtEl>
                                          <p:spTgt spid="2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5"/>
                                        </p:tgtEl>
                                        <p:attrNameLst>
                                          <p:attrName>style.visibility</p:attrName>
                                        </p:attrNameLst>
                                      </p:cBhvr>
                                      <p:to>
                                        <p:strVal val="visible"/>
                                      </p:to>
                                    </p:set>
                                    <p:animEffect transition="in" filter="fade">
                                      <p:cBhvr>
                                        <p:cTn id="45" dur="500"/>
                                        <p:tgtEl>
                                          <p:spTgt spid="25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8"/>
                                        </p:tgtEl>
                                        <p:attrNameLst>
                                          <p:attrName>style.visibility</p:attrName>
                                        </p:attrNameLst>
                                      </p:cBhvr>
                                      <p:to>
                                        <p:strVal val="visible"/>
                                      </p:to>
                                    </p:set>
                                    <p:animEffect transition="in" filter="fade">
                                      <p:cBhvr>
                                        <p:cTn id="48" dur="500"/>
                                        <p:tgtEl>
                                          <p:spTgt spid="2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7"/>
                                        </p:tgtEl>
                                        <p:attrNameLst>
                                          <p:attrName>style.visibility</p:attrName>
                                        </p:attrNameLst>
                                      </p:cBhvr>
                                      <p:to>
                                        <p:strVal val="visible"/>
                                      </p:to>
                                    </p:set>
                                    <p:animEffect transition="in" filter="fade">
                                      <p:cBhvr>
                                        <p:cTn id="51" dur="500"/>
                                        <p:tgtEl>
                                          <p:spTgt spid="2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0"/>
                                        </p:tgtEl>
                                        <p:attrNameLst>
                                          <p:attrName>style.visibility</p:attrName>
                                        </p:attrNameLst>
                                      </p:cBhvr>
                                      <p:to>
                                        <p:strVal val="visible"/>
                                      </p:to>
                                    </p:set>
                                    <p:animEffect transition="in" filter="fade">
                                      <p:cBhvr>
                                        <p:cTn id="54" dur="500"/>
                                        <p:tgtEl>
                                          <p:spTgt spid="27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9"/>
                                        </p:tgtEl>
                                        <p:attrNameLst>
                                          <p:attrName>style.visibility</p:attrName>
                                        </p:attrNameLst>
                                      </p:cBhvr>
                                      <p:to>
                                        <p:strVal val="visible"/>
                                      </p:to>
                                    </p:set>
                                    <p:animEffect transition="in" filter="fade">
                                      <p:cBhvr>
                                        <p:cTn id="57" dur="500"/>
                                        <p:tgtEl>
                                          <p:spTgt spid="27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2"/>
                                        </p:tgtEl>
                                        <p:attrNameLst>
                                          <p:attrName>style.visibility</p:attrName>
                                        </p:attrNameLst>
                                      </p:cBhvr>
                                      <p:to>
                                        <p:strVal val="visible"/>
                                      </p:to>
                                    </p:set>
                                    <p:animEffect transition="in" filter="fade">
                                      <p:cBhvr>
                                        <p:cTn id="60" dur="500"/>
                                        <p:tgtEl>
                                          <p:spTgt spid="28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1"/>
                                        </p:tgtEl>
                                        <p:attrNameLst>
                                          <p:attrName>style.visibility</p:attrName>
                                        </p:attrNameLst>
                                      </p:cBhvr>
                                      <p:to>
                                        <p:strVal val="visible"/>
                                      </p:to>
                                    </p:set>
                                    <p:animEffect transition="in" filter="fade">
                                      <p:cBhvr>
                                        <p:cTn id="63" dur="500"/>
                                        <p:tgtEl>
                                          <p:spTgt spid="29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4"/>
                                        </p:tgtEl>
                                        <p:attrNameLst>
                                          <p:attrName>style.visibility</p:attrName>
                                        </p:attrNameLst>
                                      </p:cBhvr>
                                      <p:to>
                                        <p:strVal val="visible"/>
                                      </p:to>
                                    </p:set>
                                    <p:animEffect transition="in" filter="fade">
                                      <p:cBhvr>
                                        <p:cTn id="66" dur="500"/>
                                        <p:tgtEl>
                                          <p:spTgt spid="294"/>
                                        </p:tgtEl>
                                      </p:cBhvr>
                                    </p:animEffect>
                                  </p:childTnLst>
                                </p:cTn>
                              </p:par>
                              <p:par>
                                <p:cTn id="67" presetID="1" presetClass="exit" presetSubtype="0" fill="hold" grpId="0" nodeType="withEffect">
                                  <p:stCondLst>
                                    <p:cond delay="0"/>
                                  </p:stCondLst>
                                  <p:childTnLst>
                                    <p:set>
                                      <p:cBhvr>
                                        <p:cTn id="68" dur="1" fill="hold">
                                          <p:stCondLst>
                                            <p:cond delay="0"/>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4" grpId="0" animBg="1"/>
      <p:bldP spid="6" grpId="0"/>
      <p:bldP spid="171" grpId="0" animBg="1"/>
      <p:bldP spid="175" grpId="0"/>
      <p:bldP spid="184" grpId="0" animBg="1"/>
      <p:bldP spid="187" grpId="0"/>
      <p:bldP spid="196" grpId="0" animBg="1"/>
      <p:bldP spid="199" grpId="0"/>
      <p:bldP spid="210" grpId="0" animBg="1"/>
      <p:bldP spid="213" grpId="0"/>
      <p:bldP spid="243" grpId="0" animBg="1"/>
      <p:bldP spid="246" grpId="0"/>
      <p:bldP spid="255" grpId="0" animBg="1"/>
      <p:bldP spid="258" grpId="0"/>
      <p:bldP spid="267" grpId="0" animBg="1"/>
      <p:bldP spid="270" grpId="0"/>
      <p:bldP spid="279" grpId="0" animBg="1"/>
      <p:bldP spid="282" grpId="0"/>
      <p:bldP spid="291" grpId="0" animBg="1"/>
      <p:bldP spid="294" grpId="0"/>
      <p:bldP spid="2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Sizing</a:t>
            </a:r>
          </a:p>
        </p:txBody>
      </p:sp>
    </p:spTree>
    <p:extLst>
      <p:ext uri="{BB962C8B-B14F-4D97-AF65-F5344CB8AC3E}">
        <p14:creationId xmlns:p14="http://schemas.microsoft.com/office/powerpoint/2010/main" val="322472897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6548" y="-14935"/>
            <a:ext cx="11655840" cy="899665"/>
          </a:xfrm>
        </p:spPr>
        <p:txBody>
          <a:bodyPr/>
          <a:lstStyle/>
          <a:p>
            <a:r>
              <a:rPr lang="en-GB" dirty="0"/>
              <a:t>Compute Sizing</a:t>
            </a:r>
            <a:br>
              <a:rPr lang="en-GB" dirty="0"/>
            </a:br>
            <a:r>
              <a:rPr lang="en-GB" sz="2800" dirty="0"/>
              <a:t>Sizing by capacity</a:t>
            </a:r>
          </a:p>
        </p:txBody>
      </p:sp>
      <p:grpSp>
        <p:nvGrpSpPr>
          <p:cNvPr id="5" name="Group 4"/>
          <p:cNvGrpSpPr/>
          <p:nvPr/>
        </p:nvGrpSpPr>
        <p:grpSpPr>
          <a:xfrm>
            <a:off x="1439383" y="1194543"/>
            <a:ext cx="9480176" cy="5171049"/>
            <a:chOff x="2771396" y="2126180"/>
            <a:chExt cx="7910906" cy="4263285"/>
          </a:xfrm>
        </p:grpSpPr>
        <p:grpSp>
          <p:nvGrpSpPr>
            <p:cNvPr id="6" name="Group 5"/>
            <p:cNvGrpSpPr/>
            <p:nvPr/>
          </p:nvGrpSpPr>
          <p:grpSpPr>
            <a:xfrm>
              <a:off x="2796746" y="2891373"/>
              <a:ext cx="1180749" cy="3263954"/>
              <a:chOff x="6239661" y="2915227"/>
              <a:chExt cx="1180749" cy="3263954"/>
            </a:xfrm>
          </p:grpSpPr>
          <p:sp>
            <p:nvSpPr>
              <p:cNvPr id="68" name="TextBox 67"/>
              <p:cNvSpPr txBox="1"/>
              <p:nvPr/>
            </p:nvSpPr>
            <p:spPr>
              <a:xfrm>
                <a:off x="6528898" y="5761266"/>
                <a:ext cx="889626" cy="417915"/>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0-4 TBs</a:t>
                </a:r>
              </a:p>
            </p:txBody>
          </p:sp>
          <p:sp>
            <p:nvSpPr>
              <p:cNvPr id="69" name="TextBox 68"/>
              <p:cNvSpPr txBox="1"/>
              <p:nvPr/>
            </p:nvSpPr>
            <p:spPr>
              <a:xfrm>
                <a:off x="6530783" y="5458329"/>
                <a:ext cx="889626"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4-8 TBs</a:t>
                </a:r>
              </a:p>
            </p:txBody>
          </p:sp>
          <p:sp>
            <p:nvSpPr>
              <p:cNvPr id="70" name="TextBox 69"/>
              <p:cNvSpPr txBox="1"/>
              <p:nvPr/>
            </p:nvSpPr>
            <p:spPr>
              <a:xfrm>
                <a:off x="6433743" y="5177595"/>
                <a:ext cx="986667"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8-12 TBs</a:t>
                </a:r>
              </a:p>
            </p:txBody>
          </p:sp>
          <p:sp>
            <p:nvSpPr>
              <p:cNvPr id="71" name="TextBox 70"/>
              <p:cNvSpPr txBox="1"/>
              <p:nvPr/>
            </p:nvSpPr>
            <p:spPr>
              <a:xfrm>
                <a:off x="6336702" y="4896861"/>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12-16 TBs</a:t>
                </a:r>
              </a:p>
            </p:txBody>
          </p:sp>
          <p:sp>
            <p:nvSpPr>
              <p:cNvPr id="72" name="TextBox 71"/>
              <p:cNvSpPr txBox="1"/>
              <p:nvPr/>
            </p:nvSpPr>
            <p:spPr>
              <a:xfrm>
                <a:off x="6336702" y="4593925"/>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16-20 TBs</a:t>
                </a:r>
              </a:p>
            </p:txBody>
          </p:sp>
          <p:sp>
            <p:nvSpPr>
              <p:cNvPr id="73" name="TextBox 72"/>
              <p:cNvSpPr txBox="1"/>
              <p:nvPr/>
            </p:nvSpPr>
            <p:spPr>
              <a:xfrm>
                <a:off x="6336702" y="4313191"/>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20-36 TBs</a:t>
                </a:r>
              </a:p>
            </p:txBody>
          </p:sp>
          <p:sp>
            <p:nvSpPr>
              <p:cNvPr id="74" name="TextBox 73"/>
              <p:cNvSpPr txBox="1"/>
              <p:nvPr/>
            </p:nvSpPr>
            <p:spPr>
              <a:xfrm>
                <a:off x="6336702" y="4032457"/>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36-48 TBs</a:t>
                </a:r>
              </a:p>
            </p:txBody>
          </p:sp>
          <p:sp>
            <p:nvSpPr>
              <p:cNvPr id="75" name="TextBox 74"/>
              <p:cNvSpPr txBox="1"/>
              <p:nvPr/>
            </p:nvSpPr>
            <p:spPr>
              <a:xfrm>
                <a:off x="6336702" y="3751723"/>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48-60 TBs</a:t>
                </a:r>
              </a:p>
            </p:txBody>
          </p:sp>
          <p:sp>
            <p:nvSpPr>
              <p:cNvPr id="76" name="TextBox 75"/>
              <p:cNvSpPr txBox="1"/>
              <p:nvPr/>
            </p:nvSpPr>
            <p:spPr>
              <a:xfrm>
                <a:off x="6336702" y="3476695"/>
                <a:ext cx="1083708"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60-80 TBs</a:t>
                </a:r>
              </a:p>
            </p:txBody>
          </p:sp>
          <p:sp>
            <p:nvSpPr>
              <p:cNvPr id="77" name="TextBox 76"/>
              <p:cNvSpPr txBox="1"/>
              <p:nvPr/>
            </p:nvSpPr>
            <p:spPr>
              <a:xfrm>
                <a:off x="6239661" y="3195961"/>
                <a:ext cx="1180749"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80-160 TBs</a:t>
                </a:r>
              </a:p>
            </p:txBody>
          </p:sp>
          <p:sp>
            <p:nvSpPr>
              <p:cNvPr id="78" name="TextBox 77"/>
              <p:cNvSpPr txBox="1"/>
              <p:nvPr/>
            </p:nvSpPr>
            <p:spPr>
              <a:xfrm>
                <a:off x="6382600" y="2915227"/>
                <a:ext cx="1037810" cy="417915"/>
              </a:xfrm>
              <a:prstGeom prst="rect">
                <a:avLst/>
              </a:prstGeom>
              <a:noFill/>
            </p:spPr>
            <p:txBody>
              <a:bodyPr wrap="none" lIns="179285" tIns="143428" rIns="179285" bIns="143428" rtlCol="0">
                <a:spAutoFit/>
              </a:bodyPr>
              <a:lstStyle/>
              <a:p>
                <a:pPr algn="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&gt;160 TBs</a:t>
                </a:r>
              </a:p>
            </p:txBody>
          </p:sp>
        </p:grpSp>
        <p:sp>
          <p:nvSpPr>
            <p:cNvPr id="7" name="TextBox 6"/>
            <p:cNvSpPr txBox="1"/>
            <p:nvPr/>
          </p:nvSpPr>
          <p:spPr>
            <a:xfrm>
              <a:off x="3837548"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100</a:t>
              </a:r>
            </a:p>
          </p:txBody>
        </p:sp>
        <p:cxnSp>
          <p:nvCxnSpPr>
            <p:cNvPr id="8" name="Straight Connector 7"/>
            <p:cNvCxnSpPr/>
            <p:nvPr/>
          </p:nvCxnSpPr>
          <p:spPr>
            <a:xfrm flipH="1">
              <a:off x="4444779"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47757"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200</a:t>
              </a:r>
            </a:p>
          </p:txBody>
        </p:sp>
        <p:cxnSp>
          <p:nvCxnSpPr>
            <p:cNvPr id="10" name="Straight Connector 9"/>
            <p:cNvCxnSpPr/>
            <p:nvPr/>
          </p:nvCxnSpPr>
          <p:spPr>
            <a:xfrm flipH="1">
              <a:off x="4954988"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34113"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300</a:t>
              </a:r>
            </a:p>
          </p:txBody>
        </p:sp>
        <p:cxnSp>
          <p:nvCxnSpPr>
            <p:cNvPr id="12" name="Straight Connector 11"/>
            <p:cNvCxnSpPr/>
            <p:nvPr/>
          </p:nvCxnSpPr>
          <p:spPr>
            <a:xfrm flipH="1">
              <a:off x="5441344"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44322"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400</a:t>
              </a:r>
            </a:p>
          </p:txBody>
        </p:sp>
        <p:cxnSp>
          <p:nvCxnSpPr>
            <p:cNvPr id="14" name="Straight Connector 13"/>
            <p:cNvCxnSpPr/>
            <p:nvPr/>
          </p:nvCxnSpPr>
          <p:spPr>
            <a:xfrm flipH="1">
              <a:off x="5951553"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54531"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500</a:t>
              </a:r>
            </a:p>
          </p:txBody>
        </p:sp>
        <p:cxnSp>
          <p:nvCxnSpPr>
            <p:cNvPr id="16" name="Straight Connector 15"/>
            <p:cNvCxnSpPr/>
            <p:nvPr/>
          </p:nvCxnSpPr>
          <p:spPr>
            <a:xfrm flipH="1">
              <a:off x="6461762"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64740" y="5969478"/>
              <a:ext cx="593259"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600</a:t>
              </a:r>
            </a:p>
          </p:txBody>
        </p:sp>
        <p:cxnSp>
          <p:nvCxnSpPr>
            <p:cNvPr id="18" name="Straight Connector 17"/>
            <p:cNvCxnSpPr/>
            <p:nvPr/>
          </p:nvCxnSpPr>
          <p:spPr>
            <a:xfrm flipH="1">
              <a:off x="6971971"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51096"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1000</a:t>
              </a:r>
            </a:p>
          </p:txBody>
        </p:sp>
        <p:cxnSp>
          <p:nvCxnSpPr>
            <p:cNvPr id="20" name="Straight Connector 19"/>
            <p:cNvCxnSpPr/>
            <p:nvPr/>
          </p:nvCxnSpPr>
          <p:spPr>
            <a:xfrm flipH="1">
              <a:off x="7596978"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49603"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1200</a:t>
              </a:r>
            </a:p>
          </p:txBody>
        </p:sp>
        <p:cxnSp>
          <p:nvCxnSpPr>
            <p:cNvPr id="22" name="Straight Connector 21"/>
            <p:cNvCxnSpPr/>
            <p:nvPr/>
          </p:nvCxnSpPr>
          <p:spPr>
            <a:xfrm flipH="1">
              <a:off x="8195485"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66997"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1500</a:t>
              </a:r>
            </a:p>
          </p:txBody>
        </p:sp>
        <p:cxnSp>
          <p:nvCxnSpPr>
            <p:cNvPr id="24" name="Straight Connector 23"/>
            <p:cNvCxnSpPr/>
            <p:nvPr/>
          </p:nvCxnSpPr>
          <p:spPr>
            <a:xfrm flipH="1">
              <a:off x="8812879"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65504"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2000</a:t>
              </a:r>
            </a:p>
          </p:txBody>
        </p:sp>
        <p:cxnSp>
          <p:nvCxnSpPr>
            <p:cNvPr id="26" name="Straight Connector 25"/>
            <p:cNvCxnSpPr/>
            <p:nvPr/>
          </p:nvCxnSpPr>
          <p:spPr>
            <a:xfrm flipH="1">
              <a:off x="9411386"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295842"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3000</a:t>
              </a:r>
            </a:p>
          </p:txBody>
        </p:sp>
        <p:cxnSp>
          <p:nvCxnSpPr>
            <p:cNvPr id="28" name="Straight Connector 27"/>
            <p:cNvCxnSpPr/>
            <p:nvPr/>
          </p:nvCxnSpPr>
          <p:spPr>
            <a:xfrm flipH="1">
              <a:off x="10041724"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36419" y="5969478"/>
              <a:ext cx="690300" cy="417916"/>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568" b="1" kern="0" dirty="0">
                  <a:solidFill>
                    <a:schemeClr val="accent2">
                      <a:lumMod val="75000"/>
                    </a:schemeClr>
                  </a:solidFill>
                  <a:latin typeface="Segoe UI" panose="020B0502040204020203" pitchFamily="34" charset="0"/>
                  <a:ea typeface="Segoe UI Black" panose="020B0A02040204020203" pitchFamily="34" charset="0"/>
                  <a:cs typeface="Segoe UI" panose="020B0502040204020203" pitchFamily="34" charset="0"/>
                </a:rPr>
                <a:t>6000</a:t>
              </a:r>
            </a:p>
          </p:txBody>
        </p:sp>
        <p:cxnSp>
          <p:nvCxnSpPr>
            <p:cNvPr id="30" name="Straight Connector 29"/>
            <p:cNvCxnSpPr/>
            <p:nvPr/>
          </p:nvCxnSpPr>
          <p:spPr>
            <a:xfrm flipH="1">
              <a:off x="10682301" y="6066556"/>
              <a:ext cx="1" cy="3229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977495" y="3134941"/>
              <a:ext cx="6704806" cy="17939"/>
              <a:chOff x="3977495" y="3151417"/>
              <a:chExt cx="6704806" cy="17939"/>
            </a:xfrm>
          </p:grpSpPr>
          <p:cxnSp>
            <p:nvCxnSpPr>
              <p:cNvPr id="66" name="Straight Arrow Connector 65"/>
              <p:cNvCxnSpPr/>
              <p:nvPr/>
            </p:nvCxnSpPr>
            <p:spPr>
              <a:xfrm flipV="1">
                <a:off x="3977495" y="3151417"/>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9164715" y="3152637"/>
                <a:ext cx="1517586" cy="7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963397" y="5951540"/>
              <a:ext cx="6718904" cy="18117"/>
              <a:chOff x="3963397" y="5951540"/>
              <a:chExt cx="6718904" cy="18117"/>
            </a:xfrm>
          </p:grpSpPr>
          <p:cxnSp>
            <p:nvCxnSpPr>
              <p:cNvPr id="64" name="Straight Arrow Connector 63"/>
              <p:cNvCxnSpPr/>
              <p:nvPr/>
            </p:nvCxnSpPr>
            <p:spPr>
              <a:xfrm flipV="1">
                <a:off x="3977495" y="5951540"/>
                <a:ext cx="6704806" cy="17939"/>
              </a:xfrm>
              <a:prstGeom prst="straightConnector1">
                <a:avLst/>
              </a:prstGeom>
              <a:ln w="28575">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3963397" y="5964862"/>
                <a:ext cx="1679091" cy="4795"/>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977495" y="5671637"/>
              <a:ext cx="6704806" cy="19199"/>
              <a:chOff x="3977495" y="5667594"/>
              <a:chExt cx="6704806" cy="19199"/>
            </a:xfrm>
          </p:grpSpPr>
          <p:cxnSp>
            <p:nvCxnSpPr>
              <p:cNvPr id="62" name="Straight Arrow Connector 61"/>
              <p:cNvCxnSpPr/>
              <p:nvPr/>
            </p:nvCxnSpPr>
            <p:spPr>
              <a:xfrm flipV="1">
                <a:off x="3977495" y="5667594"/>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410758" y="5681519"/>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977495" y="5387855"/>
              <a:ext cx="6704806" cy="17939"/>
              <a:chOff x="3977495" y="5414055"/>
              <a:chExt cx="6704806" cy="17939"/>
            </a:xfrm>
          </p:grpSpPr>
          <p:cxnSp>
            <p:nvCxnSpPr>
              <p:cNvPr id="60" name="Straight Arrow Connector 59"/>
              <p:cNvCxnSpPr/>
              <p:nvPr/>
            </p:nvCxnSpPr>
            <p:spPr>
              <a:xfrm flipV="1">
                <a:off x="3977495" y="5414055"/>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907305" y="5422647"/>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977495" y="5107951"/>
              <a:ext cx="6704806" cy="17939"/>
              <a:chOff x="3977495" y="5121871"/>
              <a:chExt cx="6704806" cy="17939"/>
            </a:xfrm>
          </p:grpSpPr>
          <p:cxnSp>
            <p:nvCxnSpPr>
              <p:cNvPr id="58" name="Straight Arrow Connector 57"/>
              <p:cNvCxnSpPr/>
              <p:nvPr/>
            </p:nvCxnSpPr>
            <p:spPr>
              <a:xfrm flipV="1">
                <a:off x="3977495" y="5121871"/>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455937" y="5134438"/>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977495" y="4826806"/>
              <a:ext cx="6704806" cy="17939"/>
              <a:chOff x="3977495" y="4817513"/>
              <a:chExt cx="6704806" cy="17939"/>
            </a:xfrm>
          </p:grpSpPr>
          <p:cxnSp>
            <p:nvCxnSpPr>
              <p:cNvPr id="56" name="Straight Arrow Connector 55"/>
              <p:cNvCxnSpPr/>
              <p:nvPr/>
            </p:nvCxnSpPr>
            <p:spPr>
              <a:xfrm flipV="1">
                <a:off x="3977495" y="4817513"/>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028694" y="4828601"/>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977495" y="4546902"/>
              <a:ext cx="6704806" cy="17939"/>
              <a:chOff x="3977495" y="4525329"/>
              <a:chExt cx="6704806" cy="17939"/>
            </a:xfrm>
          </p:grpSpPr>
          <p:cxnSp>
            <p:nvCxnSpPr>
              <p:cNvPr id="54" name="Straight Arrow Connector 53"/>
              <p:cNvCxnSpPr/>
              <p:nvPr/>
            </p:nvCxnSpPr>
            <p:spPr>
              <a:xfrm flipV="1">
                <a:off x="3977495" y="4525329"/>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719288" y="4530844"/>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977495" y="4266998"/>
              <a:ext cx="6704806" cy="17939"/>
              <a:chOff x="3977495" y="4272077"/>
              <a:chExt cx="6704806" cy="17939"/>
            </a:xfrm>
          </p:grpSpPr>
          <p:cxnSp>
            <p:nvCxnSpPr>
              <p:cNvPr id="52" name="Straight Arrow Connector 51"/>
              <p:cNvCxnSpPr/>
              <p:nvPr/>
            </p:nvCxnSpPr>
            <p:spPr>
              <a:xfrm flipV="1">
                <a:off x="3977495" y="4272077"/>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33594" y="4276617"/>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977495" y="3986502"/>
              <a:ext cx="6704806" cy="17939"/>
              <a:chOff x="3977495" y="3979893"/>
              <a:chExt cx="6704806" cy="17939"/>
            </a:xfrm>
          </p:grpSpPr>
          <p:cxnSp>
            <p:nvCxnSpPr>
              <p:cNvPr id="50" name="Straight Arrow Connector 49"/>
              <p:cNvCxnSpPr/>
              <p:nvPr/>
            </p:nvCxnSpPr>
            <p:spPr>
              <a:xfrm flipV="1">
                <a:off x="3977495" y="3979893"/>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775354" y="3985328"/>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977495" y="3696636"/>
              <a:ext cx="6704806" cy="17939"/>
              <a:chOff x="3977495" y="3696853"/>
              <a:chExt cx="6704806" cy="17939"/>
            </a:xfrm>
          </p:grpSpPr>
          <p:cxnSp>
            <p:nvCxnSpPr>
              <p:cNvPr id="48" name="Straight Arrow Connector 47"/>
              <p:cNvCxnSpPr/>
              <p:nvPr/>
            </p:nvCxnSpPr>
            <p:spPr>
              <a:xfrm flipV="1">
                <a:off x="3977495" y="3696853"/>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311271" y="3701287"/>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977495" y="3416732"/>
              <a:ext cx="6704806" cy="17939"/>
              <a:chOff x="3977495" y="3443601"/>
              <a:chExt cx="6704806" cy="17939"/>
            </a:xfrm>
          </p:grpSpPr>
          <p:cxnSp>
            <p:nvCxnSpPr>
              <p:cNvPr id="46" name="Straight Arrow Connector 45"/>
              <p:cNvCxnSpPr/>
              <p:nvPr/>
            </p:nvCxnSpPr>
            <p:spPr>
              <a:xfrm flipV="1">
                <a:off x="3977495" y="3443601"/>
                <a:ext cx="6704806" cy="17939"/>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651440" y="3446845"/>
                <a:ext cx="1706889" cy="5274"/>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flipV="1">
              <a:off x="6986740" y="2675878"/>
              <a:ext cx="1472516" cy="12078"/>
            </a:xfrm>
            <a:prstGeom prst="straightConnector1">
              <a:avLst/>
            </a:prstGeom>
            <a:ln w="28575">
              <a:solidFill>
                <a:schemeClr val="accent3"/>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986740" y="2312729"/>
              <a:ext cx="1472516" cy="16048"/>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71396" y="2126180"/>
              <a:ext cx="3014238" cy="462692"/>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961" kern="0" dirty="0">
                  <a:solidFill>
                    <a:sysClr val="windowText" lastClr="000000"/>
                  </a:solidFill>
                  <a:latin typeface="Segoe UI" panose="020B0502040204020203" pitchFamily="34" charset="0"/>
                  <a:ea typeface="Segoe UI Black" panose="020B0A02040204020203" pitchFamily="34" charset="0"/>
                  <a:cs typeface="Segoe UI" panose="020B0502040204020203" pitchFamily="34" charset="0"/>
                </a:rPr>
                <a:t>Recommended starting point</a:t>
              </a:r>
            </a:p>
          </p:txBody>
        </p:sp>
        <p:sp>
          <p:nvSpPr>
            <p:cNvPr id="45" name="TextBox 44"/>
            <p:cNvSpPr txBox="1"/>
            <p:nvPr/>
          </p:nvSpPr>
          <p:spPr>
            <a:xfrm>
              <a:off x="2771396" y="2456609"/>
              <a:ext cx="3847897" cy="462692"/>
            </a:xfrm>
            <a:prstGeom prst="rect">
              <a:avLst/>
            </a:prstGeom>
            <a:noFill/>
          </p:spPr>
          <p:txBody>
            <a:bodyPr wrap="none" lIns="179285" tIns="143428" rIns="179285" bIns="143428" rtlCol="0">
              <a:spAutoFit/>
            </a:bodyPr>
            <a:lstStyle/>
            <a:p>
              <a:pPr defTabSz="896386">
                <a:lnSpc>
                  <a:spcPct val="90000"/>
                </a:lnSpc>
                <a:spcAft>
                  <a:spcPts val="2353"/>
                </a:spcAft>
                <a:buClr>
                  <a:srgbClr val="A80000"/>
                </a:buClr>
                <a:defRPr/>
              </a:pPr>
              <a:r>
                <a:rPr lang="en-US" sz="1961" kern="0" dirty="0">
                  <a:solidFill>
                    <a:sysClr val="windowText" lastClr="000000"/>
                  </a:solidFill>
                  <a:latin typeface="Segoe UI" panose="020B0502040204020203" pitchFamily="34" charset="0"/>
                  <a:ea typeface="Segoe UI Black" panose="020B0A02040204020203" pitchFamily="34" charset="0"/>
                  <a:cs typeface="Segoe UI" panose="020B0502040204020203" pitchFamily="34" charset="0"/>
                </a:rPr>
                <a:t>Flexibility to select any range of DWUs</a:t>
              </a:r>
            </a:p>
          </p:txBody>
        </p:sp>
      </p:grpSp>
    </p:spTree>
    <p:extLst>
      <p:ext uri="{BB962C8B-B14F-4D97-AF65-F5344CB8AC3E}">
        <p14:creationId xmlns:p14="http://schemas.microsoft.com/office/powerpoint/2010/main" val="328281529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0413" y="2261211"/>
            <a:ext cx="11653523" cy="2715537"/>
          </a:xfrm>
        </p:spPr>
        <p:txBody>
          <a:bodyPr/>
          <a:lstStyle/>
          <a:p>
            <a:pPr marL="0" indent="0">
              <a:buNone/>
            </a:pPr>
            <a:r>
              <a:rPr lang="en-GB" dirty="0"/>
              <a:t>Concurrency </a:t>
            </a:r>
          </a:p>
          <a:p>
            <a:pPr marL="0" indent="0">
              <a:buNone/>
            </a:pPr>
            <a:r>
              <a:rPr lang="en-GB" dirty="0"/>
              <a:t>Transaction size</a:t>
            </a:r>
          </a:p>
          <a:p>
            <a:pPr marL="0" indent="0">
              <a:buNone/>
            </a:pPr>
            <a:r>
              <a:rPr lang="en-GB" dirty="0"/>
              <a:t>Load</a:t>
            </a:r>
          </a:p>
          <a:p>
            <a:pPr marL="0" indent="0">
              <a:buNone/>
            </a:pPr>
            <a:r>
              <a:rPr lang="en-GB" dirty="0"/>
              <a:t>Memory</a:t>
            </a:r>
          </a:p>
        </p:txBody>
      </p:sp>
      <p:sp>
        <p:nvSpPr>
          <p:cNvPr id="5" name="Title 4"/>
          <p:cNvSpPr>
            <a:spLocks noGrp="1"/>
          </p:cNvSpPr>
          <p:nvPr>
            <p:ph type="title"/>
          </p:nvPr>
        </p:nvSpPr>
        <p:spPr/>
        <p:txBody>
          <a:bodyPr/>
          <a:lstStyle/>
          <a:p>
            <a:r>
              <a:rPr lang="en-GB" dirty="0"/>
              <a:t>Compute sizing factors</a:t>
            </a:r>
          </a:p>
        </p:txBody>
      </p:sp>
      <p:sp>
        <p:nvSpPr>
          <p:cNvPr id="2" name="Right Brace 1"/>
          <p:cNvSpPr/>
          <p:nvPr/>
        </p:nvSpPr>
        <p:spPr>
          <a:xfrm>
            <a:off x="3412602" y="2261210"/>
            <a:ext cx="928909" cy="2715537"/>
          </a:xfrm>
          <a:prstGeom prst="rightBrace">
            <a:avLst>
              <a:gd name="adj1" fmla="val 46934"/>
              <a:gd name="adj2" fmla="val 50000"/>
            </a:avLst>
          </a:prstGeom>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3" name="TextBox 2"/>
          <p:cNvSpPr txBox="1"/>
          <p:nvPr/>
        </p:nvSpPr>
        <p:spPr>
          <a:xfrm>
            <a:off x="4347096" y="3202596"/>
            <a:ext cx="6356745" cy="832764"/>
          </a:xfrm>
          <a:prstGeom prst="rect">
            <a:avLst/>
          </a:prstGeom>
          <a:noFill/>
        </p:spPr>
        <p:txBody>
          <a:bodyPr wrap="none" lIns="179285" tIns="143428" rIns="179285" bIns="143428" rtlCol="0">
            <a:spAutoFit/>
          </a:bodyPr>
          <a:lstStyle/>
          <a:p>
            <a:pPr defTabSz="896386">
              <a:lnSpc>
                <a:spcPct val="90000"/>
              </a:lnSpc>
              <a:spcAft>
                <a:spcPts val="588"/>
              </a:spcAft>
              <a:defRPr/>
            </a:pPr>
            <a:r>
              <a:rPr lang="en-GB" sz="3921" kern="0" dirty="0">
                <a:solidFill>
                  <a:sysClr val="windowText" lastClr="000000"/>
                </a:solidFill>
                <a:latin typeface="+mj-lt"/>
              </a:rPr>
              <a:t>Data Warehouse Unit (DWU)</a:t>
            </a:r>
          </a:p>
        </p:txBody>
      </p:sp>
    </p:spTree>
    <p:extLst>
      <p:ext uri="{BB962C8B-B14F-4D97-AF65-F5344CB8AC3E}">
        <p14:creationId xmlns:p14="http://schemas.microsoft.com/office/powerpoint/2010/main" val="630145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113494"/>
            <a:ext cx="11655840" cy="899665"/>
          </a:xfrm>
        </p:spPr>
        <p:txBody>
          <a:bodyPr/>
          <a:lstStyle/>
          <a:p>
            <a:r>
              <a:rPr lang="en-GB" dirty="0"/>
              <a:t>Compute sizing</a:t>
            </a:r>
            <a:br>
              <a:rPr lang="en-GB" dirty="0"/>
            </a:br>
            <a:r>
              <a:rPr lang="en-GB" sz="2800" dirty="0"/>
              <a:t>Concurrency: queries</a:t>
            </a:r>
          </a:p>
        </p:txBody>
      </p:sp>
      <p:grpSp>
        <p:nvGrpSpPr>
          <p:cNvPr id="18" name="Group 17"/>
          <p:cNvGrpSpPr/>
          <p:nvPr/>
        </p:nvGrpSpPr>
        <p:grpSpPr>
          <a:xfrm>
            <a:off x="1613925" y="1524106"/>
            <a:ext cx="959175" cy="4299079"/>
            <a:chOff x="1189092" y="1759920"/>
            <a:chExt cx="978408" cy="4385284"/>
          </a:xfrm>
          <a:solidFill>
            <a:schemeClr val="accent2"/>
          </a:solidFill>
        </p:grpSpPr>
        <p:sp>
          <p:nvSpPr>
            <p:cNvPr id="6" name="Right Arrow 5"/>
            <p:cNvSpPr/>
            <p:nvPr/>
          </p:nvSpPr>
          <p:spPr bwMode="auto">
            <a:xfrm>
              <a:off x="1189092" y="1759920"/>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sp>
          <p:nvSpPr>
            <p:cNvPr id="7" name="Right Arrow 6"/>
            <p:cNvSpPr/>
            <p:nvPr/>
          </p:nvSpPr>
          <p:spPr bwMode="auto">
            <a:xfrm>
              <a:off x="1189092" y="2508962"/>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sp>
          <p:nvSpPr>
            <p:cNvPr id="8" name="Right Arrow 7"/>
            <p:cNvSpPr/>
            <p:nvPr/>
          </p:nvSpPr>
          <p:spPr bwMode="auto">
            <a:xfrm>
              <a:off x="1189092" y="3258004"/>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sp>
          <p:nvSpPr>
            <p:cNvPr id="9" name="Right Arrow 8"/>
            <p:cNvSpPr/>
            <p:nvPr/>
          </p:nvSpPr>
          <p:spPr bwMode="auto">
            <a:xfrm>
              <a:off x="1189092" y="4007046"/>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sp>
          <p:nvSpPr>
            <p:cNvPr id="10" name="Right Arrow 9"/>
            <p:cNvSpPr/>
            <p:nvPr/>
          </p:nvSpPr>
          <p:spPr bwMode="auto">
            <a:xfrm>
              <a:off x="1189092" y="4756088"/>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sp>
          <p:nvSpPr>
            <p:cNvPr id="11" name="Right Arrow 10"/>
            <p:cNvSpPr/>
            <p:nvPr/>
          </p:nvSpPr>
          <p:spPr bwMode="auto">
            <a:xfrm>
              <a:off x="1189092" y="5505130"/>
              <a:ext cx="978408" cy="640074"/>
            </a:xfrm>
            <a:prstGeom prst="rightArrow">
              <a:avLst>
                <a:gd name="adj1" fmla="val 100000"/>
                <a:gd name="adj2" fmla="val 50000"/>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1961" kern="0" dirty="0">
                  <a:gradFill>
                    <a:gsLst>
                      <a:gs pos="5439">
                        <a:srgbClr val="F8F8F8"/>
                      </a:gs>
                      <a:gs pos="10000">
                        <a:srgbClr val="F8F8F8"/>
                      </a:gs>
                    </a:gsLst>
                    <a:lin ang="5400000" scaled="0"/>
                  </a:gradFill>
                </a:rPr>
                <a:t>QID</a:t>
              </a:r>
            </a:p>
          </p:txBody>
        </p:sp>
      </p:grpSp>
      <p:grpSp>
        <p:nvGrpSpPr>
          <p:cNvPr id="29" name="Group 28"/>
          <p:cNvGrpSpPr/>
          <p:nvPr/>
        </p:nvGrpSpPr>
        <p:grpSpPr>
          <a:xfrm>
            <a:off x="2689623" y="1524106"/>
            <a:ext cx="8605585" cy="4299079"/>
            <a:chOff x="2377797" y="1608657"/>
            <a:chExt cx="8778145" cy="4385285"/>
          </a:xfrm>
        </p:grpSpPr>
        <p:sp>
          <p:nvSpPr>
            <p:cNvPr id="26" name="Flowchart: Extract 25"/>
            <p:cNvSpPr/>
            <p:nvPr/>
          </p:nvSpPr>
          <p:spPr bwMode="auto">
            <a:xfrm rot="5400000">
              <a:off x="4572323" y="-585869"/>
              <a:ext cx="4385285" cy="8774337"/>
            </a:xfrm>
            <a:prstGeom prst="flowChartExtra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GB" sz="1961" kern="0" dirty="0">
                <a:gradFill>
                  <a:gsLst>
                    <a:gs pos="5439">
                      <a:srgbClr val="F8F8F8"/>
                    </a:gs>
                    <a:gs pos="10000">
                      <a:srgbClr val="F8F8F8"/>
                    </a:gs>
                  </a:gsLst>
                  <a:lin ang="5400000" scaled="0"/>
                </a:gradFill>
              </a:endParaRPr>
            </a:p>
          </p:txBody>
        </p:sp>
        <p:sp>
          <p:nvSpPr>
            <p:cNvPr id="27" name="Rectangle 26"/>
            <p:cNvSpPr/>
            <p:nvPr/>
          </p:nvSpPr>
          <p:spPr bwMode="auto">
            <a:xfrm>
              <a:off x="6675431" y="2424567"/>
              <a:ext cx="4480511" cy="2753464"/>
            </a:xfrm>
            <a:prstGeom prst="rect">
              <a:avLst/>
            </a:prstGeom>
            <a:solidFill>
              <a:srgbClr val="F8F8F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8627" kern="0" dirty="0">
                  <a:solidFill>
                    <a:schemeClr val="tx1"/>
                  </a:solidFill>
                  <a:latin typeface="+mj-lt"/>
                </a:rPr>
                <a:t>32</a:t>
              </a:r>
            </a:p>
            <a:p>
              <a:pPr algn="ctr" defTabSz="914102" fontAlgn="base">
                <a:spcBef>
                  <a:spcPct val="0"/>
                </a:spcBef>
                <a:spcAft>
                  <a:spcPct val="0"/>
                </a:spcAft>
                <a:defRPr/>
              </a:pPr>
              <a:r>
                <a:rPr lang="en-GB" sz="5294" kern="0" dirty="0">
                  <a:solidFill>
                    <a:schemeClr val="tx1"/>
                  </a:solidFill>
                  <a:latin typeface="+mj-lt"/>
                </a:rPr>
                <a:t>active queries</a:t>
              </a:r>
              <a:endParaRPr lang="en-GB" sz="8627" kern="0" dirty="0">
                <a:solidFill>
                  <a:schemeClr val="tx1"/>
                </a:solidFill>
                <a:latin typeface="+mj-lt"/>
              </a:endParaRPr>
            </a:p>
          </p:txBody>
        </p:sp>
      </p:grpSp>
      <p:sp>
        <p:nvSpPr>
          <p:cNvPr id="28" name="TextBox 27"/>
          <p:cNvSpPr txBox="1"/>
          <p:nvPr/>
        </p:nvSpPr>
        <p:spPr>
          <a:xfrm rot="5400000">
            <a:off x="1968112" y="2730749"/>
            <a:ext cx="3277189" cy="1885790"/>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GB" sz="7058" kern="0" dirty="0">
                <a:solidFill>
                  <a:schemeClr val="bg1"/>
                </a:solidFill>
                <a:latin typeface="+mj-lt"/>
              </a:rPr>
              <a:t>1024</a:t>
            </a:r>
            <a:r>
              <a:rPr lang="en-GB" sz="4313" kern="0" dirty="0">
                <a:solidFill>
                  <a:schemeClr val="bg1"/>
                </a:solidFill>
                <a:latin typeface="+mj-lt"/>
              </a:rPr>
              <a:t> </a:t>
            </a:r>
          </a:p>
          <a:p>
            <a:pPr algn="ctr" defTabSz="896386">
              <a:lnSpc>
                <a:spcPct val="90000"/>
              </a:lnSpc>
              <a:spcAft>
                <a:spcPts val="588"/>
              </a:spcAft>
              <a:defRPr/>
            </a:pPr>
            <a:r>
              <a:rPr lang="en-GB" sz="3921" kern="0" dirty="0">
                <a:solidFill>
                  <a:schemeClr val="bg1"/>
                </a:solidFill>
                <a:latin typeface="+mj-lt"/>
              </a:rPr>
              <a:t>open sessions</a:t>
            </a:r>
            <a:endParaRPr lang="en-GB" sz="4313" kern="0" dirty="0">
              <a:solidFill>
                <a:schemeClr val="bg1"/>
              </a:solidFill>
              <a:latin typeface="+mj-lt"/>
            </a:endParaRPr>
          </a:p>
        </p:txBody>
      </p:sp>
    </p:spTree>
    <p:extLst>
      <p:ext uri="{BB962C8B-B14F-4D97-AF65-F5344CB8AC3E}">
        <p14:creationId xmlns:p14="http://schemas.microsoft.com/office/powerpoint/2010/main" val="11067961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864" y="1259159"/>
            <a:ext cx="2971379" cy="849930"/>
          </a:xfrm>
          <a:prstGeom prst="rect">
            <a:avLst/>
          </a:prstGeom>
          <a:solidFill>
            <a:schemeClr val="accent1">
              <a:lumMod val="60000"/>
              <a:lumOff val="4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8" tIns="45696" rIns="91390" bIns="45696" numCol="1" spcCol="0" rtlCol="0" fromWordArt="0" anchor="ctr" anchorCtr="0" forceAA="0" compatLnSpc="1">
            <a:prstTxWarp prst="textNoShape">
              <a:avLst/>
            </a:prstTxWarp>
            <a:noAutofit/>
          </a:bodyPr>
          <a:lstStyle/>
          <a:p>
            <a:pPr defTabSz="931834"/>
            <a:r>
              <a:rPr lang="en-US" sz="2400" kern="0" dirty="0">
                <a:solidFill>
                  <a:schemeClr val="bg1"/>
                </a:solidFill>
                <a:latin typeface="Segoe UI Light"/>
                <a:ea typeface="Segoe UI" pitchFamily="34" charset="0"/>
                <a:cs typeface="Segoe UI" pitchFamily="34" charset="0"/>
              </a:rPr>
              <a:t>Enables</a:t>
            </a:r>
            <a:r>
              <a:rPr lang="en-US" sz="2000" kern="0" dirty="0">
                <a:solidFill>
                  <a:schemeClr val="bg1"/>
                </a:solidFill>
                <a:latin typeface="Segoe UI Light"/>
                <a:ea typeface="Segoe UI" pitchFamily="34" charset="0"/>
                <a:cs typeface="Segoe UI" pitchFamily="34" charset="0"/>
              </a:rPr>
              <a:t> </a:t>
            </a:r>
            <a:br>
              <a:rPr lang="en-US" sz="2000" kern="0" dirty="0">
                <a:solidFill>
                  <a:schemeClr val="bg1"/>
                </a:solidFill>
                <a:latin typeface="Segoe UI Light"/>
                <a:ea typeface="Segoe UI" pitchFamily="34" charset="0"/>
                <a:cs typeface="Segoe UI" pitchFamily="34" charset="0"/>
              </a:rPr>
            </a:br>
            <a:r>
              <a:rPr lang="en-US" kern="0" dirty="0">
                <a:solidFill>
                  <a:schemeClr val="bg1"/>
                </a:solidFill>
                <a:latin typeface="Segoe UI Light"/>
                <a:ea typeface="Segoe UI" pitchFamily="34" charset="0"/>
                <a:cs typeface="Segoe UI" pitchFamily="34" charset="0"/>
              </a:rPr>
              <a:t>transformative insights </a:t>
            </a:r>
            <a:endParaRPr lang="en-US" sz="2000" kern="0" dirty="0">
              <a:solidFill>
                <a:schemeClr val="bg1"/>
              </a:solidFill>
              <a:latin typeface="Segoe UI Light"/>
              <a:ea typeface="Segoe UI" pitchFamily="34" charset="0"/>
              <a:cs typeface="Segoe UI" pitchFamily="34" charset="0"/>
            </a:endParaRPr>
          </a:p>
        </p:txBody>
      </p:sp>
      <p:sp>
        <p:nvSpPr>
          <p:cNvPr id="46" name="Rectangle 45"/>
          <p:cNvSpPr/>
          <p:nvPr/>
        </p:nvSpPr>
        <p:spPr>
          <a:xfrm>
            <a:off x="864" y="4933196"/>
            <a:ext cx="2971380" cy="1924318"/>
          </a:xfrm>
          <a:prstGeom prst="rect">
            <a:avLst/>
          </a:prstGeom>
          <a:solidFill>
            <a:schemeClr val="accent1">
              <a:lumMod val="60000"/>
              <a:lumOff val="4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7" tIns="45696" rIns="91390" bIns="45696" numCol="1" spcCol="0" rtlCol="0" fromWordArt="0" anchor="ctr" anchorCtr="0" forceAA="0" compatLnSpc="1">
            <a:prstTxWarp prst="textNoShape">
              <a:avLst/>
            </a:prstTxWarp>
            <a:noAutofit/>
          </a:bodyPr>
          <a:lstStyle/>
          <a:p>
            <a:pPr defTabSz="931834"/>
            <a:endParaRPr lang="en-US" sz="2400" kern="0" dirty="0">
              <a:solidFill>
                <a:schemeClr val="bg1"/>
              </a:solidFill>
              <a:latin typeface="Segoe UI Light"/>
              <a:ea typeface="Segoe UI" pitchFamily="34" charset="0"/>
              <a:cs typeface="Segoe UI" pitchFamily="34"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16" y="5066966"/>
            <a:ext cx="1516076" cy="1516076"/>
          </a:xfrm>
          <a:prstGeom prst="rect">
            <a:avLst/>
          </a:prstGeom>
        </p:spPr>
      </p:pic>
      <p:sp>
        <p:nvSpPr>
          <p:cNvPr id="4" name="Title 3"/>
          <p:cNvSpPr>
            <a:spLocks noGrp="1"/>
          </p:cNvSpPr>
          <p:nvPr>
            <p:ph type="title"/>
          </p:nvPr>
        </p:nvSpPr>
        <p:spPr/>
        <p:txBody>
          <a:bodyPr>
            <a:normAutofit/>
          </a:bodyPr>
          <a:lstStyle/>
          <a:p>
            <a:r>
              <a:rPr lang="en-US" dirty="0"/>
              <a:t>Azure SQL Data Warehouse</a:t>
            </a:r>
          </a:p>
        </p:txBody>
      </p:sp>
      <p:sp>
        <p:nvSpPr>
          <p:cNvPr id="38" name="AutoShape 45"/>
          <p:cNvSpPr>
            <a:spLocks noChangeAspect="1" noChangeArrowheads="1" noTextEdit="1"/>
          </p:cNvSpPr>
          <p:nvPr/>
        </p:nvSpPr>
        <p:spPr bwMode="auto">
          <a:xfrm>
            <a:off x="5305850" y="4745935"/>
            <a:ext cx="2083233" cy="324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kern="0" dirty="0">
              <a:solidFill>
                <a:srgbClr val="000000"/>
              </a:solidFill>
            </a:endParaRPr>
          </a:p>
        </p:txBody>
      </p:sp>
      <p:grpSp>
        <p:nvGrpSpPr>
          <p:cNvPr id="3" name="Group 2"/>
          <p:cNvGrpSpPr/>
          <p:nvPr/>
        </p:nvGrpSpPr>
        <p:grpSpPr>
          <a:xfrm>
            <a:off x="864" y="1259158"/>
            <a:ext cx="2971380" cy="5364703"/>
            <a:chOff x="-1" y="1258850"/>
            <a:chExt cx="2971801" cy="5365464"/>
          </a:xfrm>
        </p:grpSpPr>
        <p:sp>
          <p:nvSpPr>
            <p:cNvPr id="2" name="Rectangle 1"/>
            <p:cNvSpPr/>
            <p:nvPr/>
          </p:nvSpPr>
          <p:spPr>
            <a:xfrm>
              <a:off x="-1" y="4933409"/>
              <a:ext cx="2971801" cy="1690905"/>
            </a:xfrm>
            <a:prstGeom prst="rect">
              <a:avLst/>
            </a:prstGeom>
            <a:solidFill>
              <a:schemeClr val="accent1">
                <a:lumMod val="60000"/>
                <a:lumOff val="4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7" tIns="45696" rIns="91390" bIns="45696" numCol="1" spcCol="0" rtlCol="0" fromWordArt="0" anchor="ctr" anchorCtr="0" forceAA="0" compatLnSpc="1">
              <a:prstTxWarp prst="textNoShape">
                <a:avLst/>
              </a:prstTxWarp>
              <a:noAutofit/>
            </a:bodyPr>
            <a:lstStyle/>
            <a:p>
              <a:pPr defTabSz="931834"/>
              <a:endParaRPr lang="en-US" sz="2400" kern="0" dirty="0">
                <a:solidFill>
                  <a:schemeClr val="bg1"/>
                </a:solidFill>
                <a:latin typeface="Segoe UI Light"/>
                <a:ea typeface="Segoe UI" pitchFamily="34" charset="0"/>
                <a:cs typeface="Segoe UI" pitchFamily="34" charset="0"/>
              </a:endParaRPr>
            </a:p>
          </p:txBody>
        </p:sp>
        <p:grpSp>
          <p:nvGrpSpPr>
            <p:cNvPr id="317" name="Group 316"/>
            <p:cNvGrpSpPr/>
            <p:nvPr/>
          </p:nvGrpSpPr>
          <p:grpSpPr>
            <a:xfrm>
              <a:off x="0" y="1258850"/>
              <a:ext cx="2971800" cy="3668332"/>
              <a:chOff x="0" y="1258850"/>
              <a:chExt cx="2971800" cy="3668332"/>
            </a:xfrm>
          </p:grpSpPr>
          <p:sp>
            <p:nvSpPr>
              <p:cNvPr id="13" name="TextBox 12"/>
              <p:cNvSpPr txBox="1"/>
              <p:nvPr/>
            </p:nvSpPr>
            <p:spPr>
              <a:xfrm>
                <a:off x="0" y="2101994"/>
                <a:ext cx="2971800" cy="2825188"/>
              </a:xfrm>
              <a:prstGeom prst="rect">
                <a:avLst/>
              </a:prstGeom>
              <a:solidFill>
                <a:schemeClr val="bg1">
                  <a:lumMod val="95000"/>
                </a:schemeClr>
              </a:solidFill>
              <a:ln w="3175">
                <a:noFill/>
              </a:ln>
            </p:spPr>
            <p:txBody>
              <a:bodyPr wrap="square" lIns="365708" tIns="182780" rIns="91390" bIns="45696" rtlCol="0" anchor="t">
                <a:noAutofit/>
              </a:bodyPr>
              <a:lstStyle/>
              <a:p>
                <a:pPr defTabSz="896214">
                  <a:lnSpc>
                    <a:spcPct val="90000"/>
                  </a:lnSpc>
                  <a:spcBef>
                    <a:spcPts val="1200"/>
                  </a:spcBef>
                  <a:buClr>
                    <a:srgbClr val="0078D7"/>
                  </a:buClr>
                </a:pPr>
                <a:r>
                  <a:rPr lang="en-US" sz="1600" kern="0" dirty="0">
                    <a:solidFill>
                      <a:srgbClr val="505050"/>
                    </a:solidFill>
                  </a:rPr>
                  <a:t>Near real-time analytics over structured and unstructured data</a:t>
                </a:r>
              </a:p>
              <a:p>
                <a:pPr defTabSz="896214">
                  <a:lnSpc>
                    <a:spcPct val="90000"/>
                  </a:lnSpc>
                  <a:spcBef>
                    <a:spcPts val="1200"/>
                  </a:spcBef>
                  <a:buClr>
                    <a:srgbClr val="0078D7"/>
                  </a:buClr>
                </a:pPr>
                <a:r>
                  <a:rPr lang="en-US" sz="1600" kern="0" dirty="0">
                    <a:solidFill>
                      <a:srgbClr val="505050"/>
                    </a:solidFill>
                  </a:rPr>
                  <a:t>Use tools you know and love; Excel Power BI, Tableau, </a:t>
                </a:r>
                <a:r>
                  <a:rPr lang="en-US" sz="1600" kern="0" dirty="0" err="1">
                    <a:solidFill>
                      <a:srgbClr val="505050"/>
                    </a:solidFill>
                  </a:rPr>
                  <a:t>Qlik</a:t>
                </a:r>
                <a:r>
                  <a:rPr lang="en-US" sz="1600" kern="0" dirty="0">
                    <a:solidFill>
                      <a:srgbClr val="505050"/>
                    </a:solidFill>
                  </a:rPr>
                  <a:t> or 20 others</a:t>
                </a:r>
              </a:p>
              <a:p>
                <a:pPr defTabSz="896214">
                  <a:lnSpc>
                    <a:spcPct val="90000"/>
                  </a:lnSpc>
                  <a:spcBef>
                    <a:spcPts val="1200"/>
                  </a:spcBef>
                  <a:buClr>
                    <a:srgbClr val="0078D7"/>
                  </a:buClr>
                </a:pPr>
                <a:r>
                  <a:rPr lang="en-US" sz="1600" kern="0" dirty="0">
                    <a:solidFill>
                      <a:srgbClr val="505050"/>
                    </a:solidFill>
                  </a:rPr>
                  <a:t>Seamless compatibility with Azure ingestion, machine learning, and Big Data services</a:t>
                </a:r>
              </a:p>
            </p:txBody>
          </p:sp>
          <p:sp>
            <p:nvSpPr>
              <p:cNvPr id="10" name="Rectangle 9"/>
              <p:cNvSpPr/>
              <p:nvPr/>
            </p:nvSpPr>
            <p:spPr bwMode="auto">
              <a:xfrm>
                <a:off x="0" y="1258850"/>
                <a:ext cx="2971800" cy="850051"/>
              </a:xfrm>
              <a:prstGeom prst="rect">
                <a:avLst/>
              </a:prstGeom>
              <a:solidFill>
                <a:schemeClr val="accent1">
                  <a:lumMod val="60000"/>
                  <a:lumOff val="4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8" tIns="45696" rIns="91390" bIns="45696" numCol="1" spcCol="0" rtlCol="0" fromWordArt="0" anchor="ctr" anchorCtr="0" forceAA="0" compatLnSpc="1">
                <a:prstTxWarp prst="textNoShape">
                  <a:avLst/>
                </a:prstTxWarp>
                <a:noAutofit/>
              </a:bodyPr>
              <a:lstStyle/>
              <a:p>
                <a:pPr defTabSz="931834"/>
                <a:r>
                  <a:rPr lang="en-US" sz="2400" kern="0" dirty="0">
                    <a:solidFill>
                      <a:schemeClr val="bg1"/>
                    </a:solidFill>
                    <a:latin typeface="Segoe UI Light"/>
                    <a:ea typeface="Segoe UI" pitchFamily="34" charset="0"/>
                    <a:cs typeface="Segoe UI" pitchFamily="34" charset="0"/>
                  </a:rPr>
                  <a:t>Enables</a:t>
                </a:r>
                <a:r>
                  <a:rPr lang="en-US" sz="2000" kern="0" dirty="0">
                    <a:solidFill>
                      <a:schemeClr val="bg1"/>
                    </a:solidFill>
                    <a:latin typeface="Segoe UI Light"/>
                    <a:ea typeface="Segoe UI" pitchFamily="34" charset="0"/>
                    <a:cs typeface="Segoe UI" pitchFamily="34" charset="0"/>
                  </a:rPr>
                  <a:t> </a:t>
                </a:r>
                <a:br>
                  <a:rPr lang="en-US" sz="2000" kern="0" dirty="0">
                    <a:solidFill>
                      <a:schemeClr val="bg1"/>
                    </a:solidFill>
                    <a:latin typeface="Segoe UI Light"/>
                    <a:ea typeface="Segoe UI" pitchFamily="34" charset="0"/>
                    <a:cs typeface="Segoe UI" pitchFamily="34" charset="0"/>
                  </a:rPr>
                </a:br>
                <a:r>
                  <a:rPr lang="en-US" kern="0" dirty="0">
                    <a:solidFill>
                      <a:schemeClr val="bg1"/>
                    </a:solidFill>
                    <a:latin typeface="Segoe UI Light"/>
                    <a:ea typeface="Segoe UI" pitchFamily="34" charset="0"/>
                    <a:cs typeface="Segoe UI" pitchFamily="34" charset="0"/>
                  </a:rPr>
                  <a:t>transformative insights </a:t>
                </a:r>
                <a:endParaRPr lang="en-US" sz="2000" kern="0" dirty="0">
                  <a:solidFill>
                    <a:schemeClr val="bg1"/>
                  </a:solidFill>
                  <a:latin typeface="Segoe UI Light"/>
                  <a:ea typeface="Segoe UI" pitchFamily="34" charset="0"/>
                  <a:cs typeface="Segoe UI" pitchFamily="34" charset="0"/>
                </a:endParaRPr>
              </a:p>
            </p:txBody>
          </p:sp>
        </p:grpSp>
        <p:pic>
          <p:nvPicPr>
            <p:cNvPr id="121" name="Picture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56" y="5077290"/>
              <a:ext cx="1516291" cy="1516291"/>
            </a:xfrm>
            <a:prstGeom prst="rect">
              <a:avLst/>
            </a:prstGeom>
          </p:spPr>
        </p:pic>
      </p:grpSp>
      <p:grpSp>
        <p:nvGrpSpPr>
          <p:cNvPr id="5" name="Group 4"/>
          <p:cNvGrpSpPr/>
          <p:nvPr/>
        </p:nvGrpSpPr>
        <p:grpSpPr>
          <a:xfrm>
            <a:off x="3076530" y="1259158"/>
            <a:ext cx="2971379" cy="5740589"/>
            <a:chOff x="3076101" y="1258850"/>
            <a:chExt cx="2971800" cy="5741404"/>
          </a:xfrm>
        </p:grpSpPr>
        <p:sp>
          <p:nvSpPr>
            <p:cNvPr id="128" name="Rectangle 127"/>
            <p:cNvSpPr/>
            <p:nvPr/>
          </p:nvSpPr>
          <p:spPr>
            <a:xfrm>
              <a:off x="3079374" y="4933409"/>
              <a:ext cx="2965710" cy="1690905"/>
            </a:xfrm>
            <a:prstGeom prst="rect">
              <a:avLst/>
            </a:prstGeom>
            <a:solidFill>
              <a:schemeClr val="accent1"/>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2843" tIns="45696" rIns="91390" bIns="45696" numCol="1" spcCol="0" rtlCol="0" fromWordArt="0" anchor="ctr" anchorCtr="0" forceAA="0" compatLnSpc="1">
              <a:prstTxWarp prst="textNoShape">
                <a:avLst/>
              </a:prstTxWarp>
              <a:noAutofit/>
            </a:bodyPr>
            <a:lstStyle/>
            <a:p>
              <a:pPr defTabSz="931834"/>
              <a:endParaRPr lang="en-US" sz="2400" kern="0">
                <a:solidFill>
                  <a:schemeClr val="bg1"/>
                </a:solidFill>
                <a:latin typeface="Segoe UI Light"/>
                <a:ea typeface="Segoe UI" pitchFamily="34" charset="0"/>
                <a:cs typeface="Segoe UI" pitchFamily="34" charset="0"/>
              </a:endParaRPr>
            </a:p>
          </p:txBody>
        </p:sp>
        <p:grpSp>
          <p:nvGrpSpPr>
            <p:cNvPr id="318" name="Group 317"/>
            <p:cNvGrpSpPr/>
            <p:nvPr/>
          </p:nvGrpSpPr>
          <p:grpSpPr>
            <a:xfrm>
              <a:off x="3076101" y="1258850"/>
              <a:ext cx="2971800" cy="3669986"/>
              <a:chOff x="3076101" y="1258850"/>
              <a:chExt cx="2971800" cy="3669986"/>
            </a:xfrm>
          </p:grpSpPr>
          <p:sp>
            <p:nvSpPr>
              <p:cNvPr id="14" name="TextBox 13"/>
              <p:cNvSpPr txBox="1"/>
              <p:nvPr/>
            </p:nvSpPr>
            <p:spPr>
              <a:xfrm>
                <a:off x="3076101" y="2108901"/>
                <a:ext cx="2971800" cy="2819935"/>
              </a:xfrm>
              <a:prstGeom prst="rect">
                <a:avLst/>
              </a:prstGeom>
              <a:solidFill>
                <a:schemeClr val="bg1">
                  <a:lumMod val="95000"/>
                </a:schemeClr>
              </a:solidFill>
              <a:ln w="3175">
                <a:noFill/>
              </a:ln>
            </p:spPr>
            <p:txBody>
              <a:bodyPr wrap="square" lIns="182854" tIns="182780" rIns="548562" bIns="45696" rtlCol="0" anchor="t">
                <a:no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96214">
                  <a:spcBef>
                    <a:spcPts val="1200"/>
                  </a:spcBef>
                  <a:spcAft>
                    <a:spcPts val="0"/>
                  </a:spcAft>
                  <a:buClr>
                    <a:srgbClr val="0078D7"/>
                  </a:buClr>
                </a:pPr>
                <a:r>
                  <a:rPr lang="en-US" sz="1600" kern="0" dirty="0">
                    <a:solidFill>
                      <a:srgbClr val="505050"/>
                    </a:solidFill>
                  </a:rPr>
                  <a:t>Easily scale your workload in minutes</a:t>
                </a:r>
              </a:p>
              <a:p>
                <a:pPr defTabSz="896214">
                  <a:spcBef>
                    <a:spcPts val="1200"/>
                  </a:spcBef>
                  <a:spcAft>
                    <a:spcPts val="0"/>
                  </a:spcAft>
                  <a:buClr>
                    <a:srgbClr val="0078D7"/>
                  </a:buClr>
                </a:pPr>
                <a:r>
                  <a:rPr lang="en-US" sz="1600" kern="0" dirty="0">
                    <a:solidFill>
                      <a:srgbClr val="505050"/>
                    </a:solidFill>
                  </a:rPr>
                  <a:t>Decoupled storage and compute; pay for only the compute you use</a:t>
                </a:r>
              </a:p>
              <a:p>
                <a:pPr defTabSz="896214">
                  <a:spcBef>
                    <a:spcPts val="1200"/>
                  </a:spcBef>
                  <a:spcAft>
                    <a:spcPts val="0"/>
                  </a:spcAft>
                  <a:buClr>
                    <a:srgbClr val="0078D7"/>
                  </a:buClr>
                </a:pPr>
                <a:r>
                  <a:rPr lang="en-US" sz="1600" kern="0" dirty="0">
                    <a:solidFill>
                      <a:srgbClr val="505050"/>
                    </a:solidFill>
                  </a:rPr>
                  <a:t>Innovative “Pause” feature to stop compute and save even more</a:t>
                </a:r>
              </a:p>
            </p:txBody>
          </p:sp>
          <p:sp>
            <p:nvSpPr>
              <p:cNvPr id="60" name="Rectangle 59"/>
              <p:cNvSpPr/>
              <p:nvPr/>
            </p:nvSpPr>
            <p:spPr bwMode="auto">
              <a:xfrm>
                <a:off x="3076101" y="1258850"/>
                <a:ext cx="2971800" cy="850051"/>
              </a:xfrm>
              <a:prstGeom prst="rect">
                <a:avLst/>
              </a:prstGeom>
              <a:solidFill>
                <a:schemeClr val="accent1"/>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45696" rIns="91390" bIns="45696" numCol="1" spcCol="0" rtlCol="0" fromWordArt="0" anchor="ctr" anchorCtr="0" forceAA="0" compatLnSpc="1">
                <a:prstTxWarp prst="textNoShape">
                  <a:avLst/>
                </a:prstTxWarp>
                <a:noAutofit/>
              </a:bodyPr>
              <a:lstStyle/>
              <a:p>
                <a:pPr defTabSz="931834"/>
                <a:r>
                  <a:rPr lang="en-US" sz="2400" kern="0" dirty="0">
                    <a:solidFill>
                      <a:schemeClr val="bg1"/>
                    </a:solidFill>
                    <a:latin typeface="Segoe UI Light"/>
                    <a:ea typeface="Segoe UI" pitchFamily="34" charset="0"/>
                    <a:cs typeface="Segoe UI" pitchFamily="34" charset="0"/>
                  </a:rPr>
                  <a:t>Scales in minutes</a:t>
                </a:r>
              </a:p>
              <a:p>
                <a:pPr defTabSz="931834"/>
                <a:r>
                  <a:rPr lang="en-US" kern="0" dirty="0">
                    <a:solidFill>
                      <a:schemeClr val="bg1"/>
                    </a:solidFill>
                    <a:latin typeface="Segoe UI Light"/>
                    <a:ea typeface="Segoe UI" pitchFamily="34" charset="0"/>
                    <a:cs typeface="Segoe UI" pitchFamily="34" charset="0"/>
                  </a:rPr>
                  <a:t>with more freedom</a:t>
                </a:r>
              </a:p>
            </p:txBody>
          </p:sp>
        </p:grpSp>
        <p:pic>
          <p:nvPicPr>
            <p:cNvPr id="122" name="Picture 1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769" y="4763830"/>
              <a:ext cx="2236424" cy="2236424"/>
            </a:xfrm>
            <a:prstGeom prst="rect">
              <a:avLst/>
            </a:prstGeom>
          </p:spPr>
        </p:pic>
      </p:grpSp>
      <p:grpSp>
        <p:nvGrpSpPr>
          <p:cNvPr id="7" name="Group 6"/>
          <p:cNvGrpSpPr/>
          <p:nvPr/>
        </p:nvGrpSpPr>
        <p:grpSpPr>
          <a:xfrm>
            <a:off x="6148144" y="1259158"/>
            <a:ext cx="2973424" cy="5364703"/>
            <a:chOff x="6148151" y="1258850"/>
            <a:chExt cx="2973845" cy="5365464"/>
          </a:xfrm>
        </p:grpSpPr>
        <p:sp>
          <p:nvSpPr>
            <p:cNvPr id="130" name="Rectangle 129"/>
            <p:cNvSpPr/>
            <p:nvPr/>
          </p:nvSpPr>
          <p:spPr>
            <a:xfrm>
              <a:off x="6150024" y="4933409"/>
              <a:ext cx="2965710" cy="1690905"/>
            </a:xfrm>
            <a:prstGeom prst="rect">
              <a:avLst/>
            </a:prstGeom>
            <a:solidFill>
              <a:schemeClr val="accent1">
                <a:lumMod val="7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7" tIns="45696" rIns="91390" bIns="45696" numCol="1" spcCol="0" rtlCol="0" fromWordArt="0" anchor="ctr" anchorCtr="0" forceAA="0" compatLnSpc="1">
              <a:prstTxWarp prst="textNoShape">
                <a:avLst/>
              </a:prstTxWarp>
              <a:noAutofit/>
            </a:bodyPr>
            <a:lstStyle/>
            <a:p>
              <a:pPr defTabSz="931834"/>
              <a:endParaRPr lang="en-US" sz="2400" kern="0">
                <a:solidFill>
                  <a:schemeClr val="bg1"/>
                </a:solidFill>
                <a:latin typeface="Segoe UI Light"/>
                <a:ea typeface="Segoe UI" pitchFamily="34" charset="0"/>
                <a:cs typeface="Segoe UI" pitchFamily="34" charset="0"/>
              </a:endParaRPr>
            </a:p>
          </p:txBody>
        </p:sp>
        <p:grpSp>
          <p:nvGrpSpPr>
            <p:cNvPr id="321" name="Group 320"/>
            <p:cNvGrpSpPr/>
            <p:nvPr/>
          </p:nvGrpSpPr>
          <p:grpSpPr>
            <a:xfrm>
              <a:off x="6148151" y="1258850"/>
              <a:ext cx="2973845" cy="3668332"/>
              <a:chOff x="6148151" y="1258850"/>
              <a:chExt cx="2973845" cy="3668332"/>
            </a:xfrm>
          </p:grpSpPr>
          <p:sp>
            <p:nvSpPr>
              <p:cNvPr id="15" name="TextBox 14"/>
              <p:cNvSpPr txBox="1"/>
              <p:nvPr/>
            </p:nvSpPr>
            <p:spPr>
              <a:xfrm>
                <a:off x="6150196" y="2108901"/>
                <a:ext cx="2971800" cy="2818281"/>
              </a:xfrm>
              <a:prstGeom prst="rect">
                <a:avLst/>
              </a:prstGeom>
              <a:solidFill>
                <a:schemeClr val="bg1">
                  <a:lumMod val="95000"/>
                </a:schemeClr>
              </a:solidFill>
              <a:ln w="3175">
                <a:noFill/>
              </a:ln>
            </p:spPr>
            <p:txBody>
              <a:bodyPr wrap="square" lIns="182854" tIns="182780" rIns="365561" bIns="45696" rtlCol="0" anchor="t">
                <a:no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96214">
                  <a:spcBef>
                    <a:spcPts val="1200"/>
                  </a:spcBef>
                  <a:spcAft>
                    <a:spcPts val="0"/>
                  </a:spcAft>
                  <a:buClr>
                    <a:srgbClr val="0078D7"/>
                  </a:buClr>
                </a:pPr>
                <a:r>
                  <a:rPr lang="en-US" sz="1600" kern="0" dirty="0">
                    <a:solidFill>
                      <a:srgbClr val="505050"/>
                    </a:solidFill>
                  </a:rPr>
                  <a:t>Multiple layers of data protection</a:t>
                </a:r>
              </a:p>
              <a:p>
                <a:pPr defTabSz="896214">
                  <a:spcBef>
                    <a:spcPts val="1200"/>
                  </a:spcBef>
                  <a:spcAft>
                    <a:spcPts val="0"/>
                  </a:spcAft>
                  <a:buClr>
                    <a:srgbClr val="0078D7"/>
                  </a:buClr>
                </a:pPr>
                <a:r>
                  <a:rPr lang="en-US" sz="1600" kern="0" dirty="0">
                    <a:solidFill>
                      <a:srgbClr val="505050"/>
                    </a:solidFill>
                  </a:rPr>
                  <a:t>Encryption at rest, in motion or in use</a:t>
                </a:r>
              </a:p>
              <a:p>
                <a:pPr defTabSz="896214">
                  <a:spcBef>
                    <a:spcPts val="1200"/>
                  </a:spcBef>
                  <a:spcAft>
                    <a:spcPts val="0"/>
                  </a:spcAft>
                  <a:buClr>
                    <a:srgbClr val="0078D7"/>
                  </a:buClr>
                </a:pPr>
                <a:r>
                  <a:rPr lang="en-US" sz="1600" kern="0" dirty="0">
                    <a:solidFill>
                      <a:srgbClr val="505050"/>
                    </a:solidFill>
                  </a:rPr>
                  <a:t>Tools to monitor data security</a:t>
                </a:r>
              </a:p>
              <a:p>
                <a:pPr defTabSz="896214">
                  <a:spcBef>
                    <a:spcPts val="1200"/>
                  </a:spcBef>
                  <a:spcAft>
                    <a:spcPts val="0"/>
                  </a:spcAft>
                  <a:buClr>
                    <a:srgbClr val="0078D7"/>
                  </a:buClr>
                </a:pPr>
                <a:r>
                  <a:rPr lang="en-US" sz="1600" kern="0" dirty="0">
                    <a:solidFill>
                      <a:srgbClr val="505050"/>
                    </a:solidFill>
                  </a:rPr>
                  <a:t>Protect user access to </a:t>
                </a:r>
                <a:br>
                  <a:rPr lang="en-US" sz="1600" kern="0" dirty="0">
                    <a:solidFill>
                      <a:srgbClr val="505050"/>
                    </a:solidFill>
                  </a:rPr>
                </a:br>
                <a:r>
                  <a:rPr lang="en-US" sz="1600" kern="0" dirty="0">
                    <a:solidFill>
                      <a:srgbClr val="505050"/>
                    </a:solidFill>
                  </a:rPr>
                  <a:t>data with Azure Active Directory</a:t>
                </a:r>
              </a:p>
              <a:p>
                <a:pPr defTabSz="896214">
                  <a:spcBef>
                    <a:spcPts val="1200"/>
                  </a:spcBef>
                  <a:spcAft>
                    <a:spcPts val="0"/>
                  </a:spcAft>
                  <a:buClr>
                    <a:srgbClr val="0078D7"/>
                  </a:buClr>
                </a:pPr>
                <a:endParaRPr lang="en-US" sz="1600" kern="0" dirty="0">
                  <a:solidFill>
                    <a:srgbClr val="505050"/>
                  </a:solidFill>
                </a:endParaRPr>
              </a:p>
            </p:txBody>
          </p:sp>
          <p:sp>
            <p:nvSpPr>
              <p:cNvPr id="63" name="Rectangle 62"/>
              <p:cNvSpPr/>
              <p:nvPr/>
            </p:nvSpPr>
            <p:spPr bwMode="auto">
              <a:xfrm>
                <a:off x="6148151" y="1258850"/>
                <a:ext cx="2971800" cy="850051"/>
              </a:xfrm>
              <a:prstGeom prst="rect">
                <a:avLst/>
              </a:prstGeom>
              <a:solidFill>
                <a:schemeClr val="accent1">
                  <a:lumMod val="7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45696" rIns="91390" bIns="45696" numCol="1" spcCol="0" rtlCol="0" fromWordArt="0" anchor="ctr" anchorCtr="0" forceAA="0" compatLnSpc="1">
                <a:prstTxWarp prst="textNoShape">
                  <a:avLst/>
                </a:prstTxWarp>
                <a:noAutofit/>
              </a:bodyPr>
              <a:lstStyle/>
              <a:p>
                <a:pPr defTabSz="931834"/>
                <a:r>
                  <a:rPr lang="en-US" sz="2400" kern="0" dirty="0">
                    <a:solidFill>
                      <a:schemeClr val="bg1"/>
                    </a:solidFill>
                    <a:latin typeface="Segoe UI Light"/>
                    <a:ea typeface="Segoe UI" pitchFamily="34" charset="0"/>
                    <a:cs typeface="Segoe UI" pitchFamily="34" charset="0"/>
                  </a:rPr>
                  <a:t>Helps secure </a:t>
                </a:r>
              </a:p>
              <a:p>
                <a:pPr defTabSz="931834"/>
                <a:r>
                  <a:rPr lang="en-US" kern="0" dirty="0">
                    <a:solidFill>
                      <a:schemeClr val="bg1"/>
                    </a:solidFill>
                    <a:latin typeface="Segoe UI Light"/>
                    <a:ea typeface="Segoe UI" pitchFamily="34" charset="0"/>
                    <a:cs typeface="Segoe UI" pitchFamily="34" charset="0"/>
                  </a:rPr>
                  <a:t>and protect</a:t>
                </a:r>
              </a:p>
            </p:txBody>
          </p:sp>
        </p:grpSp>
        <p:pic>
          <p:nvPicPr>
            <p:cNvPr id="125" name="Picture 1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906" y="5067198"/>
              <a:ext cx="1464935" cy="1464935"/>
            </a:xfrm>
            <a:prstGeom prst="rect">
              <a:avLst/>
            </a:prstGeom>
          </p:spPr>
        </p:pic>
      </p:grpSp>
      <p:grpSp>
        <p:nvGrpSpPr>
          <p:cNvPr id="8" name="Group 7"/>
          <p:cNvGrpSpPr/>
          <p:nvPr/>
        </p:nvGrpSpPr>
        <p:grpSpPr>
          <a:xfrm>
            <a:off x="9219757" y="1259158"/>
            <a:ext cx="2971379" cy="5364703"/>
            <a:chOff x="9220200" y="1258850"/>
            <a:chExt cx="2971800" cy="5365464"/>
          </a:xfrm>
        </p:grpSpPr>
        <p:sp>
          <p:nvSpPr>
            <p:cNvPr id="132" name="Rectangle 131"/>
            <p:cNvSpPr/>
            <p:nvPr/>
          </p:nvSpPr>
          <p:spPr>
            <a:xfrm>
              <a:off x="9220200" y="4933409"/>
              <a:ext cx="2965710" cy="1690905"/>
            </a:xfrm>
            <a:prstGeom prst="rect">
              <a:avLst/>
            </a:prstGeom>
            <a:solidFill>
              <a:schemeClr val="accent1">
                <a:lumMod val="5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7" tIns="45696" rIns="91390" bIns="45696" numCol="1" spcCol="0" rtlCol="0" fromWordArt="0" anchor="ctr" anchorCtr="0" forceAA="0" compatLnSpc="1">
              <a:prstTxWarp prst="textNoShape">
                <a:avLst/>
              </a:prstTxWarp>
              <a:noAutofit/>
            </a:bodyPr>
            <a:lstStyle/>
            <a:p>
              <a:pPr defTabSz="931834"/>
              <a:endParaRPr lang="en-US" sz="2400" kern="0">
                <a:solidFill>
                  <a:schemeClr val="bg1"/>
                </a:solidFill>
                <a:latin typeface="Segoe UI Light"/>
                <a:ea typeface="Segoe UI" pitchFamily="34" charset="0"/>
                <a:cs typeface="Segoe UI" pitchFamily="34" charset="0"/>
              </a:endParaRPr>
            </a:p>
          </p:txBody>
        </p:sp>
        <p:grpSp>
          <p:nvGrpSpPr>
            <p:cNvPr id="322" name="Group 321"/>
            <p:cNvGrpSpPr/>
            <p:nvPr/>
          </p:nvGrpSpPr>
          <p:grpSpPr>
            <a:xfrm>
              <a:off x="9220200" y="1258850"/>
              <a:ext cx="2971800" cy="3662034"/>
              <a:chOff x="9220200" y="1258850"/>
              <a:chExt cx="2971800" cy="3662034"/>
            </a:xfrm>
          </p:grpSpPr>
          <p:sp>
            <p:nvSpPr>
              <p:cNvPr id="41" name="TextBox 40"/>
              <p:cNvSpPr txBox="1"/>
              <p:nvPr/>
            </p:nvSpPr>
            <p:spPr>
              <a:xfrm>
                <a:off x="9220200" y="2108902"/>
                <a:ext cx="2971800" cy="2811982"/>
              </a:xfrm>
              <a:prstGeom prst="rect">
                <a:avLst/>
              </a:prstGeom>
              <a:solidFill>
                <a:schemeClr val="bg1">
                  <a:lumMod val="95000"/>
                </a:schemeClr>
              </a:solidFill>
              <a:ln w="3175">
                <a:noFill/>
              </a:ln>
            </p:spPr>
            <p:txBody>
              <a:bodyPr wrap="square" lIns="182854" tIns="182780" rIns="365561" bIns="45696" rtlCol="0" anchor="t">
                <a:no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96214">
                  <a:spcBef>
                    <a:spcPts val="1200"/>
                  </a:spcBef>
                  <a:spcAft>
                    <a:spcPts val="0"/>
                  </a:spcAft>
                  <a:buClr>
                    <a:srgbClr val="0078D7"/>
                  </a:buClr>
                </a:pPr>
                <a:r>
                  <a:rPr lang="en-US" sz="1600" kern="0" dirty="0">
                    <a:solidFill>
                      <a:srgbClr val="505050"/>
                    </a:solidFill>
                  </a:rPr>
                  <a:t>A single SQL-based view across data sources</a:t>
                </a:r>
              </a:p>
              <a:p>
                <a:pPr defTabSz="896214">
                  <a:spcBef>
                    <a:spcPts val="1200"/>
                  </a:spcBef>
                  <a:spcAft>
                    <a:spcPts val="0"/>
                  </a:spcAft>
                  <a:buClr>
                    <a:srgbClr val="0078D7"/>
                  </a:buClr>
                </a:pPr>
                <a:r>
                  <a:rPr lang="en-US" sz="1600" kern="0" dirty="0">
                    <a:solidFill>
                      <a:srgbClr val="505050"/>
                    </a:solidFill>
                  </a:rPr>
                  <a:t>Seamlessly ingest data from on-premises, cloud, devices, and apps</a:t>
                </a:r>
              </a:p>
              <a:p>
                <a:pPr defTabSz="896214">
                  <a:spcBef>
                    <a:spcPts val="1200"/>
                  </a:spcBef>
                  <a:spcAft>
                    <a:spcPts val="0"/>
                  </a:spcAft>
                  <a:buClr>
                    <a:srgbClr val="0078D7"/>
                  </a:buClr>
                </a:pPr>
                <a:r>
                  <a:rPr lang="en-US" sz="1600" kern="0" dirty="0">
                    <a:solidFill>
                      <a:srgbClr val="505050"/>
                    </a:solidFill>
                  </a:rPr>
                  <a:t>Built on SQL Server technology using tools you know love SSMS and Visual Studio SSDT</a:t>
                </a:r>
              </a:p>
              <a:p>
                <a:pPr defTabSz="896214">
                  <a:spcBef>
                    <a:spcPts val="1200"/>
                  </a:spcBef>
                  <a:spcAft>
                    <a:spcPts val="0"/>
                  </a:spcAft>
                  <a:buClr>
                    <a:srgbClr val="0078D7"/>
                  </a:buClr>
                </a:pPr>
                <a:endParaRPr lang="en-US" sz="1600" kern="0" dirty="0">
                  <a:solidFill>
                    <a:srgbClr val="505050"/>
                  </a:solidFill>
                </a:endParaRPr>
              </a:p>
            </p:txBody>
          </p:sp>
          <p:sp>
            <p:nvSpPr>
              <p:cNvPr id="45" name="Rectangle 44"/>
              <p:cNvSpPr/>
              <p:nvPr/>
            </p:nvSpPr>
            <p:spPr bwMode="auto">
              <a:xfrm>
                <a:off x="9220200" y="1258850"/>
                <a:ext cx="2971800" cy="850051"/>
              </a:xfrm>
              <a:prstGeom prst="rect">
                <a:avLst/>
              </a:prstGeom>
              <a:solidFill>
                <a:schemeClr val="accent1">
                  <a:lumMod val="5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45696" rIns="91390" bIns="45696" numCol="1" spcCol="0" rtlCol="0" fromWordArt="0" anchor="ctr" anchorCtr="0" forceAA="0" compatLnSpc="1">
                <a:prstTxWarp prst="textNoShape">
                  <a:avLst/>
                </a:prstTxWarp>
                <a:noAutofit/>
              </a:bodyPr>
              <a:lstStyle/>
              <a:p>
                <a:pPr defTabSz="931834"/>
                <a:r>
                  <a:rPr lang="en-US" sz="2400" kern="0" dirty="0">
                    <a:solidFill>
                      <a:schemeClr val="bg1"/>
                    </a:solidFill>
                    <a:latin typeface="Segoe UI Light"/>
                    <a:ea typeface="Segoe UI" pitchFamily="34" charset="0"/>
                    <a:cs typeface="Segoe UI" pitchFamily="34" charset="0"/>
                  </a:rPr>
                  <a:t>Gets you up</a:t>
                </a:r>
              </a:p>
              <a:p>
                <a:pPr defTabSz="931834"/>
                <a:r>
                  <a:rPr lang="en-US" kern="0" dirty="0">
                    <a:solidFill>
                      <a:schemeClr val="bg1"/>
                    </a:solidFill>
                    <a:latin typeface="Segoe UI Light"/>
                    <a:ea typeface="Segoe UI" pitchFamily="34" charset="0"/>
                    <a:cs typeface="Segoe UI" pitchFamily="34" charset="0"/>
                  </a:rPr>
                  <a:t>&amp; running quickly</a:t>
                </a:r>
              </a:p>
            </p:txBody>
          </p:sp>
        </p:grpSp>
        <p:grpSp>
          <p:nvGrpSpPr>
            <p:cNvPr id="20" name="Group 19"/>
            <p:cNvGrpSpPr/>
            <p:nvPr/>
          </p:nvGrpSpPr>
          <p:grpSpPr>
            <a:xfrm>
              <a:off x="9564159" y="5024399"/>
              <a:ext cx="2371449" cy="1595864"/>
              <a:chOff x="9564159" y="5024399"/>
              <a:chExt cx="2371449" cy="1595864"/>
            </a:xfrm>
          </p:grpSpPr>
          <p:sp>
            <p:nvSpPr>
              <p:cNvPr id="271" name="Freeform 63"/>
              <p:cNvSpPr>
                <a:spLocks/>
              </p:cNvSpPr>
              <p:nvPr/>
            </p:nvSpPr>
            <p:spPr bwMode="auto">
              <a:xfrm>
                <a:off x="11047838" y="5024399"/>
                <a:ext cx="887770" cy="584714"/>
              </a:xfrm>
              <a:custGeom>
                <a:avLst/>
                <a:gdLst>
                  <a:gd name="T0" fmla="*/ 457 w 544"/>
                  <a:gd name="T1" fmla="*/ 157 h 358"/>
                  <a:gd name="T2" fmla="*/ 457 w 544"/>
                  <a:gd name="T3" fmla="*/ 150 h 358"/>
                  <a:gd name="T4" fmla="*/ 307 w 544"/>
                  <a:gd name="T5" fmla="*/ 0 h 358"/>
                  <a:gd name="T6" fmla="*/ 182 w 544"/>
                  <a:gd name="T7" fmla="*/ 67 h 358"/>
                  <a:gd name="T8" fmla="*/ 141 w 544"/>
                  <a:gd name="T9" fmla="*/ 56 h 358"/>
                  <a:gd name="T10" fmla="*/ 54 w 544"/>
                  <a:gd name="T11" fmla="*/ 141 h 358"/>
                  <a:gd name="T12" fmla="*/ 0 w 544"/>
                  <a:gd name="T13" fmla="*/ 240 h 358"/>
                  <a:gd name="T14" fmla="*/ 105 w 544"/>
                  <a:gd name="T15" fmla="*/ 358 h 358"/>
                  <a:gd name="T16" fmla="*/ 105 w 544"/>
                  <a:gd name="T17" fmla="*/ 358 h 358"/>
                  <a:gd name="T18" fmla="*/ 105 w 544"/>
                  <a:gd name="T19" fmla="*/ 358 h 358"/>
                  <a:gd name="T20" fmla="*/ 118 w 544"/>
                  <a:gd name="T21" fmla="*/ 358 h 358"/>
                  <a:gd name="T22" fmla="*/ 130 w 544"/>
                  <a:gd name="T23" fmla="*/ 358 h 358"/>
                  <a:gd name="T24" fmla="*/ 375 w 544"/>
                  <a:gd name="T25" fmla="*/ 358 h 358"/>
                  <a:gd name="T26" fmla="*/ 386 w 544"/>
                  <a:gd name="T27" fmla="*/ 358 h 358"/>
                  <a:gd name="T28" fmla="*/ 404 w 544"/>
                  <a:gd name="T29" fmla="*/ 358 h 358"/>
                  <a:gd name="T30" fmla="*/ 443 w 544"/>
                  <a:gd name="T31" fmla="*/ 358 h 358"/>
                  <a:gd name="T32" fmla="*/ 443 w 544"/>
                  <a:gd name="T33" fmla="*/ 358 h 358"/>
                  <a:gd name="T34" fmla="*/ 544 w 544"/>
                  <a:gd name="T35" fmla="*/ 257 h 358"/>
                  <a:gd name="T36" fmla="*/ 457 w 544"/>
                  <a:gd name="T37" fmla="*/ 15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4" h="358">
                    <a:moveTo>
                      <a:pt x="457" y="157"/>
                    </a:moveTo>
                    <a:cubicBezTo>
                      <a:pt x="457" y="155"/>
                      <a:pt x="457" y="152"/>
                      <a:pt x="457" y="150"/>
                    </a:cubicBezTo>
                    <a:cubicBezTo>
                      <a:pt x="457" y="67"/>
                      <a:pt x="390" y="0"/>
                      <a:pt x="307" y="0"/>
                    </a:cubicBezTo>
                    <a:cubicBezTo>
                      <a:pt x="255" y="0"/>
                      <a:pt x="209" y="27"/>
                      <a:pt x="182" y="67"/>
                    </a:cubicBezTo>
                    <a:cubicBezTo>
                      <a:pt x="170" y="60"/>
                      <a:pt x="156" y="56"/>
                      <a:pt x="141" y="56"/>
                    </a:cubicBezTo>
                    <a:cubicBezTo>
                      <a:pt x="93" y="56"/>
                      <a:pt x="55" y="94"/>
                      <a:pt x="54" y="141"/>
                    </a:cubicBezTo>
                    <a:cubicBezTo>
                      <a:pt x="22" y="162"/>
                      <a:pt x="0" y="199"/>
                      <a:pt x="0" y="240"/>
                    </a:cubicBezTo>
                    <a:cubicBezTo>
                      <a:pt x="0" y="301"/>
                      <a:pt x="46" y="351"/>
                      <a:pt x="105" y="358"/>
                    </a:cubicBezTo>
                    <a:cubicBezTo>
                      <a:pt x="105" y="358"/>
                      <a:pt x="105" y="358"/>
                      <a:pt x="105" y="358"/>
                    </a:cubicBezTo>
                    <a:cubicBezTo>
                      <a:pt x="105" y="358"/>
                      <a:pt x="105" y="358"/>
                      <a:pt x="105" y="358"/>
                    </a:cubicBezTo>
                    <a:cubicBezTo>
                      <a:pt x="109" y="358"/>
                      <a:pt x="114" y="358"/>
                      <a:pt x="118" y="358"/>
                    </a:cubicBezTo>
                    <a:cubicBezTo>
                      <a:pt x="122" y="358"/>
                      <a:pt x="126" y="358"/>
                      <a:pt x="130" y="358"/>
                    </a:cubicBezTo>
                    <a:cubicBezTo>
                      <a:pt x="185" y="358"/>
                      <a:pt x="314" y="358"/>
                      <a:pt x="375" y="358"/>
                    </a:cubicBezTo>
                    <a:cubicBezTo>
                      <a:pt x="386" y="358"/>
                      <a:pt x="386" y="358"/>
                      <a:pt x="386" y="358"/>
                    </a:cubicBezTo>
                    <a:cubicBezTo>
                      <a:pt x="389" y="358"/>
                      <a:pt x="398" y="358"/>
                      <a:pt x="404" y="358"/>
                    </a:cubicBezTo>
                    <a:cubicBezTo>
                      <a:pt x="443" y="358"/>
                      <a:pt x="443" y="358"/>
                      <a:pt x="443" y="358"/>
                    </a:cubicBezTo>
                    <a:cubicBezTo>
                      <a:pt x="443" y="358"/>
                      <a:pt x="443" y="358"/>
                      <a:pt x="443" y="358"/>
                    </a:cubicBezTo>
                    <a:cubicBezTo>
                      <a:pt x="499" y="357"/>
                      <a:pt x="544" y="312"/>
                      <a:pt x="544" y="257"/>
                    </a:cubicBezTo>
                    <a:cubicBezTo>
                      <a:pt x="544" y="206"/>
                      <a:pt x="506" y="164"/>
                      <a:pt x="457" y="157"/>
                    </a:cubicBezTo>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39"/>
                <a:endParaRPr lang="en-US" kern="0">
                  <a:solidFill>
                    <a:srgbClr val="505050"/>
                  </a:solidFill>
                </a:endParaRPr>
              </a:p>
            </p:txBody>
          </p:sp>
          <p:sp>
            <p:nvSpPr>
              <p:cNvPr id="43" name="Freeform 42"/>
              <p:cNvSpPr>
                <a:spLocks/>
              </p:cNvSpPr>
              <p:nvPr/>
            </p:nvSpPr>
            <p:spPr bwMode="auto">
              <a:xfrm flipH="1">
                <a:off x="10632792" y="5206097"/>
                <a:ext cx="830852" cy="547068"/>
              </a:xfrm>
              <a:custGeom>
                <a:avLst/>
                <a:gdLst>
                  <a:gd name="T0" fmla="*/ 188 w 223"/>
                  <a:gd name="T1" fmla="*/ 64 h 147"/>
                  <a:gd name="T2" fmla="*/ 188 w 223"/>
                  <a:gd name="T3" fmla="*/ 62 h 147"/>
                  <a:gd name="T4" fmla="*/ 126 w 223"/>
                  <a:gd name="T5" fmla="*/ 0 h 147"/>
                  <a:gd name="T6" fmla="*/ 75 w 223"/>
                  <a:gd name="T7" fmla="*/ 28 h 147"/>
                  <a:gd name="T8" fmla="*/ 58 w 223"/>
                  <a:gd name="T9" fmla="*/ 23 h 147"/>
                  <a:gd name="T10" fmla="*/ 38 w 223"/>
                  <a:gd name="T11" fmla="*/ 29 h 147"/>
                  <a:gd name="T12" fmla="*/ 22 w 223"/>
                  <a:gd name="T13" fmla="*/ 58 h 147"/>
                  <a:gd name="T14" fmla="*/ 0 w 223"/>
                  <a:gd name="T15" fmla="*/ 99 h 147"/>
                  <a:gd name="T16" fmla="*/ 43 w 223"/>
                  <a:gd name="T17" fmla="*/ 147 h 147"/>
                  <a:gd name="T18" fmla="*/ 49 w 223"/>
                  <a:gd name="T19" fmla="*/ 147 h 147"/>
                  <a:gd name="T20" fmla="*/ 53 w 223"/>
                  <a:gd name="T21" fmla="*/ 147 h 147"/>
                  <a:gd name="T22" fmla="*/ 154 w 223"/>
                  <a:gd name="T23" fmla="*/ 147 h 147"/>
                  <a:gd name="T24" fmla="*/ 156 w 223"/>
                  <a:gd name="T25" fmla="*/ 147 h 147"/>
                  <a:gd name="T26" fmla="*/ 158 w 223"/>
                  <a:gd name="T27" fmla="*/ 147 h 147"/>
                  <a:gd name="T28" fmla="*/ 166 w 223"/>
                  <a:gd name="T29" fmla="*/ 147 h 147"/>
                  <a:gd name="T30" fmla="*/ 182 w 223"/>
                  <a:gd name="T31" fmla="*/ 147 h 147"/>
                  <a:gd name="T32" fmla="*/ 223 w 223"/>
                  <a:gd name="T33" fmla="*/ 105 h 147"/>
                  <a:gd name="T34" fmla="*/ 188 w 223"/>
                  <a:gd name="T35"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47">
                    <a:moveTo>
                      <a:pt x="188" y="64"/>
                    </a:moveTo>
                    <a:cubicBezTo>
                      <a:pt x="188" y="64"/>
                      <a:pt x="188" y="62"/>
                      <a:pt x="188" y="62"/>
                    </a:cubicBezTo>
                    <a:cubicBezTo>
                      <a:pt x="188" y="28"/>
                      <a:pt x="160" y="0"/>
                      <a:pt x="126" y="0"/>
                    </a:cubicBezTo>
                    <a:cubicBezTo>
                      <a:pt x="105" y="0"/>
                      <a:pt x="86" y="11"/>
                      <a:pt x="75" y="28"/>
                    </a:cubicBezTo>
                    <a:cubicBezTo>
                      <a:pt x="70" y="25"/>
                      <a:pt x="64" y="23"/>
                      <a:pt x="58" y="23"/>
                    </a:cubicBezTo>
                    <a:cubicBezTo>
                      <a:pt x="51" y="23"/>
                      <a:pt x="44" y="25"/>
                      <a:pt x="38" y="29"/>
                    </a:cubicBezTo>
                    <a:cubicBezTo>
                      <a:pt x="29" y="35"/>
                      <a:pt x="23" y="46"/>
                      <a:pt x="22" y="58"/>
                    </a:cubicBezTo>
                    <a:cubicBezTo>
                      <a:pt x="9" y="67"/>
                      <a:pt x="0" y="82"/>
                      <a:pt x="0" y="99"/>
                    </a:cubicBezTo>
                    <a:cubicBezTo>
                      <a:pt x="0" y="123"/>
                      <a:pt x="19" y="144"/>
                      <a:pt x="43" y="147"/>
                    </a:cubicBezTo>
                    <a:cubicBezTo>
                      <a:pt x="45" y="147"/>
                      <a:pt x="47" y="147"/>
                      <a:pt x="49" y="147"/>
                    </a:cubicBezTo>
                    <a:cubicBezTo>
                      <a:pt x="50" y="147"/>
                      <a:pt x="52" y="147"/>
                      <a:pt x="53" y="147"/>
                    </a:cubicBezTo>
                    <a:cubicBezTo>
                      <a:pt x="76" y="147"/>
                      <a:pt x="129" y="147"/>
                      <a:pt x="154" y="147"/>
                    </a:cubicBezTo>
                    <a:cubicBezTo>
                      <a:pt x="155" y="147"/>
                      <a:pt x="155" y="147"/>
                      <a:pt x="156" y="147"/>
                    </a:cubicBezTo>
                    <a:cubicBezTo>
                      <a:pt x="158" y="147"/>
                      <a:pt x="158" y="147"/>
                      <a:pt x="158" y="147"/>
                    </a:cubicBezTo>
                    <a:cubicBezTo>
                      <a:pt x="160" y="147"/>
                      <a:pt x="163" y="147"/>
                      <a:pt x="166" y="147"/>
                    </a:cubicBezTo>
                    <a:cubicBezTo>
                      <a:pt x="182" y="147"/>
                      <a:pt x="182" y="147"/>
                      <a:pt x="182" y="147"/>
                    </a:cubicBezTo>
                    <a:cubicBezTo>
                      <a:pt x="205" y="146"/>
                      <a:pt x="223" y="128"/>
                      <a:pt x="223" y="105"/>
                    </a:cubicBezTo>
                    <a:cubicBezTo>
                      <a:pt x="223" y="85"/>
                      <a:pt x="208" y="67"/>
                      <a:pt x="188" y="64"/>
                    </a:cubicBezTo>
                    <a:close/>
                  </a:path>
                </a:pathLst>
              </a:custGeom>
              <a:solidFill>
                <a:schemeClr val="bg2">
                  <a:lumMod val="40000"/>
                  <a:lumOff val="60000"/>
                </a:schemeClr>
              </a:solidFill>
              <a:ln>
                <a:noFill/>
              </a:ln>
            </p:spPr>
            <p:txBody>
              <a:bodyPr vert="horz" wrap="square" lIns="87833" tIns="43916" rIns="87833" bIns="439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4">
                  <a:defRPr/>
                </a:pPr>
                <a:endParaRPr lang="en-US" sz="1727" dirty="0">
                  <a:solidFill>
                    <a:prstClr val="black"/>
                  </a:solidFill>
                </a:endParaRPr>
              </a:p>
            </p:txBody>
          </p:sp>
          <p:grpSp>
            <p:nvGrpSpPr>
              <p:cNvPr id="9" name="Group 8"/>
              <p:cNvGrpSpPr/>
              <p:nvPr/>
            </p:nvGrpSpPr>
            <p:grpSpPr>
              <a:xfrm>
                <a:off x="9564159" y="5404946"/>
                <a:ext cx="2214119" cy="1215317"/>
                <a:chOff x="12479775" y="4874752"/>
                <a:chExt cx="3230562" cy="1773237"/>
              </a:xfrm>
            </p:grpSpPr>
            <p:sp>
              <p:nvSpPr>
                <p:cNvPr id="95" name="Freeform 5"/>
                <p:cNvSpPr>
                  <a:spLocks/>
                </p:cNvSpPr>
                <p:nvPr/>
              </p:nvSpPr>
              <p:spPr bwMode="auto">
                <a:xfrm>
                  <a:off x="15335687" y="6465427"/>
                  <a:ext cx="374650" cy="182562"/>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59B4DB"/>
                </a:solidFill>
                <a:ln>
                  <a:noFill/>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96" name="Freeform 6"/>
                <p:cNvSpPr>
                  <a:spLocks/>
                </p:cNvSpPr>
                <p:nvPr/>
              </p:nvSpPr>
              <p:spPr bwMode="auto">
                <a:xfrm>
                  <a:off x="14649887" y="6468602"/>
                  <a:ext cx="795338" cy="101600"/>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59B4DB"/>
                </a:solidFill>
                <a:ln>
                  <a:noFill/>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grpSp>
              <p:nvGrpSpPr>
                <p:cNvPr id="6" name="Group 5"/>
                <p:cNvGrpSpPr/>
                <p:nvPr/>
              </p:nvGrpSpPr>
              <p:grpSpPr>
                <a:xfrm>
                  <a:off x="12705200" y="4874752"/>
                  <a:ext cx="2003425" cy="1477962"/>
                  <a:chOff x="12234105" y="3974748"/>
                  <a:chExt cx="2003425" cy="1477962"/>
                </a:xfrm>
                <a:solidFill>
                  <a:schemeClr val="accent1">
                    <a:lumMod val="75000"/>
                  </a:schemeClr>
                </a:solidFill>
              </p:grpSpPr>
              <p:sp>
                <p:nvSpPr>
                  <p:cNvPr id="97" name="Oval 7"/>
                  <p:cNvSpPr>
                    <a:spLocks noChangeArrowheads="1"/>
                  </p:cNvSpPr>
                  <p:nvPr/>
                </p:nvSpPr>
                <p:spPr bwMode="auto">
                  <a:xfrm>
                    <a:off x="12837355" y="5278085"/>
                    <a:ext cx="830263" cy="174625"/>
                  </a:xfrm>
                  <a:prstGeom prst="ellipse">
                    <a:avLst/>
                  </a:prstGeom>
                  <a:solidFill>
                    <a:srgbClr val="2788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98" name="Freeform 8"/>
                  <p:cNvSpPr>
                    <a:spLocks/>
                  </p:cNvSpPr>
                  <p:nvPr/>
                </p:nvSpPr>
                <p:spPr bwMode="auto">
                  <a:xfrm>
                    <a:off x="12234105" y="3974748"/>
                    <a:ext cx="2003425" cy="1392237"/>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59B4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endParaRPr lang="en-US" kern="0" dirty="0">
                      <a:solidFill>
                        <a:sysClr val="windowText" lastClr="000000"/>
                      </a:solidFill>
                    </a:endParaRPr>
                  </a:p>
                </p:txBody>
              </p:sp>
            </p:grpSp>
            <p:sp>
              <p:nvSpPr>
                <p:cNvPr id="99" name="Rectangle 9"/>
                <p:cNvSpPr>
                  <a:spLocks noChangeArrowheads="1"/>
                </p:cNvSpPr>
                <p:nvPr/>
              </p:nvSpPr>
              <p:spPr bwMode="auto">
                <a:xfrm>
                  <a:off x="12768700" y="4938252"/>
                  <a:ext cx="1876425" cy="1063625"/>
                </a:xfrm>
                <a:prstGeom prst="rect">
                  <a:avLst/>
                </a:prstGeom>
                <a:solidFill>
                  <a:srgbClr val="0039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100" name="Rectangle 10"/>
                <p:cNvSpPr>
                  <a:spLocks noChangeArrowheads="1"/>
                </p:cNvSpPr>
                <p:nvPr/>
              </p:nvSpPr>
              <p:spPr bwMode="auto">
                <a:xfrm>
                  <a:off x="12479775" y="6551152"/>
                  <a:ext cx="2482850" cy="93662"/>
                </a:xfrm>
                <a:prstGeom prst="rect">
                  <a:avLst/>
                </a:prstGeom>
                <a:solidFill>
                  <a:schemeClr val="accent1">
                    <a:lumMod val="75000"/>
                  </a:schemeClr>
                </a:solidFill>
                <a:ln>
                  <a:noFill/>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101" name="Freeform 11"/>
                <p:cNvSpPr>
                  <a:spLocks/>
                </p:cNvSpPr>
                <p:nvPr/>
              </p:nvSpPr>
              <p:spPr bwMode="auto">
                <a:xfrm>
                  <a:off x="12479775" y="6440027"/>
                  <a:ext cx="2482850" cy="111125"/>
                </a:xfrm>
                <a:custGeom>
                  <a:avLst/>
                  <a:gdLst>
                    <a:gd name="T0" fmla="*/ 1564 w 1564"/>
                    <a:gd name="T1" fmla="*/ 70 h 70"/>
                    <a:gd name="T2" fmla="*/ 0 w 1564"/>
                    <a:gd name="T3" fmla="*/ 70 h 70"/>
                    <a:gd name="T4" fmla="*/ 99 w 1564"/>
                    <a:gd name="T5" fmla="*/ 0 h 70"/>
                    <a:gd name="T6" fmla="*/ 1468 w 1564"/>
                    <a:gd name="T7" fmla="*/ 0 h 70"/>
                    <a:gd name="T8" fmla="*/ 1564 w 1564"/>
                    <a:gd name="T9" fmla="*/ 70 h 70"/>
                  </a:gdLst>
                  <a:ahLst/>
                  <a:cxnLst>
                    <a:cxn ang="0">
                      <a:pos x="T0" y="T1"/>
                    </a:cxn>
                    <a:cxn ang="0">
                      <a:pos x="T2" y="T3"/>
                    </a:cxn>
                    <a:cxn ang="0">
                      <a:pos x="T4" y="T5"/>
                    </a:cxn>
                    <a:cxn ang="0">
                      <a:pos x="T6" y="T7"/>
                    </a:cxn>
                    <a:cxn ang="0">
                      <a:pos x="T8" y="T9"/>
                    </a:cxn>
                  </a:cxnLst>
                  <a:rect l="0" t="0" r="r" b="b"/>
                  <a:pathLst>
                    <a:path w="1564" h="70">
                      <a:moveTo>
                        <a:pt x="1564" y="70"/>
                      </a:moveTo>
                      <a:lnTo>
                        <a:pt x="0" y="70"/>
                      </a:lnTo>
                      <a:lnTo>
                        <a:pt x="99" y="0"/>
                      </a:lnTo>
                      <a:lnTo>
                        <a:pt x="1468" y="0"/>
                      </a:lnTo>
                      <a:lnTo>
                        <a:pt x="1564" y="70"/>
                      </a:lnTo>
                      <a:close/>
                    </a:path>
                  </a:pathLst>
                </a:custGeom>
                <a:solidFill>
                  <a:srgbClr val="59B4DB"/>
                </a:solidFill>
                <a:ln>
                  <a:noFill/>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grpSp>
        </p:grpSp>
        <p:sp>
          <p:nvSpPr>
            <p:cNvPr id="133" name="Freeform 25"/>
            <p:cNvSpPr>
              <a:spLocks noChangeAspect="1"/>
            </p:cNvSpPr>
            <p:nvPr/>
          </p:nvSpPr>
          <p:spPr bwMode="black">
            <a:xfrm>
              <a:off x="10186042" y="5567649"/>
              <a:ext cx="454440" cy="484186"/>
            </a:xfrm>
            <a:custGeom>
              <a:avLst/>
              <a:gdLst>
                <a:gd name="connsiteX0" fmla="*/ 254159 w 872148"/>
                <a:gd name="connsiteY0" fmla="*/ 97966 h 929236"/>
                <a:gd name="connsiteX1" fmla="*/ 296409 w 872148"/>
                <a:gd name="connsiteY1" fmla="*/ 193849 h 929236"/>
                <a:gd name="connsiteX2" fmla="*/ 250910 w 872148"/>
                <a:gd name="connsiteY2" fmla="*/ 218545 h 929236"/>
                <a:gd name="connsiteX3" fmla="*/ 104897 w 872148"/>
                <a:gd name="connsiteY3" fmla="*/ 493163 h 929236"/>
                <a:gd name="connsiteX4" fmla="*/ 436075 w 872148"/>
                <a:gd name="connsiteY4" fmla="*/ 824341 h 929236"/>
                <a:gd name="connsiteX5" fmla="*/ 767253 w 872148"/>
                <a:gd name="connsiteY5" fmla="*/ 493163 h 929236"/>
                <a:gd name="connsiteX6" fmla="*/ 621239 w 872148"/>
                <a:gd name="connsiteY6" fmla="*/ 218545 h 929236"/>
                <a:gd name="connsiteX7" fmla="*/ 575739 w 872148"/>
                <a:gd name="connsiteY7" fmla="*/ 193849 h 929236"/>
                <a:gd name="connsiteX8" fmla="*/ 617989 w 872148"/>
                <a:gd name="connsiteY8" fmla="*/ 97966 h 929236"/>
                <a:gd name="connsiteX9" fmla="*/ 679887 w 872148"/>
                <a:gd name="connsiteY9" fmla="*/ 131564 h 929236"/>
                <a:gd name="connsiteX10" fmla="*/ 872148 w 872148"/>
                <a:gd name="connsiteY10" fmla="*/ 493162 h 929236"/>
                <a:gd name="connsiteX11" fmla="*/ 436074 w 872148"/>
                <a:gd name="connsiteY11" fmla="*/ 929236 h 929236"/>
                <a:gd name="connsiteX12" fmla="*/ 0 w 872148"/>
                <a:gd name="connsiteY12" fmla="*/ 493162 h 929236"/>
                <a:gd name="connsiteX13" fmla="*/ 192261 w 872148"/>
                <a:gd name="connsiteY13" fmla="*/ 131564 h 929236"/>
                <a:gd name="connsiteX14" fmla="*/ 388636 w 872148"/>
                <a:gd name="connsiteY14" fmla="*/ 0 h 929236"/>
                <a:gd name="connsiteX15" fmla="*/ 490987 w 872148"/>
                <a:gd name="connsiteY15" fmla="*/ 0 h 929236"/>
                <a:gd name="connsiteX16" fmla="*/ 490987 w 872148"/>
                <a:gd name="connsiteY16" fmla="*/ 541054 h 929236"/>
                <a:gd name="connsiteX17" fmla="*/ 388636 w 872148"/>
                <a:gd name="connsiteY17" fmla="*/ 541054 h 92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2148" h="929236">
                  <a:moveTo>
                    <a:pt x="254159" y="97966"/>
                  </a:moveTo>
                  <a:lnTo>
                    <a:pt x="296409" y="193849"/>
                  </a:lnTo>
                  <a:lnTo>
                    <a:pt x="250910" y="218545"/>
                  </a:lnTo>
                  <a:cubicBezTo>
                    <a:pt x="162816" y="278061"/>
                    <a:pt x="104897" y="378848"/>
                    <a:pt x="104897" y="493163"/>
                  </a:cubicBezTo>
                  <a:cubicBezTo>
                    <a:pt x="104897" y="676067"/>
                    <a:pt x="253170" y="824341"/>
                    <a:pt x="436075" y="824341"/>
                  </a:cubicBezTo>
                  <a:cubicBezTo>
                    <a:pt x="618979" y="824341"/>
                    <a:pt x="767253" y="676067"/>
                    <a:pt x="767253" y="493163"/>
                  </a:cubicBezTo>
                  <a:cubicBezTo>
                    <a:pt x="767253" y="378848"/>
                    <a:pt x="709333" y="278061"/>
                    <a:pt x="621239" y="218545"/>
                  </a:cubicBezTo>
                  <a:lnTo>
                    <a:pt x="575739" y="193849"/>
                  </a:lnTo>
                  <a:lnTo>
                    <a:pt x="617989" y="97966"/>
                  </a:lnTo>
                  <a:lnTo>
                    <a:pt x="679887" y="131564"/>
                  </a:lnTo>
                  <a:cubicBezTo>
                    <a:pt x="795884" y="209929"/>
                    <a:pt x="872148" y="342640"/>
                    <a:pt x="872148" y="493162"/>
                  </a:cubicBezTo>
                  <a:cubicBezTo>
                    <a:pt x="872148" y="733999"/>
                    <a:pt x="676911" y="929236"/>
                    <a:pt x="436074" y="929236"/>
                  </a:cubicBezTo>
                  <a:cubicBezTo>
                    <a:pt x="195237" y="929236"/>
                    <a:pt x="0" y="733999"/>
                    <a:pt x="0" y="493162"/>
                  </a:cubicBezTo>
                  <a:cubicBezTo>
                    <a:pt x="0" y="342640"/>
                    <a:pt x="76265" y="209929"/>
                    <a:pt x="192261" y="131564"/>
                  </a:cubicBezTo>
                  <a:close/>
                  <a:moveTo>
                    <a:pt x="388636" y="0"/>
                  </a:moveTo>
                  <a:lnTo>
                    <a:pt x="490987" y="0"/>
                  </a:lnTo>
                  <a:lnTo>
                    <a:pt x="490987" y="541054"/>
                  </a:lnTo>
                  <a:lnTo>
                    <a:pt x="388636" y="54105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64" y="6619289"/>
            <a:ext cx="12190271" cy="238225"/>
            <a:chOff x="-1" y="6619741"/>
            <a:chExt cx="12192000" cy="238259"/>
          </a:xfrm>
        </p:grpSpPr>
        <p:sp>
          <p:nvSpPr>
            <p:cNvPr id="48" name="Rectangle 47"/>
            <p:cNvSpPr/>
            <p:nvPr/>
          </p:nvSpPr>
          <p:spPr>
            <a:xfrm>
              <a:off x="-1" y="6619741"/>
              <a:ext cx="7192240" cy="23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sp>
          <p:nvSpPr>
            <p:cNvPr id="49" name="Rectangle 48"/>
            <p:cNvSpPr/>
            <p:nvPr/>
          </p:nvSpPr>
          <p:spPr>
            <a:xfrm>
              <a:off x="7192238" y="6619741"/>
              <a:ext cx="4999761" cy="23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grpSp>
    </p:spTree>
    <p:extLst>
      <p:ext uri="{BB962C8B-B14F-4D97-AF65-F5344CB8AC3E}">
        <p14:creationId xmlns:p14="http://schemas.microsoft.com/office/powerpoint/2010/main" val="20356965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75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750"/>
                            </p:stCondLst>
                            <p:childTnLst>
                              <p:par>
                                <p:cTn id="25" presetID="1"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par>
                          <p:cTn id="27" fill="hold">
                            <p:stCondLst>
                              <p:cond delay="1750"/>
                            </p:stCondLst>
                            <p:childTnLst>
                              <p:par>
                                <p:cTn id="28" presetID="1" presetClass="entr" presetSubtype="0"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83" y="0"/>
            <a:ext cx="11655840" cy="899665"/>
          </a:xfrm>
        </p:spPr>
        <p:txBody>
          <a:bodyPr/>
          <a:lstStyle/>
          <a:p>
            <a:r>
              <a:rPr lang="en-GB" dirty="0"/>
              <a:t>Compute sizing </a:t>
            </a:r>
            <a:br>
              <a:rPr lang="en-GB" dirty="0"/>
            </a:br>
            <a:r>
              <a:rPr lang="en-GB" sz="2800" i="1" dirty="0"/>
              <a:t>Load scaling</a:t>
            </a:r>
          </a:p>
        </p:txBody>
      </p:sp>
      <p:graphicFrame>
        <p:nvGraphicFramePr>
          <p:cNvPr id="8" name="Chart 7"/>
          <p:cNvGraphicFramePr/>
          <p:nvPr/>
        </p:nvGraphicFramePr>
        <p:xfrm>
          <a:off x="770051" y="1008680"/>
          <a:ext cx="4940924" cy="49409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6481027" y="1008680"/>
          <a:ext cx="4940924" cy="494092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693066" y="5949603"/>
            <a:ext cx="3094895" cy="615522"/>
          </a:xfrm>
          <a:prstGeom prst="rect">
            <a:avLst/>
          </a:prstGeom>
          <a:noFill/>
        </p:spPr>
        <p:txBody>
          <a:bodyPr wrap="none" lIns="179285" tIns="143428" rIns="179285" bIns="143428" rtlCol="0">
            <a:spAutoFit/>
          </a:bodyPr>
          <a:lstStyle/>
          <a:p>
            <a:pPr defTabSz="896386">
              <a:lnSpc>
                <a:spcPct val="90000"/>
              </a:lnSpc>
              <a:spcAft>
                <a:spcPts val="588"/>
              </a:spcAft>
              <a:defRPr/>
            </a:pPr>
            <a:r>
              <a:rPr lang="en-GB" sz="2353" kern="0">
                <a:gradFill>
                  <a:gsLst>
                    <a:gs pos="2917">
                      <a:schemeClr val="tx1"/>
                    </a:gs>
                    <a:gs pos="30000">
                      <a:schemeClr val="tx1"/>
                    </a:gs>
                  </a:gsLst>
                  <a:lin ang="5400000" scaled="0"/>
                </a:gradFill>
              </a:rPr>
              <a:t>30-32 </a:t>
            </a:r>
            <a:r>
              <a:rPr lang="en-GB" sz="2353" kern="0" dirty="0">
                <a:gradFill>
                  <a:gsLst>
                    <a:gs pos="2917">
                      <a:schemeClr val="tx1"/>
                    </a:gs>
                    <a:gs pos="30000">
                      <a:schemeClr val="tx1"/>
                    </a:gs>
                  </a:gsLst>
                  <a:lin ang="5400000" scaled="0"/>
                </a:gradFill>
              </a:rPr>
              <a:t>MB/Sec/Node</a:t>
            </a:r>
          </a:p>
        </p:txBody>
      </p:sp>
      <p:sp>
        <p:nvSpPr>
          <p:cNvPr id="11" name="TextBox 10"/>
          <p:cNvSpPr txBox="1"/>
          <p:nvPr/>
        </p:nvSpPr>
        <p:spPr>
          <a:xfrm>
            <a:off x="7530265" y="5949603"/>
            <a:ext cx="3569485" cy="615522"/>
          </a:xfrm>
          <a:prstGeom prst="rect">
            <a:avLst/>
          </a:prstGeom>
          <a:noFill/>
        </p:spPr>
        <p:txBody>
          <a:bodyPr wrap="none" lIns="179285" tIns="143428" rIns="179285" bIns="143428" rtlCol="0">
            <a:spAutoFit/>
          </a:bodyPr>
          <a:lstStyle/>
          <a:p>
            <a:pPr defTabSz="896386">
              <a:lnSpc>
                <a:spcPct val="90000"/>
              </a:lnSpc>
              <a:spcAft>
                <a:spcPts val="588"/>
              </a:spcAft>
              <a:defRPr/>
            </a:pPr>
            <a:r>
              <a:rPr lang="en-GB" sz="2353" kern="0">
                <a:gradFill>
                  <a:gsLst>
                    <a:gs pos="2917">
                      <a:schemeClr val="tx1"/>
                    </a:gs>
                    <a:gs pos="30000">
                      <a:schemeClr val="tx1"/>
                    </a:gs>
                  </a:gsLst>
                  <a:lin ang="5400000" scaled="0"/>
                </a:gradFill>
              </a:rPr>
              <a:t>110-115 </a:t>
            </a:r>
            <a:r>
              <a:rPr lang="en-GB" sz="2353" kern="0" dirty="0">
                <a:gradFill>
                  <a:gsLst>
                    <a:gs pos="2917">
                      <a:schemeClr val="tx1"/>
                    </a:gs>
                    <a:gs pos="30000">
                      <a:schemeClr val="tx1"/>
                    </a:gs>
                  </a:gsLst>
                  <a:lin ang="5400000" scaled="0"/>
                </a:gradFill>
              </a:rPr>
              <a:t>GB/Hour/Node</a:t>
            </a:r>
          </a:p>
        </p:txBody>
      </p:sp>
    </p:spTree>
    <p:extLst>
      <p:ext uri="{BB962C8B-B14F-4D97-AF65-F5344CB8AC3E}">
        <p14:creationId xmlns:p14="http://schemas.microsoft.com/office/powerpoint/2010/main" val="29782212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 sizing </a:t>
            </a:r>
            <a:br>
              <a:rPr lang="en-GB" dirty="0"/>
            </a:br>
            <a:r>
              <a:rPr lang="en-GB" sz="2800" i="1" dirty="0"/>
              <a:t>Loading delimited text</a:t>
            </a:r>
          </a:p>
        </p:txBody>
      </p:sp>
      <p:sp>
        <p:nvSpPr>
          <p:cNvPr id="3" name="Rectangle 2"/>
          <p:cNvSpPr/>
          <p:nvPr/>
        </p:nvSpPr>
        <p:spPr bwMode="auto">
          <a:xfrm>
            <a:off x="6097161" y="2174019"/>
            <a:ext cx="4235078" cy="282338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Splitting data across multiple files maximises load performance</a:t>
            </a:r>
          </a:p>
        </p:txBody>
      </p:sp>
      <p:sp>
        <p:nvSpPr>
          <p:cNvPr id="4" name="Rectangle 3"/>
          <p:cNvSpPr/>
          <p:nvPr/>
        </p:nvSpPr>
        <p:spPr bwMode="auto">
          <a:xfrm>
            <a:off x="1255359" y="2174019"/>
            <a:ext cx="4235078" cy="282338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A compressed text file cannot be read </a:t>
            </a:r>
          </a:p>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in parallel</a:t>
            </a:r>
          </a:p>
        </p:txBody>
      </p:sp>
      <p:pic>
        <p:nvPicPr>
          <p:cNvPr id="5" name="Picture 4" descr="Green tick - simple by Kliponius - A simple green tick"/>
          <p:cNvPicPr>
            <a:picLocks noChangeAspect="1"/>
          </p:cNvPicPr>
          <p:nvPr/>
        </p:nvPicPr>
        <p:blipFill>
          <a:blip r:embed="rId2"/>
          <a:stretch>
            <a:fillRect/>
          </a:stretch>
        </p:blipFill>
        <p:spPr>
          <a:xfrm>
            <a:off x="9468164" y="3877208"/>
            <a:ext cx="1728149" cy="1977853"/>
          </a:xfrm>
          <a:prstGeom prst="rect">
            <a:avLst/>
          </a:prstGeom>
        </p:spPr>
      </p:pic>
    </p:spTree>
    <p:extLst>
      <p:ext uri="{BB962C8B-B14F-4D97-AF65-F5344CB8AC3E}">
        <p14:creationId xmlns:p14="http://schemas.microsoft.com/office/powerpoint/2010/main" val="12590359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Storage sizing </a:t>
            </a:r>
            <a:br>
              <a:rPr lang="en-GB" dirty="0"/>
            </a:br>
            <a:r>
              <a:rPr lang="en-GB" sz="3600" i="1" dirty="0"/>
              <a:t>Data locations</a:t>
            </a:r>
          </a:p>
        </p:txBody>
      </p:sp>
      <p:sp>
        <p:nvSpPr>
          <p:cNvPr id="3" name="Rectangle 2"/>
          <p:cNvSpPr/>
          <p:nvPr/>
        </p:nvSpPr>
        <p:spPr bwMode="auto">
          <a:xfrm>
            <a:off x="1392465" y="2084378"/>
            <a:ext cx="2823385" cy="7058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Local</a:t>
            </a:r>
          </a:p>
        </p:txBody>
      </p:sp>
      <p:sp>
        <p:nvSpPr>
          <p:cNvPr id="4" name="Rectangle 3"/>
          <p:cNvSpPr/>
          <p:nvPr/>
        </p:nvSpPr>
        <p:spPr bwMode="auto">
          <a:xfrm>
            <a:off x="4685468" y="2104653"/>
            <a:ext cx="2823385" cy="70584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Premium</a:t>
            </a:r>
          </a:p>
        </p:txBody>
      </p:sp>
      <p:sp>
        <p:nvSpPr>
          <p:cNvPr id="5" name="Rectangle 4"/>
          <p:cNvSpPr/>
          <p:nvPr/>
        </p:nvSpPr>
        <p:spPr bwMode="auto">
          <a:xfrm>
            <a:off x="7978472" y="2104653"/>
            <a:ext cx="2823385" cy="70584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Blob</a:t>
            </a:r>
          </a:p>
        </p:txBody>
      </p:sp>
      <p:sp>
        <p:nvSpPr>
          <p:cNvPr id="6" name="Rectangle 5"/>
          <p:cNvSpPr/>
          <p:nvPr/>
        </p:nvSpPr>
        <p:spPr bwMode="auto">
          <a:xfrm>
            <a:off x="1392465" y="3024190"/>
            <a:ext cx="2823385" cy="70584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err="1">
                <a:gradFill>
                  <a:gsLst>
                    <a:gs pos="5439">
                      <a:srgbClr val="F8F8F8"/>
                    </a:gs>
                    <a:gs pos="10000">
                      <a:srgbClr val="F8F8F8"/>
                    </a:gs>
                  </a:gsLst>
                  <a:lin ang="5400000" scaled="0"/>
                </a:gradFill>
              </a:rPr>
              <a:t>Tempdb</a:t>
            </a:r>
            <a:endParaRPr lang="en-GB" sz="3529" kern="0" dirty="0">
              <a:gradFill>
                <a:gsLst>
                  <a:gs pos="5439">
                    <a:srgbClr val="F8F8F8"/>
                  </a:gs>
                  <a:gs pos="10000">
                    <a:srgbClr val="F8F8F8"/>
                  </a:gs>
                </a:gsLst>
                <a:lin ang="5400000" scaled="0"/>
              </a:gradFill>
            </a:endParaRPr>
          </a:p>
        </p:txBody>
      </p:sp>
      <p:sp>
        <p:nvSpPr>
          <p:cNvPr id="7" name="Rectangle 6"/>
          <p:cNvSpPr/>
          <p:nvPr/>
        </p:nvSpPr>
        <p:spPr bwMode="auto">
          <a:xfrm>
            <a:off x="4685468" y="3024190"/>
            <a:ext cx="2823385" cy="705846"/>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Data files</a:t>
            </a:r>
          </a:p>
        </p:txBody>
      </p:sp>
      <p:sp>
        <p:nvSpPr>
          <p:cNvPr id="8" name="Rectangle 7"/>
          <p:cNvSpPr/>
          <p:nvPr/>
        </p:nvSpPr>
        <p:spPr bwMode="auto">
          <a:xfrm>
            <a:off x="4685468" y="3943728"/>
            <a:ext cx="2823385" cy="705846"/>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Log files</a:t>
            </a:r>
          </a:p>
        </p:txBody>
      </p:sp>
      <p:sp>
        <p:nvSpPr>
          <p:cNvPr id="9" name="Rectangle 8"/>
          <p:cNvSpPr/>
          <p:nvPr/>
        </p:nvSpPr>
        <p:spPr bwMode="auto">
          <a:xfrm>
            <a:off x="4685468" y="4863264"/>
            <a:ext cx="2823385" cy="705846"/>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Snapshots</a:t>
            </a:r>
          </a:p>
        </p:txBody>
      </p:sp>
      <p:sp>
        <p:nvSpPr>
          <p:cNvPr id="10" name="Rectangle 9"/>
          <p:cNvSpPr/>
          <p:nvPr/>
        </p:nvSpPr>
        <p:spPr bwMode="auto">
          <a:xfrm>
            <a:off x="7978472" y="3024190"/>
            <a:ext cx="2823385" cy="705846"/>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Geo-backup</a:t>
            </a:r>
          </a:p>
        </p:txBody>
      </p:sp>
      <p:sp>
        <p:nvSpPr>
          <p:cNvPr id="11" name="Right Brace 10"/>
          <p:cNvSpPr/>
          <p:nvPr/>
        </p:nvSpPr>
        <p:spPr>
          <a:xfrm rot="16200000">
            <a:off x="7390739" y="-1422618"/>
            <a:ext cx="705846" cy="6116389"/>
          </a:xfrm>
          <a:prstGeom prst="rightBrace">
            <a:avLst>
              <a:gd name="adj1" fmla="val 104215"/>
              <a:gd name="adj2" fmla="val 5000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12" name="TextBox 11"/>
          <p:cNvSpPr txBox="1"/>
          <p:nvPr/>
        </p:nvSpPr>
        <p:spPr>
          <a:xfrm>
            <a:off x="6357323" y="746694"/>
            <a:ext cx="2772677" cy="615522"/>
          </a:xfrm>
          <a:prstGeom prst="rect">
            <a:avLst/>
          </a:prstGeom>
          <a:noFill/>
        </p:spPr>
        <p:txBody>
          <a:bodyPr wrap="none" lIns="179285" tIns="143428" rIns="179285" bIns="143428" rtlCol="0">
            <a:spAutoFit/>
          </a:bodyPr>
          <a:lstStyle/>
          <a:p>
            <a:pPr defTabSz="896386">
              <a:lnSpc>
                <a:spcPct val="90000"/>
              </a:lnSpc>
              <a:spcAft>
                <a:spcPts val="588"/>
              </a:spcAft>
              <a:defRPr/>
            </a:pPr>
            <a:r>
              <a:rPr lang="en-GB" sz="2353" kern="0" dirty="0">
                <a:gradFill>
                  <a:gsLst>
                    <a:gs pos="2917">
                      <a:schemeClr val="tx1"/>
                    </a:gs>
                    <a:gs pos="30000">
                      <a:schemeClr val="tx1"/>
                    </a:gs>
                  </a:gsLst>
                  <a:lin ang="5400000" scaled="0"/>
                </a:gradFill>
              </a:rPr>
              <a:t>Billed to customer</a:t>
            </a:r>
          </a:p>
        </p:txBody>
      </p:sp>
    </p:spTree>
    <p:extLst>
      <p:ext uri="{BB962C8B-B14F-4D97-AF65-F5344CB8AC3E}">
        <p14:creationId xmlns:p14="http://schemas.microsoft.com/office/powerpoint/2010/main" val="30341595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5358"/>
            <a:ext cx="11655840" cy="899665"/>
          </a:xfrm>
        </p:spPr>
        <p:txBody>
          <a:bodyPr/>
          <a:lstStyle/>
          <a:p>
            <a:r>
              <a:rPr lang="en-GB" dirty="0"/>
              <a:t>Storage sizing </a:t>
            </a:r>
            <a:br>
              <a:rPr lang="en-GB" dirty="0"/>
            </a:br>
            <a:r>
              <a:rPr lang="en-GB" sz="3600" i="1" dirty="0"/>
              <a:t>Local Storage: Temp </a:t>
            </a:r>
            <a:r>
              <a:rPr lang="en-GB" sz="3600" i="1" dirty="0" err="1"/>
              <a:t>db</a:t>
            </a:r>
            <a:r>
              <a:rPr lang="en-GB" sz="3600" i="1" dirty="0"/>
              <a:t> sizing</a:t>
            </a:r>
          </a:p>
        </p:txBody>
      </p:sp>
      <p:graphicFrame>
        <p:nvGraphicFramePr>
          <p:cNvPr id="5" name="Chart 4"/>
          <p:cNvGraphicFramePr/>
          <p:nvPr>
            <p:extLst>
              <p:ext uri="{D42A27DB-BD31-4B8C-83A1-F6EECF244321}">
                <p14:modId xmlns:p14="http://schemas.microsoft.com/office/powerpoint/2010/main" val="344189030"/>
              </p:ext>
            </p:extLst>
          </p:nvPr>
        </p:nvGraphicFramePr>
        <p:xfrm>
          <a:off x="448586" y="1504808"/>
          <a:ext cx="11476495" cy="529384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0054420" y="681149"/>
            <a:ext cx="2366947" cy="1016818"/>
          </a:xfrm>
          <a:prstGeom prst="rect">
            <a:avLst/>
          </a:prstGeom>
          <a:noFill/>
        </p:spPr>
        <p:txBody>
          <a:bodyPr wrap="square" lIns="179285" tIns="143428" rIns="179285" bIns="143428" rtlCol="0">
            <a:spAutoFit/>
          </a:bodyPr>
          <a:lstStyle/>
          <a:p>
            <a:pPr defTabSz="896386">
              <a:lnSpc>
                <a:spcPct val="90000"/>
              </a:lnSpc>
              <a:spcAft>
                <a:spcPts val="588"/>
              </a:spcAft>
              <a:defRPr/>
            </a:pPr>
            <a:r>
              <a:rPr lang="en-GB" sz="2353" kern="0" dirty="0">
                <a:gradFill>
                  <a:gsLst>
                    <a:gs pos="2917">
                      <a:schemeClr val="tx1"/>
                    </a:gs>
                    <a:gs pos="30000">
                      <a:schemeClr val="tx1"/>
                    </a:gs>
                  </a:gsLst>
                  <a:lin ang="5400000" scaled="0"/>
                </a:gradFill>
              </a:rPr>
              <a:t>~399GB </a:t>
            </a:r>
          </a:p>
          <a:p>
            <a:pPr defTabSz="896386">
              <a:lnSpc>
                <a:spcPct val="90000"/>
              </a:lnSpc>
              <a:spcAft>
                <a:spcPts val="588"/>
              </a:spcAft>
              <a:defRPr/>
            </a:pPr>
            <a:r>
              <a:rPr lang="en-GB" sz="2353" kern="0" dirty="0">
                <a:gradFill>
                  <a:gsLst>
                    <a:gs pos="2917">
                      <a:schemeClr val="tx1"/>
                    </a:gs>
                    <a:gs pos="30000">
                      <a:schemeClr val="tx1"/>
                    </a:gs>
                  </a:gsLst>
                  <a:lin ang="5400000" scaled="0"/>
                </a:gradFill>
              </a:rPr>
              <a:t>per DW100</a:t>
            </a:r>
          </a:p>
        </p:txBody>
      </p:sp>
    </p:spTree>
    <p:extLst>
      <p:ext uri="{BB962C8B-B14F-4D97-AF65-F5344CB8AC3E}">
        <p14:creationId xmlns:p14="http://schemas.microsoft.com/office/powerpoint/2010/main" val="337676143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29" y="23898"/>
            <a:ext cx="11655840" cy="899665"/>
          </a:xfrm>
        </p:spPr>
        <p:txBody>
          <a:bodyPr/>
          <a:lstStyle/>
          <a:p>
            <a:r>
              <a:rPr lang="en-GB" dirty="0"/>
              <a:t>Storage sizing </a:t>
            </a:r>
            <a:br>
              <a:rPr lang="en-GB" dirty="0"/>
            </a:br>
            <a:r>
              <a:rPr lang="en-GB" sz="3600" i="1" dirty="0"/>
              <a:t>Premium storage: Capacity limits</a:t>
            </a:r>
          </a:p>
        </p:txBody>
      </p:sp>
      <p:sp>
        <p:nvSpPr>
          <p:cNvPr id="3" name="Rectangle 2"/>
          <p:cNvSpPr/>
          <p:nvPr/>
        </p:nvSpPr>
        <p:spPr bwMode="auto">
          <a:xfrm>
            <a:off x="1636334" y="1476720"/>
            <a:ext cx="4235078" cy="211753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842" kern="0" dirty="0">
                <a:gradFill>
                  <a:gsLst>
                    <a:gs pos="5439">
                      <a:srgbClr val="F8F8F8"/>
                    </a:gs>
                    <a:gs pos="10000">
                      <a:srgbClr val="F8F8F8"/>
                    </a:gs>
                  </a:gsLst>
                  <a:lin ang="5400000" scaled="0"/>
                </a:gradFill>
              </a:rPr>
              <a:t>240TB</a:t>
            </a:r>
            <a:r>
              <a:rPr lang="en-GB" sz="3921" kern="0" dirty="0">
                <a:gradFill>
                  <a:gsLst>
                    <a:gs pos="5439">
                      <a:srgbClr val="F8F8F8"/>
                    </a:gs>
                    <a:gs pos="10000">
                      <a:srgbClr val="F8F8F8"/>
                    </a:gs>
                  </a:gsLst>
                  <a:lin ang="5400000" scaled="0"/>
                </a:gradFill>
              </a:rPr>
              <a:t> </a:t>
            </a:r>
          </a:p>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File capacity</a:t>
            </a:r>
          </a:p>
        </p:txBody>
      </p:sp>
      <p:sp>
        <p:nvSpPr>
          <p:cNvPr id="4" name="Rectangle 3"/>
          <p:cNvSpPr/>
          <p:nvPr/>
        </p:nvSpPr>
        <p:spPr bwMode="auto">
          <a:xfrm>
            <a:off x="6224336" y="1476720"/>
            <a:ext cx="4235078" cy="211753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842" kern="0" dirty="0">
                <a:gradFill>
                  <a:gsLst>
                    <a:gs pos="5439">
                      <a:srgbClr val="F8F8F8"/>
                    </a:gs>
                    <a:gs pos="10000">
                      <a:srgbClr val="F8F8F8"/>
                    </a:gs>
                  </a:gsLst>
                  <a:lin ang="5400000" scaled="0"/>
                </a:gradFill>
              </a:rPr>
              <a:t>5x</a:t>
            </a:r>
            <a:r>
              <a:rPr lang="en-GB" sz="3921" kern="0" dirty="0">
                <a:gradFill>
                  <a:gsLst>
                    <a:gs pos="5439">
                      <a:srgbClr val="F8F8F8"/>
                    </a:gs>
                    <a:gs pos="10000">
                      <a:srgbClr val="F8F8F8"/>
                    </a:gs>
                  </a:gsLst>
                  <a:lin ang="5400000" scaled="0"/>
                </a:gradFill>
              </a:rPr>
              <a:t> </a:t>
            </a:r>
          </a:p>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CCI compression</a:t>
            </a:r>
          </a:p>
        </p:txBody>
      </p:sp>
      <p:sp>
        <p:nvSpPr>
          <p:cNvPr id="5" name="Right Brace 4"/>
          <p:cNvSpPr/>
          <p:nvPr/>
        </p:nvSpPr>
        <p:spPr>
          <a:xfrm rot="5400000">
            <a:off x="5518490" y="-343677"/>
            <a:ext cx="1058769" cy="8823079"/>
          </a:xfrm>
          <a:prstGeom prst="rightBrace">
            <a:avLst>
              <a:gd name="adj1" fmla="val 101629"/>
              <a:gd name="adj2" fmla="val 5000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6" name="Rectangle 5"/>
          <p:cNvSpPr/>
          <p:nvPr/>
        </p:nvSpPr>
        <p:spPr bwMode="auto">
          <a:xfrm>
            <a:off x="4636182" y="4597247"/>
            <a:ext cx="2823385" cy="21175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842" kern="0" dirty="0">
                <a:gradFill>
                  <a:gsLst>
                    <a:gs pos="5439">
                      <a:srgbClr val="F8F8F8"/>
                    </a:gs>
                    <a:gs pos="10000">
                      <a:srgbClr val="F8F8F8"/>
                    </a:gs>
                  </a:gsLst>
                  <a:lin ang="5400000" scaled="0"/>
                </a:gradFill>
              </a:rPr>
              <a:t>&gt;1PB</a:t>
            </a:r>
          </a:p>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Db capacity</a:t>
            </a:r>
          </a:p>
        </p:txBody>
      </p:sp>
    </p:spTree>
    <p:extLst>
      <p:ext uri="{BB962C8B-B14F-4D97-AF65-F5344CB8AC3E}">
        <p14:creationId xmlns:p14="http://schemas.microsoft.com/office/powerpoint/2010/main" val="344188028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81" y="-100857"/>
            <a:ext cx="11655840" cy="899665"/>
          </a:xfrm>
        </p:spPr>
        <p:txBody>
          <a:bodyPr/>
          <a:lstStyle/>
          <a:p>
            <a:r>
              <a:rPr lang="en-GB" dirty="0"/>
              <a:t>Storage sizing </a:t>
            </a:r>
            <a:br>
              <a:rPr lang="en-GB" dirty="0"/>
            </a:br>
            <a:r>
              <a:rPr lang="en-GB" sz="3600" i="1" dirty="0"/>
              <a:t>Premium Storage: Database Size</a:t>
            </a:r>
          </a:p>
        </p:txBody>
      </p:sp>
      <p:sp>
        <p:nvSpPr>
          <p:cNvPr id="12" name="Rectangle 11"/>
          <p:cNvSpPr/>
          <p:nvPr/>
        </p:nvSpPr>
        <p:spPr bwMode="auto">
          <a:xfrm>
            <a:off x="3722043" y="5017111"/>
            <a:ext cx="4571717" cy="717132"/>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Log</a:t>
            </a:r>
          </a:p>
        </p:txBody>
      </p:sp>
      <p:sp>
        <p:nvSpPr>
          <p:cNvPr id="13" name="Rectangle 12"/>
          <p:cNvSpPr/>
          <p:nvPr/>
        </p:nvSpPr>
        <p:spPr bwMode="auto">
          <a:xfrm>
            <a:off x="3725132" y="1546528"/>
            <a:ext cx="4571717" cy="71713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Unallocated</a:t>
            </a:r>
          </a:p>
        </p:txBody>
      </p:sp>
      <p:sp>
        <p:nvSpPr>
          <p:cNvPr id="14" name="Rectangle 13"/>
          <p:cNvSpPr/>
          <p:nvPr/>
        </p:nvSpPr>
        <p:spPr bwMode="auto">
          <a:xfrm>
            <a:off x="3722043" y="4173772"/>
            <a:ext cx="4571717" cy="717132"/>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Data</a:t>
            </a:r>
          </a:p>
        </p:txBody>
      </p:sp>
      <p:sp>
        <p:nvSpPr>
          <p:cNvPr id="15" name="Rectangle 14"/>
          <p:cNvSpPr/>
          <p:nvPr/>
        </p:nvSpPr>
        <p:spPr bwMode="auto">
          <a:xfrm>
            <a:off x="3722044" y="3264971"/>
            <a:ext cx="4571717" cy="71713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Index</a:t>
            </a:r>
          </a:p>
        </p:txBody>
      </p:sp>
      <p:sp>
        <p:nvSpPr>
          <p:cNvPr id="16" name="Rectangle 15"/>
          <p:cNvSpPr/>
          <p:nvPr/>
        </p:nvSpPr>
        <p:spPr bwMode="auto">
          <a:xfrm>
            <a:off x="3722044" y="2413065"/>
            <a:ext cx="4571717" cy="71713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921" kern="0" dirty="0">
                <a:gradFill>
                  <a:gsLst>
                    <a:gs pos="5439">
                      <a:srgbClr val="F8F8F8"/>
                    </a:gs>
                    <a:gs pos="10000">
                      <a:srgbClr val="F8F8F8"/>
                    </a:gs>
                  </a:gsLst>
                  <a:lin ang="5400000" scaled="0"/>
                </a:gradFill>
              </a:rPr>
              <a:t>Unused</a:t>
            </a:r>
          </a:p>
        </p:txBody>
      </p:sp>
      <p:sp>
        <p:nvSpPr>
          <p:cNvPr id="17" name="Left Brace 16"/>
          <p:cNvSpPr/>
          <p:nvPr/>
        </p:nvSpPr>
        <p:spPr>
          <a:xfrm>
            <a:off x="2343759" y="1606291"/>
            <a:ext cx="1062248" cy="4127952"/>
          </a:xfrm>
          <a:prstGeom prst="leftBrace">
            <a:avLst>
              <a:gd name="adj1" fmla="val 42323"/>
              <a:gd name="adj2" fmla="val 50000"/>
            </a:avLst>
          </a:prstGeom>
          <a:ln w="38100">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18" name="TextBox 17"/>
          <p:cNvSpPr txBox="1"/>
          <p:nvPr/>
        </p:nvSpPr>
        <p:spPr>
          <a:xfrm>
            <a:off x="262736" y="3221256"/>
            <a:ext cx="2106139" cy="615516"/>
          </a:xfrm>
          <a:prstGeom prst="rect">
            <a:avLst/>
          </a:prstGeom>
          <a:noFill/>
        </p:spPr>
        <p:txBody>
          <a:bodyPr wrap="none" lIns="179285" tIns="143428" rIns="179285" bIns="143428" rtlCol="0">
            <a:spAutoFit/>
          </a:bodyPr>
          <a:lstStyle/>
          <a:p>
            <a:pPr defTabSz="896386">
              <a:lnSpc>
                <a:spcPct val="90000"/>
              </a:lnSpc>
              <a:spcAft>
                <a:spcPts val="588"/>
              </a:spcAft>
              <a:defRPr/>
            </a:pPr>
            <a:r>
              <a:rPr lang="en-GB" sz="2353" kern="0" dirty="0">
                <a:gradFill>
                  <a:gsLst>
                    <a:gs pos="2917">
                      <a:schemeClr val="tx1"/>
                    </a:gs>
                    <a:gs pos="30000">
                      <a:schemeClr val="tx1"/>
                    </a:gs>
                  </a:gsLst>
                  <a:lin ang="5400000" scaled="0"/>
                </a:gradFill>
              </a:rPr>
              <a:t>Total DB Size</a:t>
            </a:r>
          </a:p>
        </p:txBody>
      </p:sp>
      <p:sp>
        <p:nvSpPr>
          <p:cNvPr id="19" name="Left Brace 18"/>
          <p:cNvSpPr/>
          <p:nvPr/>
        </p:nvSpPr>
        <p:spPr>
          <a:xfrm rot="10800000">
            <a:off x="8487728" y="3221257"/>
            <a:ext cx="277794" cy="1795854"/>
          </a:xfrm>
          <a:prstGeom prst="leftBrace">
            <a:avLst>
              <a:gd name="adj1" fmla="val 42323"/>
              <a:gd name="adj2" fmla="val 50000"/>
            </a:avLst>
          </a:prstGeom>
          <a:ln w="38100">
            <a:solidFill>
              <a:schemeClr val="accent2"/>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20" name="Left Brace 19"/>
          <p:cNvSpPr/>
          <p:nvPr/>
        </p:nvSpPr>
        <p:spPr>
          <a:xfrm rot="10800000">
            <a:off x="9524981" y="2413065"/>
            <a:ext cx="401099" cy="2477840"/>
          </a:xfrm>
          <a:prstGeom prst="leftBrace">
            <a:avLst>
              <a:gd name="adj1" fmla="val 42323"/>
              <a:gd name="adj2" fmla="val 50000"/>
            </a:avLst>
          </a:prstGeom>
          <a:ln w="38100">
            <a:solidFill>
              <a:schemeClr val="accent3"/>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defTabSz="896386">
              <a:defRPr/>
            </a:pPr>
            <a:endParaRPr lang="en-GB" sz="1765" kern="0">
              <a:solidFill>
                <a:sysClr val="windowText" lastClr="000000"/>
              </a:solidFill>
            </a:endParaRPr>
          </a:p>
        </p:txBody>
      </p:sp>
      <p:sp>
        <p:nvSpPr>
          <p:cNvPr id="21" name="TextBox 20"/>
          <p:cNvSpPr txBox="1"/>
          <p:nvPr/>
        </p:nvSpPr>
        <p:spPr>
          <a:xfrm>
            <a:off x="9996743" y="3170485"/>
            <a:ext cx="2571598" cy="1016818"/>
          </a:xfrm>
          <a:prstGeom prst="rect">
            <a:avLst/>
          </a:prstGeom>
          <a:noFill/>
        </p:spPr>
        <p:txBody>
          <a:bodyPr wrap="square" lIns="179285" tIns="143428" rIns="179285" bIns="143428" rtlCol="0">
            <a:spAutoFit/>
          </a:bodyPr>
          <a:lstStyle/>
          <a:p>
            <a:pPr defTabSz="896386">
              <a:lnSpc>
                <a:spcPct val="90000"/>
              </a:lnSpc>
              <a:spcAft>
                <a:spcPts val="588"/>
              </a:spcAft>
              <a:defRPr/>
            </a:pPr>
            <a:r>
              <a:rPr lang="en-GB" sz="2353" kern="0" dirty="0">
                <a:gradFill>
                  <a:gsLst>
                    <a:gs pos="2917">
                      <a:schemeClr val="tx1"/>
                    </a:gs>
                    <a:gs pos="30000">
                      <a:schemeClr val="tx1"/>
                    </a:gs>
                  </a:gsLst>
                  <a:lin ang="5400000" scaled="0"/>
                </a:gradFill>
              </a:rPr>
              <a:t>Reserved </a:t>
            </a:r>
          </a:p>
          <a:p>
            <a:pPr defTabSz="896386">
              <a:lnSpc>
                <a:spcPct val="90000"/>
              </a:lnSpc>
              <a:spcAft>
                <a:spcPts val="588"/>
              </a:spcAft>
              <a:defRPr/>
            </a:pPr>
            <a:r>
              <a:rPr lang="en-GB" sz="2353" kern="0" dirty="0">
                <a:gradFill>
                  <a:gsLst>
                    <a:gs pos="2917">
                      <a:schemeClr val="tx1"/>
                    </a:gs>
                    <a:gs pos="30000">
                      <a:schemeClr val="tx1"/>
                    </a:gs>
                  </a:gsLst>
                  <a:lin ang="5400000" scaled="0"/>
                </a:gradFill>
              </a:rPr>
              <a:t>Space</a:t>
            </a:r>
          </a:p>
        </p:txBody>
      </p:sp>
      <p:sp>
        <p:nvSpPr>
          <p:cNvPr id="22" name="TextBox 21"/>
          <p:cNvSpPr txBox="1"/>
          <p:nvPr/>
        </p:nvSpPr>
        <p:spPr>
          <a:xfrm>
            <a:off x="8662898" y="3583220"/>
            <a:ext cx="1194344" cy="1016818"/>
          </a:xfrm>
          <a:prstGeom prst="rect">
            <a:avLst/>
          </a:prstGeom>
          <a:noFill/>
        </p:spPr>
        <p:txBody>
          <a:bodyPr wrap="square" lIns="179285" tIns="143428" rIns="179285" bIns="143428" rtlCol="0">
            <a:spAutoFit/>
          </a:bodyPr>
          <a:lstStyle/>
          <a:p>
            <a:pPr defTabSz="896386">
              <a:lnSpc>
                <a:spcPct val="90000"/>
              </a:lnSpc>
              <a:spcAft>
                <a:spcPts val="588"/>
              </a:spcAft>
              <a:defRPr/>
            </a:pPr>
            <a:r>
              <a:rPr lang="en-GB" sz="2353" kern="0" dirty="0">
                <a:gradFill>
                  <a:gsLst>
                    <a:gs pos="2917">
                      <a:schemeClr val="tx1"/>
                    </a:gs>
                    <a:gs pos="30000">
                      <a:schemeClr val="tx1"/>
                    </a:gs>
                  </a:gsLst>
                  <a:lin ang="5400000" scaled="0"/>
                </a:gradFill>
              </a:rPr>
              <a:t>Used </a:t>
            </a:r>
          </a:p>
          <a:p>
            <a:pPr defTabSz="896386">
              <a:lnSpc>
                <a:spcPct val="90000"/>
              </a:lnSpc>
              <a:spcAft>
                <a:spcPts val="588"/>
              </a:spcAft>
              <a:defRPr/>
            </a:pPr>
            <a:r>
              <a:rPr lang="en-GB" sz="2353" kern="0" dirty="0">
                <a:gradFill>
                  <a:gsLst>
                    <a:gs pos="2917">
                      <a:schemeClr val="tx1"/>
                    </a:gs>
                    <a:gs pos="30000">
                      <a:schemeClr val="tx1"/>
                    </a:gs>
                  </a:gsLst>
                  <a:lin ang="5400000" scaled="0"/>
                </a:gradFill>
              </a:rPr>
              <a:t>Space</a:t>
            </a:r>
          </a:p>
        </p:txBody>
      </p:sp>
    </p:spTree>
    <p:extLst>
      <p:ext uri="{BB962C8B-B14F-4D97-AF65-F5344CB8AC3E}">
        <p14:creationId xmlns:p14="http://schemas.microsoft.com/office/powerpoint/2010/main" val="717208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03" y="0"/>
            <a:ext cx="11655840" cy="899665"/>
          </a:xfrm>
        </p:spPr>
        <p:txBody>
          <a:bodyPr/>
          <a:lstStyle/>
          <a:p>
            <a:r>
              <a:rPr lang="en-GB" dirty="0"/>
              <a:t>Storage sizing </a:t>
            </a:r>
            <a:br>
              <a:rPr lang="en-GB" dirty="0"/>
            </a:br>
            <a:r>
              <a:rPr lang="en-GB" sz="3600" i="1" dirty="0"/>
              <a:t>Premium Storage: Snapshots</a:t>
            </a:r>
          </a:p>
        </p:txBody>
      </p:sp>
      <p:sp>
        <p:nvSpPr>
          <p:cNvPr id="3" name="Rectangle 2"/>
          <p:cNvSpPr/>
          <p:nvPr/>
        </p:nvSpPr>
        <p:spPr bwMode="auto">
          <a:xfrm>
            <a:off x="3048189" y="2532585"/>
            <a:ext cx="2470462" cy="247046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058" kern="0" dirty="0">
                <a:gradFill>
                  <a:gsLst>
                    <a:gs pos="5439">
                      <a:srgbClr val="F8F8F8"/>
                    </a:gs>
                    <a:gs pos="10000">
                      <a:srgbClr val="F8F8F8"/>
                    </a:gs>
                  </a:gsLst>
                  <a:lin ang="5400000" scaled="0"/>
                </a:gradFill>
              </a:rPr>
              <a:t>4</a:t>
            </a:r>
          </a:p>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hours</a:t>
            </a:r>
          </a:p>
        </p:txBody>
      </p:sp>
      <p:sp>
        <p:nvSpPr>
          <p:cNvPr id="4" name="Rectangle 3"/>
          <p:cNvSpPr/>
          <p:nvPr/>
        </p:nvSpPr>
        <p:spPr bwMode="auto">
          <a:xfrm>
            <a:off x="6123830" y="2532585"/>
            <a:ext cx="2470462" cy="247046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058" kern="0" dirty="0">
                <a:gradFill>
                  <a:gsLst>
                    <a:gs pos="5439">
                      <a:srgbClr val="F8F8F8"/>
                    </a:gs>
                    <a:gs pos="10000">
                      <a:srgbClr val="F8F8F8"/>
                    </a:gs>
                  </a:gsLst>
                  <a:lin ang="5400000" scaled="0"/>
                </a:gradFill>
              </a:rPr>
              <a:t>7</a:t>
            </a:r>
          </a:p>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days</a:t>
            </a:r>
          </a:p>
        </p:txBody>
      </p:sp>
      <p:sp>
        <p:nvSpPr>
          <p:cNvPr id="5" name="Rectangle 4"/>
          <p:cNvSpPr/>
          <p:nvPr/>
        </p:nvSpPr>
        <p:spPr bwMode="auto">
          <a:xfrm>
            <a:off x="3048189" y="1636168"/>
            <a:ext cx="2470462" cy="7058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Frequency</a:t>
            </a:r>
          </a:p>
        </p:txBody>
      </p:sp>
      <p:sp>
        <p:nvSpPr>
          <p:cNvPr id="6" name="Rectangle 5"/>
          <p:cNvSpPr/>
          <p:nvPr/>
        </p:nvSpPr>
        <p:spPr bwMode="auto">
          <a:xfrm>
            <a:off x="6123012" y="1636168"/>
            <a:ext cx="2470462" cy="7058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Retention</a:t>
            </a:r>
          </a:p>
        </p:txBody>
      </p:sp>
      <p:sp>
        <p:nvSpPr>
          <p:cNvPr id="7" name="Rectangle 6"/>
          <p:cNvSpPr/>
          <p:nvPr/>
        </p:nvSpPr>
        <p:spPr bwMode="auto">
          <a:xfrm>
            <a:off x="3048190" y="5193618"/>
            <a:ext cx="5545285" cy="70584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RPO : 8 Hours</a:t>
            </a:r>
          </a:p>
        </p:txBody>
      </p:sp>
    </p:spTree>
    <p:extLst>
      <p:ext uri="{BB962C8B-B14F-4D97-AF65-F5344CB8AC3E}">
        <p14:creationId xmlns:p14="http://schemas.microsoft.com/office/powerpoint/2010/main" val="369620436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00" y="-72790"/>
            <a:ext cx="11655840" cy="899665"/>
          </a:xfrm>
        </p:spPr>
        <p:txBody>
          <a:bodyPr/>
          <a:lstStyle/>
          <a:p>
            <a:r>
              <a:rPr lang="en-GB" dirty="0"/>
              <a:t>Storage sizing </a:t>
            </a:r>
            <a:br>
              <a:rPr lang="en-GB" dirty="0"/>
            </a:br>
            <a:r>
              <a:rPr lang="en-GB" sz="3600" i="1" dirty="0"/>
              <a:t>Blob Storage: Geo-redundant backups</a:t>
            </a:r>
          </a:p>
        </p:txBody>
      </p:sp>
      <p:sp>
        <p:nvSpPr>
          <p:cNvPr id="3" name="Rectangle 2"/>
          <p:cNvSpPr/>
          <p:nvPr/>
        </p:nvSpPr>
        <p:spPr bwMode="auto">
          <a:xfrm>
            <a:off x="274797" y="1997858"/>
            <a:ext cx="2823385" cy="211753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058" kern="0">
                <a:gradFill>
                  <a:gsLst>
                    <a:gs pos="5439">
                      <a:srgbClr val="F8F8F8"/>
                    </a:gs>
                    <a:gs pos="10000">
                      <a:srgbClr val="F8F8F8"/>
                    </a:gs>
                  </a:gsLst>
                  <a:lin ang="5400000" scaled="0"/>
                </a:gradFill>
              </a:rPr>
              <a:t>1</a:t>
            </a:r>
            <a:endParaRPr lang="en-GB" sz="7058" kern="0" dirty="0">
              <a:gradFill>
                <a:gsLst>
                  <a:gs pos="5439">
                    <a:srgbClr val="F8F8F8"/>
                  </a:gs>
                  <a:gs pos="10000">
                    <a:srgbClr val="F8F8F8"/>
                  </a:gs>
                </a:gsLst>
                <a:lin ang="5400000" scaled="0"/>
              </a:gradFill>
            </a:endParaRPr>
          </a:p>
          <a:p>
            <a:pPr algn="ctr" defTabSz="914102" fontAlgn="base">
              <a:spcBef>
                <a:spcPct val="0"/>
              </a:spcBef>
              <a:spcAft>
                <a:spcPct val="0"/>
              </a:spcAft>
              <a:defRPr/>
            </a:pPr>
            <a:r>
              <a:rPr lang="en-GB" sz="3529" kern="0">
                <a:gradFill>
                  <a:gsLst>
                    <a:gs pos="5439">
                      <a:srgbClr val="F8F8F8"/>
                    </a:gs>
                    <a:gs pos="10000">
                      <a:srgbClr val="F8F8F8"/>
                    </a:gs>
                  </a:gsLst>
                  <a:lin ang="5400000" scaled="0"/>
                </a:gradFill>
              </a:rPr>
              <a:t>Geo-backup</a:t>
            </a:r>
            <a:endParaRPr lang="en-GB" sz="3529" kern="0" dirty="0">
              <a:gradFill>
                <a:gsLst>
                  <a:gs pos="5439">
                    <a:srgbClr val="F8F8F8"/>
                  </a:gs>
                  <a:gs pos="10000">
                    <a:srgbClr val="F8F8F8"/>
                  </a:gs>
                </a:gsLst>
                <a:lin ang="5400000" scaled="0"/>
              </a:gradFill>
            </a:endParaRPr>
          </a:p>
        </p:txBody>
      </p:sp>
      <p:sp>
        <p:nvSpPr>
          <p:cNvPr id="5" name="Rectangle 4"/>
          <p:cNvSpPr/>
          <p:nvPr/>
        </p:nvSpPr>
        <p:spPr bwMode="auto">
          <a:xfrm>
            <a:off x="269240" y="1098321"/>
            <a:ext cx="5871258" cy="7058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3529" kern="0" dirty="0">
                <a:gradFill>
                  <a:gsLst>
                    <a:gs pos="5439">
                      <a:srgbClr val="F8F8F8"/>
                    </a:gs>
                    <a:gs pos="10000">
                      <a:srgbClr val="F8F8F8"/>
                    </a:gs>
                  </a:gsLst>
                  <a:lin ang="5400000" scaled="0"/>
                </a:gradFill>
              </a:rPr>
              <a:t>Frequency and Retention</a:t>
            </a:r>
          </a:p>
        </p:txBody>
      </p:sp>
      <p:sp>
        <p:nvSpPr>
          <p:cNvPr id="7" name="Rectangle 6"/>
          <p:cNvSpPr/>
          <p:nvPr/>
        </p:nvSpPr>
        <p:spPr bwMode="auto">
          <a:xfrm>
            <a:off x="3317114" y="1997858"/>
            <a:ext cx="2823385" cy="21175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GB" sz="7058" kern="0" dirty="0">
                <a:gradFill>
                  <a:gsLst>
                    <a:gs pos="5439">
                      <a:srgbClr val="F8F8F8"/>
                    </a:gs>
                    <a:gs pos="10000">
                      <a:srgbClr val="F8F8F8"/>
                    </a:gs>
                  </a:gsLst>
                  <a:lin ang="5400000" scaled="0"/>
                </a:gradFill>
              </a:rPr>
              <a:t>24</a:t>
            </a:r>
            <a:r>
              <a:rPr lang="en-GB" sz="3529" kern="0" dirty="0">
                <a:gradFill>
                  <a:gsLst>
                    <a:gs pos="5439">
                      <a:srgbClr val="F8F8F8"/>
                    </a:gs>
                    <a:gs pos="10000">
                      <a:srgbClr val="F8F8F8"/>
                    </a:gs>
                  </a:gsLst>
                  <a:lin ang="5400000" scaled="0"/>
                </a:gradFill>
              </a:rPr>
              <a:t>hr</a:t>
            </a:r>
          </a:p>
          <a:p>
            <a:pPr algn="ctr" defTabSz="914102" fontAlgn="base">
              <a:spcBef>
                <a:spcPct val="0"/>
              </a:spcBef>
              <a:spcAft>
                <a:spcPct val="0"/>
              </a:spcAft>
              <a:defRPr/>
            </a:pPr>
            <a:r>
              <a:rPr lang="en-GB" sz="3529" kern="0">
                <a:gradFill>
                  <a:gsLst>
                    <a:gs pos="5439">
                      <a:srgbClr val="F8F8F8"/>
                    </a:gs>
                    <a:gs pos="10000">
                      <a:srgbClr val="F8F8F8"/>
                    </a:gs>
                  </a:gsLst>
                  <a:lin ang="5400000" scaled="0"/>
                </a:gradFill>
              </a:rPr>
              <a:t>RPO</a:t>
            </a:r>
            <a:endParaRPr lang="en-GB" sz="2451" kern="0" dirty="0">
              <a:gradFill>
                <a:gsLst>
                  <a:gs pos="5439">
                    <a:srgbClr val="F8F8F8"/>
                  </a:gs>
                  <a:gs pos="10000">
                    <a:srgbClr val="F8F8F8"/>
                  </a:gs>
                </a:gsLst>
                <a:lin ang="5400000" scaled="0"/>
              </a:gradFill>
            </a:endParaRPr>
          </a:p>
        </p:txBody>
      </p:sp>
      <p:pic>
        <p:nvPicPr>
          <p:cNvPr id="4" name="Picture 3"/>
          <p:cNvPicPr>
            <a:picLocks noChangeAspect="1"/>
          </p:cNvPicPr>
          <p:nvPr/>
        </p:nvPicPr>
        <p:blipFill rotWithShape="1">
          <a:blip r:embed="rId3"/>
          <a:srcRect l="65206"/>
          <a:stretch/>
        </p:blipFill>
        <p:spPr>
          <a:xfrm>
            <a:off x="6982930" y="1098321"/>
            <a:ext cx="4099719" cy="5405887"/>
          </a:xfrm>
          <a:prstGeom prst="rect">
            <a:avLst/>
          </a:prstGeom>
        </p:spPr>
      </p:pic>
      <p:pic>
        <p:nvPicPr>
          <p:cNvPr id="6" name="Picture 5"/>
          <p:cNvPicPr>
            <a:picLocks noChangeAspect="1"/>
          </p:cNvPicPr>
          <p:nvPr/>
        </p:nvPicPr>
        <p:blipFill>
          <a:blip r:embed="rId4"/>
          <a:stretch>
            <a:fillRect/>
          </a:stretch>
        </p:blipFill>
        <p:spPr>
          <a:xfrm>
            <a:off x="239426" y="4146132"/>
            <a:ext cx="5930884" cy="2075810"/>
          </a:xfrm>
          <a:prstGeom prst="rect">
            <a:avLst/>
          </a:prstGeom>
        </p:spPr>
      </p:pic>
    </p:spTree>
    <p:extLst>
      <p:ext uri="{BB962C8B-B14F-4D97-AF65-F5344CB8AC3E}">
        <p14:creationId xmlns:p14="http://schemas.microsoft.com/office/powerpoint/2010/main" val="306401098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0"/>
            <a:ext cx="11655840" cy="899665"/>
          </a:xfrm>
        </p:spPr>
        <p:txBody>
          <a:bodyPr/>
          <a:lstStyle/>
          <a:p>
            <a:r>
              <a:rPr lang="en-GB" dirty="0"/>
              <a:t>Storage sizing </a:t>
            </a:r>
            <a:br>
              <a:rPr lang="en-GB" dirty="0"/>
            </a:br>
            <a:r>
              <a:rPr lang="en-GB" sz="3600" i="1" dirty="0"/>
              <a:t>Capping storage capacity</a:t>
            </a:r>
          </a:p>
        </p:txBody>
      </p:sp>
      <p:sp>
        <p:nvSpPr>
          <p:cNvPr id="3" name="Text Placeholder 2"/>
          <p:cNvSpPr>
            <a:spLocks noGrp="1"/>
          </p:cNvSpPr>
          <p:nvPr>
            <p:ph type="body" sz="quarter" idx="10"/>
          </p:nvPr>
        </p:nvSpPr>
        <p:spPr>
          <a:xfrm>
            <a:off x="266922" y="1767909"/>
            <a:ext cx="11653522" cy="2845844"/>
          </a:xfrm>
        </p:spPr>
        <p:txBody>
          <a:bodyPr/>
          <a:lstStyle/>
          <a:p>
            <a:r>
              <a:rPr lang="en-GB" sz="3529" dirty="0">
                <a:solidFill>
                  <a:srgbClr val="0000FF"/>
                </a:solidFill>
                <a:highlight>
                  <a:srgbClr val="FFFFFF"/>
                </a:highlight>
              </a:rPr>
              <a:t>CREATE</a:t>
            </a:r>
            <a:r>
              <a:rPr lang="en-GB" sz="3529" dirty="0">
                <a:solidFill>
                  <a:srgbClr val="000000"/>
                </a:solidFill>
                <a:highlight>
                  <a:srgbClr val="FFFFFF"/>
                </a:highlight>
              </a:rPr>
              <a:t> </a:t>
            </a:r>
            <a:r>
              <a:rPr lang="en-GB" sz="3529" dirty="0">
                <a:solidFill>
                  <a:srgbClr val="0000FF"/>
                </a:solidFill>
                <a:highlight>
                  <a:srgbClr val="FFFFFF"/>
                </a:highlight>
              </a:rPr>
              <a:t>DATABASE</a:t>
            </a:r>
            <a:r>
              <a:rPr lang="en-GB" sz="3529" dirty="0">
                <a:solidFill>
                  <a:srgbClr val="000000"/>
                </a:solidFill>
                <a:highlight>
                  <a:srgbClr val="FFFFFF"/>
                </a:highlight>
              </a:rPr>
              <a:t> </a:t>
            </a:r>
            <a:r>
              <a:rPr lang="en-GB" sz="3529" dirty="0" err="1">
                <a:solidFill>
                  <a:srgbClr val="000000"/>
                </a:solidFill>
                <a:highlight>
                  <a:srgbClr val="FFFFFF"/>
                </a:highlight>
              </a:rPr>
              <a:t>MyDB</a:t>
            </a:r>
            <a:r>
              <a:rPr lang="en-GB" sz="3529" dirty="0">
                <a:solidFill>
                  <a:srgbClr val="000000"/>
                </a:solidFill>
                <a:highlight>
                  <a:srgbClr val="FFFFFF"/>
                </a:highlight>
              </a:rPr>
              <a:t> </a:t>
            </a:r>
            <a:r>
              <a:rPr lang="en-GB" sz="3529" dirty="0">
                <a:solidFill>
                  <a:srgbClr val="FF00FF"/>
                </a:solidFill>
                <a:highlight>
                  <a:srgbClr val="FFFFFF"/>
                </a:highlight>
              </a:rPr>
              <a:t>COLLATE</a:t>
            </a:r>
            <a:r>
              <a:rPr lang="en-GB" sz="3529" dirty="0">
                <a:solidFill>
                  <a:srgbClr val="000000"/>
                </a:solidFill>
                <a:highlight>
                  <a:srgbClr val="FFFFFF"/>
                </a:highlight>
              </a:rPr>
              <a:t> SQL_Latin1_General_CP1_CI_AS </a:t>
            </a:r>
            <a:r>
              <a:rPr lang="en-GB" sz="3529" dirty="0">
                <a:solidFill>
                  <a:srgbClr val="808080"/>
                </a:solidFill>
                <a:highlight>
                  <a:srgbClr val="FFFFFF"/>
                </a:highlight>
              </a:rPr>
              <a:t>(</a:t>
            </a:r>
            <a:endParaRPr lang="en-GB" sz="3529" dirty="0">
              <a:solidFill>
                <a:srgbClr val="000000"/>
              </a:solidFill>
              <a:highlight>
                <a:srgbClr val="FFFFFF"/>
              </a:highlight>
            </a:endParaRPr>
          </a:p>
          <a:p>
            <a:r>
              <a:rPr lang="en-GB" sz="3529" dirty="0">
                <a:solidFill>
                  <a:srgbClr val="000000"/>
                </a:solidFill>
                <a:highlight>
                  <a:srgbClr val="FFFFFF"/>
                </a:highlight>
              </a:rPr>
              <a:t>	EDITION 			</a:t>
            </a:r>
            <a:r>
              <a:rPr lang="en-GB" sz="3529" dirty="0">
                <a:solidFill>
                  <a:srgbClr val="808080"/>
                </a:solidFill>
                <a:highlight>
                  <a:srgbClr val="FFFFFF"/>
                </a:highlight>
              </a:rPr>
              <a:t>=</a:t>
            </a:r>
            <a:r>
              <a:rPr lang="en-GB" sz="3529" dirty="0">
                <a:solidFill>
                  <a:srgbClr val="000000"/>
                </a:solidFill>
                <a:highlight>
                  <a:srgbClr val="FFFFFF"/>
                </a:highlight>
              </a:rPr>
              <a:t> </a:t>
            </a:r>
            <a:r>
              <a:rPr lang="en-GB" sz="3529" dirty="0">
                <a:solidFill>
                  <a:srgbClr val="FF0000"/>
                </a:solidFill>
                <a:highlight>
                  <a:srgbClr val="FFFFFF"/>
                </a:highlight>
              </a:rPr>
              <a:t>'</a:t>
            </a:r>
            <a:r>
              <a:rPr lang="en-GB" sz="3529" dirty="0" err="1">
                <a:solidFill>
                  <a:srgbClr val="FF0000"/>
                </a:solidFill>
                <a:highlight>
                  <a:srgbClr val="FFFFFF"/>
                </a:highlight>
              </a:rPr>
              <a:t>DataWarehouse</a:t>
            </a:r>
            <a:r>
              <a:rPr lang="en-GB" sz="3529" dirty="0">
                <a:solidFill>
                  <a:srgbClr val="FF0000"/>
                </a:solidFill>
                <a:highlight>
                  <a:srgbClr val="FFFFFF"/>
                </a:highlight>
              </a:rPr>
              <a:t>'</a:t>
            </a:r>
            <a:r>
              <a:rPr lang="en-GB" sz="3529" dirty="0">
                <a:solidFill>
                  <a:srgbClr val="808080"/>
                </a:solidFill>
                <a:highlight>
                  <a:srgbClr val="FFFFFF"/>
                </a:highlight>
              </a:rPr>
              <a:t>,	</a:t>
            </a:r>
            <a:r>
              <a:rPr lang="en-GB" sz="3529" dirty="0">
                <a:solidFill>
                  <a:srgbClr val="000000"/>
                </a:solidFill>
                <a:highlight>
                  <a:srgbClr val="FFFFFF"/>
                </a:highlight>
              </a:rPr>
              <a:t>SERVICE_OBJECTIVE 	</a:t>
            </a:r>
            <a:r>
              <a:rPr lang="en-GB" sz="3529" dirty="0">
                <a:solidFill>
                  <a:srgbClr val="808080"/>
                </a:solidFill>
                <a:highlight>
                  <a:srgbClr val="FFFFFF"/>
                </a:highlight>
              </a:rPr>
              <a:t>=</a:t>
            </a:r>
            <a:r>
              <a:rPr lang="en-GB" sz="3529" dirty="0">
                <a:solidFill>
                  <a:srgbClr val="000000"/>
                </a:solidFill>
                <a:highlight>
                  <a:srgbClr val="FFFFFF"/>
                </a:highlight>
              </a:rPr>
              <a:t> </a:t>
            </a:r>
            <a:r>
              <a:rPr lang="en-GB" sz="3529" dirty="0">
                <a:solidFill>
                  <a:srgbClr val="FF0000"/>
                </a:solidFill>
                <a:highlight>
                  <a:srgbClr val="FFFFFF"/>
                </a:highlight>
              </a:rPr>
              <a:t>'DW400'</a:t>
            </a:r>
            <a:r>
              <a:rPr lang="en-GB" sz="3529" dirty="0">
                <a:solidFill>
                  <a:srgbClr val="808080"/>
                </a:solidFill>
                <a:highlight>
                  <a:srgbClr val="FFFFFF"/>
                </a:highlight>
              </a:rPr>
              <a:t>,</a:t>
            </a:r>
          </a:p>
          <a:p>
            <a:r>
              <a:rPr lang="en-GB" sz="3529" dirty="0">
                <a:solidFill>
                  <a:srgbClr val="808080"/>
                </a:solidFill>
                <a:highlight>
                  <a:srgbClr val="FFFFFF"/>
                </a:highlight>
              </a:rPr>
              <a:t>	</a:t>
            </a:r>
            <a:r>
              <a:rPr lang="en-GB" sz="3529" dirty="0">
                <a:solidFill>
                  <a:srgbClr val="000000"/>
                </a:solidFill>
                <a:highlight>
                  <a:srgbClr val="FFFFFF"/>
                </a:highlight>
              </a:rPr>
              <a:t>MAXSIZE 			</a:t>
            </a:r>
            <a:r>
              <a:rPr lang="en-GB" sz="3529" dirty="0">
                <a:solidFill>
                  <a:srgbClr val="808080"/>
                </a:solidFill>
                <a:highlight>
                  <a:srgbClr val="FFFFFF"/>
                </a:highlight>
              </a:rPr>
              <a:t>=</a:t>
            </a:r>
            <a:r>
              <a:rPr lang="en-GB" sz="3529" dirty="0">
                <a:solidFill>
                  <a:srgbClr val="000000"/>
                </a:solidFill>
                <a:highlight>
                  <a:srgbClr val="FFFFFF"/>
                </a:highlight>
              </a:rPr>
              <a:t> </a:t>
            </a:r>
            <a:r>
              <a:rPr lang="en-GB" sz="3529" dirty="0">
                <a:solidFill>
                  <a:srgbClr val="000000"/>
                </a:solidFill>
                <a:highlight>
                  <a:srgbClr val="FFFF00"/>
                </a:highlight>
              </a:rPr>
              <a:t>10240</a:t>
            </a:r>
            <a:r>
              <a:rPr lang="en-GB" sz="3529" dirty="0">
                <a:solidFill>
                  <a:srgbClr val="000000"/>
                </a:solidFill>
                <a:highlight>
                  <a:srgbClr val="FFFFFF"/>
                </a:highlight>
              </a:rPr>
              <a:t> GB </a:t>
            </a:r>
            <a:r>
              <a:rPr lang="en-GB" sz="3529" dirty="0">
                <a:solidFill>
                  <a:srgbClr val="808080"/>
                </a:solidFill>
                <a:highlight>
                  <a:srgbClr val="FFFFFF"/>
                </a:highlight>
              </a:rPr>
              <a:t>);</a:t>
            </a:r>
            <a:endParaRPr lang="en-GB" dirty="0"/>
          </a:p>
        </p:txBody>
      </p:sp>
      <p:sp>
        <p:nvSpPr>
          <p:cNvPr id="4" name="Rectangle 3"/>
          <p:cNvSpPr/>
          <p:nvPr/>
        </p:nvSpPr>
        <p:spPr>
          <a:xfrm>
            <a:off x="266922" y="5135254"/>
            <a:ext cx="8874509" cy="1176733"/>
          </a:xfrm>
          <a:prstGeom prst="rect">
            <a:avLst/>
          </a:prstGeom>
        </p:spPr>
        <p:txBody>
          <a:bodyPr wrap="square">
            <a:spAutoFit/>
          </a:bodyPr>
          <a:lstStyle/>
          <a:p>
            <a:pPr defTabSz="896386">
              <a:defRPr/>
            </a:pPr>
            <a:r>
              <a:rPr lang="en-GB" sz="3529" kern="0" dirty="0">
                <a:solidFill>
                  <a:srgbClr val="0000FF"/>
                </a:solidFill>
                <a:highlight>
                  <a:srgbClr val="FFFFFF"/>
                </a:highlight>
                <a:latin typeface="Consolas" panose="020B0609020204030204" pitchFamily="49" charset="0"/>
              </a:rPr>
              <a:t>ALTER</a:t>
            </a:r>
            <a:r>
              <a:rPr lang="en-GB" sz="3529" kern="0" dirty="0">
                <a:solidFill>
                  <a:srgbClr val="000000"/>
                </a:solidFill>
                <a:highlight>
                  <a:srgbClr val="FFFFFF"/>
                </a:highlight>
                <a:latin typeface="Consolas" panose="020B0609020204030204" pitchFamily="49" charset="0"/>
              </a:rPr>
              <a:t> </a:t>
            </a:r>
            <a:r>
              <a:rPr lang="en-GB" sz="3529" kern="0" dirty="0">
                <a:solidFill>
                  <a:srgbClr val="0000FF"/>
                </a:solidFill>
                <a:highlight>
                  <a:srgbClr val="FFFFFF"/>
                </a:highlight>
                <a:latin typeface="Consolas" panose="020B0609020204030204" pitchFamily="49" charset="0"/>
              </a:rPr>
              <a:t>DATABASE</a:t>
            </a:r>
            <a:r>
              <a:rPr lang="en-GB" sz="3529" kern="0" dirty="0">
                <a:solidFill>
                  <a:srgbClr val="000000"/>
                </a:solidFill>
                <a:highlight>
                  <a:srgbClr val="FFFFFF"/>
                </a:highlight>
                <a:latin typeface="Consolas" panose="020B0609020204030204" pitchFamily="49" charset="0"/>
              </a:rPr>
              <a:t> </a:t>
            </a:r>
            <a:r>
              <a:rPr lang="en-GB" sz="3529" kern="0" dirty="0" err="1">
                <a:solidFill>
                  <a:srgbClr val="000000"/>
                </a:solidFill>
                <a:highlight>
                  <a:srgbClr val="FFFFFF"/>
                </a:highlight>
                <a:latin typeface="Consolas" panose="020B0609020204030204" pitchFamily="49" charset="0"/>
              </a:rPr>
              <a:t>MyDB</a:t>
            </a:r>
            <a:r>
              <a:rPr lang="en-GB" sz="3529" kern="0" dirty="0">
                <a:solidFill>
                  <a:srgbClr val="000000"/>
                </a:solidFill>
                <a:highlight>
                  <a:srgbClr val="FFFFFF"/>
                </a:highlight>
                <a:latin typeface="Consolas" panose="020B0609020204030204" pitchFamily="49" charset="0"/>
              </a:rPr>
              <a:t> </a:t>
            </a:r>
          </a:p>
          <a:p>
            <a:pPr defTabSz="896386">
              <a:defRPr/>
            </a:pPr>
            <a:r>
              <a:rPr lang="en-GB" sz="3529" kern="0" dirty="0">
                <a:solidFill>
                  <a:srgbClr val="0000FF"/>
                </a:solidFill>
                <a:highlight>
                  <a:srgbClr val="FFFFFF"/>
                </a:highlight>
                <a:latin typeface="Consolas" panose="020B0609020204030204" pitchFamily="49" charset="0"/>
              </a:rPr>
              <a:t>MODIFY </a:t>
            </a:r>
            <a:r>
              <a:rPr lang="en-GB" sz="3529" kern="0" dirty="0">
                <a:solidFill>
                  <a:srgbClr val="808080"/>
                </a:solidFill>
                <a:highlight>
                  <a:srgbClr val="FFFFFF"/>
                </a:highlight>
                <a:latin typeface="Consolas" panose="020B0609020204030204" pitchFamily="49" charset="0"/>
              </a:rPr>
              <a:t>(</a:t>
            </a:r>
            <a:r>
              <a:rPr lang="en-GB" sz="3529" kern="0" dirty="0">
                <a:solidFill>
                  <a:srgbClr val="000000"/>
                </a:solidFill>
                <a:highlight>
                  <a:srgbClr val="FFFFFF"/>
                </a:highlight>
                <a:latin typeface="Consolas" panose="020B0609020204030204" pitchFamily="49" charset="0"/>
              </a:rPr>
              <a:t>MAXSIZE </a:t>
            </a:r>
            <a:r>
              <a:rPr lang="en-GB" sz="3529" kern="0" dirty="0">
                <a:solidFill>
                  <a:srgbClr val="808080"/>
                </a:solidFill>
                <a:highlight>
                  <a:srgbClr val="FFFFFF"/>
                </a:highlight>
                <a:latin typeface="Consolas" panose="020B0609020204030204" pitchFamily="49" charset="0"/>
              </a:rPr>
              <a:t>=</a:t>
            </a:r>
            <a:r>
              <a:rPr lang="en-GB" sz="3529" kern="0" dirty="0">
                <a:solidFill>
                  <a:srgbClr val="000000"/>
                </a:solidFill>
                <a:highlight>
                  <a:srgbClr val="FFFFFF"/>
                </a:highlight>
                <a:latin typeface="Consolas" panose="020B0609020204030204" pitchFamily="49" charset="0"/>
              </a:rPr>
              <a:t> </a:t>
            </a:r>
            <a:r>
              <a:rPr lang="en-GB" sz="3529" kern="0" dirty="0">
                <a:solidFill>
                  <a:srgbClr val="000000"/>
                </a:solidFill>
                <a:highlight>
                  <a:srgbClr val="FFFF00"/>
                </a:highlight>
                <a:latin typeface="Consolas" panose="020B0609020204030204" pitchFamily="49" charset="0"/>
              </a:rPr>
              <a:t>245760</a:t>
            </a:r>
            <a:r>
              <a:rPr lang="en-GB" sz="3529" kern="0" dirty="0">
                <a:solidFill>
                  <a:srgbClr val="000000"/>
                </a:solidFill>
                <a:highlight>
                  <a:srgbClr val="FFFFFF"/>
                </a:highlight>
                <a:latin typeface="Consolas" panose="020B0609020204030204" pitchFamily="49" charset="0"/>
              </a:rPr>
              <a:t> GB</a:t>
            </a:r>
            <a:r>
              <a:rPr lang="en-GB" sz="3529" kern="0" dirty="0">
                <a:solidFill>
                  <a:srgbClr val="808080"/>
                </a:solidFill>
                <a:highlight>
                  <a:srgbClr val="FFFFFF"/>
                </a:highlight>
                <a:latin typeface="Consolas" panose="020B0609020204030204" pitchFamily="49" charset="0"/>
              </a:rPr>
              <a:t>);</a:t>
            </a:r>
            <a:endParaRPr lang="en-GB" sz="3529" kern="0" dirty="0">
              <a:solidFill>
                <a:sysClr val="windowText" lastClr="000000"/>
              </a:solidFill>
            </a:endParaRPr>
          </a:p>
        </p:txBody>
      </p:sp>
    </p:spTree>
    <p:extLst>
      <p:ext uri="{BB962C8B-B14F-4D97-AF65-F5344CB8AC3E}">
        <p14:creationId xmlns:p14="http://schemas.microsoft.com/office/powerpoint/2010/main" val="173822575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0"/>
            <a:ext cx="11655840" cy="899665"/>
          </a:xfrm>
        </p:spPr>
        <p:txBody>
          <a:bodyPr/>
          <a:lstStyle/>
          <a:p>
            <a:r>
              <a:rPr lang="en-GB" dirty="0"/>
              <a:t>Storage sizing </a:t>
            </a:r>
            <a:br>
              <a:rPr lang="en-GB" dirty="0"/>
            </a:br>
            <a:r>
              <a:rPr lang="en-GB" sz="3600" i="1" dirty="0"/>
              <a:t>Summary</a:t>
            </a:r>
          </a:p>
        </p:txBody>
      </p:sp>
      <p:sp>
        <p:nvSpPr>
          <p:cNvPr id="4" name="Text Placeholder 3"/>
          <p:cNvSpPr>
            <a:spLocks noGrp="1"/>
          </p:cNvSpPr>
          <p:nvPr>
            <p:ph type="body" sz="quarter" idx="10"/>
          </p:nvPr>
        </p:nvSpPr>
        <p:spPr>
          <a:xfrm>
            <a:off x="269239" y="1189495"/>
            <a:ext cx="11653523" cy="5340501"/>
          </a:xfrm>
        </p:spPr>
        <p:txBody>
          <a:bodyPr/>
          <a:lstStyle/>
          <a:p>
            <a:r>
              <a:rPr lang="en-GB" dirty="0"/>
              <a:t>Database size: </a:t>
            </a:r>
          </a:p>
          <a:p>
            <a:r>
              <a:rPr lang="en-GB" dirty="0">
                <a:solidFill>
                  <a:schemeClr val="tx2"/>
                </a:solidFill>
              </a:rPr>
              <a:t>	</a:t>
            </a:r>
            <a:r>
              <a:rPr lang="en-GB" sz="3200" dirty="0" err="1">
                <a:solidFill>
                  <a:schemeClr val="tx2"/>
                </a:solidFill>
              </a:rPr>
              <a:t>sp_spaceused</a:t>
            </a:r>
            <a:endParaRPr lang="en-GB" sz="3200" dirty="0">
              <a:solidFill>
                <a:schemeClr val="tx2"/>
              </a:solidFill>
            </a:endParaRPr>
          </a:p>
          <a:p>
            <a:r>
              <a:rPr lang="en-GB" dirty="0"/>
              <a:t>Table sizing: </a:t>
            </a:r>
          </a:p>
          <a:p>
            <a:r>
              <a:rPr lang="en-GB" dirty="0">
                <a:solidFill>
                  <a:schemeClr val="tx2"/>
                </a:solidFill>
              </a:rPr>
              <a:t>	</a:t>
            </a:r>
            <a:r>
              <a:rPr lang="en-GB" sz="3200" dirty="0">
                <a:solidFill>
                  <a:schemeClr val="tx2"/>
                </a:solidFill>
              </a:rPr>
              <a:t>DMVs </a:t>
            </a:r>
          </a:p>
          <a:p>
            <a:r>
              <a:rPr lang="en-GB" dirty="0"/>
              <a:t>Snapshot size:</a:t>
            </a:r>
          </a:p>
          <a:p>
            <a:r>
              <a:rPr lang="en-GB" sz="3725" dirty="0">
                <a:solidFill>
                  <a:schemeClr val="tx2"/>
                </a:solidFill>
              </a:rPr>
              <a:t>	</a:t>
            </a:r>
            <a:r>
              <a:rPr lang="en-GB" sz="3200" dirty="0">
                <a:solidFill>
                  <a:schemeClr val="tx2"/>
                </a:solidFill>
              </a:rPr>
              <a:t>Total storage size (portal) – database size (</a:t>
            </a:r>
            <a:r>
              <a:rPr lang="en-GB" sz="3200" dirty="0" err="1">
                <a:solidFill>
                  <a:schemeClr val="tx2"/>
                </a:solidFill>
              </a:rPr>
              <a:t>sp_spaceused</a:t>
            </a:r>
            <a:r>
              <a:rPr lang="en-GB" sz="3200" dirty="0">
                <a:solidFill>
                  <a:schemeClr val="tx2"/>
                </a:solidFill>
              </a:rPr>
              <a:t>)</a:t>
            </a:r>
          </a:p>
          <a:p>
            <a:r>
              <a:rPr lang="en-GB" dirty="0">
                <a:solidFill>
                  <a:schemeClr val="tx1"/>
                </a:solidFill>
              </a:rPr>
              <a:t>Free space (unallocated):</a:t>
            </a:r>
          </a:p>
          <a:p>
            <a:r>
              <a:rPr lang="en-GB" dirty="0">
                <a:solidFill>
                  <a:schemeClr val="tx2"/>
                </a:solidFill>
              </a:rPr>
              <a:t>	</a:t>
            </a:r>
            <a:r>
              <a:rPr lang="en-GB" sz="3200" dirty="0" err="1">
                <a:solidFill>
                  <a:schemeClr val="tx2"/>
                </a:solidFill>
              </a:rPr>
              <a:t>sp_spaceused</a:t>
            </a:r>
            <a:endParaRPr lang="en-GB" sz="3200" dirty="0">
              <a:solidFill>
                <a:schemeClr val="tx2"/>
              </a:solidFill>
            </a:endParaRPr>
          </a:p>
        </p:txBody>
      </p:sp>
    </p:spTree>
    <p:extLst>
      <p:ext uri="{BB962C8B-B14F-4D97-AF65-F5344CB8AC3E}">
        <p14:creationId xmlns:p14="http://schemas.microsoft.com/office/powerpoint/2010/main" val="18135185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 Intelligence Suite</a:t>
            </a:r>
            <a:endParaRPr lang="en-GB" dirty="0"/>
          </a:p>
        </p:txBody>
      </p:sp>
      <p:grpSp>
        <p:nvGrpSpPr>
          <p:cNvPr id="3" name="Group 2"/>
          <p:cNvGrpSpPr/>
          <p:nvPr/>
        </p:nvGrpSpPr>
        <p:grpSpPr>
          <a:xfrm>
            <a:off x="9588220" y="1666445"/>
            <a:ext cx="2240721" cy="4614639"/>
            <a:chOff x="9588714" y="1666194"/>
            <a:chExt cx="2241039" cy="4615293"/>
          </a:xfrm>
        </p:grpSpPr>
        <p:sp>
          <p:nvSpPr>
            <p:cNvPr id="4" name="Rectangle 3"/>
            <p:cNvSpPr/>
            <p:nvPr/>
          </p:nvSpPr>
          <p:spPr>
            <a:xfrm>
              <a:off x="10329146" y="5953575"/>
              <a:ext cx="1500607" cy="327912"/>
            </a:xfrm>
            <a:prstGeom prst="rect">
              <a:avLst/>
            </a:prstGeom>
          </p:spPr>
          <p:txBody>
            <a:bodyPr wrap="none" lIns="0" tIns="0" rIns="0" bIns="0" anchor="ctr">
              <a:noAutofit/>
            </a:bodyPr>
            <a:lstStyle/>
            <a:p>
              <a:pPr defTabSz="914246">
                <a:lnSpc>
                  <a:spcPct val="90000"/>
                </a:lnSpc>
              </a:pPr>
              <a:r>
                <a:rPr lang="en-US" sz="2400" kern="0" dirty="0">
                  <a:solidFill>
                    <a:sysClr val="windowText" lastClr="000000"/>
                  </a:solidFill>
                  <a:latin typeface="Segoe UI Light"/>
                </a:rPr>
                <a:t>Action</a:t>
              </a:r>
            </a:p>
          </p:txBody>
        </p:sp>
        <p:sp>
          <p:nvSpPr>
            <p:cNvPr id="5" name="Freeform 4"/>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accent1"/>
              </a:solidFill>
              <a:prstDash val="solid"/>
              <a:headEnd type="none" w="med" len="med"/>
              <a:tailEnd type="none" w="med" len="med"/>
            </a:ln>
            <a:effectLst/>
          </p:spPr>
          <p:txBody>
            <a:bodyPr rtlCol="0" anchor="ctr"/>
            <a:lstStyle/>
            <a:p>
              <a:pPr algn="ctr" defTabSz="914246">
                <a:defRPr/>
              </a:pPr>
              <a:endParaRPr lang="en-US" kern="0" dirty="0">
                <a:solidFill>
                  <a:srgbClr val="FFFFFF"/>
                </a:solidFill>
                <a:latin typeface="Segoe UI"/>
              </a:endParaRPr>
            </a:p>
          </p:txBody>
        </p:sp>
        <p:sp>
          <p:nvSpPr>
            <p:cNvPr id="6" name="TextBox 5"/>
            <p:cNvSpPr txBox="1"/>
            <p:nvPr/>
          </p:nvSpPr>
          <p:spPr>
            <a:xfrm>
              <a:off x="10381650" y="1978779"/>
              <a:ext cx="1090057" cy="461648"/>
            </a:xfrm>
            <a:prstGeom prst="rect">
              <a:avLst/>
            </a:prstGeom>
            <a:noFill/>
          </p:spPr>
          <p:txBody>
            <a:bodyPr wrap="square" lIns="182829" tIns="146262" rIns="182829" bIns="146262" rtlCol="0">
              <a:spAutoFit/>
            </a:bodyPr>
            <a:lstStyle/>
            <a:p>
              <a:pPr defTabSz="932406">
                <a:lnSpc>
                  <a:spcPct val="90000"/>
                </a:lnSpc>
                <a:spcBef>
                  <a:spcPct val="0"/>
                </a:spcBef>
                <a:spcAft>
                  <a:spcPts val="600"/>
                </a:spcAft>
              </a:pPr>
              <a:r>
                <a:rPr lang="en-US" sz="1200" kern="0" spc="-30" dirty="0">
                  <a:solidFill>
                    <a:sysClr val="windowText" lastClr="000000"/>
                  </a:solidFill>
                  <a:latin typeface="Segoe UI Semilight" panose="020B0402040204020203" pitchFamily="34" charset="0"/>
                  <a:cs typeface="Segoe UI Semilight" panose="020B0402040204020203" pitchFamily="34" charset="0"/>
                </a:rPr>
                <a:t>People</a:t>
              </a:r>
            </a:p>
          </p:txBody>
        </p:sp>
        <p:sp>
          <p:nvSpPr>
            <p:cNvPr id="7" name="TextBox 6"/>
            <p:cNvSpPr txBox="1"/>
            <p:nvPr/>
          </p:nvSpPr>
          <p:spPr>
            <a:xfrm>
              <a:off x="10650439" y="5204331"/>
              <a:ext cx="868271" cy="332449"/>
            </a:xfrm>
            <a:prstGeom prst="rect">
              <a:avLst/>
            </a:prstGeom>
            <a:noFill/>
          </p:spPr>
          <p:txBody>
            <a:bodyPr wrap="square" lIns="0" tIns="0" rIns="0" bIns="0" rtlCol="0">
              <a:spAutoFit/>
            </a:bodyPr>
            <a:lstStyle/>
            <a:p>
              <a:pPr defTabSz="932406">
                <a:lnSpc>
                  <a:spcPct val="90000"/>
                </a:lnSpc>
                <a:spcBef>
                  <a:spcPct val="0"/>
                </a:spcBef>
                <a:spcAft>
                  <a:spcPts val="600"/>
                </a:spcAft>
              </a:pPr>
              <a:r>
                <a:rPr lang="en-US" sz="1200" kern="0" spc="-30" dirty="0">
                  <a:solidFill>
                    <a:sysClr val="windowText" lastClr="000000"/>
                  </a:solidFill>
                  <a:latin typeface="Segoe UI Semilight" panose="020B0402040204020203" pitchFamily="34" charset="0"/>
                  <a:cs typeface="Segoe UI Semilight" panose="020B0402040204020203" pitchFamily="34" charset="0"/>
                </a:rPr>
                <a:t>Automated </a:t>
              </a:r>
              <a:br>
                <a:rPr lang="en-US" sz="1200" kern="0" spc="-30" dirty="0">
                  <a:solidFill>
                    <a:sysClr val="windowText" lastClr="000000"/>
                  </a:solidFill>
                  <a:latin typeface="Segoe UI Semilight" panose="020B0402040204020203" pitchFamily="34" charset="0"/>
                  <a:cs typeface="Segoe UI Semilight" panose="020B0402040204020203" pitchFamily="34" charset="0"/>
                </a:rPr>
              </a:br>
              <a:r>
                <a:rPr lang="en-US" sz="1200" kern="0" spc="-30" dirty="0">
                  <a:solidFill>
                    <a:sysClr val="windowText" lastClr="000000"/>
                  </a:solidFill>
                  <a:latin typeface="Segoe UI Semilight" panose="020B0402040204020203" pitchFamily="34" charset="0"/>
                  <a:cs typeface="Segoe UI Semilight" panose="020B0402040204020203" pitchFamily="34" charset="0"/>
                </a:rPr>
                <a:t>Systems</a:t>
              </a:r>
            </a:p>
          </p:txBody>
        </p:sp>
        <p:grpSp>
          <p:nvGrpSpPr>
            <p:cNvPr id="8" name="Group 7"/>
            <p:cNvGrpSpPr/>
            <p:nvPr/>
          </p:nvGrpSpPr>
          <p:grpSpPr>
            <a:xfrm>
              <a:off x="9984119" y="2016920"/>
              <a:ext cx="377227" cy="385340"/>
              <a:chOff x="6112510" y="6954657"/>
              <a:chExt cx="1181100" cy="1206500"/>
            </a:xfrm>
            <a:solidFill>
              <a:srgbClr val="0078D7"/>
            </a:solidFill>
          </p:grpSpPr>
          <p:sp>
            <p:nvSpPr>
              <p:cNvPr id="2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2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2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2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grpSp>
        <p:grpSp>
          <p:nvGrpSpPr>
            <p:cNvPr id="9" name="Group 8"/>
            <p:cNvGrpSpPr/>
            <p:nvPr/>
          </p:nvGrpSpPr>
          <p:grpSpPr>
            <a:xfrm>
              <a:off x="10034296" y="5129436"/>
              <a:ext cx="385751" cy="482188"/>
              <a:chOff x="2954338" y="6831013"/>
              <a:chExt cx="1041400" cy="1301750"/>
            </a:xfrm>
            <a:solidFill>
              <a:srgbClr val="0078D7"/>
            </a:solidFill>
          </p:grpSpPr>
          <p:sp>
            <p:nvSpPr>
              <p:cNvPr id="2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solidFill>
                <a:schemeClr val="accent1"/>
              </a:solidFill>
              <a:ln>
                <a:noFill/>
              </a:ln>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2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solidFill>
                <a:schemeClr val="accent1"/>
              </a:solidFill>
              <a:ln>
                <a:noFill/>
              </a:ln>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grpSp>
        <p:grpSp>
          <p:nvGrpSpPr>
            <p:cNvPr id="10" name="Group 9"/>
            <p:cNvGrpSpPr/>
            <p:nvPr/>
          </p:nvGrpSpPr>
          <p:grpSpPr>
            <a:xfrm>
              <a:off x="9872701" y="3060921"/>
              <a:ext cx="1878892" cy="1542780"/>
              <a:chOff x="9910801" y="2434267"/>
              <a:chExt cx="1878892" cy="1542780"/>
            </a:xfrm>
          </p:grpSpPr>
          <p:sp>
            <p:nvSpPr>
              <p:cNvPr id="11" name="TextBox 10"/>
              <p:cNvSpPr txBox="1"/>
              <p:nvPr/>
            </p:nvSpPr>
            <p:spPr>
              <a:xfrm>
                <a:off x="9910801" y="3234750"/>
                <a:ext cx="1090059" cy="461648"/>
              </a:xfrm>
              <a:prstGeom prst="rect">
                <a:avLst/>
              </a:prstGeom>
              <a:noFill/>
            </p:spPr>
            <p:txBody>
              <a:bodyPr wrap="square" lIns="182829" tIns="146262" rIns="182829" bIns="146262" rtlCol="0">
                <a:spAutoFit/>
              </a:bodyPr>
              <a:lstStyle/>
              <a:p>
                <a:pPr defTabSz="932406">
                  <a:lnSpc>
                    <a:spcPct val="90000"/>
                  </a:lnSpc>
                  <a:spcBef>
                    <a:spcPct val="0"/>
                  </a:spcBef>
                  <a:spcAft>
                    <a:spcPts val="600"/>
                  </a:spcAft>
                  <a:defRPr/>
                </a:pPr>
                <a:r>
                  <a:rPr lang="en-US" sz="1200" kern="0" spc="-30" dirty="0">
                    <a:solidFill>
                      <a:sysClr val="windowText" lastClr="000000"/>
                    </a:solidFill>
                    <a:latin typeface="Segoe UI Semilight" panose="020B0402040204020203" pitchFamily="34" charset="0"/>
                    <a:cs typeface="Segoe UI Semilight" panose="020B0402040204020203" pitchFamily="34" charset="0"/>
                  </a:rPr>
                  <a:t>Apps</a:t>
                </a:r>
              </a:p>
            </p:txBody>
          </p:sp>
          <p:grpSp>
            <p:nvGrpSpPr>
              <p:cNvPr id="12" name="Group 11"/>
              <p:cNvGrpSpPr/>
              <p:nvPr/>
            </p:nvGrpSpPr>
            <p:grpSpPr>
              <a:xfrm>
                <a:off x="10012430" y="2917883"/>
                <a:ext cx="462396" cy="357669"/>
                <a:chOff x="5007615" y="2323753"/>
                <a:chExt cx="649029" cy="502032"/>
              </a:xfrm>
              <a:solidFill>
                <a:srgbClr val="0078D7"/>
              </a:solidFill>
            </p:grpSpPr>
            <p:sp>
              <p:nvSpPr>
                <p:cNvPr id="22" name="Freeform 21"/>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solidFill>
                  <a:schemeClr val="accent1"/>
                </a:solidFill>
                <a:ln>
                  <a:noFill/>
                </a:ln>
              </p:spPr>
              <p:txBody>
                <a:bodyPr vert="horz" wrap="square" lIns="91427" tIns="45713" rIns="91427" bIns="45713" numCol="1" anchor="t" anchorCtr="0" compatLnSpc="1">
                  <a:prstTxWarp prst="textNoShape">
                    <a:avLst/>
                  </a:prstTxWarp>
                  <a:noAutofit/>
                </a:bodyPr>
                <a:lstStyle/>
                <a:p>
                  <a:pPr defTabSz="914246">
                    <a:defRPr/>
                  </a:pPr>
                  <a:endParaRPr lang="en-US" kern="0" dirty="0">
                    <a:solidFill>
                      <a:srgbClr val="FFFFFF"/>
                    </a:solidFill>
                  </a:endParaRPr>
                </a:p>
              </p:txBody>
            </p:sp>
            <p:sp>
              <p:nvSpPr>
                <p:cNvPr id="23" name="Freeform 22"/>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914246">
                    <a:defRPr/>
                  </a:pPr>
                  <a:endParaRPr lang="en-US" kern="0" dirty="0">
                    <a:solidFill>
                      <a:srgbClr val="FFFFFF"/>
                    </a:solidFill>
                  </a:endParaRPr>
                </a:p>
              </p:txBody>
            </p:sp>
          </p:grpSp>
          <p:grpSp>
            <p:nvGrpSpPr>
              <p:cNvPr id="13" name="Group 12"/>
              <p:cNvGrpSpPr/>
              <p:nvPr/>
            </p:nvGrpSpPr>
            <p:grpSpPr>
              <a:xfrm>
                <a:off x="10486805" y="2434267"/>
                <a:ext cx="1302888" cy="1542780"/>
                <a:chOff x="10486805" y="2923046"/>
                <a:chExt cx="1302888" cy="1542780"/>
              </a:xfrm>
            </p:grpSpPr>
            <p:sp>
              <p:nvSpPr>
                <p:cNvPr id="14" name="Rectangle 1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TextBox 14"/>
                <p:cNvSpPr txBox="1"/>
                <p:nvPr/>
              </p:nvSpPr>
              <p:spPr>
                <a:xfrm>
                  <a:off x="11212738" y="3022354"/>
                  <a:ext cx="473389" cy="161762"/>
                </a:xfrm>
                <a:prstGeom prst="rect">
                  <a:avLst/>
                </a:prstGeom>
                <a:noFill/>
              </p:spPr>
              <p:txBody>
                <a:bodyPr wrap="square" lIns="0" tIns="0" rIns="0" bIns="0" rtlCol="0">
                  <a:spAutoFit/>
                </a:bodyPr>
                <a:lstStyle/>
                <a:p>
                  <a:pPr defTabSz="932406">
                    <a:spcBef>
                      <a:spcPct val="0"/>
                    </a:spcBef>
                    <a:spcAft>
                      <a:spcPts val="600"/>
                    </a:spcAft>
                    <a:defRPr/>
                  </a:pPr>
                  <a:r>
                    <a:rPr lang="en-US" sz="1051" kern="0" dirty="0">
                      <a:solidFill>
                        <a:sysClr val="windowText" lastClr="000000"/>
                      </a:solidFill>
                      <a:cs typeface="Segoe UI Semilight" panose="020B0402040204020203" pitchFamily="34" charset="0"/>
                    </a:rPr>
                    <a:t>Web</a:t>
                  </a:r>
                </a:p>
              </p:txBody>
            </p:sp>
            <p:sp>
              <p:nvSpPr>
                <p:cNvPr id="16" name="TextBox 15"/>
                <p:cNvSpPr txBox="1"/>
                <p:nvPr/>
              </p:nvSpPr>
              <p:spPr>
                <a:xfrm>
                  <a:off x="11212738" y="3571986"/>
                  <a:ext cx="473389" cy="161762"/>
                </a:xfrm>
                <a:prstGeom prst="rect">
                  <a:avLst/>
                </a:prstGeom>
                <a:noFill/>
              </p:spPr>
              <p:txBody>
                <a:bodyPr wrap="square" lIns="0" tIns="0" rIns="0" bIns="0" rtlCol="0">
                  <a:spAutoFit/>
                </a:bodyPr>
                <a:lstStyle/>
                <a:p>
                  <a:pPr defTabSz="932406">
                    <a:spcBef>
                      <a:spcPct val="0"/>
                    </a:spcBef>
                    <a:spcAft>
                      <a:spcPts val="600"/>
                    </a:spcAft>
                    <a:defRPr/>
                  </a:pPr>
                  <a:r>
                    <a:rPr lang="en-US" sz="1051" kern="0" dirty="0">
                      <a:solidFill>
                        <a:sysClr val="windowText" lastClr="000000"/>
                      </a:solidFill>
                      <a:cs typeface="Segoe UI Semilight" panose="020B0402040204020203" pitchFamily="34" charset="0"/>
                    </a:rPr>
                    <a:t>Mobile</a:t>
                  </a:r>
                </a:p>
              </p:txBody>
            </p:sp>
            <p:sp>
              <p:nvSpPr>
                <p:cNvPr id="17" name="TextBox 16"/>
                <p:cNvSpPr txBox="1"/>
                <p:nvPr/>
              </p:nvSpPr>
              <p:spPr>
                <a:xfrm>
                  <a:off x="11212738" y="4160203"/>
                  <a:ext cx="473389" cy="161762"/>
                </a:xfrm>
                <a:prstGeom prst="rect">
                  <a:avLst/>
                </a:prstGeom>
                <a:noFill/>
              </p:spPr>
              <p:txBody>
                <a:bodyPr wrap="square" lIns="0" tIns="0" rIns="0" bIns="0" rtlCol="0">
                  <a:spAutoFit/>
                </a:bodyPr>
                <a:lstStyle/>
                <a:p>
                  <a:pPr defTabSz="932406">
                    <a:spcBef>
                      <a:spcPct val="0"/>
                    </a:spcBef>
                    <a:spcAft>
                      <a:spcPts val="600"/>
                    </a:spcAft>
                    <a:defRPr/>
                  </a:pPr>
                  <a:r>
                    <a:rPr lang="en-US" sz="1051" kern="0" dirty="0">
                      <a:solidFill>
                        <a:sysClr val="windowText" lastClr="000000"/>
                      </a:solidFill>
                      <a:cs typeface="Segoe UI Semilight" panose="020B0402040204020203" pitchFamily="34" charset="0"/>
                    </a:rPr>
                    <a:t>Bots</a:t>
                  </a:r>
                </a:p>
              </p:txBody>
            </p:sp>
            <p:sp>
              <p:nvSpPr>
                <p:cNvPr id="18" name="Freeform 17"/>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chemeClr val="accent1"/>
                </a:solidFill>
                <a:ln>
                  <a:noFill/>
                </a:ln>
              </p:spPr>
              <p:txBody>
                <a:bodyPr vert="horz" wrap="square" lIns="91427" tIns="45713" rIns="91427" bIns="45713" numCol="1" anchor="t" anchorCtr="0" compatLnSpc="1">
                  <a:prstTxWarp prst="textNoShape">
                    <a:avLst/>
                  </a:prstTxWarp>
                  <a:noAutofit/>
                </a:bodyPr>
                <a:lstStyle/>
                <a:p>
                  <a:pPr defTabSz="914246">
                    <a:defRPr/>
                  </a:pPr>
                  <a:endParaRPr lang="en-US" kern="0" dirty="0">
                    <a:solidFill>
                      <a:srgbClr val="FFFFFF"/>
                    </a:solidFill>
                  </a:endParaRPr>
                </a:p>
              </p:txBody>
            </p:sp>
            <p:sp>
              <p:nvSpPr>
                <p:cNvPr id="19" name="Freeform 18"/>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accent1"/>
                </a:solidFill>
                <a:ln>
                  <a:noFill/>
                </a:ln>
              </p:spPr>
              <p:txBody>
                <a:bodyPr vert="horz" wrap="square" lIns="91427" tIns="45713" rIns="91427" bIns="45713" numCol="1" anchor="t" anchorCtr="0" compatLnSpc="1">
                  <a:prstTxWarp prst="textNoShape">
                    <a:avLst/>
                  </a:prstTxWarp>
                  <a:noAutofit/>
                </a:bodyPr>
                <a:lstStyle/>
                <a:p>
                  <a:pPr defTabSz="914246">
                    <a:defRPr/>
                  </a:pPr>
                  <a:endParaRPr lang="en-US" kern="0" dirty="0">
                    <a:solidFill>
                      <a:srgbClr val="FFFFFF"/>
                    </a:solidFill>
                  </a:endParaRPr>
                </a:p>
              </p:txBody>
            </p:sp>
            <p:sp>
              <p:nvSpPr>
                <p:cNvPr id="20" name="Freeform 19"/>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chemeClr val="accent1"/>
                </a:solidFill>
                <a:ln w="3175" cap="flat" cmpd="sng" algn="ctr">
                  <a:solidFill>
                    <a:schemeClr val="accent1"/>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1" name="Straight Connector 2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30" name="Group 29"/>
          <p:cNvGrpSpPr/>
          <p:nvPr/>
        </p:nvGrpSpPr>
        <p:grpSpPr>
          <a:xfrm>
            <a:off x="7329282" y="1657301"/>
            <a:ext cx="2567367" cy="4552174"/>
            <a:chOff x="7329456" y="1657048"/>
            <a:chExt cx="2567731" cy="4552820"/>
          </a:xfrm>
        </p:grpSpPr>
        <p:sp>
          <p:nvSpPr>
            <p:cNvPr id="31" name="Rectangle 30"/>
            <p:cNvSpPr/>
            <p:nvPr/>
          </p:nvSpPr>
          <p:spPr bwMode="auto">
            <a:xfrm>
              <a:off x="7759316" y="1657048"/>
              <a:ext cx="1737360" cy="2734231"/>
            </a:xfrm>
            <a:prstGeom prst="rect">
              <a:avLst/>
            </a:prstGeom>
            <a:solidFill>
              <a:schemeClr val="accent1"/>
            </a:solidFill>
            <a:ln w="3175">
              <a:noFill/>
            </a:ln>
            <a:effectLst/>
          </p:spPr>
          <p:txBody>
            <a:bodyPr spcFirstLastPara="0" vert="horz" wrap="square" lIns="18278" tIns="91427" rIns="18278" bIns="91388" numCol="1" spcCol="1270" anchor="t" anchorCtr="0">
              <a:noAutofit/>
            </a:bodyPr>
            <a:lstStyle/>
            <a:p>
              <a:pPr algn="ctr" defTabSz="724891">
                <a:spcBef>
                  <a:spcPct val="0"/>
                </a:spcBef>
                <a:spcAft>
                  <a:spcPct val="35000"/>
                </a:spcAft>
                <a:defRPr/>
              </a:pPr>
              <a:r>
                <a:rPr lang="en-US" sz="1600" kern="0" dirty="0">
                  <a:solidFill>
                    <a:srgbClr val="FFFFFF"/>
                  </a:solidFill>
                  <a:cs typeface="Segoe UI Semibold" panose="020B0702040204020203" pitchFamily="34" charset="0"/>
                </a:rPr>
                <a:t>Intelligence</a:t>
              </a:r>
            </a:p>
          </p:txBody>
        </p:sp>
        <p:sp>
          <p:nvSpPr>
            <p:cNvPr id="32" name="Rectangle 31"/>
            <p:cNvSpPr/>
            <p:nvPr/>
          </p:nvSpPr>
          <p:spPr bwMode="auto">
            <a:xfrm>
              <a:off x="7759316" y="4491484"/>
              <a:ext cx="1737360" cy="1352961"/>
            </a:xfrm>
            <a:prstGeom prst="rect">
              <a:avLst/>
            </a:prstGeom>
            <a:solidFill>
              <a:schemeClr val="accent1"/>
            </a:solidFill>
            <a:ln w="3175">
              <a:noFill/>
            </a:ln>
            <a:effectLst/>
          </p:spPr>
          <p:txBody>
            <a:bodyPr spcFirstLastPara="0" vert="horz" wrap="square" lIns="18278" tIns="91427" rIns="18278" bIns="91388" numCol="1" spcCol="1270" anchor="t" anchorCtr="0">
              <a:noAutofit/>
            </a:bodyPr>
            <a:lstStyle/>
            <a:p>
              <a:pPr algn="ctr" defTabSz="724891">
                <a:spcBef>
                  <a:spcPct val="0"/>
                </a:spcBef>
                <a:spcAft>
                  <a:spcPct val="35000"/>
                </a:spcAft>
                <a:defRPr/>
              </a:pPr>
              <a:r>
                <a:rPr lang="en-US" sz="1600" kern="0" dirty="0">
                  <a:solidFill>
                    <a:srgbClr val="FFFFFF"/>
                  </a:solidFill>
                  <a:cs typeface="Segoe UI Semibold" panose="020B0702040204020203" pitchFamily="34" charset="0"/>
                </a:rPr>
                <a:t>Dashboards &amp; Visualizations</a:t>
              </a:r>
            </a:p>
          </p:txBody>
        </p:sp>
        <p:sp>
          <p:nvSpPr>
            <p:cNvPr id="33" name="Rectangle 32"/>
            <p:cNvSpPr/>
            <p:nvPr/>
          </p:nvSpPr>
          <p:spPr>
            <a:xfrm>
              <a:off x="8282077" y="3724639"/>
              <a:ext cx="1268869" cy="295734"/>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Cortana</a:t>
              </a:r>
            </a:p>
          </p:txBody>
        </p:sp>
        <p:grpSp>
          <p:nvGrpSpPr>
            <p:cNvPr id="34" name="Group 33"/>
            <p:cNvGrpSpPr/>
            <p:nvPr/>
          </p:nvGrpSpPr>
          <p:grpSpPr>
            <a:xfrm>
              <a:off x="7886100" y="3695712"/>
              <a:ext cx="315759" cy="315759"/>
              <a:chOff x="3236100" y="589298"/>
              <a:chExt cx="5641200" cy="5641200"/>
            </a:xfrm>
          </p:grpSpPr>
          <p:sp>
            <p:nvSpPr>
              <p:cNvPr id="53" name="Freeform 52"/>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spcBef>
                    <a:spcPct val="0"/>
                  </a:spcBef>
                  <a:spcAft>
                    <a:spcPct val="0"/>
                  </a:spcAft>
                  <a:defRPr/>
                </a:pPr>
                <a:endParaRPr lang="en-US" sz="3600" kern="0" dirty="0">
                  <a:solidFill>
                    <a:srgbClr val="FFFFFF"/>
                  </a:solidFill>
                  <a:latin typeface="Segoe UI"/>
                  <a:ea typeface="Segoe UI" pitchFamily="34" charset="0"/>
                  <a:cs typeface="Segoe UI" pitchFamily="34" charset="0"/>
                </a:endParaRPr>
              </a:p>
            </p:txBody>
          </p:sp>
          <p:sp>
            <p:nvSpPr>
              <p:cNvPr id="54" name="Freeform 53"/>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spcBef>
                    <a:spcPct val="0"/>
                  </a:spcBef>
                  <a:spcAft>
                    <a:spcPct val="0"/>
                  </a:spcAft>
                  <a:defRPr/>
                </a:pPr>
                <a:endParaRPr lang="en-US" sz="3600" kern="0" dirty="0">
                  <a:solidFill>
                    <a:srgbClr val="FFFFFF"/>
                  </a:solidFill>
                  <a:latin typeface="Segoe UI"/>
                  <a:ea typeface="Segoe UI" pitchFamily="34" charset="0"/>
                  <a:cs typeface="Segoe UI" pitchFamily="34" charset="0"/>
                </a:endParaRPr>
              </a:p>
            </p:txBody>
          </p:sp>
        </p:grpSp>
        <p:cxnSp>
          <p:nvCxnSpPr>
            <p:cNvPr id="35" name="Straight Connector 34"/>
            <p:cNvCxnSpPr/>
            <p:nvPr/>
          </p:nvCxnSpPr>
          <p:spPr>
            <a:xfrm>
              <a:off x="7329456" y="6118143"/>
              <a:ext cx="2377440" cy="0"/>
            </a:xfrm>
            <a:prstGeom prst="line">
              <a:avLst/>
            </a:prstGeom>
            <a:solidFill>
              <a:srgbClr val="FFFFFF">
                <a:lumMod val="85000"/>
              </a:srgbClr>
            </a:solidFill>
            <a:ln w="28575" cap="flat" cmpd="sng" algn="ctr">
              <a:solidFill>
                <a:schemeClr val="accent1"/>
              </a:solidFill>
              <a:prstDash val="solid"/>
              <a:headEnd type="none"/>
              <a:tailEnd type="none"/>
            </a:ln>
            <a:effectLst/>
          </p:spPr>
        </p:cxnSp>
        <p:grpSp>
          <p:nvGrpSpPr>
            <p:cNvPr id="36" name="Group 35"/>
            <p:cNvGrpSpPr/>
            <p:nvPr/>
          </p:nvGrpSpPr>
          <p:grpSpPr>
            <a:xfrm rot="13500000">
              <a:off x="9516843" y="6029726"/>
              <a:ext cx="181498" cy="178786"/>
              <a:chOff x="398826" y="5872915"/>
              <a:chExt cx="292608" cy="288235"/>
            </a:xfrm>
            <a:solidFill>
              <a:srgbClr val="FFFFFF">
                <a:lumMod val="85000"/>
              </a:srgbClr>
            </a:solidFill>
          </p:grpSpPr>
          <p:cxnSp>
            <p:nvCxnSpPr>
              <p:cNvPr id="51" name="Straight Connector 50"/>
              <p:cNvCxnSpPr/>
              <p:nvPr/>
            </p:nvCxnSpPr>
            <p:spPr>
              <a:xfrm>
                <a:off x="412598" y="5872915"/>
                <a:ext cx="0" cy="288235"/>
              </a:xfrm>
              <a:prstGeom prst="line">
                <a:avLst/>
              </a:prstGeom>
              <a:grpFill/>
              <a:ln w="28575" cap="flat" cmpd="sng" algn="ctr">
                <a:solidFill>
                  <a:schemeClr val="accent1"/>
                </a:solidFill>
                <a:prstDash val="solid"/>
                <a:headEnd type="none"/>
                <a:tailEnd type="none"/>
              </a:ln>
              <a:effectLst/>
            </p:spPr>
          </p:cxnSp>
          <p:cxnSp>
            <p:nvCxnSpPr>
              <p:cNvPr id="52" name="Straight Connector 51"/>
              <p:cNvCxnSpPr/>
              <p:nvPr/>
            </p:nvCxnSpPr>
            <p:spPr>
              <a:xfrm>
                <a:off x="398826" y="6145359"/>
                <a:ext cx="292608" cy="0"/>
              </a:xfrm>
              <a:prstGeom prst="line">
                <a:avLst/>
              </a:prstGeom>
              <a:grpFill/>
              <a:ln w="28575" cap="flat" cmpd="sng" algn="ctr">
                <a:solidFill>
                  <a:schemeClr val="accent1"/>
                </a:solidFill>
                <a:prstDash val="solid"/>
                <a:headEnd type="none"/>
                <a:tailEnd type="none"/>
              </a:ln>
              <a:effectLst/>
            </p:spPr>
          </p:cxnSp>
        </p:grpSp>
        <p:cxnSp>
          <p:nvCxnSpPr>
            <p:cNvPr id="37" name="Straight Connector 36"/>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38" name="Rectangle 37"/>
            <p:cNvSpPr/>
            <p:nvPr/>
          </p:nvSpPr>
          <p:spPr>
            <a:xfrm>
              <a:off x="8282077" y="3020916"/>
              <a:ext cx="1268869" cy="500937"/>
            </a:xfrm>
            <a:prstGeom prst="rect">
              <a:avLst/>
            </a:prstGeom>
          </p:spPr>
          <p:txBody>
            <a:bodyPr wrap="square" anchor="ctr">
              <a:spAutoFit/>
            </a:bodyPr>
            <a:lstStyle/>
            <a:p>
              <a:pPr defTabSz="914246"/>
              <a:r>
                <a:rPr lang="en-US" sz="1333" kern="0" dirty="0">
                  <a:solidFill>
                    <a:srgbClr val="FFFFFF"/>
                  </a:solidFill>
                  <a:cs typeface="Segoe UI Semilight" panose="020B0402040204020203" pitchFamily="34" charset="0"/>
                </a:rPr>
                <a:t>Bot </a:t>
              </a:r>
              <a:br>
                <a:rPr lang="en-US" sz="1333" kern="0" dirty="0">
                  <a:solidFill>
                    <a:srgbClr val="FFFFFF"/>
                  </a:solidFill>
                  <a:cs typeface="Segoe UI Semilight" panose="020B0402040204020203" pitchFamily="34" charset="0"/>
                </a:rPr>
              </a:br>
              <a:r>
                <a:rPr lang="en-US" sz="1333" kern="0" dirty="0">
                  <a:solidFill>
                    <a:srgbClr val="FFFFFF"/>
                  </a:solidFill>
                  <a:cs typeface="Segoe UI Semilight" panose="020B0402040204020203" pitchFamily="34" charset="0"/>
                </a:rPr>
                <a:t>Framework</a:t>
              </a:r>
            </a:p>
          </p:txBody>
        </p:sp>
        <p:sp>
          <p:nvSpPr>
            <p:cNvPr id="39" name="Rectangle 38"/>
            <p:cNvSpPr/>
            <p:nvPr/>
          </p:nvSpPr>
          <p:spPr>
            <a:xfrm>
              <a:off x="8282077" y="2443589"/>
              <a:ext cx="1268869" cy="500937"/>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Cognitive Services</a:t>
              </a:r>
            </a:p>
          </p:txBody>
        </p:sp>
        <p:grpSp>
          <p:nvGrpSpPr>
            <p:cNvPr id="40" name="Group 39"/>
            <p:cNvGrpSpPr/>
            <p:nvPr/>
          </p:nvGrpSpPr>
          <p:grpSpPr>
            <a:xfrm>
              <a:off x="7830264" y="2521994"/>
              <a:ext cx="427431" cy="274077"/>
              <a:chOff x="7822816" y="2717080"/>
              <a:chExt cx="427431" cy="274077"/>
            </a:xfrm>
          </p:grpSpPr>
          <p:sp>
            <p:nvSpPr>
              <p:cNvPr id="49" name="Freeform 48"/>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27" tIns="45713" rIns="91427" bIns="45713" numCol="1" anchor="t" anchorCtr="0" compatLnSpc="1">
                <a:prstTxWarp prst="textNoShape">
                  <a:avLst/>
                </a:prstTxWarp>
                <a:noAutofit/>
              </a:bodyPr>
              <a:lstStyle/>
              <a:p>
                <a:pPr defTabSz="914246">
                  <a:defRPr/>
                </a:pPr>
                <a:endParaRPr lang="en-US" kern="0" dirty="0">
                  <a:solidFill>
                    <a:srgbClr val="FFFFFF"/>
                  </a:solidFill>
                </a:endParaRPr>
              </a:p>
            </p:txBody>
          </p:sp>
          <p:sp>
            <p:nvSpPr>
              <p:cNvPr id="50"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grpSp>
        <p:sp>
          <p:nvSpPr>
            <p:cNvPr id="41" name="Rectangle 40"/>
            <p:cNvSpPr/>
            <p:nvPr/>
          </p:nvSpPr>
          <p:spPr>
            <a:xfrm>
              <a:off x="8241821" y="5297167"/>
              <a:ext cx="1271016" cy="259836"/>
            </a:xfrm>
            <a:prstGeom prst="rect">
              <a:avLst/>
            </a:prstGeom>
          </p:spPr>
          <p:txBody>
            <a:bodyPr wrap="square">
              <a:spAutoFit/>
            </a:bodyPr>
            <a:lstStyle/>
            <a:p>
              <a:pPr defTabSz="914246"/>
              <a:r>
                <a:rPr lang="en-US" sz="1100" kern="0" dirty="0">
                  <a:solidFill>
                    <a:srgbClr val="FFFFFF"/>
                  </a:solidFill>
                  <a:cs typeface="Segoe UI Semilight" panose="020B0402040204020203" pitchFamily="34" charset="0"/>
                </a:rPr>
                <a:t>Power BI</a:t>
              </a:r>
            </a:p>
          </p:txBody>
        </p:sp>
        <p:grpSp>
          <p:nvGrpSpPr>
            <p:cNvPr id="42" name="Group 41"/>
            <p:cNvGrpSpPr/>
            <p:nvPr/>
          </p:nvGrpSpPr>
          <p:grpSpPr>
            <a:xfrm>
              <a:off x="7884058" y="5324140"/>
              <a:ext cx="324905" cy="207663"/>
              <a:chOff x="7884058" y="5368509"/>
              <a:chExt cx="324905" cy="207663"/>
            </a:xfrm>
          </p:grpSpPr>
          <p:sp>
            <p:nvSpPr>
              <p:cNvPr id="44"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914246">
                  <a:defRPr/>
                </a:pPr>
                <a:endParaRPr lang="en-US" sz="1766" kern="0" dirty="0">
                  <a:solidFill>
                    <a:srgbClr val="FFFFFF"/>
                  </a:solidFill>
                </a:endParaRPr>
              </a:p>
            </p:txBody>
          </p:sp>
          <p:sp>
            <p:nvSpPr>
              <p:cNvPr id="45"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914246">
                  <a:defRPr/>
                </a:pPr>
                <a:endParaRPr lang="en-US" sz="1766" kern="0" dirty="0">
                  <a:solidFill>
                    <a:srgbClr val="FFFFFF"/>
                  </a:solidFill>
                </a:endParaRPr>
              </a:p>
            </p:txBody>
          </p:sp>
          <p:sp>
            <p:nvSpPr>
              <p:cNvPr id="46"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914246">
                  <a:defRPr/>
                </a:pPr>
                <a:endParaRPr lang="en-US" sz="1766" kern="0" dirty="0">
                  <a:solidFill>
                    <a:srgbClr val="FFFFFF"/>
                  </a:solidFill>
                </a:endParaRPr>
              </a:p>
            </p:txBody>
          </p:sp>
          <p:sp>
            <p:nvSpPr>
              <p:cNvPr id="47"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914246">
                  <a:defRPr/>
                </a:pPr>
                <a:endParaRPr lang="en-US" sz="1766" kern="0" dirty="0">
                  <a:solidFill>
                    <a:srgbClr val="FFFFFF"/>
                  </a:solidFill>
                </a:endParaRPr>
              </a:p>
            </p:txBody>
          </p:sp>
          <p:sp>
            <p:nvSpPr>
              <p:cNvPr id="48"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914246">
                  <a:defRPr/>
                </a:pPr>
                <a:endParaRPr lang="en-US" sz="1766" kern="0" dirty="0">
                  <a:solidFill>
                    <a:srgbClr val="FFFFFF"/>
                  </a:solidFill>
                </a:endParaRPr>
              </a:p>
            </p:txBody>
          </p:sp>
        </p:grpSp>
        <p:sp>
          <p:nvSpPr>
            <p:cNvPr id="43" name="Freeform 42"/>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316" fontAlgn="base">
                <a:spcBef>
                  <a:spcPct val="0"/>
                </a:spcBef>
                <a:spcAft>
                  <a:spcPct val="0"/>
                </a:spcAft>
                <a:defRPr/>
              </a:pPr>
              <a:endParaRPr lang="en-US" sz="2400" kern="0" dirty="0">
                <a:solidFill>
                  <a:srgbClr val="FFFFFF"/>
                </a:solidFill>
                <a:latin typeface="Segoe UI"/>
                <a:ea typeface="Segoe UI" pitchFamily="34" charset="0"/>
                <a:cs typeface="Segoe UI" pitchFamily="34" charset="0"/>
              </a:endParaRPr>
            </a:p>
          </p:txBody>
        </p:sp>
      </p:grpSp>
      <p:grpSp>
        <p:nvGrpSpPr>
          <p:cNvPr id="55" name="Group 54"/>
          <p:cNvGrpSpPr/>
          <p:nvPr/>
        </p:nvGrpSpPr>
        <p:grpSpPr>
          <a:xfrm>
            <a:off x="2019947" y="1657300"/>
            <a:ext cx="2377103" cy="4550586"/>
            <a:chOff x="2019368" y="1657048"/>
            <a:chExt cx="2377440" cy="4551232"/>
          </a:xfrm>
        </p:grpSpPr>
        <p:sp>
          <p:nvSpPr>
            <p:cNvPr id="56" name="Rectangle 55"/>
            <p:cNvSpPr/>
            <p:nvPr/>
          </p:nvSpPr>
          <p:spPr bwMode="auto">
            <a:xfrm>
              <a:off x="2186019" y="1657048"/>
              <a:ext cx="1737360" cy="4187396"/>
            </a:xfrm>
            <a:prstGeom prst="rect">
              <a:avLst/>
            </a:prstGeom>
            <a:solidFill>
              <a:schemeClr val="accent1"/>
            </a:solidFill>
            <a:ln w="3175">
              <a:noFill/>
            </a:ln>
            <a:effectLst/>
          </p:spPr>
          <p:txBody>
            <a:bodyPr spcFirstLastPara="0" vert="horz" wrap="square" lIns="18278" tIns="91427" rIns="18278" bIns="91388" numCol="1" spcCol="1270" anchor="t" anchorCtr="0">
              <a:noAutofit/>
            </a:bodyPr>
            <a:lstStyle/>
            <a:p>
              <a:pPr algn="ctr" defTabSz="724891">
                <a:spcBef>
                  <a:spcPct val="0"/>
                </a:spcBef>
                <a:spcAft>
                  <a:spcPct val="35000"/>
                </a:spcAft>
                <a:defRPr/>
              </a:pPr>
              <a:r>
                <a:rPr lang="en-US" sz="1600" kern="0" dirty="0">
                  <a:solidFill>
                    <a:srgbClr val="FFFFFF"/>
                  </a:solidFill>
                  <a:cs typeface="Segoe UI Semibold" panose="020B0702040204020203" pitchFamily="34" charset="0"/>
                </a:rPr>
                <a:t>Information</a:t>
              </a:r>
              <a:r>
                <a:rPr lang="en-US" sz="1400" kern="0" dirty="0">
                  <a:solidFill>
                    <a:srgbClr val="FFFFFF"/>
                  </a:solidFill>
                  <a:cs typeface="Segoe UI Semibold" panose="020B0702040204020203" pitchFamily="34" charset="0"/>
                </a:rPr>
                <a:t> </a:t>
              </a:r>
              <a:r>
                <a:rPr lang="en-US" sz="1600" kern="0" dirty="0">
                  <a:solidFill>
                    <a:srgbClr val="FFFFFF"/>
                  </a:solidFill>
                  <a:cs typeface="Segoe UI Semibold" panose="020B0702040204020203" pitchFamily="34" charset="0"/>
                </a:rPr>
                <a:t>Management</a:t>
              </a:r>
              <a:endParaRPr lang="en-US" sz="1400" kern="0" dirty="0">
                <a:solidFill>
                  <a:srgbClr val="FFFFFF"/>
                </a:solidFill>
                <a:cs typeface="Segoe UI Semibold" panose="020B0702040204020203" pitchFamily="34" charset="0"/>
              </a:endParaRPr>
            </a:p>
          </p:txBody>
        </p:sp>
        <p:sp>
          <p:nvSpPr>
            <p:cNvPr id="57" name="Rectangle 56"/>
            <p:cNvSpPr/>
            <p:nvPr/>
          </p:nvSpPr>
          <p:spPr>
            <a:xfrm>
              <a:off x="2652707" y="3724639"/>
              <a:ext cx="1271016" cy="295734"/>
            </a:xfrm>
            <a:prstGeom prst="rect">
              <a:avLst/>
            </a:prstGeom>
          </p:spPr>
          <p:txBody>
            <a:bodyPr wrap="square">
              <a:spAutoFit/>
            </a:bodyPr>
            <a:lstStyle/>
            <a:p>
              <a:pPr defTabSz="914246">
                <a:defRPr/>
              </a:pPr>
              <a:r>
                <a:rPr lang="en-US" sz="1333" kern="0" dirty="0">
                  <a:solidFill>
                    <a:srgbClr val="FFFFFF"/>
                  </a:solidFill>
                  <a:cs typeface="Segoe UI Semilight" panose="020B0402040204020203" pitchFamily="34" charset="0"/>
                </a:rPr>
                <a:t>Event Hubs</a:t>
              </a:r>
              <a:endParaRPr lang="en-US" sz="1333" kern="0" dirty="0">
                <a:solidFill>
                  <a:srgbClr val="FFFFFF"/>
                </a:solidFill>
              </a:endParaRPr>
            </a:p>
          </p:txBody>
        </p:sp>
        <p:cxnSp>
          <p:nvCxnSpPr>
            <p:cNvPr id="58" name="Straight Connector 57"/>
            <p:cNvCxnSpPr/>
            <p:nvPr/>
          </p:nvCxnSpPr>
          <p:spPr>
            <a:xfrm>
              <a:off x="2019368" y="6118143"/>
              <a:ext cx="2377440" cy="0"/>
            </a:xfrm>
            <a:prstGeom prst="line">
              <a:avLst/>
            </a:prstGeom>
            <a:solidFill>
              <a:srgbClr val="FFFFFF">
                <a:lumMod val="85000"/>
              </a:srgbClr>
            </a:solidFill>
            <a:ln w="28575" cap="flat" cmpd="sng" algn="ctr">
              <a:solidFill>
                <a:schemeClr val="accent1"/>
              </a:solidFill>
              <a:prstDash val="solid"/>
              <a:headEnd type="none"/>
              <a:tailEnd type="none"/>
            </a:ln>
            <a:effectLst/>
          </p:spPr>
        </p:cxnSp>
        <p:grpSp>
          <p:nvGrpSpPr>
            <p:cNvPr id="59" name="Group 58"/>
            <p:cNvGrpSpPr/>
            <p:nvPr/>
          </p:nvGrpSpPr>
          <p:grpSpPr>
            <a:xfrm rot="13500000">
              <a:off x="4205167" y="6028138"/>
              <a:ext cx="181498" cy="178786"/>
              <a:chOff x="402446" y="5872915"/>
              <a:chExt cx="292608" cy="288235"/>
            </a:xfrm>
            <a:solidFill>
              <a:srgbClr val="FFFFFF">
                <a:lumMod val="85000"/>
              </a:srgbClr>
            </a:solidFill>
          </p:grpSpPr>
          <p:cxnSp>
            <p:nvCxnSpPr>
              <p:cNvPr id="68" name="Straight Connector 67"/>
              <p:cNvCxnSpPr/>
              <p:nvPr/>
            </p:nvCxnSpPr>
            <p:spPr>
              <a:xfrm>
                <a:off x="412598" y="5872915"/>
                <a:ext cx="0" cy="288235"/>
              </a:xfrm>
              <a:prstGeom prst="line">
                <a:avLst/>
              </a:prstGeom>
              <a:grpFill/>
              <a:ln w="28575" cap="flat" cmpd="sng" algn="ctr">
                <a:solidFill>
                  <a:schemeClr val="accent1"/>
                </a:solidFill>
                <a:prstDash val="solid"/>
                <a:headEnd type="none"/>
                <a:tailEnd type="none"/>
              </a:ln>
              <a:effectLst/>
            </p:spPr>
          </p:cxnSp>
          <p:cxnSp>
            <p:nvCxnSpPr>
              <p:cNvPr id="69" name="Straight Connector 68"/>
              <p:cNvCxnSpPr/>
              <p:nvPr/>
            </p:nvCxnSpPr>
            <p:spPr>
              <a:xfrm>
                <a:off x="402446" y="6148978"/>
                <a:ext cx="292608" cy="0"/>
              </a:xfrm>
              <a:prstGeom prst="line">
                <a:avLst/>
              </a:prstGeom>
              <a:grpFill/>
              <a:ln w="28575" cap="flat" cmpd="sng" algn="ctr">
                <a:solidFill>
                  <a:schemeClr val="accent1"/>
                </a:solidFill>
                <a:prstDash val="solid"/>
                <a:headEnd type="none"/>
                <a:tailEnd type="none"/>
              </a:ln>
              <a:effectLst/>
            </p:spPr>
          </p:cxnSp>
        </p:grpSp>
        <p:sp>
          <p:nvSpPr>
            <p:cNvPr id="60" name="Rectangle 59"/>
            <p:cNvSpPr/>
            <p:nvPr/>
          </p:nvSpPr>
          <p:spPr>
            <a:xfrm>
              <a:off x="2652707" y="3161800"/>
              <a:ext cx="1271016" cy="295734"/>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Data Catalog</a:t>
              </a:r>
            </a:p>
          </p:txBody>
        </p:sp>
        <p:grpSp>
          <p:nvGrpSpPr>
            <p:cNvPr id="61" name="Group 60"/>
            <p:cNvGrpSpPr/>
            <p:nvPr/>
          </p:nvGrpSpPr>
          <p:grpSpPr>
            <a:xfrm>
              <a:off x="2337798" y="3119355"/>
              <a:ext cx="274997" cy="292527"/>
              <a:chOff x="3232150" y="382588"/>
              <a:chExt cx="5727700" cy="6092825"/>
            </a:xfrm>
            <a:solidFill>
              <a:srgbClr val="FFFFFF"/>
            </a:solidFill>
          </p:grpSpPr>
          <p:sp>
            <p:nvSpPr>
              <p:cNvPr id="6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6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6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grpSp>
        <p:sp>
          <p:nvSpPr>
            <p:cNvPr id="62" name="Rectangle 61"/>
            <p:cNvSpPr/>
            <p:nvPr/>
          </p:nvSpPr>
          <p:spPr>
            <a:xfrm>
              <a:off x="2652707" y="2528227"/>
              <a:ext cx="1271016" cy="295734"/>
            </a:xfrm>
            <a:prstGeom prst="rect">
              <a:avLst/>
            </a:prstGeom>
          </p:spPr>
          <p:txBody>
            <a:bodyPr wrap="square">
              <a:spAutoFit/>
            </a:bodyPr>
            <a:lstStyle/>
            <a:p>
              <a:pPr defTabSz="914246">
                <a:defRPr/>
              </a:pPr>
              <a:r>
                <a:rPr lang="en-US" sz="1333" kern="0" dirty="0">
                  <a:solidFill>
                    <a:srgbClr val="FFFFFF"/>
                  </a:solidFill>
                  <a:cs typeface="Segoe UI Semilight" panose="020B0402040204020203" pitchFamily="34" charset="0"/>
                </a:rPr>
                <a:t>Data Factory </a:t>
              </a:r>
              <a:endParaRPr lang="en-US" sz="1333" kern="0" dirty="0">
                <a:solidFill>
                  <a:srgbClr val="FFFFFF"/>
                </a:solidFill>
              </a:endParaRPr>
            </a:p>
          </p:txBody>
        </p:sp>
        <p:sp>
          <p:nvSpPr>
            <p:cNvPr id="63" name="Freeform 62"/>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316" fontAlgn="base">
                <a:spcBef>
                  <a:spcPct val="0"/>
                </a:spcBef>
                <a:spcAft>
                  <a:spcPct val="0"/>
                </a:spcAft>
                <a:defRPr/>
              </a:pPr>
              <a:endParaRPr lang="en-US" sz="2400" kern="0" dirty="0">
                <a:solidFill>
                  <a:srgbClr val="FFFFFF"/>
                </a:solidFill>
                <a:latin typeface="Segoe UI"/>
                <a:ea typeface="Segoe UI" pitchFamily="34" charset="0"/>
                <a:cs typeface="Segoe UI" pitchFamily="34" charset="0"/>
              </a:endParaRPr>
            </a:p>
          </p:txBody>
        </p:sp>
        <p:sp>
          <p:nvSpPr>
            <p:cNvPr id="64" name="Freeform 63"/>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316" fontAlgn="base">
                <a:spcBef>
                  <a:spcPct val="0"/>
                </a:spcBef>
                <a:spcAft>
                  <a:spcPct val="0"/>
                </a:spcAft>
                <a:defRPr/>
              </a:pPr>
              <a:endParaRPr lang="en-US" sz="2400" kern="0" dirty="0">
                <a:solidFill>
                  <a:srgbClr val="FFFFFF"/>
                </a:solidFill>
                <a:latin typeface="Segoe UI"/>
                <a:ea typeface="Segoe UI" pitchFamily="34" charset="0"/>
                <a:cs typeface="Segoe UI" pitchFamily="34" charset="0"/>
              </a:endParaRPr>
            </a:p>
          </p:txBody>
        </p:sp>
      </p:grpSp>
      <p:sp>
        <p:nvSpPr>
          <p:cNvPr id="70" name="Rectangle 69"/>
          <p:cNvSpPr/>
          <p:nvPr/>
        </p:nvSpPr>
        <p:spPr bwMode="auto">
          <a:xfrm>
            <a:off x="5901579" y="1657301"/>
            <a:ext cx="1737113" cy="4186802"/>
          </a:xfrm>
          <a:prstGeom prst="rect">
            <a:avLst/>
          </a:prstGeom>
          <a:solidFill>
            <a:schemeClr val="accent1"/>
          </a:solidFill>
          <a:ln w="3175">
            <a:noFill/>
          </a:ln>
          <a:effectLst/>
        </p:spPr>
        <p:txBody>
          <a:bodyPr spcFirstLastPara="0" vert="horz" wrap="square" lIns="18278" tIns="91427" rIns="18278" bIns="91388" numCol="1" spcCol="1270" anchor="t" anchorCtr="0">
            <a:noAutofit/>
          </a:bodyPr>
          <a:lstStyle/>
          <a:p>
            <a:pPr algn="ctr" defTabSz="724891">
              <a:spcBef>
                <a:spcPct val="0"/>
              </a:spcBef>
              <a:spcAft>
                <a:spcPct val="35000"/>
              </a:spcAft>
              <a:defRPr/>
            </a:pPr>
            <a:r>
              <a:rPr lang="en-US" sz="1600" kern="0" dirty="0">
                <a:solidFill>
                  <a:srgbClr val="FFFFFF"/>
                </a:solidFill>
                <a:cs typeface="Segoe UI Semibold" panose="020B0702040204020203" pitchFamily="34" charset="0"/>
              </a:rPr>
              <a:t>Machine Learning and Analytics</a:t>
            </a:r>
          </a:p>
        </p:txBody>
      </p:sp>
      <p:sp>
        <p:nvSpPr>
          <p:cNvPr id="71" name="Rectangle 70"/>
          <p:cNvSpPr/>
          <p:nvPr/>
        </p:nvSpPr>
        <p:spPr>
          <a:xfrm>
            <a:off x="6340485" y="3555346"/>
            <a:ext cx="1268691" cy="706039"/>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HDInsight </a:t>
            </a:r>
          </a:p>
          <a:p>
            <a:pPr defTabSz="914246"/>
            <a:r>
              <a:rPr lang="en-US" sz="1333" kern="0" dirty="0">
                <a:solidFill>
                  <a:srgbClr val="FFFFFF"/>
                </a:solidFill>
                <a:cs typeface="Segoe UI Semilight" panose="020B0402040204020203" pitchFamily="34" charset="0"/>
              </a:rPr>
              <a:t>(Hadoop and Spark)</a:t>
            </a:r>
          </a:p>
        </p:txBody>
      </p:sp>
      <p:sp>
        <p:nvSpPr>
          <p:cNvPr id="72" name="Rectangle 71"/>
          <p:cNvSpPr/>
          <p:nvPr/>
        </p:nvSpPr>
        <p:spPr>
          <a:xfrm>
            <a:off x="6340485" y="4283488"/>
            <a:ext cx="1268691" cy="500866"/>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Stream Analytics</a:t>
            </a:r>
          </a:p>
        </p:txBody>
      </p:sp>
      <p:sp>
        <p:nvSpPr>
          <p:cNvPr id="73" name="Rectangle 72"/>
          <p:cNvSpPr/>
          <p:nvPr/>
        </p:nvSpPr>
        <p:spPr>
          <a:xfrm>
            <a:off x="5122483" y="5932500"/>
            <a:ext cx="1456773" cy="369301"/>
          </a:xfrm>
          <a:prstGeom prst="rect">
            <a:avLst/>
          </a:prstGeom>
        </p:spPr>
        <p:txBody>
          <a:bodyPr wrap="none" lIns="0" tIns="0" rIns="0" bIns="0" anchor="ctr">
            <a:spAutoFit/>
          </a:bodyPr>
          <a:lstStyle/>
          <a:p>
            <a:pPr algn="ctr" defTabSz="724891">
              <a:spcBef>
                <a:spcPct val="0"/>
              </a:spcBef>
              <a:spcAft>
                <a:spcPct val="35000"/>
              </a:spcAft>
            </a:pPr>
            <a:r>
              <a:rPr lang="en-US" sz="2400" kern="0" dirty="0">
                <a:solidFill>
                  <a:sysClr val="windowText" lastClr="000000"/>
                </a:solidFill>
                <a:latin typeface="Segoe UI Light"/>
              </a:rPr>
              <a:t>Intelligence</a:t>
            </a:r>
            <a:endParaRPr lang="en-US" b="1" kern="0" spc="-3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4" name="Rectangle 73"/>
          <p:cNvSpPr/>
          <p:nvPr/>
        </p:nvSpPr>
        <p:spPr>
          <a:xfrm>
            <a:off x="6340485" y="3055994"/>
            <a:ext cx="1268691" cy="500866"/>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Data Lake Analytics</a:t>
            </a:r>
          </a:p>
        </p:txBody>
      </p:sp>
      <p:sp>
        <p:nvSpPr>
          <p:cNvPr id="75" name="Rectangle 74"/>
          <p:cNvSpPr/>
          <p:nvPr/>
        </p:nvSpPr>
        <p:spPr>
          <a:xfrm>
            <a:off x="6340485" y="2443730"/>
            <a:ext cx="1268691" cy="500866"/>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Machine Learning</a:t>
            </a:r>
          </a:p>
        </p:txBody>
      </p:sp>
      <p:grpSp>
        <p:nvGrpSpPr>
          <p:cNvPr id="76" name="Group 75"/>
          <p:cNvGrpSpPr/>
          <p:nvPr/>
        </p:nvGrpSpPr>
        <p:grpSpPr>
          <a:xfrm>
            <a:off x="5982724" y="4285807"/>
            <a:ext cx="352605" cy="270867"/>
            <a:chOff x="1260022" y="5196402"/>
            <a:chExt cx="3273425" cy="2514600"/>
          </a:xfrm>
          <a:solidFill>
            <a:srgbClr val="FFFFFF"/>
          </a:solidFill>
        </p:grpSpPr>
        <p:sp>
          <p:nvSpPr>
            <p:cNvPr id="77" name="Freeform 76"/>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46">
                <a:defRPr/>
              </a:pPr>
              <a:endParaRPr lang="en-US" dirty="0">
                <a:solidFill>
                  <a:srgbClr val="FFFFFF"/>
                </a:solidFill>
                <a:latin typeface="Segoe UI"/>
              </a:endParaRPr>
            </a:p>
          </p:txBody>
        </p:sp>
        <p:sp>
          <p:nvSpPr>
            <p:cNvPr id="78" name="Freeform 77"/>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46">
                <a:defRPr/>
              </a:pPr>
              <a:endParaRPr lang="en-US" dirty="0">
                <a:solidFill>
                  <a:srgbClr val="FFFFFF"/>
                </a:solidFill>
                <a:latin typeface="Segoe UI"/>
              </a:endParaRPr>
            </a:p>
          </p:txBody>
        </p:sp>
        <p:sp>
          <p:nvSpPr>
            <p:cNvPr id="79" name="Freeform 78"/>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46">
                <a:defRPr/>
              </a:pPr>
              <a:endParaRPr lang="en-US" dirty="0">
                <a:solidFill>
                  <a:srgbClr val="FFFFFF"/>
                </a:solidFill>
                <a:latin typeface="Segoe UI"/>
              </a:endParaRPr>
            </a:p>
          </p:txBody>
        </p:sp>
        <p:sp>
          <p:nvSpPr>
            <p:cNvPr id="80" name="Freeform 79"/>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46">
                <a:defRPr/>
              </a:pPr>
              <a:endParaRPr lang="en-US" dirty="0">
                <a:solidFill>
                  <a:srgbClr val="FFFFFF"/>
                </a:solidFill>
                <a:latin typeface="Segoe UI"/>
              </a:endParaRPr>
            </a:p>
          </p:txBody>
        </p:sp>
      </p:grpSp>
      <p:sp>
        <p:nvSpPr>
          <p:cNvPr id="81" name="Freeform 80"/>
          <p:cNvSpPr>
            <a:spLocks/>
          </p:cNvSpPr>
          <p:nvPr/>
        </p:nvSpPr>
        <p:spPr bwMode="auto">
          <a:xfrm>
            <a:off x="5984039" y="3716884"/>
            <a:ext cx="366328" cy="277219"/>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27" tIns="45713" rIns="91427" bIns="45713" numCol="1" anchor="t" anchorCtr="0" compatLnSpc="1">
            <a:prstTxWarp prst="textNoShape">
              <a:avLst/>
            </a:prstTxWarp>
          </a:bodyPr>
          <a:lstStyle/>
          <a:p>
            <a:pPr defTabSz="914246">
              <a:defRPr/>
            </a:pPr>
            <a:endParaRPr lang="en-US" sz="1600" kern="0" dirty="0">
              <a:solidFill>
                <a:srgbClr val="FFFFFF"/>
              </a:solidFill>
            </a:endParaRPr>
          </a:p>
        </p:txBody>
      </p:sp>
      <p:sp>
        <p:nvSpPr>
          <p:cNvPr id="82" name="Freeform 81"/>
          <p:cNvSpPr/>
          <p:nvPr/>
        </p:nvSpPr>
        <p:spPr bwMode="auto">
          <a:xfrm flipH="1">
            <a:off x="6027281" y="2521953"/>
            <a:ext cx="267214" cy="28277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316" fontAlgn="base">
              <a:spcBef>
                <a:spcPct val="0"/>
              </a:spcBef>
              <a:spcAft>
                <a:spcPct val="0"/>
              </a:spcAft>
              <a:defRPr/>
            </a:pPr>
            <a:endParaRPr lang="en-US" sz="2400" kern="0" dirty="0">
              <a:solidFill>
                <a:srgbClr val="FFFFFF"/>
              </a:solidFill>
              <a:latin typeface="Segoe UI"/>
              <a:ea typeface="Segoe UI" pitchFamily="34" charset="0"/>
              <a:cs typeface="Segoe UI" pitchFamily="34" charset="0"/>
            </a:endParaRPr>
          </a:p>
        </p:txBody>
      </p:sp>
      <p:sp>
        <p:nvSpPr>
          <p:cNvPr id="83" name="Rectangle 82"/>
          <p:cNvSpPr/>
          <p:nvPr/>
        </p:nvSpPr>
        <p:spPr bwMode="auto">
          <a:xfrm>
            <a:off x="4044076" y="1657301"/>
            <a:ext cx="1737113" cy="4186802"/>
          </a:xfrm>
          <a:prstGeom prst="rect">
            <a:avLst/>
          </a:prstGeom>
          <a:solidFill>
            <a:schemeClr val="accent1"/>
          </a:solidFill>
          <a:ln w="3175">
            <a:noFill/>
          </a:ln>
          <a:effectLst/>
        </p:spPr>
        <p:txBody>
          <a:bodyPr spcFirstLastPara="0" vert="horz" wrap="square" lIns="18278" tIns="91427" rIns="18278" bIns="91388" numCol="1" spcCol="1270" anchor="t" anchorCtr="0">
            <a:noAutofit/>
          </a:bodyPr>
          <a:lstStyle/>
          <a:p>
            <a:pPr algn="ctr" defTabSz="724891">
              <a:spcBef>
                <a:spcPct val="0"/>
              </a:spcBef>
              <a:spcAft>
                <a:spcPct val="35000"/>
              </a:spcAft>
              <a:defRPr/>
            </a:pPr>
            <a:r>
              <a:rPr lang="en-US" sz="1600" kern="0" dirty="0">
                <a:solidFill>
                  <a:srgbClr val="FFFFFF"/>
                </a:solidFill>
                <a:cs typeface="Segoe UI Semibold" panose="020B0702040204020203" pitchFamily="34" charset="0"/>
              </a:rPr>
              <a:t>Big Data Stores</a:t>
            </a:r>
          </a:p>
        </p:txBody>
      </p:sp>
      <p:sp>
        <p:nvSpPr>
          <p:cNvPr id="84" name="Rectangle 83"/>
          <p:cNvSpPr/>
          <p:nvPr/>
        </p:nvSpPr>
        <p:spPr>
          <a:xfrm>
            <a:off x="4508918" y="3055994"/>
            <a:ext cx="1270836" cy="500866"/>
          </a:xfrm>
          <a:prstGeom prst="rect">
            <a:avLst/>
          </a:prstGeom>
          <a:ln w="38100">
            <a:solidFill>
              <a:schemeClr val="tx1"/>
            </a:solidFill>
          </a:ln>
        </p:spPr>
        <p:txBody>
          <a:bodyPr wrap="square">
            <a:spAutoFit/>
          </a:bodyPr>
          <a:lstStyle/>
          <a:p>
            <a:pPr defTabSz="914246"/>
            <a:r>
              <a:rPr lang="en-US" sz="1333" kern="0" dirty="0">
                <a:solidFill>
                  <a:srgbClr val="FFFFFF"/>
                </a:solidFill>
                <a:cs typeface="Segoe UI Semilight" panose="020B0402040204020203" pitchFamily="34" charset="0"/>
              </a:rPr>
              <a:t>SQL Data </a:t>
            </a:r>
          </a:p>
          <a:p>
            <a:pPr defTabSz="914246"/>
            <a:r>
              <a:rPr lang="en-US" sz="1333" kern="0" dirty="0">
                <a:solidFill>
                  <a:srgbClr val="FFFFFF"/>
                </a:solidFill>
                <a:cs typeface="Segoe UI Semilight" panose="020B0402040204020203" pitchFamily="34" charset="0"/>
              </a:rPr>
              <a:t>Warehouse</a:t>
            </a:r>
          </a:p>
        </p:txBody>
      </p:sp>
      <p:sp>
        <p:nvSpPr>
          <p:cNvPr id="85" name="Rectangle 84"/>
          <p:cNvSpPr/>
          <p:nvPr/>
        </p:nvSpPr>
        <p:spPr>
          <a:xfrm>
            <a:off x="4495102" y="2521952"/>
            <a:ext cx="1270836" cy="500866"/>
          </a:xfrm>
          <a:prstGeom prst="rect">
            <a:avLst/>
          </a:prstGeom>
        </p:spPr>
        <p:txBody>
          <a:bodyPr wrap="square">
            <a:spAutoFit/>
          </a:bodyPr>
          <a:lstStyle/>
          <a:p>
            <a:pPr defTabSz="914246"/>
            <a:r>
              <a:rPr lang="en-US" sz="1333" kern="0" dirty="0">
                <a:solidFill>
                  <a:srgbClr val="FFFFFF"/>
                </a:solidFill>
                <a:cs typeface="Segoe UI Semilight" panose="020B0402040204020203" pitchFamily="34" charset="0"/>
              </a:rPr>
              <a:t>Data Lake Store</a:t>
            </a:r>
          </a:p>
        </p:txBody>
      </p:sp>
      <p:grpSp>
        <p:nvGrpSpPr>
          <p:cNvPr id="89" name="Group 88"/>
          <p:cNvGrpSpPr/>
          <p:nvPr/>
        </p:nvGrpSpPr>
        <p:grpSpPr>
          <a:xfrm>
            <a:off x="497487" y="1666445"/>
            <a:ext cx="1854474" cy="4611255"/>
            <a:chOff x="496692" y="1666194"/>
            <a:chExt cx="1854737" cy="4611909"/>
          </a:xfrm>
        </p:grpSpPr>
        <p:sp>
          <p:nvSpPr>
            <p:cNvPr id="90" name="TextBox 89"/>
            <p:cNvSpPr txBox="1"/>
            <p:nvPr/>
          </p:nvSpPr>
          <p:spPr>
            <a:xfrm>
              <a:off x="1261370" y="1927965"/>
              <a:ext cx="1090059" cy="563250"/>
            </a:xfrm>
            <a:prstGeom prst="rect">
              <a:avLst/>
            </a:prstGeom>
            <a:noFill/>
          </p:spPr>
          <p:txBody>
            <a:bodyPr wrap="square" lIns="0" tIns="146262" rIns="182829" bIns="146262" rtlCol="0">
              <a:noAutofit/>
            </a:bodyPr>
            <a:lstStyle/>
            <a:p>
              <a:pPr defTabSz="932406">
                <a:lnSpc>
                  <a:spcPct val="90000"/>
                </a:lnSpc>
                <a:spcAft>
                  <a:spcPts val="600"/>
                </a:spcAft>
              </a:pPr>
              <a:r>
                <a:rPr lang="en-US" sz="1200" kern="0" spc="-30" dirty="0">
                  <a:solidFill>
                    <a:sysClr val="windowText" lastClr="000000"/>
                  </a:solidFill>
                  <a:latin typeface="Segoe UI Semilight" panose="020B0402040204020203" pitchFamily="34" charset="0"/>
                  <a:cs typeface="Segoe UI Semilight" panose="020B0402040204020203" pitchFamily="34" charset="0"/>
                </a:rPr>
                <a:t>Data </a:t>
              </a:r>
              <a:br>
                <a:rPr lang="en-US" sz="1200" kern="0" spc="-30" dirty="0">
                  <a:solidFill>
                    <a:sysClr val="windowText" lastClr="000000"/>
                  </a:solidFill>
                  <a:latin typeface="Segoe UI Semilight" panose="020B0402040204020203" pitchFamily="34" charset="0"/>
                  <a:cs typeface="Segoe UI Semilight" panose="020B0402040204020203" pitchFamily="34" charset="0"/>
                </a:rPr>
              </a:br>
              <a:r>
                <a:rPr lang="en-US" sz="1200" kern="0" spc="-30" dirty="0">
                  <a:solidFill>
                    <a:sysClr val="windowText" lastClr="000000"/>
                  </a:solidFill>
                  <a:latin typeface="Segoe UI Semilight" panose="020B0402040204020203" pitchFamily="34" charset="0"/>
                  <a:cs typeface="Segoe UI Semilight" panose="020B0402040204020203" pitchFamily="34" charset="0"/>
                </a:rPr>
                <a:t>Sources</a:t>
              </a:r>
            </a:p>
          </p:txBody>
        </p:sp>
        <p:sp>
          <p:nvSpPr>
            <p:cNvPr id="91" name="TextBox 90"/>
            <p:cNvSpPr txBox="1"/>
            <p:nvPr/>
          </p:nvSpPr>
          <p:spPr>
            <a:xfrm>
              <a:off x="1214236" y="3529646"/>
              <a:ext cx="1090059" cy="579230"/>
            </a:xfrm>
            <a:prstGeom prst="rect">
              <a:avLst/>
            </a:prstGeom>
            <a:noFill/>
          </p:spPr>
          <p:txBody>
            <a:bodyPr wrap="square" lIns="0" tIns="146262" rIns="182829" bIns="146262" rtlCol="0">
              <a:noAutofit/>
            </a:bodyPr>
            <a:lstStyle/>
            <a:p>
              <a:pPr defTabSz="932406">
                <a:lnSpc>
                  <a:spcPct val="90000"/>
                </a:lnSpc>
                <a:spcBef>
                  <a:spcPct val="0"/>
                </a:spcBef>
                <a:spcAft>
                  <a:spcPts val="600"/>
                </a:spcAft>
              </a:pPr>
              <a:r>
                <a:rPr lang="en-US" sz="1200" kern="0" spc="-30" dirty="0">
                  <a:solidFill>
                    <a:sysClr val="windowText" lastClr="000000"/>
                  </a:solidFill>
                  <a:latin typeface="Segoe UI Semilight" panose="020B0402040204020203" pitchFamily="34" charset="0"/>
                  <a:cs typeface="Segoe UI Semilight" panose="020B0402040204020203" pitchFamily="34" charset="0"/>
                </a:rPr>
                <a:t>Apps</a:t>
              </a:r>
            </a:p>
          </p:txBody>
        </p:sp>
        <p:sp>
          <p:nvSpPr>
            <p:cNvPr id="92" name="TextBox 91"/>
            <p:cNvSpPr txBox="1"/>
            <p:nvPr/>
          </p:nvSpPr>
          <p:spPr>
            <a:xfrm>
              <a:off x="1261370" y="4995093"/>
              <a:ext cx="974964" cy="616531"/>
            </a:xfrm>
            <a:prstGeom prst="rect">
              <a:avLst/>
            </a:prstGeom>
            <a:noFill/>
          </p:spPr>
          <p:txBody>
            <a:bodyPr wrap="square" lIns="0" tIns="146262" rIns="182829" bIns="146262" rtlCol="0">
              <a:noAutofit/>
            </a:bodyPr>
            <a:lstStyle/>
            <a:p>
              <a:pPr defTabSz="932406">
                <a:lnSpc>
                  <a:spcPct val="90000"/>
                </a:lnSpc>
                <a:spcBef>
                  <a:spcPct val="0"/>
                </a:spcBef>
                <a:spcAft>
                  <a:spcPts val="600"/>
                </a:spcAft>
              </a:pPr>
              <a:r>
                <a:rPr lang="en-US" sz="1200" kern="0" spc="-30" dirty="0">
                  <a:solidFill>
                    <a:sysClr val="windowText" lastClr="000000"/>
                  </a:solidFill>
                  <a:latin typeface="Segoe UI Semilight" panose="020B0402040204020203" pitchFamily="34" charset="0"/>
                  <a:cs typeface="Segoe UI Semilight" panose="020B0402040204020203" pitchFamily="34" charset="0"/>
                </a:rPr>
                <a:t>Sensors </a:t>
              </a:r>
              <a:br>
                <a:rPr lang="en-US" sz="1200" kern="0" spc="-30" dirty="0">
                  <a:solidFill>
                    <a:sysClr val="windowText" lastClr="000000"/>
                  </a:solidFill>
                  <a:latin typeface="Segoe UI Semilight" panose="020B0402040204020203" pitchFamily="34" charset="0"/>
                  <a:cs typeface="Segoe UI Semilight" panose="020B0402040204020203" pitchFamily="34" charset="0"/>
                </a:rPr>
              </a:br>
              <a:r>
                <a:rPr lang="en-US" sz="1200" kern="0" spc="-30" dirty="0">
                  <a:solidFill>
                    <a:sysClr val="windowText" lastClr="000000"/>
                  </a:solidFill>
                  <a:latin typeface="Segoe UI Semilight" panose="020B0402040204020203" pitchFamily="34" charset="0"/>
                  <a:cs typeface="Segoe UI Semilight" panose="020B0402040204020203" pitchFamily="34" charset="0"/>
                </a:rPr>
                <a:t>and </a:t>
              </a:r>
              <a:br>
                <a:rPr lang="en-US" sz="1200" kern="0" spc="-30" dirty="0">
                  <a:solidFill>
                    <a:sysClr val="windowText" lastClr="000000"/>
                  </a:solidFill>
                  <a:latin typeface="Segoe UI Semilight" panose="020B0402040204020203" pitchFamily="34" charset="0"/>
                  <a:cs typeface="Segoe UI Semilight" panose="020B0402040204020203" pitchFamily="34" charset="0"/>
                </a:rPr>
              </a:br>
              <a:r>
                <a:rPr lang="en-US" sz="1200" kern="0" spc="-30" dirty="0">
                  <a:solidFill>
                    <a:sysClr val="windowText" lastClr="000000"/>
                  </a:solidFill>
                  <a:latin typeface="Segoe UI Semilight" panose="020B0402040204020203" pitchFamily="34" charset="0"/>
                  <a:cs typeface="Segoe UI Semilight" panose="020B0402040204020203" pitchFamily="34" charset="0"/>
                </a:rPr>
                <a:t>devices</a:t>
              </a:r>
            </a:p>
          </p:txBody>
        </p:sp>
        <p:sp>
          <p:nvSpPr>
            <p:cNvPr id="93" name="Rectangle 92"/>
            <p:cNvSpPr/>
            <p:nvPr/>
          </p:nvSpPr>
          <p:spPr>
            <a:xfrm>
              <a:off x="813890" y="5956959"/>
              <a:ext cx="933597" cy="321144"/>
            </a:xfrm>
            <a:prstGeom prst="rect">
              <a:avLst/>
            </a:prstGeom>
          </p:spPr>
          <p:txBody>
            <a:bodyPr wrap="none" lIns="0" tIns="0" rIns="0" bIns="0" anchor="ctr">
              <a:noAutofit/>
            </a:bodyPr>
            <a:lstStyle/>
            <a:p>
              <a:pPr defTabSz="914246">
                <a:lnSpc>
                  <a:spcPct val="90000"/>
                </a:lnSpc>
              </a:pPr>
              <a:r>
                <a:rPr lang="en-US" sz="2400" kern="0" dirty="0">
                  <a:solidFill>
                    <a:sysClr val="windowText" lastClr="000000"/>
                  </a:solidFill>
                  <a:latin typeface="Segoe UI Light"/>
                </a:rPr>
                <a:t>Data</a:t>
              </a:r>
            </a:p>
          </p:txBody>
        </p:sp>
        <p:grpSp>
          <p:nvGrpSpPr>
            <p:cNvPr id="94" name="Group 93"/>
            <p:cNvGrpSpPr/>
            <p:nvPr/>
          </p:nvGrpSpPr>
          <p:grpSpPr>
            <a:xfrm>
              <a:off x="1789019" y="1666194"/>
              <a:ext cx="308472" cy="4199169"/>
              <a:chOff x="1776319" y="1369399"/>
              <a:chExt cx="308472" cy="3830198"/>
            </a:xfrm>
          </p:grpSpPr>
          <p:sp>
            <p:nvSpPr>
              <p:cNvPr id="109" name="Freeform 108"/>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algn="ctr" defTabSz="914246">
                  <a:defRPr/>
                </a:pPr>
                <a:endParaRPr lang="en-US" kern="0" dirty="0">
                  <a:solidFill>
                    <a:srgbClr val="FFFFFF"/>
                  </a:solidFill>
                  <a:latin typeface="Segoe UI"/>
                </a:endParaRPr>
              </a:p>
            </p:txBody>
          </p:sp>
          <p:cxnSp>
            <p:nvCxnSpPr>
              <p:cNvPr id="110" name="Straight Connector 109"/>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sp>
          <p:nvSpPr>
            <p:cNvPr id="95"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accent1"/>
            </a:solidFill>
            <a:ln w="15240">
              <a:noFill/>
            </a:ln>
          </p:spPr>
          <p:txBody>
            <a:bodyPr vert="horz" wrap="square" lIns="91414" tIns="45706" rIns="91414" bIns="45706" numCol="1" anchor="t" anchorCtr="0" compatLnSpc="1">
              <a:prstTxWarp prst="textNoShape">
                <a:avLst/>
              </a:prstTxWarp>
            </a:bodyPr>
            <a:lstStyle/>
            <a:p>
              <a:pPr defTabSz="932406">
                <a:defRPr/>
              </a:pPr>
              <a:endParaRPr lang="en-US" kern="0">
                <a:solidFill>
                  <a:srgbClr val="333333"/>
                </a:solidFill>
              </a:endParaRPr>
            </a:p>
          </p:txBody>
        </p:sp>
        <p:grpSp>
          <p:nvGrpSpPr>
            <p:cNvPr id="96" name="Group 95"/>
            <p:cNvGrpSpPr/>
            <p:nvPr/>
          </p:nvGrpSpPr>
          <p:grpSpPr>
            <a:xfrm>
              <a:off x="532519" y="3627377"/>
              <a:ext cx="522040" cy="533547"/>
              <a:chOff x="2308225" y="7734300"/>
              <a:chExt cx="1368425" cy="1398588"/>
            </a:xfrm>
            <a:solidFill>
              <a:srgbClr val="0078D7"/>
            </a:solidFill>
          </p:grpSpPr>
          <p:sp>
            <p:nvSpPr>
              <p:cNvPr id="98"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99"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0"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1"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2"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3"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4"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5"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6"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7"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sp>
            <p:nvSpPr>
              <p:cNvPr id="108"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46">
                  <a:defRPr/>
                </a:pPr>
                <a:endParaRPr lang="en-US" kern="0" dirty="0">
                  <a:solidFill>
                    <a:srgbClr val="FFFFFF"/>
                  </a:solidFill>
                </a:endParaRPr>
              </a:p>
            </p:txBody>
          </p:sp>
        </p:grpSp>
        <p:sp>
          <p:nvSpPr>
            <p:cNvPr id="97" name="Freeform 96"/>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accent1"/>
            </a:solidFill>
            <a:ln>
              <a:noFill/>
            </a:ln>
          </p:spPr>
          <p:txBody>
            <a:bodyPr vert="horz" wrap="square" lIns="91427" tIns="45713" rIns="91427" bIns="45713" numCol="1" anchor="t" anchorCtr="0" compatLnSpc="1">
              <a:prstTxWarp prst="textNoShape">
                <a:avLst/>
              </a:prstTxWarp>
              <a:noAutofit/>
            </a:bodyPr>
            <a:lstStyle/>
            <a:p>
              <a:pPr defTabSz="914246">
                <a:defRPr/>
              </a:pPr>
              <a:endParaRPr lang="en-US" sz="1600" kern="0" dirty="0">
                <a:solidFill>
                  <a:srgbClr val="FFFFFF"/>
                </a:solidFill>
              </a:endParaRPr>
            </a:p>
          </p:txBody>
        </p:sp>
      </p:grpSp>
      <p:grpSp>
        <p:nvGrpSpPr>
          <p:cNvPr id="111" name="Group 110"/>
          <p:cNvGrpSpPr>
            <a:grpSpLocks noChangeAspect="1"/>
          </p:cNvGrpSpPr>
          <p:nvPr/>
        </p:nvGrpSpPr>
        <p:grpSpPr>
          <a:xfrm>
            <a:off x="6008541" y="3139028"/>
            <a:ext cx="294009" cy="292566"/>
            <a:chOff x="8580718" y="793097"/>
            <a:chExt cx="2587625" cy="2574925"/>
          </a:xfrm>
        </p:grpSpPr>
        <p:sp>
          <p:nvSpPr>
            <p:cNvPr id="112"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113"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grpSp>
      <p:grpSp>
        <p:nvGrpSpPr>
          <p:cNvPr id="114" name="Group 113"/>
          <p:cNvGrpSpPr>
            <a:grpSpLocks noChangeAspect="1"/>
          </p:cNvGrpSpPr>
          <p:nvPr/>
        </p:nvGrpSpPr>
        <p:grpSpPr>
          <a:xfrm>
            <a:off x="4165846" y="2521953"/>
            <a:ext cx="292566" cy="229358"/>
            <a:chOff x="8588655" y="3482322"/>
            <a:chExt cx="2571750" cy="2016125"/>
          </a:xfrm>
        </p:grpSpPr>
        <p:sp>
          <p:nvSpPr>
            <p:cNvPr id="115"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sp>
          <p:nvSpPr>
            <p:cNvPr id="116"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896386"/>
              <a:endParaRPr lang="en-US" kern="0">
                <a:solidFill>
                  <a:sysClr val="windowText" lastClr="000000"/>
                </a:solidFill>
              </a:endParaRPr>
            </a:p>
          </p:txBody>
        </p:sp>
      </p:grpSp>
      <p:pic>
        <p:nvPicPr>
          <p:cNvPr id="120" name="Picture 119"/>
          <p:cNvPicPr>
            <a:picLocks noChangeAspect="1"/>
          </p:cNvPicPr>
          <p:nvPr/>
        </p:nvPicPr>
        <p:blipFill>
          <a:blip r:embed="rId3">
            <a:biLevel thresh="25000"/>
          </a:blip>
          <a:stretch>
            <a:fillRect/>
          </a:stretch>
        </p:blipFill>
        <p:spPr>
          <a:xfrm>
            <a:off x="4160951" y="3055993"/>
            <a:ext cx="302357" cy="302357"/>
          </a:xfrm>
          <a:prstGeom prst="rect">
            <a:avLst/>
          </a:prstGeom>
        </p:spPr>
      </p:pic>
    </p:spTree>
    <p:extLst>
      <p:ext uri="{BB962C8B-B14F-4D97-AF65-F5344CB8AC3E}">
        <p14:creationId xmlns:p14="http://schemas.microsoft.com/office/powerpoint/2010/main" val="1415092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Schema Design</a:t>
            </a:r>
          </a:p>
        </p:txBody>
      </p:sp>
    </p:spTree>
    <p:extLst>
      <p:ext uri="{BB962C8B-B14F-4D97-AF65-F5344CB8AC3E}">
        <p14:creationId xmlns:p14="http://schemas.microsoft.com/office/powerpoint/2010/main" val="295068530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rapezoid 33"/>
          <p:cNvSpPr/>
          <p:nvPr/>
        </p:nvSpPr>
        <p:spPr>
          <a:xfrm rot="10800000">
            <a:off x="8752244" y="4504789"/>
            <a:ext cx="1454793" cy="1032701"/>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3" name="Trapezoid 32"/>
          <p:cNvSpPr/>
          <p:nvPr/>
        </p:nvSpPr>
        <p:spPr>
          <a:xfrm rot="10800000">
            <a:off x="6551792" y="4357691"/>
            <a:ext cx="1454793" cy="1169129"/>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2" name="Trapezoid 31"/>
          <p:cNvSpPr/>
          <p:nvPr/>
        </p:nvSpPr>
        <p:spPr>
          <a:xfrm rot="10800000">
            <a:off x="4376880" y="5042050"/>
            <a:ext cx="1331812" cy="507160"/>
          </a:xfrm>
          <a:prstGeom prst="trapezoid">
            <a:avLst>
              <a:gd name="adj" fmla="val 22112"/>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1" name="Trapezoid 30"/>
          <p:cNvSpPr/>
          <p:nvPr/>
        </p:nvSpPr>
        <p:spPr>
          <a:xfrm rot="10800000">
            <a:off x="2107995" y="4620079"/>
            <a:ext cx="1394941" cy="918461"/>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0" name="Trapezoid 29"/>
          <p:cNvSpPr/>
          <p:nvPr/>
        </p:nvSpPr>
        <p:spPr>
          <a:xfrm rot="10800000">
            <a:off x="8759743" y="2228911"/>
            <a:ext cx="1454793" cy="1169129"/>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9" name="Trapezoid 28"/>
          <p:cNvSpPr/>
          <p:nvPr/>
        </p:nvSpPr>
        <p:spPr>
          <a:xfrm rot="10800000">
            <a:off x="6613284" y="2722558"/>
            <a:ext cx="1331811" cy="675486"/>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7" name="Trapezoid 26"/>
          <p:cNvSpPr/>
          <p:nvPr/>
        </p:nvSpPr>
        <p:spPr>
          <a:xfrm rot="10800000">
            <a:off x="1944675" y="1902759"/>
            <a:ext cx="1721583" cy="1495285"/>
          </a:xfrm>
          <a:prstGeom prst="trapezoid">
            <a:avLst>
              <a:gd name="adj" fmla="val 2221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8" name="Trapezoid 27"/>
          <p:cNvSpPr/>
          <p:nvPr/>
        </p:nvSpPr>
        <p:spPr>
          <a:xfrm rot="10800000">
            <a:off x="4376885" y="2498171"/>
            <a:ext cx="1331811" cy="899873"/>
          </a:xfrm>
          <a:prstGeom prst="trapezoid">
            <a:avLst>
              <a:gd name="adj" fmla="val 17007"/>
            </a:avLst>
          </a:pr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 name="Title 1"/>
          <p:cNvSpPr>
            <a:spLocks noGrp="1"/>
          </p:cNvSpPr>
          <p:nvPr>
            <p:ph type="title"/>
          </p:nvPr>
        </p:nvSpPr>
        <p:spPr>
          <a:xfrm>
            <a:off x="269240" y="289511"/>
            <a:ext cx="11655840" cy="899665"/>
          </a:xfrm>
        </p:spPr>
        <p:txBody>
          <a:bodyPr>
            <a:normAutofit/>
          </a:bodyPr>
          <a:lstStyle/>
          <a:p>
            <a:r>
              <a:rPr lang="en-GB" dirty="0"/>
              <a:t>Distributed Data = Buckets of Water</a:t>
            </a:r>
          </a:p>
        </p:txBody>
      </p:sp>
      <p:sp>
        <p:nvSpPr>
          <p:cNvPr id="4" name="Flowchart: Manual Operation 3"/>
          <p:cNvSpPr/>
          <p:nvPr/>
        </p:nvSpPr>
        <p:spPr>
          <a:xfrm>
            <a:off x="4130320" y="1598300"/>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lowchart: Manual Operation 5"/>
          <p:cNvSpPr/>
          <p:nvPr/>
        </p:nvSpPr>
        <p:spPr>
          <a:xfrm>
            <a:off x="6355044" y="1598300"/>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Manual Operation 6"/>
          <p:cNvSpPr/>
          <p:nvPr/>
        </p:nvSpPr>
        <p:spPr>
          <a:xfrm>
            <a:off x="1905595" y="1598300"/>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Manual Operation 7"/>
          <p:cNvSpPr/>
          <p:nvPr/>
        </p:nvSpPr>
        <p:spPr>
          <a:xfrm>
            <a:off x="8579769" y="1598300"/>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Manual Operation 8"/>
          <p:cNvSpPr/>
          <p:nvPr/>
        </p:nvSpPr>
        <p:spPr>
          <a:xfrm>
            <a:off x="4127135" y="3749467"/>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Manual Operation 9"/>
          <p:cNvSpPr/>
          <p:nvPr/>
        </p:nvSpPr>
        <p:spPr>
          <a:xfrm>
            <a:off x="6355044" y="3749467"/>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Manual Operation 10"/>
          <p:cNvSpPr/>
          <p:nvPr/>
        </p:nvSpPr>
        <p:spPr>
          <a:xfrm>
            <a:off x="1905595" y="3749467"/>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Manual Operation 11"/>
          <p:cNvSpPr/>
          <p:nvPr/>
        </p:nvSpPr>
        <p:spPr>
          <a:xfrm>
            <a:off x="8579769" y="3749467"/>
            <a:ext cx="1799744" cy="1799744"/>
          </a:xfrm>
          <a:prstGeom prst="flowChartManualOperation">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p:cNvSpPr txBox="1">
            <a:spLocks/>
          </p:cNvSpPr>
          <p:nvPr/>
        </p:nvSpPr>
        <p:spPr>
          <a:xfrm>
            <a:off x="358692" y="6016604"/>
            <a:ext cx="11655840" cy="575857"/>
          </a:xfrm>
          <a:prstGeom prst="rect">
            <a:avLst/>
          </a:prstGeom>
        </p:spPr>
        <p:txBody>
          <a:bodyPr vert="horz" wrap="square" lIns="146304" tIns="91440" rIns="146304" bIns="91440" rtlCol="0" anchor="t">
            <a:normAutofit fontScale="70000" lnSpcReduction="200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dirty="0"/>
              <a:t>Evenly spreading the data leads to even use application resources</a:t>
            </a:r>
          </a:p>
        </p:txBody>
      </p:sp>
    </p:spTree>
    <p:extLst>
      <p:ext uri="{BB962C8B-B14F-4D97-AF65-F5344CB8AC3E}">
        <p14:creationId xmlns:p14="http://schemas.microsoft.com/office/powerpoint/2010/main" val="168498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32" grpId="0" animBg="1"/>
      <p:bldP spid="31" grpId="0" animBg="1"/>
      <p:bldP spid="30" grpId="0" animBg="1"/>
      <p:bldP spid="29"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Options</a:t>
            </a:r>
          </a:p>
        </p:txBody>
      </p:sp>
      <p:grpSp>
        <p:nvGrpSpPr>
          <p:cNvPr id="4" name="Group 3"/>
          <p:cNvGrpSpPr/>
          <p:nvPr/>
        </p:nvGrpSpPr>
        <p:grpSpPr>
          <a:xfrm>
            <a:off x="8112765" y="1393804"/>
            <a:ext cx="3861703" cy="3084021"/>
            <a:chOff x="4264819" y="1763395"/>
            <a:chExt cx="3657600" cy="3460630"/>
          </a:xfrm>
          <a:solidFill>
            <a:schemeClr val="bg2">
              <a:lumMod val="20000"/>
              <a:lumOff val="80000"/>
            </a:schemeClr>
          </a:solidFill>
        </p:grpSpPr>
        <p:sp>
          <p:nvSpPr>
            <p:cNvPr id="5" name="Rectangle 4"/>
            <p:cNvSpPr/>
            <p:nvPr/>
          </p:nvSpPr>
          <p:spPr bwMode="auto">
            <a:xfrm>
              <a:off x="4264819" y="1763395"/>
              <a:ext cx="3657600" cy="819597"/>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1960" kern="0" dirty="0">
                <a:gradFill>
                  <a:gsLst>
                    <a:gs pos="0">
                      <a:sysClr val="window" lastClr="FFFFFF"/>
                    </a:gs>
                    <a:gs pos="100000">
                      <a:sysClr val="window" lastClr="FFFFFF"/>
                    </a:gs>
                  </a:gsLst>
                  <a:lin ang="16200000" scaled="0"/>
                </a:gradFill>
              </a:endParaRPr>
            </a:p>
          </p:txBody>
        </p:sp>
        <p:sp>
          <p:nvSpPr>
            <p:cNvPr id="6" name="Rectangle 5"/>
            <p:cNvSpPr/>
            <p:nvPr/>
          </p:nvSpPr>
          <p:spPr bwMode="auto">
            <a:xfrm>
              <a:off x="4264819" y="2582992"/>
              <a:ext cx="3657600" cy="2641033"/>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1960" kern="0" dirty="0">
                <a:gradFill>
                  <a:gsLst>
                    <a:gs pos="0">
                      <a:srgbClr val="FFFFFF"/>
                    </a:gs>
                    <a:gs pos="100000">
                      <a:srgbClr val="FFFFFF"/>
                    </a:gs>
                  </a:gsLst>
                  <a:lin ang="5400000" scaled="0"/>
                </a:gradFill>
              </a:endParaRPr>
            </a:p>
          </p:txBody>
        </p:sp>
      </p:grpSp>
      <p:sp>
        <p:nvSpPr>
          <p:cNvPr id="16" name="TextBox 15"/>
          <p:cNvSpPr txBox="1"/>
          <p:nvPr/>
        </p:nvSpPr>
        <p:spPr>
          <a:xfrm>
            <a:off x="8321241" y="1423544"/>
            <a:ext cx="3567315" cy="70788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1219170"/>
            <a:r>
              <a:rPr lang="en-US" sz="2000" b="1" kern="0" dirty="0">
                <a:solidFill>
                  <a:sysClr val="windowText" lastClr="000000"/>
                </a:solidFill>
                <a:latin typeface="Segoe"/>
                <a:ea typeface="Segoe UI" pitchFamily="34" charset="0"/>
                <a:cs typeface="Segoe WP Semibold" panose="020B0702040204020203" pitchFamily="34" charset="0"/>
              </a:rPr>
              <a:t>Replicated</a:t>
            </a:r>
          </a:p>
          <a:p>
            <a:pPr algn="ctr" defTabSz="1219170"/>
            <a:r>
              <a:rPr lang="en-US" sz="2000" kern="0" dirty="0">
                <a:solidFill>
                  <a:sysClr val="windowText" lastClr="000000"/>
                </a:solidFill>
                <a:latin typeface="Segoe"/>
                <a:ea typeface="Segoe UI" pitchFamily="34" charset="0"/>
                <a:cs typeface="Segoe WP Semibold" panose="020B0702040204020203" pitchFamily="34" charset="0"/>
              </a:rPr>
              <a:t>(Future improvement)</a:t>
            </a:r>
          </a:p>
        </p:txBody>
      </p:sp>
      <p:grpSp>
        <p:nvGrpSpPr>
          <p:cNvPr id="17" name="Group 16"/>
          <p:cNvGrpSpPr/>
          <p:nvPr/>
        </p:nvGrpSpPr>
        <p:grpSpPr>
          <a:xfrm>
            <a:off x="4201258" y="1381626"/>
            <a:ext cx="3825596" cy="3096200"/>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2399" kern="0" dirty="0">
                  <a:gradFill>
                    <a:gsLst>
                      <a:gs pos="0">
                        <a:srgbClr val="FFFFFF"/>
                      </a:gs>
                      <a:gs pos="100000">
                        <a:srgbClr val="FFFFFF"/>
                      </a:gs>
                    </a:gsLst>
                    <a:lin ang="5400000" scaled="0"/>
                  </a:gradFill>
                </a:endParaRPr>
              </a:p>
            </p:txBody>
          </p:sp>
          <p:sp>
            <p:nvSpPr>
              <p:cNvPr id="10" name="Rectangle 9"/>
              <p:cNvSpPr/>
              <p:nvPr/>
            </p:nvSpPr>
            <p:spPr bwMode="auto">
              <a:xfrm>
                <a:off x="4264819" y="1755904"/>
                <a:ext cx="3657600" cy="751489"/>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endParaRPr>
              </a:p>
            </p:txBody>
          </p:sp>
        </p:grpSp>
        <p:sp>
          <p:nvSpPr>
            <p:cNvPr id="14" name="TextBox 13"/>
            <p:cNvSpPr txBox="1"/>
            <p:nvPr/>
          </p:nvSpPr>
          <p:spPr>
            <a:xfrm>
              <a:off x="3350396" y="1206331"/>
              <a:ext cx="2443207" cy="45766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1219170"/>
              <a:r>
                <a:rPr lang="en-US" sz="2000" b="1" kern="0" dirty="0">
                  <a:solidFill>
                    <a:sysClr val="windowText" lastClr="000000"/>
                  </a:solidFill>
                  <a:latin typeface="Segoe"/>
                  <a:ea typeface="Segoe UI" pitchFamily="34" charset="0"/>
                  <a:cs typeface="Segoe WP Semibold" panose="020B0702040204020203" pitchFamily="34" charset="0"/>
                </a:rPr>
                <a:t>Round Robin</a:t>
              </a:r>
            </a:p>
            <a:p>
              <a:pPr algn="ctr" defTabSz="1219170"/>
              <a:r>
                <a:rPr lang="en-US" sz="2000" kern="0" dirty="0">
                  <a:solidFill>
                    <a:sysClr val="windowText" lastClr="000000"/>
                  </a:solidFill>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097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defTabSz="1219170">
                <a:defRPr/>
              </a:pPr>
              <a:r>
                <a:rPr lang="en-US" kern="0" dirty="0">
                  <a:solidFill>
                    <a:sysClr val="windowText" lastClr="000000"/>
                  </a:solidFill>
                  <a:latin typeface="Segoe"/>
                  <a:sym typeface="Wingdings 2" pitchFamily="18" charset="2"/>
                </a:rPr>
                <a:t>Data distributed evenly across nodes</a:t>
              </a:r>
            </a:p>
            <a:p>
              <a:pPr defTabSz="1219170">
                <a:defRPr/>
              </a:pPr>
              <a:endParaRPr lang="en-US" kern="0" dirty="0">
                <a:solidFill>
                  <a:sysClr val="windowText" lastClr="000000"/>
                </a:solidFill>
                <a:latin typeface="Segoe"/>
                <a:sym typeface="Wingdings 2" pitchFamily="18" charset="2"/>
              </a:endParaRPr>
            </a:p>
            <a:p>
              <a:pPr defTabSz="1219170">
                <a:defRPr/>
              </a:pPr>
              <a:r>
                <a:rPr lang="en-US" kern="0" dirty="0">
                  <a:solidFill>
                    <a:sysClr val="windowText" lastClr="000000"/>
                  </a:solidFill>
                  <a:latin typeface="Segoe"/>
                  <a:sym typeface="Wingdings 2" pitchFamily="18" charset="2"/>
                </a:rPr>
                <a:t>Easy place to start, don’t need to know anything about the data</a:t>
              </a:r>
            </a:p>
            <a:p>
              <a:pPr defTabSz="1219170">
                <a:defRPr/>
              </a:pPr>
              <a:endParaRPr lang="en-US" kern="0" dirty="0">
                <a:solidFill>
                  <a:sysClr val="windowText" lastClr="000000"/>
                </a:solidFill>
                <a:latin typeface="Segoe"/>
                <a:sym typeface="Wingdings 2" pitchFamily="18" charset="2"/>
              </a:endParaRPr>
            </a:p>
            <a:p>
              <a:pPr defTabSz="1219170">
                <a:defRPr/>
              </a:pPr>
              <a:r>
                <a:rPr lang="en-US" kern="0" dirty="0">
                  <a:solidFill>
                    <a:sysClr val="windowText" lastClr="000000"/>
                  </a:solidFill>
                  <a:latin typeface="Segoe"/>
                </a:rPr>
                <a:t>Simplicity at a cost</a:t>
              </a:r>
            </a:p>
          </p:txBody>
        </p:sp>
      </p:grpSp>
      <p:sp>
        <p:nvSpPr>
          <p:cNvPr id="20" name="Rectangle 19"/>
          <p:cNvSpPr/>
          <p:nvPr/>
        </p:nvSpPr>
        <p:spPr>
          <a:xfrm>
            <a:off x="8131919" y="2147392"/>
            <a:ext cx="3861703" cy="1748812"/>
          </a:xfrm>
          <a:prstGeom prst="rect">
            <a:avLst/>
          </a:prstGeom>
        </p:spPr>
        <p:txBody>
          <a:bodyPr wrap="square">
            <a:spAutoFit/>
          </a:bodyPr>
          <a:lstStyle/>
          <a:p>
            <a:pPr defTabSz="1623330"/>
            <a:r>
              <a:rPr lang="en-US" kern="0" dirty="0">
                <a:solidFill>
                  <a:sysClr val="windowText" lastClr="000000"/>
                </a:solidFill>
                <a:latin typeface="Segoe"/>
              </a:rPr>
              <a:t>Data repeated on every node</a:t>
            </a:r>
          </a:p>
          <a:p>
            <a:pPr defTabSz="1623330"/>
            <a:endParaRPr lang="en-US" kern="0" dirty="0">
              <a:solidFill>
                <a:sysClr val="windowText" lastClr="000000"/>
              </a:solidFill>
              <a:latin typeface="Segoe"/>
            </a:endParaRPr>
          </a:p>
          <a:p>
            <a:pPr defTabSz="1623330"/>
            <a:r>
              <a:rPr lang="en-US" kern="0" dirty="0">
                <a:solidFill>
                  <a:sysClr val="windowText" lastClr="000000"/>
                </a:solidFill>
                <a:latin typeface="Segoe"/>
              </a:rPr>
              <a:t>Simplifies many query plans and reduces data movement</a:t>
            </a:r>
          </a:p>
          <a:p>
            <a:pPr defTabSz="1623330"/>
            <a:endParaRPr lang="en-US" kern="0" dirty="0">
              <a:solidFill>
                <a:sysClr val="windowText" lastClr="000000"/>
              </a:solidFill>
              <a:latin typeface="Segoe"/>
            </a:endParaRPr>
          </a:p>
          <a:p>
            <a:pPr defTabSz="1623330"/>
            <a:r>
              <a:rPr lang="en-US" sz="1764" kern="0" dirty="0">
                <a:solidFill>
                  <a:sysClr val="windowText" lastClr="000000"/>
                </a:solidFill>
              </a:rPr>
              <a:t>Best with joining hash table</a:t>
            </a:r>
          </a:p>
        </p:txBody>
      </p:sp>
      <p:grpSp>
        <p:nvGrpSpPr>
          <p:cNvPr id="9" name="Group 8"/>
          <p:cNvGrpSpPr/>
          <p:nvPr/>
        </p:nvGrpSpPr>
        <p:grpSpPr>
          <a:xfrm>
            <a:off x="273036" y="1369033"/>
            <a:ext cx="3820961" cy="3108792"/>
            <a:chOff x="203326" y="1208649"/>
            <a:chExt cx="2867994" cy="1747208"/>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351" tIns="45676" rIns="91351" bIns="45676" numCol="1" rtlCol="0" anchor="ctr" anchorCtr="0" compatLnSpc="1">
                <a:prstTxWarp prst="textNoShape">
                  <a:avLst/>
                </a:prstTxWarp>
              </a:bodyPr>
              <a:lstStyle/>
              <a:p>
                <a:pPr defTabSz="1217388"/>
                <a:endParaRPr lang="en-US" sz="1960" kern="0" dirty="0">
                  <a:solidFill>
                    <a:sysClr val="windowText" lastClr="000000"/>
                  </a:solidFill>
                </a:endParaRPr>
              </a:p>
            </p:txBody>
          </p:sp>
          <p:sp>
            <p:nvSpPr>
              <p:cNvPr id="13" name="Rectangle 12"/>
              <p:cNvSpPr/>
              <p:nvPr/>
            </p:nvSpPr>
            <p:spPr bwMode="auto">
              <a:xfrm>
                <a:off x="8010525" y="1554481"/>
                <a:ext cx="3657600" cy="666983"/>
              </a:xfrm>
              <a:prstGeom prst="rect">
                <a:avLst/>
              </a:prstGeom>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62345" tIns="0" rIns="162345" bIns="32471"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endParaRPr>
              </a:p>
            </p:txBody>
          </p:sp>
        </p:grpSp>
        <p:sp>
          <p:nvSpPr>
            <p:cNvPr id="15" name="TextBox 14"/>
            <p:cNvSpPr txBox="1"/>
            <p:nvPr/>
          </p:nvSpPr>
          <p:spPr>
            <a:xfrm>
              <a:off x="308648" y="1215727"/>
              <a:ext cx="2689274" cy="224870"/>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1219170"/>
              <a:r>
                <a:rPr lang="en-US" sz="2000" b="1" kern="0" dirty="0">
                  <a:solidFill>
                    <a:sysClr val="windowText" lastClr="000000"/>
                  </a:solidFill>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297328"/>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defTabSz="1219170">
                <a:defRPr/>
              </a:pPr>
              <a:r>
                <a:rPr lang="en-US" kern="0" dirty="0">
                  <a:solidFill>
                    <a:sysClr val="windowText" lastClr="000000"/>
                  </a:solidFill>
                  <a:latin typeface="Segoe"/>
                  <a:sym typeface="Wingdings 2" pitchFamily="18" charset="2"/>
                </a:rPr>
                <a:t>Data divided across nodes based on hashing algorithm</a:t>
              </a:r>
            </a:p>
            <a:p>
              <a:pPr defTabSz="1219170">
                <a:defRPr/>
              </a:pPr>
              <a:endParaRPr lang="en-US" kern="0" dirty="0">
                <a:solidFill>
                  <a:sysClr val="windowText" lastClr="000000"/>
                </a:solidFill>
                <a:latin typeface="Segoe"/>
                <a:sym typeface="Wingdings 2" pitchFamily="18" charset="2"/>
              </a:endParaRPr>
            </a:p>
            <a:p>
              <a:pPr defTabSz="1219170">
                <a:defRPr/>
              </a:pPr>
              <a:r>
                <a:rPr lang="en-US" kern="0" dirty="0">
                  <a:solidFill>
                    <a:sysClr val="windowText" lastClr="000000"/>
                  </a:solidFill>
                  <a:latin typeface="Segoe"/>
                  <a:sym typeface="Wingdings 2" pitchFamily="18" charset="2"/>
                </a:rPr>
                <a:t>Same value will always hash to same distribution</a:t>
              </a:r>
            </a:p>
            <a:p>
              <a:pPr defTabSz="1219170">
                <a:defRPr/>
              </a:pPr>
              <a:endParaRPr lang="en-US" kern="0" dirty="0">
                <a:solidFill>
                  <a:sysClr val="windowText" lastClr="000000"/>
                </a:solidFill>
                <a:latin typeface="Segoe"/>
                <a:sym typeface="Wingdings 2" pitchFamily="18" charset="2"/>
              </a:endParaRPr>
            </a:p>
            <a:p>
              <a:pPr defTabSz="1219170">
                <a:defRPr/>
              </a:pPr>
              <a:r>
                <a:rPr lang="en-US" kern="0" dirty="0">
                  <a:solidFill>
                    <a:sysClr val="windowText" lastClr="000000"/>
                  </a:solidFill>
                  <a:latin typeface="Segoe"/>
                  <a:sym typeface="Wingdings 2" pitchFamily="18" charset="2"/>
                </a:rPr>
                <a:t>Single column only</a:t>
              </a:r>
            </a:p>
            <a:p>
              <a:pPr defTabSz="1219170">
                <a:defRPr/>
              </a:pPr>
              <a:endParaRPr lang="en-US" kern="0" dirty="0">
                <a:solidFill>
                  <a:sysClr val="windowText" lastClr="000000"/>
                </a:solidFill>
                <a:latin typeface="Segoe"/>
                <a:sym typeface="Wingdings 2" pitchFamily="18" charset="2"/>
              </a:endParaRPr>
            </a:p>
          </p:txBody>
        </p:sp>
      </p:grpSp>
      <p:sp>
        <p:nvSpPr>
          <p:cNvPr id="21" name="Rectangle 20"/>
          <p:cNvSpPr/>
          <p:nvPr/>
        </p:nvSpPr>
        <p:spPr bwMode="auto">
          <a:xfrm>
            <a:off x="289561" y="4593369"/>
            <a:ext cx="3787907" cy="1896423"/>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5691" rIns="0" bIns="45691" numCol="1" rtlCol="0" anchor="t" anchorCtr="0" compatLnSpc="1">
            <a:prstTxWarp prst="textNoShape">
              <a:avLst/>
            </a:prstTxWarp>
          </a:bodyPr>
          <a:lstStyle/>
          <a:p>
            <a:pPr algn="ctr" defTabSz="913440" fontAlgn="base">
              <a:spcBef>
                <a:spcPct val="0"/>
              </a:spcBef>
              <a:spcAft>
                <a:spcPct val="0"/>
              </a:spcAft>
            </a:pPr>
            <a:endParaRPr lang="en-US" sz="1764" kern="0" dirty="0">
              <a:solidFill>
                <a:schemeClr val="bg1"/>
              </a:solidFill>
              <a:sym typeface="Wingdings 2" pitchFamily="18" charset="2"/>
            </a:endParaRPr>
          </a:p>
          <a:p>
            <a:pPr algn="ctr" defTabSz="913440" fontAlgn="base">
              <a:spcBef>
                <a:spcPct val="0"/>
              </a:spcBef>
              <a:spcAft>
                <a:spcPct val="0"/>
              </a:spcAft>
            </a:pPr>
            <a:r>
              <a:rPr lang="en-US" sz="2400" kern="0" dirty="0">
                <a:solidFill>
                  <a:schemeClr val="bg1"/>
                </a:solidFill>
                <a:latin typeface="Segoe"/>
                <a:sym typeface="Wingdings 2" pitchFamily="18" charset="2"/>
              </a:rPr>
              <a:t>Check for Data Skew, NULLS, -1</a:t>
            </a:r>
            <a:endParaRPr lang="en-US" sz="2400" kern="0" dirty="0">
              <a:solidFill>
                <a:schemeClr val="bg1"/>
              </a:solidFill>
              <a:latin typeface="Segoe"/>
            </a:endParaRPr>
          </a:p>
        </p:txBody>
      </p:sp>
      <p:sp>
        <p:nvSpPr>
          <p:cNvPr id="22" name="Rectangle 21"/>
          <p:cNvSpPr/>
          <p:nvPr/>
        </p:nvSpPr>
        <p:spPr bwMode="auto">
          <a:xfrm>
            <a:off x="4220101" y="4558132"/>
            <a:ext cx="3787907" cy="193165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5691" rIns="0" bIns="45691" numCol="1" rtlCol="0" anchor="t" anchorCtr="0" compatLnSpc="1">
            <a:prstTxWarp prst="textNoShape">
              <a:avLst/>
            </a:prstTxWarp>
          </a:bodyPr>
          <a:lstStyle/>
          <a:p>
            <a:pPr algn="ctr" defTabSz="1219170">
              <a:defRPr/>
            </a:pPr>
            <a:endParaRPr lang="en-US" sz="1764" kern="0" dirty="0">
              <a:solidFill>
                <a:schemeClr val="bg1"/>
              </a:solidFill>
              <a:sym typeface="Wingdings 2" pitchFamily="18" charset="2"/>
            </a:endParaRPr>
          </a:p>
          <a:p>
            <a:pPr algn="ctr" defTabSz="1219170">
              <a:defRPr/>
            </a:pPr>
            <a:r>
              <a:rPr lang="en-US" sz="2400" kern="0" dirty="0">
                <a:solidFill>
                  <a:schemeClr val="bg1"/>
                </a:solidFill>
                <a:latin typeface="Segoe"/>
                <a:sym typeface="Wingdings 2" pitchFamily="18" charset="2"/>
              </a:rPr>
              <a:t>Will incur more data movement at query time</a:t>
            </a:r>
          </a:p>
          <a:p>
            <a:pPr algn="ctr" defTabSz="1219170">
              <a:defRPr/>
            </a:pPr>
            <a:endParaRPr lang="en-US" sz="1764" kern="0" dirty="0">
              <a:solidFill>
                <a:schemeClr val="bg1"/>
              </a:solidFill>
              <a:sym typeface="Wingdings 2" pitchFamily="18" charset="2"/>
            </a:endParaRPr>
          </a:p>
          <a:p>
            <a:pPr algn="ctr" defTabSz="1219170">
              <a:defRPr/>
            </a:pPr>
            <a:r>
              <a:rPr lang="en-US" sz="1764" kern="0" dirty="0">
                <a:solidFill>
                  <a:schemeClr val="bg1"/>
                </a:solidFill>
                <a:sym typeface="Wingdings 2" pitchFamily="18" charset="2"/>
              </a:rPr>
              <a:t> </a:t>
            </a:r>
            <a:endParaRPr lang="en-US" sz="1764" kern="0" dirty="0">
              <a:solidFill>
                <a:schemeClr val="bg1"/>
              </a:solidFill>
            </a:endParaRPr>
          </a:p>
        </p:txBody>
      </p:sp>
      <p:sp>
        <p:nvSpPr>
          <p:cNvPr id="23" name="Rectangle 22"/>
          <p:cNvSpPr/>
          <p:nvPr/>
        </p:nvSpPr>
        <p:spPr bwMode="auto">
          <a:xfrm>
            <a:off x="8149661" y="4548802"/>
            <a:ext cx="3787907" cy="194099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5691" rIns="0" bIns="45691" numCol="1" rtlCol="0" anchor="t" anchorCtr="0" compatLnSpc="1">
            <a:prstTxWarp prst="textNoShape">
              <a:avLst/>
            </a:prstTxWarp>
          </a:bodyPr>
          <a:lstStyle/>
          <a:p>
            <a:pPr algn="ctr" defTabSz="1623330"/>
            <a:endParaRPr lang="en-US" sz="1600" kern="0" dirty="0">
              <a:solidFill>
                <a:schemeClr val="bg1"/>
              </a:solidFill>
              <a:latin typeface="Segoe"/>
            </a:endParaRPr>
          </a:p>
          <a:p>
            <a:pPr algn="ctr" defTabSz="1623330"/>
            <a:r>
              <a:rPr lang="en-US" sz="2400" kern="0" dirty="0">
                <a:solidFill>
                  <a:schemeClr val="bg1"/>
                </a:solidFill>
                <a:latin typeface="Segoe"/>
              </a:rPr>
              <a:t>Consumes more space</a:t>
            </a:r>
          </a:p>
          <a:p>
            <a:pPr algn="ctr" defTabSz="1623330"/>
            <a:r>
              <a:rPr lang="en-US" sz="2400" kern="0" dirty="0">
                <a:solidFill>
                  <a:schemeClr val="bg1"/>
                </a:solidFill>
                <a:latin typeface="Segoe"/>
              </a:rPr>
              <a:t>Joining two Replicated Table runs </a:t>
            </a:r>
          </a:p>
          <a:p>
            <a:pPr algn="ctr" defTabSz="1623330"/>
            <a:r>
              <a:rPr lang="en-US" sz="2400" kern="0" dirty="0">
                <a:solidFill>
                  <a:schemeClr val="bg1"/>
                </a:solidFill>
                <a:latin typeface="Segoe"/>
              </a:rPr>
              <a:t>on one node</a:t>
            </a:r>
          </a:p>
          <a:p>
            <a:pPr algn="ctr" defTabSz="913440" fontAlgn="base">
              <a:spcBef>
                <a:spcPct val="0"/>
              </a:spcBef>
              <a:spcAft>
                <a:spcPct val="0"/>
              </a:spcAft>
            </a:pPr>
            <a:endParaRPr lang="en-US" sz="1960" kern="0" dirty="0">
              <a:solidFill>
                <a:schemeClr val="bg1"/>
              </a:solidFill>
            </a:endParaRPr>
          </a:p>
        </p:txBody>
      </p:sp>
      <p:sp>
        <p:nvSpPr>
          <p:cNvPr id="27" name="Rectangle 26"/>
          <p:cNvSpPr/>
          <p:nvPr/>
        </p:nvSpPr>
        <p:spPr bwMode="auto">
          <a:xfrm>
            <a:off x="8112765" y="1320907"/>
            <a:ext cx="3880857" cy="5288441"/>
          </a:xfrm>
          <a:prstGeom prst="rect">
            <a:avLst/>
          </a:prstGeom>
          <a:solidFill>
            <a:schemeClr val="tx1">
              <a:lumMod val="20000"/>
              <a:lumOff val="80000"/>
              <a:alpha val="6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366397232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 Distribution Method</a:t>
            </a:r>
          </a:p>
        </p:txBody>
      </p:sp>
      <p:sp>
        <p:nvSpPr>
          <p:cNvPr id="5" name="Freeform: Shape 4"/>
          <p:cNvSpPr/>
          <p:nvPr/>
        </p:nvSpPr>
        <p:spPr>
          <a:xfrm>
            <a:off x="273035" y="1486935"/>
            <a:ext cx="11648252" cy="549120"/>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b="1" dirty="0">
                <a:solidFill>
                  <a:schemeClr val="bg1"/>
                </a:solidFill>
              </a:rPr>
              <a:t>For large fact tables, best option is to Hash Distribute</a:t>
            </a:r>
            <a:endParaRPr lang="en-US" sz="2133" dirty="0">
              <a:solidFill>
                <a:schemeClr val="bg1"/>
              </a:solidFill>
            </a:endParaRPr>
          </a:p>
        </p:txBody>
      </p:sp>
      <p:sp>
        <p:nvSpPr>
          <p:cNvPr id="6" name="Freeform: Shape 5"/>
          <p:cNvSpPr/>
          <p:nvPr/>
        </p:nvSpPr>
        <p:spPr>
          <a:xfrm>
            <a:off x="273035" y="2036055"/>
            <a:ext cx="11648252" cy="596160"/>
          </a:xfrm>
          <a:custGeom>
            <a:avLst/>
            <a:gdLst>
              <a:gd name="connsiteX0" fmla="*/ 0 w 8736189"/>
              <a:gd name="connsiteY0" fmla="*/ 0 h 447120"/>
              <a:gd name="connsiteX1" fmla="*/ 8736189 w 8736189"/>
              <a:gd name="connsiteY1" fmla="*/ 0 h 447120"/>
              <a:gd name="connsiteX2" fmla="*/ 8736189 w 8736189"/>
              <a:gd name="connsiteY2" fmla="*/ 447120 h 447120"/>
              <a:gd name="connsiteX3" fmla="*/ 0 w 8736189"/>
              <a:gd name="connsiteY3" fmla="*/ 447120 h 447120"/>
              <a:gd name="connsiteX4" fmla="*/ 0 w 8736189"/>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6189" h="447120">
                <a:moveTo>
                  <a:pt x="0" y="0"/>
                </a:moveTo>
                <a:lnTo>
                  <a:pt x="8736189" y="0"/>
                </a:lnTo>
                <a:lnTo>
                  <a:pt x="8736189"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832" tIns="27093" rIns="151723" bIns="27093" numCol="1" spcCol="1270" anchor="t" anchorCtr="0">
            <a:noAutofit/>
          </a:bodyPr>
          <a:lstStyle/>
          <a:p>
            <a:pPr marL="152396" lvl="1" indent="-152396" defTabSz="711182">
              <a:lnSpc>
                <a:spcPct val="90000"/>
              </a:lnSpc>
              <a:spcBef>
                <a:spcPct val="0"/>
              </a:spcBef>
              <a:spcAft>
                <a:spcPct val="20000"/>
              </a:spcAft>
              <a:buFontTx/>
              <a:buChar char="•"/>
            </a:pPr>
            <a:r>
              <a:rPr lang="en-US" sz="1867" dirty="0">
                <a:solidFill>
                  <a:sysClr val="windowText" lastClr="000000"/>
                </a:solidFill>
              </a:rPr>
              <a:t>Distribute on column that is joined to other fact tables </a:t>
            </a:r>
          </a:p>
          <a:p>
            <a:pPr marL="152396" lvl="1" indent="-152396" defTabSz="711182">
              <a:lnSpc>
                <a:spcPct val="90000"/>
              </a:lnSpc>
              <a:spcBef>
                <a:spcPct val="0"/>
              </a:spcBef>
              <a:spcAft>
                <a:spcPct val="20000"/>
              </a:spcAft>
              <a:buFontTx/>
              <a:buChar char="•"/>
            </a:pPr>
            <a:r>
              <a:rPr lang="en-US" sz="1867" dirty="0">
                <a:solidFill>
                  <a:sysClr val="windowText" lastClr="000000"/>
                </a:solidFill>
              </a:rPr>
              <a:t>Primary or surrogate key</a:t>
            </a:r>
          </a:p>
        </p:txBody>
      </p:sp>
      <p:sp>
        <p:nvSpPr>
          <p:cNvPr id="7" name="Freeform: Shape 6"/>
          <p:cNvSpPr/>
          <p:nvPr/>
        </p:nvSpPr>
        <p:spPr>
          <a:xfrm>
            <a:off x="273035" y="2707244"/>
            <a:ext cx="11648252" cy="549120"/>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b="1" dirty="0">
                <a:solidFill>
                  <a:schemeClr val="bg1"/>
                </a:solidFill>
              </a:rPr>
              <a:t>However, be mindful of …</a:t>
            </a:r>
            <a:endParaRPr lang="en-US" sz="2133" dirty="0">
              <a:solidFill>
                <a:schemeClr val="bg1"/>
              </a:solidFill>
            </a:endParaRPr>
          </a:p>
        </p:txBody>
      </p:sp>
      <p:sp>
        <p:nvSpPr>
          <p:cNvPr id="8" name="Freeform: Shape 7"/>
          <p:cNvSpPr/>
          <p:nvPr/>
        </p:nvSpPr>
        <p:spPr>
          <a:xfrm>
            <a:off x="273035" y="3293880"/>
            <a:ext cx="11648252" cy="1501440"/>
          </a:xfrm>
          <a:custGeom>
            <a:avLst/>
            <a:gdLst>
              <a:gd name="connsiteX0" fmla="*/ 0 w 8736189"/>
              <a:gd name="connsiteY0" fmla="*/ 0 h 1126080"/>
              <a:gd name="connsiteX1" fmla="*/ 8736189 w 8736189"/>
              <a:gd name="connsiteY1" fmla="*/ 0 h 1126080"/>
              <a:gd name="connsiteX2" fmla="*/ 8736189 w 8736189"/>
              <a:gd name="connsiteY2" fmla="*/ 1126080 h 1126080"/>
              <a:gd name="connsiteX3" fmla="*/ 0 w 8736189"/>
              <a:gd name="connsiteY3" fmla="*/ 1126080 h 1126080"/>
              <a:gd name="connsiteX4" fmla="*/ 0 w 8736189"/>
              <a:gd name="connsiteY4" fmla="*/ 0 h 112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6189" h="1126080">
                <a:moveTo>
                  <a:pt x="0" y="0"/>
                </a:moveTo>
                <a:lnTo>
                  <a:pt x="8736189" y="0"/>
                </a:lnTo>
                <a:lnTo>
                  <a:pt x="8736189" y="1126080"/>
                </a:lnTo>
                <a:lnTo>
                  <a:pt x="0" y="11260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832" tIns="27093" rIns="151723" bIns="27093" numCol="1" spcCol="1270" anchor="t" anchorCtr="0">
            <a:noAutofit/>
          </a:bodyPr>
          <a:lstStyle/>
          <a:p>
            <a:pPr marL="152396" lvl="1" indent="-152396" defTabSz="711182">
              <a:lnSpc>
                <a:spcPct val="90000"/>
              </a:lnSpc>
              <a:spcBef>
                <a:spcPct val="0"/>
              </a:spcBef>
              <a:spcAft>
                <a:spcPct val="20000"/>
              </a:spcAft>
              <a:buFontTx/>
              <a:buChar char="•"/>
            </a:pPr>
            <a:r>
              <a:rPr lang="en-US" sz="1867" dirty="0">
                <a:solidFill>
                  <a:sysClr val="windowText" lastClr="000000"/>
                </a:solidFill>
              </a:rPr>
              <a:t>Hash column should have highly distinct values (Minimum 60 distinct values)</a:t>
            </a:r>
          </a:p>
          <a:p>
            <a:pPr marL="152396" lvl="1" indent="-152396" defTabSz="711182">
              <a:lnSpc>
                <a:spcPct val="90000"/>
              </a:lnSpc>
              <a:spcBef>
                <a:spcPct val="0"/>
              </a:spcBef>
              <a:spcAft>
                <a:spcPct val="20000"/>
              </a:spcAft>
              <a:buFontTx/>
              <a:buChar char="•"/>
            </a:pPr>
            <a:r>
              <a:rPr lang="en-US" sz="1867" dirty="0">
                <a:solidFill>
                  <a:sysClr val="windowText" lastClr="000000"/>
                </a:solidFill>
              </a:rPr>
              <a:t>Avoid distributing on a date column </a:t>
            </a:r>
          </a:p>
          <a:p>
            <a:pPr marL="152396" lvl="1" indent="-152396" defTabSz="711182">
              <a:lnSpc>
                <a:spcPct val="90000"/>
              </a:lnSpc>
              <a:spcBef>
                <a:spcPct val="0"/>
              </a:spcBef>
              <a:spcAft>
                <a:spcPct val="20000"/>
              </a:spcAft>
              <a:buFontTx/>
              <a:buChar char="•"/>
            </a:pPr>
            <a:r>
              <a:rPr lang="en-US" sz="1867" dirty="0">
                <a:solidFill>
                  <a:sysClr val="windowText" lastClr="000000"/>
                </a:solidFill>
              </a:rPr>
              <a:t>Avoid distributing on column with high frequency of NULLs and default values (e.g. -1)</a:t>
            </a:r>
          </a:p>
          <a:p>
            <a:pPr marL="152396" lvl="1" indent="-152396" defTabSz="711182">
              <a:lnSpc>
                <a:spcPct val="90000"/>
              </a:lnSpc>
              <a:spcBef>
                <a:spcPct val="0"/>
              </a:spcBef>
              <a:spcAft>
                <a:spcPct val="20000"/>
              </a:spcAft>
              <a:buFontTx/>
              <a:buChar char="•"/>
            </a:pPr>
            <a:r>
              <a:rPr lang="en-US" sz="1867" dirty="0">
                <a:solidFill>
                  <a:sysClr val="windowText" lastClr="000000"/>
                </a:solidFill>
              </a:rPr>
              <a:t>Distribution column is NOT updatable</a:t>
            </a:r>
          </a:p>
          <a:p>
            <a:pPr marL="152396" lvl="1" indent="-152396" defTabSz="711182">
              <a:lnSpc>
                <a:spcPct val="90000"/>
              </a:lnSpc>
              <a:spcBef>
                <a:spcPct val="0"/>
              </a:spcBef>
              <a:spcAft>
                <a:spcPct val="20000"/>
              </a:spcAft>
              <a:buFontTx/>
              <a:buChar char="•"/>
            </a:pPr>
            <a:r>
              <a:rPr lang="en-US" sz="1867" dirty="0">
                <a:solidFill>
                  <a:sysClr val="windowText" lastClr="000000"/>
                </a:solidFill>
              </a:rPr>
              <a:t>For compatible joins use the same data types for two distributed tables </a:t>
            </a:r>
          </a:p>
        </p:txBody>
      </p:sp>
      <p:sp>
        <p:nvSpPr>
          <p:cNvPr id="9" name="Freeform: Shape 8"/>
          <p:cNvSpPr/>
          <p:nvPr/>
        </p:nvSpPr>
        <p:spPr>
          <a:xfrm>
            <a:off x="273035" y="4926621"/>
            <a:ext cx="11648252" cy="549120"/>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b="1" dirty="0">
                <a:solidFill>
                  <a:schemeClr val="bg1"/>
                </a:solidFill>
              </a:rPr>
              <a:t>If there are no distribution columns that make sense, then use Round Robin as last resort</a:t>
            </a:r>
            <a:endParaRPr lang="en-US" sz="2133" dirty="0">
              <a:solidFill>
                <a:schemeClr val="bg1"/>
              </a:solidFill>
            </a:endParaRPr>
          </a:p>
        </p:txBody>
      </p:sp>
    </p:spTree>
    <p:extLst>
      <p:ext uri="{BB962C8B-B14F-4D97-AF65-F5344CB8AC3E}">
        <p14:creationId xmlns:p14="http://schemas.microsoft.com/office/powerpoint/2010/main" val="3818677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 Table</a:t>
            </a:r>
          </a:p>
        </p:txBody>
      </p:sp>
      <p:graphicFrame>
        <p:nvGraphicFramePr>
          <p:cNvPr id="3" name="Diagram 2"/>
          <p:cNvGraphicFramePr/>
          <p:nvPr>
            <p:extLst>
              <p:ext uri="{D42A27DB-BD31-4B8C-83A1-F6EECF244321}">
                <p14:modId xmlns:p14="http://schemas.microsoft.com/office/powerpoint/2010/main" val="171852724"/>
              </p:ext>
            </p:extLst>
          </p:nvPr>
        </p:nvGraphicFramePr>
        <p:xfrm>
          <a:off x="273035" y="1338704"/>
          <a:ext cx="11648252" cy="4884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65402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with Indexes</a:t>
            </a:r>
          </a:p>
        </p:txBody>
      </p:sp>
      <p:grpSp>
        <p:nvGrpSpPr>
          <p:cNvPr id="4" name="Group 3"/>
          <p:cNvGrpSpPr/>
          <p:nvPr/>
        </p:nvGrpSpPr>
        <p:grpSpPr>
          <a:xfrm>
            <a:off x="8131059" y="1466661"/>
            <a:ext cx="3861703" cy="2778792"/>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latin typeface="+mj-lt"/>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2399" kern="0" dirty="0">
                <a:gradFill>
                  <a:gsLst>
                    <a:gs pos="0">
                      <a:srgbClr val="FFFFFF"/>
                    </a:gs>
                    <a:gs pos="100000">
                      <a:srgbClr val="FFFFFF"/>
                    </a:gs>
                  </a:gsLst>
                  <a:lin ang="5400000" scaled="0"/>
                </a:gradFill>
              </a:endParaRPr>
            </a:p>
          </p:txBody>
        </p:sp>
      </p:grpSp>
      <p:sp>
        <p:nvSpPr>
          <p:cNvPr id="16" name="TextBox 15"/>
          <p:cNvSpPr txBox="1"/>
          <p:nvPr/>
        </p:nvSpPr>
        <p:spPr>
          <a:xfrm>
            <a:off x="8131061" y="1460079"/>
            <a:ext cx="3861700" cy="641138"/>
          </a:xfrm>
          <a:prstGeom prst="rect">
            <a:avLst/>
          </a:prstGeom>
          <a:solidFill>
            <a:schemeClr val="tx2"/>
          </a:solidFill>
        </p:spPr>
        <p:txBody>
          <a:bodyPr wrap="square" rtlCol="0">
            <a:spAutoFit/>
          </a:bodyPr>
          <a:lstStyle/>
          <a:p>
            <a:pPr algn="ctr" defTabSz="1219170"/>
            <a:r>
              <a:rPr lang="en-US" sz="1999" kern="0" dirty="0">
                <a:solidFill>
                  <a:schemeClr val="bg1"/>
                </a:solidFill>
                <a:latin typeface="Segoe WP Semibold" panose="020B0702040204020203" pitchFamily="34" charset="0"/>
                <a:ea typeface="Segoe UI" pitchFamily="34" charset="0"/>
                <a:cs typeface="Segoe WP Semibold" panose="020B0702040204020203" pitchFamily="34" charset="0"/>
              </a:rPr>
              <a:t>Clustered Index</a:t>
            </a:r>
          </a:p>
          <a:p>
            <a:pPr algn="ctr" defTabSz="1219170"/>
            <a:endParaRPr lang="en-US" sz="1567" kern="0" dirty="0">
              <a:solidFill>
                <a:schemeClr val="bg1"/>
              </a:solidFill>
              <a:latin typeface="Segoe WP Semibold" panose="020B0702040204020203" pitchFamily="34" charset="0"/>
              <a:ea typeface="Segoe UI" pitchFamily="34" charset="0"/>
              <a:cs typeface="Segoe WP Semibold" panose="020B0702040204020203" pitchFamily="34" charset="0"/>
            </a:endParaRPr>
          </a:p>
        </p:txBody>
      </p:sp>
      <p:grpSp>
        <p:nvGrpSpPr>
          <p:cNvPr id="17" name="Group 16"/>
          <p:cNvGrpSpPr/>
          <p:nvPr/>
        </p:nvGrpSpPr>
        <p:grpSpPr>
          <a:xfrm>
            <a:off x="4165150" y="1449589"/>
            <a:ext cx="3861703" cy="2770976"/>
            <a:chOff x="3127344" y="1198457"/>
            <a:chExt cx="2898575" cy="3142657"/>
          </a:xfrm>
        </p:grpSpPr>
        <p:grpSp>
          <p:nvGrpSpPr>
            <p:cNvPr id="7" name="Group 6"/>
            <p:cNvGrpSpPr/>
            <p:nvPr/>
          </p:nvGrpSpPr>
          <p:grpSpPr>
            <a:xfrm>
              <a:off x="3127344" y="1198457"/>
              <a:ext cx="2898575" cy="3142657"/>
              <a:chOff x="4264819" y="1755904"/>
              <a:chExt cx="3657600" cy="5023787"/>
            </a:xfrm>
          </p:grpSpPr>
          <p:sp>
            <p:nvSpPr>
              <p:cNvPr id="8" name="Rectangle 7"/>
              <p:cNvSpPr/>
              <p:nvPr/>
            </p:nvSpPr>
            <p:spPr bwMode="auto">
              <a:xfrm>
                <a:off x="4264819" y="2581765"/>
                <a:ext cx="3657600" cy="4197926"/>
              </a:xfrm>
              <a:prstGeom prst="rect">
                <a:avLst/>
              </a:prstGeom>
              <a:solidFill>
                <a:srgbClr val="505050"/>
              </a:solidFill>
              <a:ln w="9525" cap="flat" cmpd="sng" algn="ctr">
                <a:noFill/>
                <a:prstDash val="solid"/>
                <a:headEnd type="none" w="med" len="med"/>
                <a:tailEnd type="none" w="med" len="med"/>
              </a:ln>
              <a:effectLst/>
            </p:spPr>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2399" kern="0" dirty="0">
                  <a:gradFill>
                    <a:gsLst>
                      <a:gs pos="0">
                        <a:srgbClr val="FFFFFF"/>
                      </a:gs>
                      <a:gs pos="100000">
                        <a:srgbClr val="FFFFFF"/>
                      </a:gs>
                    </a:gsLst>
                    <a:lin ang="5400000" scaled="0"/>
                  </a:gradFill>
                </a:endParaRPr>
              </a:p>
            </p:txBody>
          </p:sp>
          <p:sp>
            <p:nvSpPr>
              <p:cNvPr id="10" name="Rectangle 9"/>
              <p:cNvSpPr/>
              <p:nvPr/>
            </p:nvSpPr>
            <p:spPr bwMode="auto">
              <a:xfrm>
                <a:off x="4264819" y="1755904"/>
                <a:ext cx="3657600" cy="1296549"/>
              </a:xfrm>
              <a:prstGeom prst="rect">
                <a:avLst/>
              </a:prstGeom>
              <a:gradFill>
                <a:gsLst>
                  <a:gs pos="90833">
                    <a:schemeClr val="accent4"/>
                  </a:gs>
                  <a:gs pos="73000">
                    <a:schemeClr val="accent4"/>
                  </a:gs>
                </a:gsLst>
              </a:gradFill>
              <a:ln w="25400" cap="flat" cmpd="sng" algn="ctr">
                <a:noFill/>
                <a:prstDash val="solid"/>
                <a:headEnd type="none" w="med" len="med"/>
                <a:tailEnd type="none" w="med" len="med"/>
              </a:ln>
              <a:effectLst/>
            </p:spPr>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latin typeface="+mj-lt"/>
                </a:endParaRPr>
              </a:p>
            </p:txBody>
          </p:sp>
        </p:grpSp>
        <p:sp>
          <p:nvSpPr>
            <p:cNvPr id="14" name="TextBox 13"/>
            <p:cNvSpPr txBox="1"/>
            <p:nvPr/>
          </p:nvSpPr>
          <p:spPr>
            <a:xfrm>
              <a:off x="3350396" y="1206331"/>
              <a:ext cx="2443207" cy="453632"/>
            </a:xfrm>
            <a:prstGeom prst="rect">
              <a:avLst/>
            </a:prstGeom>
            <a:noFill/>
          </p:spPr>
          <p:txBody>
            <a:bodyPr wrap="square" rtlCol="0">
              <a:spAutoFit/>
            </a:bodyPr>
            <a:lstStyle/>
            <a:p>
              <a:pPr algn="ctr" defTabSz="1219170"/>
              <a:r>
                <a:rPr lang="en-US" sz="1999" kern="0" dirty="0">
                  <a:solidFill>
                    <a:sysClr val="windowText" lastClr="000000"/>
                  </a:solidFill>
                  <a:latin typeface="Segoe WP Semibold" panose="020B0702040204020203" pitchFamily="34" charset="0"/>
                  <a:ea typeface="Segoe UI" pitchFamily="34" charset="0"/>
                  <a:cs typeface="Segoe WP Semibold" panose="020B0702040204020203" pitchFamily="34" charset="0"/>
                </a:rPr>
                <a:t>Heap</a:t>
              </a:r>
            </a:p>
          </p:txBody>
        </p:sp>
        <p:sp>
          <p:nvSpPr>
            <p:cNvPr id="19" name="Rectangle 18"/>
            <p:cNvSpPr/>
            <p:nvPr/>
          </p:nvSpPr>
          <p:spPr>
            <a:xfrm>
              <a:off x="3127344" y="2120207"/>
              <a:ext cx="2898575" cy="1946518"/>
            </a:xfrm>
            <a:prstGeom prst="rect">
              <a:avLst/>
            </a:prstGeom>
          </p:spPr>
          <p:txBody>
            <a:bodyPr wrap="square">
              <a:spAutoFit/>
            </a:bodyPr>
            <a:lstStyle/>
            <a:p>
              <a:pPr marL="380660" indent="-380660" defTabSz="1219170">
                <a:buFont typeface="Arial" panose="020B0604020202020204" pitchFamily="34" charset="0"/>
                <a:buChar char="•"/>
                <a:defRPr/>
              </a:pPr>
              <a:r>
                <a:rPr lang="en-US" sz="1764" kern="0" dirty="0">
                  <a:solidFill>
                    <a:sysClr val="windowText" lastClr="000000"/>
                  </a:solidFill>
                  <a:sym typeface="Wingdings 2" pitchFamily="18" charset="2"/>
                </a:rPr>
                <a:t>Optimal choice for temporary or staging tables</a:t>
              </a:r>
            </a:p>
            <a:p>
              <a:pPr marL="380660" indent="-380660" defTabSz="1219170">
                <a:buFont typeface="Arial" panose="020B0604020202020204" pitchFamily="34" charset="0"/>
                <a:buChar char="•"/>
                <a:defRPr/>
              </a:pPr>
              <a:endParaRPr lang="en-US" sz="1764" kern="0" dirty="0">
                <a:solidFill>
                  <a:sysClr val="windowText" lastClr="000000"/>
                </a:solidFill>
                <a:sym typeface="Wingdings 2" pitchFamily="18" charset="2"/>
              </a:endParaRPr>
            </a:p>
            <a:p>
              <a:pPr marL="380660" indent="-380660" defTabSz="1219170">
                <a:buFont typeface="Arial" panose="020B0604020202020204" pitchFamily="34" charset="0"/>
                <a:buChar char="•"/>
                <a:defRPr/>
              </a:pPr>
              <a:r>
                <a:rPr lang="en-US" sz="1764" kern="0" dirty="0">
                  <a:solidFill>
                    <a:sysClr val="windowText" lastClr="000000"/>
                  </a:solidFill>
                  <a:sym typeface="Wingdings 2" pitchFamily="18" charset="2"/>
                </a:rPr>
                <a:t>Also good for table with less than 60 million rows</a:t>
              </a:r>
              <a:endParaRPr lang="en-US" sz="1732" kern="0" dirty="0">
                <a:solidFill>
                  <a:sysClr val="windowText" lastClr="000000"/>
                </a:solidFill>
              </a:endParaRPr>
            </a:p>
            <a:p>
              <a:pPr marL="380660" indent="-380660" defTabSz="1218063">
                <a:buFont typeface="Arial" panose="020B0604020202020204" pitchFamily="34" charset="0"/>
                <a:buChar char="•"/>
                <a:defRPr/>
              </a:pPr>
              <a:endParaRPr lang="en-US" sz="1732" kern="0" dirty="0">
                <a:solidFill>
                  <a:sysClr val="windowText" lastClr="000000"/>
                </a:solidFill>
              </a:endParaRPr>
            </a:p>
          </p:txBody>
        </p:sp>
      </p:grpSp>
      <p:sp>
        <p:nvSpPr>
          <p:cNvPr id="20" name="Rectangle 19"/>
          <p:cNvSpPr/>
          <p:nvPr/>
        </p:nvSpPr>
        <p:spPr>
          <a:xfrm>
            <a:off x="8131059" y="2183283"/>
            <a:ext cx="3861703" cy="1074012"/>
          </a:xfrm>
          <a:prstGeom prst="rect">
            <a:avLst/>
          </a:prstGeom>
          <a:solidFill>
            <a:schemeClr val="bg2">
              <a:lumMod val="20000"/>
              <a:lumOff val="80000"/>
            </a:schemeClr>
          </a:solidFill>
        </p:spPr>
        <p:txBody>
          <a:bodyPr wrap="square">
            <a:spAutoFit/>
          </a:bodyPr>
          <a:lstStyle/>
          <a:p>
            <a:pPr marL="380660" indent="-380660" defTabSz="1623330">
              <a:buFont typeface="Arial" panose="020B0604020202020204" pitchFamily="34" charset="0"/>
              <a:buChar char="•"/>
            </a:pPr>
            <a:r>
              <a:rPr lang="en-US" kern="0" dirty="0">
                <a:solidFill>
                  <a:sysClr val="windowText" lastClr="000000"/>
                </a:solidFill>
                <a:latin typeface="Segoe"/>
              </a:rPr>
              <a:t>Optimal for tables &lt; 60M rows</a:t>
            </a:r>
          </a:p>
          <a:p>
            <a:pPr marL="380660" indent="-380660" defTabSz="1623330">
              <a:buFont typeface="Arial" panose="020B0604020202020204" pitchFamily="34" charset="0"/>
              <a:buChar char="•"/>
            </a:pPr>
            <a:r>
              <a:rPr lang="en-US" kern="0" dirty="0">
                <a:solidFill>
                  <a:sysClr val="windowText" lastClr="000000"/>
                </a:solidFill>
                <a:latin typeface="Segoe"/>
                <a:cs typeface="Arial" pitchFamily="34" charset="0"/>
              </a:rPr>
              <a:t>Sorting operation slows down load</a:t>
            </a:r>
          </a:p>
          <a:p>
            <a:pPr marL="380660" indent="-380660" defTabSz="1623330">
              <a:buFont typeface="Arial" panose="020B0604020202020204" pitchFamily="34" charset="0"/>
              <a:buChar char="•"/>
            </a:pPr>
            <a:endParaRPr lang="en-US" sz="979" kern="0" dirty="0">
              <a:solidFill>
                <a:sysClr val="windowText" lastClr="000000"/>
              </a:solidFill>
            </a:endParaRPr>
          </a:p>
        </p:txBody>
      </p:sp>
      <p:grpSp>
        <p:nvGrpSpPr>
          <p:cNvPr id="9" name="Group 8"/>
          <p:cNvGrpSpPr/>
          <p:nvPr/>
        </p:nvGrpSpPr>
        <p:grpSpPr>
          <a:xfrm>
            <a:off x="239981" y="1460079"/>
            <a:ext cx="3820961" cy="4479206"/>
            <a:chOff x="203326" y="1215610"/>
            <a:chExt cx="2867994" cy="2972487"/>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1351" tIns="45676" rIns="91351" bIns="45676" numCol="1" rtlCol="0" anchor="ctr" anchorCtr="0" compatLnSpc="1">
              <a:prstTxWarp prst="textNoShape">
                <a:avLst/>
              </a:prstTxWarp>
            </a:bodyPr>
            <a:lstStyle/>
            <a:p>
              <a:pPr defTabSz="1217388"/>
              <a:endParaRPr lang="en-US" sz="1999" kern="0" dirty="0">
                <a:solidFill>
                  <a:sysClr val="windowText" lastClr="000000"/>
                </a:solidFill>
              </a:endParaRPr>
            </a:p>
          </p:txBody>
        </p:sp>
        <p:sp>
          <p:nvSpPr>
            <p:cNvPr id="15" name="TextBox 14"/>
            <p:cNvSpPr txBox="1"/>
            <p:nvPr/>
          </p:nvSpPr>
          <p:spPr>
            <a:xfrm>
              <a:off x="203326" y="1215610"/>
              <a:ext cx="2867993" cy="42547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defTabSz="1219170"/>
              <a:r>
                <a:rPr lang="en-US" sz="1999" kern="0" dirty="0">
                  <a:solidFill>
                    <a:schemeClr val="bg1"/>
                  </a:solidFill>
                  <a:latin typeface="Segoe WP Semibold" panose="020B0702040204020203" pitchFamily="34" charset="0"/>
                  <a:ea typeface="Segoe UI" pitchFamily="34" charset="0"/>
                  <a:cs typeface="Segoe WP Semibold" panose="020B0702040204020203" pitchFamily="34" charset="0"/>
                </a:rPr>
                <a:t>Clustered Column Store</a:t>
              </a:r>
              <a:br>
                <a:rPr lang="en-US" sz="1999" kern="0" dirty="0">
                  <a:solidFill>
                    <a:schemeClr val="bg1"/>
                  </a:solidFill>
                  <a:latin typeface="Segoe WP Semibold" panose="020B0702040204020203" pitchFamily="34" charset="0"/>
                  <a:ea typeface="Segoe UI" pitchFamily="34" charset="0"/>
                  <a:cs typeface="Segoe WP Semibold" panose="020B0702040204020203" pitchFamily="34" charset="0"/>
                </a:rPr>
              </a:br>
              <a:r>
                <a:rPr lang="en-US" sz="1567" kern="0" dirty="0">
                  <a:solidFill>
                    <a:schemeClr val="bg1"/>
                  </a:solidFill>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1719518"/>
              <a:ext cx="2867496" cy="1348026"/>
            </a:xfrm>
            <a:prstGeom prst="rect">
              <a:avLst/>
            </a:prstGeom>
            <a:solidFill>
              <a:schemeClr val="bg2">
                <a:lumMod val="20000"/>
                <a:lumOff val="80000"/>
              </a:schemeClr>
            </a:solidFill>
          </p:spPr>
          <p:txBody>
            <a:bodyPr wrap="square">
              <a:spAutoFit/>
            </a:bodyPr>
            <a:lstStyle/>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Optimal choice for large tables</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Limits scans to columns in the query</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Optimal compression</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Slower to load than Heap</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Keep partitions large enough to compress (&gt; 1 million rows)</a:t>
              </a:r>
            </a:p>
          </p:txBody>
        </p:sp>
      </p:grpSp>
      <p:grpSp>
        <p:nvGrpSpPr>
          <p:cNvPr id="21" name="Group 20"/>
          <p:cNvGrpSpPr/>
          <p:nvPr/>
        </p:nvGrpSpPr>
        <p:grpSpPr>
          <a:xfrm>
            <a:off x="4165150" y="4371564"/>
            <a:ext cx="7827612" cy="1567720"/>
            <a:chOff x="4260076" y="1763394"/>
            <a:chExt cx="3662343" cy="6351235"/>
          </a:xfrm>
          <a:solidFill>
            <a:schemeClr val="bg2">
              <a:lumMod val="20000"/>
              <a:lumOff val="80000"/>
            </a:schemeClr>
          </a:solidFill>
        </p:grpSpPr>
        <p:sp>
          <p:nvSpPr>
            <p:cNvPr id="22" name="Rectangle 21"/>
            <p:cNvSpPr/>
            <p:nvPr/>
          </p:nvSpPr>
          <p:spPr bwMode="auto">
            <a:xfrm>
              <a:off x="4264819" y="1763394"/>
              <a:ext cx="3657600" cy="1814640"/>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latin typeface="+mj-lt"/>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2399" kern="0" dirty="0">
                <a:gradFill>
                  <a:gsLst>
                    <a:gs pos="0">
                      <a:srgbClr val="FFFFFF"/>
                    </a:gs>
                    <a:gs pos="100000">
                      <a:srgbClr val="FFFFFF"/>
                    </a:gs>
                  </a:gsLst>
                  <a:lin ang="5400000" scaled="0"/>
                </a:gradFill>
              </a:endParaRPr>
            </a:p>
          </p:txBody>
        </p:sp>
      </p:grpSp>
      <p:sp>
        <p:nvSpPr>
          <p:cNvPr id="24" name="TextBox 23"/>
          <p:cNvSpPr txBox="1"/>
          <p:nvPr/>
        </p:nvSpPr>
        <p:spPr>
          <a:xfrm>
            <a:off x="4175288" y="4371564"/>
            <a:ext cx="7817475" cy="496888"/>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defPPr>
              <a:defRPr lang="en-US"/>
            </a:defPPr>
            <a:lvl1pPr defTabSz="1217157" fontAlgn="base">
              <a:lnSpc>
                <a:spcPct val="90000"/>
              </a:lnSpc>
              <a:spcBef>
                <a:spcPct val="0"/>
              </a:spcBef>
              <a:spcAft>
                <a:spcPct val="0"/>
              </a:spcAft>
              <a:defRPr sz="2024" kern="0">
                <a:gradFill>
                  <a:gsLst>
                    <a:gs pos="0">
                      <a:sysClr val="window" lastClr="FFFFFF"/>
                    </a:gs>
                    <a:gs pos="100000">
                      <a:sysClr val="window" lastClr="FFFFFF"/>
                    </a:gs>
                  </a:gsLst>
                  <a:lin ang="16200000" scaled="0"/>
                </a:gradFill>
                <a:latin typeface="+mj-lt"/>
              </a:defRPr>
            </a:lvl1pPr>
          </a:lstStyle>
          <a:p>
            <a:pPr algn="ctr" defTabSz="1622835"/>
            <a:r>
              <a:rPr lang="en-US" sz="1999" dirty="0">
                <a:solidFill>
                  <a:schemeClr val="bg1"/>
                </a:solidFill>
                <a:latin typeface="Segoe WP Semibold" panose="020B0702040204020203" pitchFamily="34" charset="0"/>
                <a:ea typeface="Segoe UI" pitchFamily="34" charset="0"/>
                <a:cs typeface="Segoe WP Semibold" panose="020B0702040204020203" pitchFamily="34" charset="0"/>
              </a:rPr>
              <a:t>Non-clustered Indexes</a:t>
            </a:r>
          </a:p>
        </p:txBody>
      </p:sp>
      <p:sp>
        <p:nvSpPr>
          <p:cNvPr id="25" name="Rectangle 24"/>
          <p:cNvSpPr/>
          <p:nvPr/>
        </p:nvSpPr>
        <p:spPr>
          <a:xfrm>
            <a:off x="4128250" y="4868452"/>
            <a:ext cx="7817476" cy="923330"/>
          </a:xfrm>
          <a:prstGeom prst="rect">
            <a:avLst/>
          </a:prstGeom>
          <a:solidFill>
            <a:schemeClr val="bg2">
              <a:lumMod val="20000"/>
              <a:lumOff val="80000"/>
            </a:schemeClr>
          </a:solidFill>
        </p:spPr>
        <p:txBody>
          <a:bodyPr wrap="square">
            <a:spAutoFit/>
          </a:bodyPr>
          <a:lstStyle/>
          <a:p>
            <a:pPr marL="380660" indent="-380660" defTabSz="1219170">
              <a:buFont typeface="Arial" panose="020B0604020202020204" pitchFamily="34" charset="0"/>
              <a:buChar char="•"/>
              <a:defRPr/>
            </a:pPr>
            <a:r>
              <a:rPr lang="en-US" b="1" kern="0" dirty="0">
                <a:solidFill>
                  <a:sysClr val="windowText" lastClr="000000"/>
                </a:solidFill>
                <a:latin typeface="Segoe"/>
                <a:sym typeface="Wingdings 2" pitchFamily="18" charset="2"/>
              </a:rPr>
              <a:t>Use sparingly</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Optimize single row lookups</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Will slow down load</a:t>
            </a:r>
          </a:p>
        </p:txBody>
      </p:sp>
      <p:grpSp>
        <p:nvGrpSpPr>
          <p:cNvPr id="26" name="Group 25"/>
          <p:cNvGrpSpPr/>
          <p:nvPr/>
        </p:nvGrpSpPr>
        <p:grpSpPr>
          <a:xfrm>
            <a:off x="4175286" y="1449591"/>
            <a:ext cx="3861703" cy="2770975"/>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1351" tIns="45676" rIns="91351" bIns="45676" numCol="1" rtlCol="0" anchor="ctr" anchorCtr="0" compatLnSpc="1">
                <a:prstTxWarp prst="textNoShape">
                  <a:avLst/>
                </a:prstTxWarp>
              </a:bodyPr>
              <a:lstStyle/>
              <a:p>
                <a:pPr marL="342563" indent="-342563" defTabSz="1217388">
                  <a:buFont typeface="Arial" panose="020B0604020202020204" pitchFamily="34" charset="0"/>
                  <a:buChar char="•"/>
                </a:pPr>
                <a:endParaRPr lang="en-US" sz="2399" kern="0" dirty="0">
                  <a:gradFill>
                    <a:gsLst>
                      <a:gs pos="0">
                        <a:srgbClr val="FFFFFF"/>
                      </a:gs>
                      <a:gs pos="100000">
                        <a:srgbClr val="FFFFFF"/>
                      </a:gs>
                    </a:gsLst>
                    <a:lin ang="5400000" scaled="0"/>
                  </a:gradFill>
                </a:endParaRPr>
              </a:p>
            </p:txBody>
          </p:sp>
          <p:sp>
            <p:nvSpPr>
              <p:cNvPr id="31" name="Rectangle 30"/>
              <p:cNvSpPr/>
              <p:nvPr/>
            </p:nvSpPr>
            <p:spPr bwMode="auto">
              <a:xfrm>
                <a:off x="4264819" y="1755904"/>
                <a:ext cx="3657600" cy="129654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91355" tIns="0" rIns="91355" bIns="0" numCol="1" spcCol="0" rtlCol="0" fromWordArt="0" anchor="ctr" anchorCtr="0" forceAA="0" compatLnSpc="1">
                <a:prstTxWarp prst="textNoShape">
                  <a:avLst/>
                </a:prstTxWarp>
                <a:noAutofit/>
              </a:bodyPr>
              <a:lstStyle/>
              <a:p>
                <a:pPr defTabSz="1622835" fontAlgn="base">
                  <a:lnSpc>
                    <a:spcPct val="90000"/>
                  </a:lnSpc>
                  <a:spcBef>
                    <a:spcPct val="0"/>
                  </a:spcBef>
                  <a:spcAft>
                    <a:spcPct val="0"/>
                  </a:spcAft>
                </a:pPr>
                <a:endParaRPr lang="en-US" sz="2699" kern="0" dirty="0">
                  <a:gradFill>
                    <a:gsLst>
                      <a:gs pos="0">
                        <a:sysClr val="window" lastClr="FFFFFF"/>
                      </a:gs>
                      <a:gs pos="100000">
                        <a:sysClr val="window" lastClr="FFFFFF"/>
                      </a:gs>
                    </a:gsLst>
                    <a:lin ang="16200000" scaled="0"/>
                  </a:gradFill>
                  <a:latin typeface="+mj-lt"/>
                </a:endParaRPr>
              </a:p>
            </p:txBody>
          </p:sp>
        </p:grpSp>
        <p:sp>
          <p:nvSpPr>
            <p:cNvPr id="28" name="TextBox 27"/>
            <p:cNvSpPr txBox="1"/>
            <p:nvPr/>
          </p:nvSpPr>
          <p:spPr>
            <a:xfrm>
              <a:off x="3350396" y="1206331"/>
              <a:ext cx="2443207" cy="453632"/>
            </a:xfrm>
            <a:prstGeom prst="rect">
              <a:avLst/>
            </a:prstGeom>
            <a:solidFill>
              <a:schemeClr val="tx2"/>
            </a:solidFill>
          </p:spPr>
          <p:txBody>
            <a:bodyPr wrap="square" rtlCol="0">
              <a:spAutoFit/>
            </a:bodyPr>
            <a:lstStyle/>
            <a:p>
              <a:pPr algn="ctr" defTabSz="1219170"/>
              <a:r>
                <a:rPr lang="en-US" sz="1999" kern="0" dirty="0">
                  <a:solidFill>
                    <a:schemeClr val="bg1"/>
                  </a:solidFill>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49481"/>
            </a:xfrm>
            <a:prstGeom prst="rect">
              <a:avLst/>
            </a:prstGeom>
            <a:solidFill>
              <a:schemeClr val="bg2">
                <a:lumMod val="20000"/>
                <a:lumOff val="80000"/>
              </a:schemeClr>
            </a:solidFill>
          </p:spPr>
          <p:txBody>
            <a:bodyPr wrap="square">
              <a:spAutoFit/>
            </a:bodyPr>
            <a:lstStyle/>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Optimal choice for temporary or staging tables</a:t>
              </a:r>
            </a:p>
            <a:p>
              <a:pPr marL="380660" indent="-380660" defTabSz="1219170">
                <a:buFont typeface="Arial" panose="020B0604020202020204" pitchFamily="34" charset="0"/>
                <a:buChar char="•"/>
                <a:defRPr/>
              </a:pPr>
              <a:r>
                <a:rPr lang="en-US" kern="0" dirty="0">
                  <a:solidFill>
                    <a:sysClr val="windowText" lastClr="000000"/>
                  </a:solidFill>
                  <a:latin typeface="Segoe"/>
                  <a:sym typeface="Wingdings 2" pitchFamily="18" charset="2"/>
                </a:rPr>
                <a:t>Fastest load performance</a:t>
              </a:r>
              <a:endParaRPr lang="en-US" kern="0" dirty="0">
                <a:solidFill>
                  <a:sysClr val="windowText" lastClr="000000"/>
                </a:solidFill>
                <a:latin typeface="Segoe"/>
              </a:endParaRPr>
            </a:p>
            <a:p>
              <a:pPr marL="380660" indent="-380660" defTabSz="1218063">
                <a:buFont typeface="Arial" panose="020B0604020202020204" pitchFamily="34" charset="0"/>
                <a:buChar char="•"/>
                <a:defRPr/>
              </a:pPr>
              <a:endParaRPr lang="en-US" sz="1732" kern="0" dirty="0">
                <a:solidFill>
                  <a:sysClr val="windowText" lastClr="000000"/>
                </a:solidFill>
              </a:endParaRPr>
            </a:p>
          </p:txBody>
        </p:sp>
      </p:grpSp>
    </p:spTree>
    <p:extLst>
      <p:ext uri="{BB962C8B-B14F-4D97-AF65-F5344CB8AC3E}">
        <p14:creationId xmlns:p14="http://schemas.microsoft.com/office/powerpoint/2010/main" val="83599079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4" name="Freeform: Shape 3"/>
          <p:cNvSpPr/>
          <p:nvPr/>
        </p:nvSpPr>
        <p:spPr>
          <a:xfrm>
            <a:off x="609601" y="1410361"/>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Partition on date column for archiving purposes</a:t>
            </a:r>
          </a:p>
        </p:txBody>
      </p:sp>
      <p:sp>
        <p:nvSpPr>
          <p:cNvPr id="6" name="Freeform: Shape 5"/>
          <p:cNvSpPr/>
          <p:nvPr/>
        </p:nvSpPr>
        <p:spPr>
          <a:xfrm>
            <a:off x="609601" y="1959481"/>
            <a:ext cx="10740777" cy="353280"/>
          </a:xfrm>
          <a:custGeom>
            <a:avLst/>
            <a:gdLst>
              <a:gd name="connsiteX0" fmla="*/ 0 w 8055583"/>
              <a:gd name="connsiteY0" fmla="*/ 0 h 264960"/>
              <a:gd name="connsiteX1" fmla="*/ 8055583 w 8055583"/>
              <a:gd name="connsiteY1" fmla="*/ 0 h 264960"/>
              <a:gd name="connsiteX2" fmla="*/ 8055583 w 8055583"/>
              <a:gd name="connsiteY2" fmla="*/ 264960 h 264960"/>
              <a:gd name="connsiteX3" fmla="*/ 0 w 8055583"/>
              <a:gd name="connsiteY3" fmla="*/ 264960 h 264960"/>
              <a:gd name="connsiteX4" fmla="*/ 0 w 8055583"/>
              <a:gd name="connsiteY4" fmla="*/ 0 h 2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264960">
                <a:moveTo>
                  <a:pt x="0" y="0"/>
                </a:moveTo>
                <a:lnTo>
                  <a:pt x="8055583" y="0"/>
                </a:lnTo>
                <a:lnTo>
                  <a:pt x="8055583" y="264960"/>
                </a:lnTo>
                <a:lnTo>
                  <a:pt x="0" y="264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1020" tIns="27093" rIns="151723" bIns="27093" numCol="1" spcCol="1270" anchor="t" anchorCtr="0">
            <a:noAutofit/>
          </a:bodyPr>
          <a:lstStyle/>
          <a:p>
            <a:pPr marL="152396" lvl="1" indent="-152396" defTabSz="711182">
              <a:lnSpc>
                <a:spcPct val="90000"/>
              </a:lnSpc>
              <a:spcBef>
                <a:spcPct val="0"/>
              </a:spcBef>
              <a:spcAft>
                <a:spcPct val="20000"/>
              </a:spcAft>
              <a:buFontTx/>
              <a:buChar char="•"/>
            </a:pPr>
            <a:r>
              <a:rPr lang="en-US" sz="1867" dirty="0">
                <a:solidFill>
                  <a:sysClr val="windowText" lastClr="000000"/>
                </a:solidFill>
              </a:rPr>
              <a:t>Improves performance by partition elimination</a:t>
            </a:r>
          </a:p>
        </p:txBody>
      </p:sp>
      <p:sp>
        <p:nvSpPr>
          <p:cNvPr id="7" name="Freeform: Shape 6"/>
          <p:cNvSpPr/>
          <p:nvPr/>
        </p:nvSpPr>
        <p:spPr>
          <a:xfrm>
            <a:off x="609601" y="2312761"/>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Partition granularity depends on your workload</a:t>
            </a:r>
          </a:p>
        </p:txBody>
      </p:sp>
      <p:sp>
        <p:nvSpPr>
          <p:cNvPr id="8" name="Freeform: Shape 7"/>
          <p:cNvSpPr/>
          <p:nvPr/>
        </p:nvSpPr>
        <p:spPr>
          <a:xfrm>
            <a:off x="609601" y="2861883"/>
            <a:ext cx="10740777" cy="596160"/>
          </a:xfrm>
          <a:custGeom>
            <a:avLst/>
            <a:gdLst>
              <a:gd name="connsiteX0" fmla="*/ 0 w 8055583"/>
              <a:gd name="connsiteY0" fmla="*/ 0 h 447120"/>
              <a:gd name="connsiteX1" fmla="*/ 8055583 w 8055583"/>
              <a:gd name="connsiteY1" fmla="*/ 0 h 447120"/>
              <a:gd name="connsiteX2" fmla="*/ 8055583 w 8055583"/>
              <a:gd name="connsiteY2" fmla="*/ 447120 h 447120"/>
              <a:gd name="connsiteX3" fmla="*/ 0 w 8055583"/>
              <a:gd name="connsiteY3" fmla="*/ 447120 h 447120"/>
              <a:gd name="connsiteX4" fmla="*/ 0 w 8055583"/>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447120">
                <a:moveTo>
                  <a:pt x="0" y="0"/>
                </a:moveTo>
                <a:lnTo>
                  <a:pt x="8055583" y="0"/>
                </a:lnTo>
                <a:lnTo>
                  <a:pt x="8055583"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1020" tIns="27093" rIns="151723" bIns="27093" numCol="1" spcCol="1270" anchor="t" anchorCtr="0">
            <a:noAutofit/>
          </a:bodyPr>
          <a:lstStyle/>
          <a:p>
            <a:pPr marL="152396" lvl="1" indent="-152396" defTabSz="711182">
              <a:lnSpc>
                <a:spcPct val="90000"/>
              </a:lnSpc>
              <a:spcBef>
                <a:spcPct val="0"/>
              </a:spcBef>
              <a:spcAft>
                <a:spcPct val="20000"/>
              </a:spcAft>
              <a:buFontTx/>
              <a:buChar char="•"/>
            </a:pPr>
            <a:r>
              <a:rPr lang="en-US" sz="1867" dirty="0">
                <a:solidFill>
                  <a:sysClr val="windowText" lastClr="000000"/>
                </a:solidFill>
              </a:rPr>
              <a:t>Reload, re-process</a:t>
            </a:r>
          </a:p>
          <a:p>
            <a:pPr marL="152396" lvl="1" indent="-152396" defTabSz="711182">
              <a:lnSpc>
                <a:spcPct val="90000"/>
              </a:lnSpc>
              <a:spcBef>
                <a:spcPct val="0"/>
              </a:spcBef>
              <a:spcAft>
                <a:spcPct val="20000"/>
              </a:spcAft>
              <a:buFontTx/>
              <a:buChar char="•"/>
            </a:pPr>
            <a:r>
              <a:rPr lang="en-US" sz="1867" dirty="0">
                <a:solidFill>
                  <a:sysClr val="windowText" lastClr="000000"/>
                </a:solidFill>
              </a:rPr>
              <a:t>Aim for min 100K, optimal 1 million rows per distribution/partition (remember the 60 databases)</a:t>
            </a:r>
          </a:p>
        </p:txBody>
      </p:sp>
      <p:sp>
        <p:nvSpPr>
          <p:cNvPr id="9" name="Freeform: Shape 8"/>
          <p:cNvSpPr/>
          <p:nvPr/>
        </p:nvSpPr>
        <p:spPr>
          <a:xfrm>
            <a:off x="609601" y="3458043"/>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Optimize load performance through partition switching</a:t>
            </a:r>
          </a:p>
        </p:txBody>
      </p:sp>
      <p:sp>
        <p:nvSpPr>
          <p:cNvPr id="10" name="Freeform: Shape 9"/>
          <p:cNvSpPr/>
          <p:nvPr/>
        </p:nvSpPr>
        <p:spPr>
          <a:xfrm>
            <a:off x="609601" y="4068603"/>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Considers different grain partitions if you have hot/cold data in different tables</a:t>
            </a:r>
          </a:p>
        </p:txBody>
      </p:sp>
      <p:sp>
        <p:nvSpPr>
          <p:cNvPr id="11" name="Freeform: Shape 10"/>
          <p:cNvSpPr/>
          <p:nvPr/>
        </p:nvSpPr>
        <p:spPr>
          <a:xfrm>
            <a:off x="609601" y="4617723"/>
            <a:ext cx="10740777" cy="353280"/>
          </a:xfrm>
          <a:custGeom>
            <a:avLst/>
            <a:gdLst>
              <a:gd name="connsiteX0" fmla="*/ 0 w 8055583"/>
              <a:gd name="connsiteY0" fmla="*/ 0 h 264960"/>
              <a:gd name="connsiteX1" fmla="*/ 8055583 w 8055583"/>
              <a:gd name="connsiteY1" fmla="*/ 0 h 264960"/>
              <a:gd name="connsiteX2" fmla="*/ 8055583 w 8055583"/>
              <a:gd name="connsiteY2" fmla="*/ 264960 h 264960"/>
              <a:gd name="connsiteX3" fmla="*/ 0 w 8055583"/>
              <a:gd name="connsiteY3" fmla="*/ 264960 h 264960"/>
              <a:gd name="connsiteX4" fmla="*/ 0 w 8055583"/>
              <a:gd name="connsiteY4" fmla="*/ 0 h 2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264960">
                <a:moveTo>
                  <a:pt x="0" y="0"/>
                </a:moveTo>
                <a:lnTo>
                  <a:pt x="8055583" y="0"/>
                </a:lnTo>
                <a:lnTo>
                  <a:pt x="8055583" y="264960"/>
                </a:lnTo>
                <a:lnTo>
                  <a:pt x="0" y="264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1020" tIns="27093" rIns="151723" bIns="27093" numCol="1" spcCol="1270" anchor="t" anchorCtr="0">
            <a:noAutofit/>
          </a:bodyPr>
          <a:lstStyle/>
          <a:p>
            <a:pPr marL="152396" lvl="1" indent="-152396" defTabSz="711182">
              <a:lnSpc>
                <a:spcPct val="90000"/>
              </a:lnSpc>
              <a:spcBef>
                <a:spcPct val="0"/>
              </a:spcBef>
              <a:spcAft>
                <a:spcPct val="20000"/>
              </a:spcAft>
              <a:buFontTx/>
              <a:buChar char="•"/>
            </a:pPr>
            <a:r>
              <a:rPr lang="en-US" sz="1867" dirty="0">
                <a:solidFill>
                  <a:sysClr val="windowText" lastClr="000000"/>
                </a:solidFill>
              </a:rPr>
              <a:t>Example: Hot data daily, cold data monthly</a:t>
            </a:r>
          </a:p>
        </p:txBody>
      </p:sp>
      <p:sp>
        <p:nvSpPr>
          <p:cNvPr id="12" name="Freeform: Shape 11"/>
          <p:cNvSpPr/>
          <p:nvPr/>
        </p:nvSpPr>
        <p:spPr>
          <a:xfrm>
            <a:off x="609601" y="4971003"/>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Keep the number of partitions “reasonable” as there are overheads</a:t>
            </a:r>
          </a:p>
        </p:txBody>
      </p:sp>
      <p:sp>
        <p:nvSpPr>
          <p:cNvPr id="13" name="Freeform: Shape 12"/>
          <p:cNvSpPr/>
          <p:nvPr/>
        </p:nvSpPr>
        <p:spPr>
          <a:xfrm>
            <a:off x="609601" y="5581563"/>
            <a:ext cx="10740777" cy="549120"/>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8085" tIns="108085" rIns="108085" bIns="108085" numCol="1" spcCol="1270" anchor="ctr" anchorCtr="0">
            <a:noAutofit/>
          </a:bodyPr>
          <a:lstStyle/>
          <a:p>
            <a:pPr defTabSz="948243">
              <a:lnSpc>
                <a:spcPct val="90000"/>
              </a:lnSpc>
              <a:spcBef>
                <a:spcPct val="0"/>
              </a:spcBef>
              <a:spcAft>
                <a:spcPct val="35000"/>
              </a:spcAft>
            </a:pPr>
            <a:r>
              <a:rPr lang="en-US" sz="2133" dirty="0">
                <a:solidFill>
                  <a:schemeClr val="bg1"/>
                </a:solidFill>
              </a:rPr>
              <a:t>Re-indexing by partition when needed</a:t>
            </a:r>
          </a:p>
        </p:txBody>
      </p:sp>
    </p:spTree>
    <p:extLst>
      <p:ext uri="{BB962C8B-B14F-4D97-AF65-F5344CB8AC3E}">
        <p14:creationId xmlns:p14="http://schemas.microsoft.com/office/powerpoint/2010/main" val="1640306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animBg="1"/>
      <p:bldP spid="10" grpId="0" animBg="1"/>
      <p:bldP spid="11" grpId="0"/>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DDL Example</a:t>
            </a:r>
          </a:p>
        </p:txBody>
      </p:sp>
      <p:sp>
        <p:nvSpPr>
          <p:cNvPr id="8" name="Text Placeholder 4"/>
          <p:cNvSpPr>
            <a:spLocks noGrp="1"/>
          </p:cNvSpPr>
          <p:nvPr>
            <p:ph type="body" sz="quarter" idx="10"/>
          </p:nvPr>
        </p:nvSpPr>
        <p:spPr/>
        <p:txBody>
          <a:bodyPr>
            <a:noAutofit/>
          </a:bodyPr>
          <a:lstStyle/>
          <a:p>
            <a:r>
              <a:rPr lang="en-US" sz="2400" dirty="0">
                <a:latin typeface="Consolas" panose="020B0609020204030204" pitchFamily="49" charset="0"/>
                <a:cs typeface="Courier New" panose="02070309020205020404" pitchFamily="49" charset="0"/>
              </a:rPr>
              <a:t>CREATE TABLE </a:t>
            </a:r>
            <a:r>
              <a:rPr lang="en-US" sz="2400" dirty="0" err="1">
                <a:latin typeface="Consolas" panose="020B0609020204030204" pitchFamily="49" charset="0"/>
                <a:cs typeface="Courier New" panose="02070309020205020404" pitchFamily="49" charset="0"/>
              </a:rPr>
              <a:t>FactFinance</a:t>
            </a:r>
            <a:endParaRPr lang="en-US" sz="2400" dirty="0">
              <a:latin typeface="Consolas" panose="020B0609020204030204" pitchFamily="49" charset="0"/>
              <a:cs typeface="Courier New" panose="02070309020205020404" pitchFamily="49" charset="0"/>
            </a:endParaRPr>
          </a:p>
          <a:p>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FinanceKey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NOT NULL,</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DateKey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NOT NULL,</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OrganizationKey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NOT NULL,</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DepartmentGroupKey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NOT NULL,</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ScenarioKey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NULL,</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AccountKey</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int</a:t>
            </a:r>
            <a:r>
              <a:rPr lang="en-US" sz="2400" dirty="0">
                <a:latin typeface="Consolas" panose="020B0609020204030204" pitchFamily="49" charset="0"/>
                <a:cs typeface="Courier New" panose="02070309020205020404" pitchFamily="49" charset="0"/>
              </a:rPr>
              <a:t>  NULL,</a:t>
            </a:r>
          </a:p>
          <a:p>
            <a:r>
              <a:rPr lang="en-US" sz="2400" dirty="0">
                <a:latin typeface="Consolas" panose="020B0609020204030204" pitchFamily="49" charset="0"/>
                <a:cs typeface="Courier New" panose="02070309020205020404" pitchFamily="49" charset="0"/>
              </a:rPr>
              <a:t>	Amount float NOT NULL) </a:t>
            </a:r>
          </a:p>
          <a:p>
            <a:r>
              <a:rPr lang="en-US" sz="2400" dirty="0">
                <a:latin typeface="Consolas" panose="020B0609020204030204" pitchFamily="49" charset="0"/>
                <a:cs typeface="Courier New" panose="02070309020205020404" pitchFamily="49" charset="0"/>
              </a:rPr>
              <a:t>WITH (clustered columnstore index, DISTRIBUTION = HASH(</a:t>
            </a:r>
            <a:r>
              <a:rPr lang="en-US" sz="2400" dirty="0" err="1">
                <a:latin typeface="Consolas" panose="020B0609020204030204" pitchFamily="49" charset="0"/>
                <a:cs typeface="Courier New" panose="02070309020205020404" pitchFamily="49" charset="0"/>
              </a:rPr>
              <a:t>FinanceKey</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PARTITION (</a:t>
            </a:r>
            <a:r>
              <a:rPr lang="en-US" sz="2400" dirty="0" err="1">
                <a:latin typeface="Consolas" panose="020B0609020204030204" pitchFamily="49" charset="0"/>
                <a:cs typeface="Courier New" panose="02070309020205020404" pitchFamily="49" charset="0"/>
              </a:rPr>
              <a:t>DateKey</a:t>
            </a:r>
            <a:r>
              <a:rPr lang="en-US" sz="2400" dirty="0">
                <a:latin typeface="Consolas" panose="020B0609020204030204" pitchFamily="49" charset="0"/>
                <a:cs typeface="Courier New" panose="02070309020205020404" pitchFamily="49" charset="0"/>
              </a:rPr>
              <a:t> RANGE RIGHT FOR VALUES</a:t>
            </a:r>
          </a:p>
          <a:p>
            <a:r>
              <a:rPr lang="en-US" sz="2400" dirty="0">
                <a:latin typeface="Consolas" panose="020B0609020204030204" pitchFamily="49" charset="0"/>
                <a:cs typeface="Courier New" panose="02070309020205020404" pitchFamily="49" charset="0"/>
              </a:rPr>
              <a:t>            (20100101,20200101,20300101))</a:t>
            </a:r>
          </a:p>
          <a:p>
            <a:r>
              <a:rPr lang="en-US" sz="2400" dirty="0">
                <a:latin typeface="Consolas" panose="020B0609020204030204" pitchFamily="49" charset="0"/>
                <a:cs typeface="Courier New" panose="02070309020205020404" pitchFamily="49" charset="0"/>
              </a:rPr>
              <a:t>);</a:t>
            </a:r>
          </a:p>
        </p:txBody>
      </p:sp>
      <p:sp>
        <p:nvSpPr>
          <p:cNvPr id="9" name="Oval 8"/>
          <p:cNvSpPr/>
          <p:nvPr/>
        </p:nvSpPr>
        <p:spPr bwMode="auto">
          <a:xfrm>
            <a:off x="269239" y="4362024"/>
            <a:ext cx="9740796" cy="1656185"/>
          </a:xfrm>
          <a:prstGeom prst="ellipse">
            <a:avLst/>
          </a:prstGeom>
          <a:noFill/>
          <a:ln w="762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1" rIns="0" bIns="45691" numCol="1" rtlCol="0" anchor="ctr" anchorCtr="0" compatLnSpc="1">
            <a:prstTxWarp prst="textNoShape">
              <a:avLst/>
            </a:prstTxWarp>
          </a:bodyPr>
          <a:lstStyle/>
          <a:p>
            <a:pPr algn="ctr" defTabSz="913440" fontAlgn="base">
              <a:spcBef>
                <a:spcPct val="0"/>
              </a:spcBef>
              <a:spcAft>
                <a:spcPct val="0"/>
              </a:spcAft>
            </a:pPr>
            <a:endParaRPr lang="en-US" sz="196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3229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4987299"/>
              </p:ext>
            </p:extLst>
          </p:nvPr>
        </p:nvGraphicFramePr>
        <p:xfrm>
          <a:off x="571647" y="1540044"/>
          <a:ext cx="11272668" cy="3115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bwMode="auto">
          <a:xfrm>
            <a:off x="347685" y="4922070"/>
            <a:ext cx="11347323" cy="126910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45691" rIns="0" bIns="45691" numCol="1" rtlCol="0" anchor="ctr" anchorCtr="0" compatLnSpc="1">
            <a:prstTxWarp prst="textNoShape">
              <a:avLst/>
            </a:prstTxWarp>
          </a:bodyPr>
          <a:lstStyle/>
          <a:p>
            <a:pPr algn="ctr" defTabSz="913440" fontAlgn="base">
              <a:spcBef>
                <a:spcPct val="0"/>
              </a:spcBef>
              <a:spcAft>
                <a:spcPct val="0"/>
              </a:spcAft>
            </a:pPr>
            <a:r>
              <a:rPr lang="en-US" sz="2351" kern="0" dirty="0">
                <a:solidFill>
                  <a:srgbClr val="333333"/>
                </a:solidFill>
                <a:latin typeface="Consolas" panose="020B0609020204030204" pitchFamily="49" charset="0"/>
              </a:rPr>
              <a:t>create statistics </a:t>
            </a:r>
            <a:r>
              <a:rPr lang="en-US" sz="2351" kern="0" dirty="0" err="1">
                <a:solidFill>
                  <a:srgbClr val="333333"/>
                </a:solidFill>
                <a:latin typeface="Consolas" panose="020B0609020204030204" pitchFamily="49" charset="0"/>
              </a:rPr>
              <a:t>l_orderkey</a:t>
            </a:r>
            <a:r>
              <a:rPr lang="en-US" sz="2351" kern="0" dirty="0">
                <a:solidFill>
                  <a:srgbClr val="333333"/>
                </a:solidFill>
                <a:latin typeface="Consolas" panose="020B0609020204030204" pitchFamily="49" charset="0"/>
              </a:rPr>
              <a:t> on [</a:t>
            </a:r>
            <a:r>
              <a:rPr lang="en-US" sz="2351" kern="0" dirty="0" err="1">
                <a:solidFill>
                  <a:srgbClr val="333333"/>
                </a:solidFill>
                <a:latin typeface="Consolas" panose="020B0609020204030204" pitchFamily="49" charset="0"/>
              </a:rPr>
              <a:t>dbo.lineitem</a:t>
            </a:r>
            <a:r>
              <a:rPr lang="en-US" sz="2351" kern="0" dirty="0">
                <a:solidFill>
                  <a:srgbClr val="333333"/>
                </a:solidFill>
                <a:latin typeface="Consolas" panose="020B0609020204030204" pitchFamily="49" charset="0"/>
              </a:rPr>
              <a:t>] (</a:t>
            </a:r>
            <a:r>
              <a:rPr lang="en-US" sz="2351" kern="0" dirty="0" err="1">
                <a:solidFill>
                  <a:srgbClr val="333333"/>
                </a:solidFill>
                <a:latin typeface="Consolas" panose="020B0609020204030204" pitchFamily="49" charset="0"/>
              </a:rPr>
              <a:t>l_orderkey</a:t>
            </a:r>
            <a:r>
              <a:rPr lang="en-US" sz="2351" kern="0" dirty="0">
                <a:solidFill>
                  <a:srgbClr val="333333"/>
                </a:solidFill>
                <a:latin typeface="Consolas" panose="020B0609020204030204" pitchFamily="49" charset="0"/>
              </a:rPr>
              <a:t>);</a:t>
            </a:r>
          </a:p>
          <a:p>
            <a:pPr algn="ctr" defTabSz="913440" fontAlgn="base">
              <a:spcBef>
                <a:spcPct val="0"/>
              </a:spcBef>
              <a:spcAft>
                <a:spcPct val="0"/>
              </a:spcAft>
            </a:pPr>
            <a:r>
              <a:rPr lang="en-US" sz="2351" kern="0" dirty="0">
                <a:solidFill>
                  <a:srgbClr val="333333"/>
                </a:solidFill>
                <a:latin typeface="Consolas" panose="020B0609020204030204" pitchFamily="49" charset="0"/>
              </a:rPr>
              <a:t>select * from </a:t>
            </a:r>
            <a:r>
              <a:rPr lang="en-US" sz="2351" kern="0" dirty="0" err="1">
                <a:solidFill>
                  <a:srgbClr val="333333"/>
                </a:solidFill>
                <a:latin typeface="Consolas" panose="020B0609020204030204" pitchFamily="49" charset="0"/>
              </a:rPr>
              <a:t>sys.stats</a:t>
            </a:r>
            <a:r>
              <a:rPr lang="en-US" sz="2351" kern="0" dirty="0">
                <a:solidFill>
                  <a:srgbClr val="333333"/>
                </a:solidFill>
                <a:latin typeface="Consolas" panose="020B0609020204030204" pitchFamily="49" charset="0"/>
              </a:rPr>
              <a:t> where name = ‘</a:t>
            </a:r>
            <a:r>
              <a:rPr lang="en-US" sz="2351" kern="0" dirty="0" err="1">
                <a:solidFill>
                  <a:srgbClr val="333333"/>
                </a:solidFill>
                <a:latin typeface="Consolas" panose="020B0609020204030204" pitchFamily="49" charset="0"/>
              </a:rPr>
              <a:t>l_orderkey</a:t>
            </a:r>
            <a:r>
              <a:rPr lang="en-US" sz="2351" kern="0" dirty="0">
                <a:solidFill>
                  <a:srgbClr val="333333"/>
                </a:solidFill>
                <a:latin typeface="Consolas" panose="020B0609020204030204" pitchFamily="49" charset="0"/>
              </a:rPr>
              <a:t>’;</a:t>
            </a:r>
          </a:p>
          <a:p>
            <a:pPr algn="ctr" defTabSz="913440" fontAlgn="base">
              <a:spcBef>
                <a:spcPct val="0"/>
              </a:spcBef>
              <a:spcAft>
                <a:spcPct val="0"/>
              </a:spcAft>
            </a:pPr>
            <a:r>
              <a:rPr lang="en-US" sz="2351" kern="0" dirty="0" err="1">
                <a:solidFill>
                  <a:srgbClr val="333333"/>
                </a:solidFill>
                <a:latin typeface="Consolas" panose="020B0609020204030204" pitchFamily="49" charset="0"/>
              </a:rPr>
              <a:t>dbcc</a:t>
            </a:r>
            <a:r>
              <a:rPr lang="en-US" sz="2351" kern="0" dirty="0">
                <a:solidFill>
                  <a:srgbClr val="333333"/>
                </a:solidFill>
                <a:latin typeface="Consolas" panose="020B0609020204030204" pitchFamily="49" charset="0"/>
              </a:rPr>
              <a:t> </a:t>
            </a:r>
            <a:r>
              <a:rPr lang="en-US" sz="2351" kern="0" dirty="0" err="1">
                <a:solidFill>
                  <a:srgbClr val="333333"/>
                </a:solidFill>
                <a:latin typeface="Consolas" panose="020B0609020204030204" pitchFamily="49" charset="0"/>
              </a:rPr>
              <a:t>show_statistics</a:t>
            </a:r>
            <a:r>
              <a:rPr lang="en-US" sz="2351" kern="0" dirty="0">
                <a:solidFill>
                  <a:srgbClr val="333333"/>
                </a:solidFill>
                <a:latin typeface="Consolas" panose="020B0609020204030204" pitchFamily="49" charset="0"/>
              </a:rPr>
              <a:t> ("</a:t>
            </a:r>
            <a:r>
              <a:rPr lang="en-US" sz="2351" kern="0" dirty="0" err="1">
                <a:solidFill>
                  <a:srgbClr val="333333"/>
                </a:solidFill>
                <a:latin typeface="Consolas" panose="020B0609020204030204" pitchFamily="49" charset="0"/>
              </a:rPr>
              <a:t>lineitem</a:t>
            </a:r>
            <a:r>
              <a:rPr lang="en-US" sz="2351" kern="0" dirty="0">
                <a:solidFill>
                  <a:srgbClr val="333333"/>
                </a:solidFill>
                <a:latin typeface="Consolas" panose="020B0609020204030204" pitchFamily="49" charset="0"/>
              </a:rPr>
              <a:t>","</a:t>
            </a:r>
            <a:r>
              <a:rPr lang="en-US" sz="2351" kern="0" dirty="0" err="1">
                <a:solidFill>
                  <a:srgbClr val="333333"/>
                </a:solidFill>
                <a:latin typeface="Consolas" panose="020B0609020204030204" pitchFamily="49" charset="0"/>
              </a:rPr>
              <a:t>l_orderkey</a:t>
            </a:r>
            <a:r>
              <a:rPr lang="en-US" sz="2351" kern="0" dirty="0">
                <a:solidFill>
                  <a:srgbClr val="333333"/>
                </a:solidFill>
                <a:latin typeface="Consolas" panose="020B0609020204030204" pitchFamily="49" charset="0"/>
              </a:rPr>
              <a:t>");</a:t>
            </a:r>
          </a:p>
        </p:txBody>
      </p:sp>
      <p:sp>
        <p:nvSpPr>
          <p:cNvPr id="5" name="Title 1"/>
          <p:cNvSpPr>
            <a:spLocks noGrp="1"/>
          </p:cNvSpPr>
          <p:nvPr>
            <p:ph type="title"/>
          </p:nvPr>
        </p:nvSpPr>
        <p:spPr/>
        <p:txBody>
          <a:bodyPr/>
          <a:lstStyle/>
          <a:p>
            <a:r>
              <a:rPr lang="en-US" dirty="0"/>
              <a:t>Optimizing with Statistics</a:t>
            </a:r>
          </a:p>
        </p:txBody>
      </p:sp>
    </p:spTree>
    <p:extLst>
      <p:ext uri="{BB962C8B-B14F-4D97-AF65-F5344CB8AC3E}">
        <p14:creationId xmlns:p14="http://schemas.microsoft.com/office/powerpoint/2010/main" val="2762331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Loading</a:t>
            </a:r>
          </a:p>
        </p:txBody>
      </p:sp>
    </p:spTree>
    <p:extLst>
      <p:ext uri="{BB962C8B-B14F-4D97-AF65-F5344CB8AC3E}">
        <p14:creationId xmlns:p14="http://schemas.microsoft.com/office/powerpoint/2010/main" val="11220850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noChangeAspect="1"/>
          </p:cNvGrpSpPr>
          <p:nvPr/>
        </p:nvGrpSpPr>
        <p:grpSpPr>
          <a:xfrm>
            <a:off x="7478498" y="1832070"/>
            <a:ext cx="3185770" cy="4047092"/>
            <a:chOff x="6638852" y="687307"/>
            <a:chExt cx="4276259" cy="5432401"/>
          </a:xfrm>
        </p:grpSpPr>
        <p:grpSp>
          <p:nvGrpSpPr>
            <p:cNvPr id="14" name="Group 13"/>
            <p:cNvGrpSpPr/>
            <p:nvPr/>
          </p:nvGrpSpPr>
          <p:grpSpPr>
            <a:xfrm>
              <a:off x="7430010" y="2431562"/>
              <a:ext cx="2672822" cy="2213999"/>
              <a:chOff x="4833082" y="2019150"/>
              <a:chExt cx="3523852" cy="2918938"/>
            </a:xfrm>
          </p:grpSpPr>
          <p:pic>
            <p:nvPicPr>
              <p:cNvPr id="15" name="Picture 14"/>
              <p:cNvPicPr>
                <a:picLocks noChangeAspect="1"/>
              </p:cNvPicPr>
              <p:nvPr/>
            </p:nvPicPr>
            <p:blipFill>
              <a:blip r:embed="rId3"/>
              <a:stretch>
                <a:fillRect/>
              </a:stretch>
            </p:blipFill>
            <p:spPr>
              <a:xfrm>
                <a:off x="4833082" y="2019150"/>
                <a:ext cx="3523852" cy="2918938"/>
              </a:xfrm>
              <a:prstGeom prst="rect">
                <a:avLst/>
              </a:prstGeom>
            </p:spPr>
          </p:pic>
          <p:sp>
            <p:nvSpPr>
              <p:cNvPr id="16" name="TextBox 15"/>
              <p:cNvSpPr txBox="1"/>
              <p:nvPr/>
            </p:nvSpPr>
            <p:spPr>
              <a:xfrm>
                <a:off x="6375529" y="3361006"/>
                <a:ext cx="1881946" cy="915043"/>
              </a:xfrm>
              <a:prstGeom prst="rect">
                <a:avLst/>
              </a:prstGeom>
              <a:noFill/>
            </p:spPr>
            <p:txBody>
              <a:bodyPr wrap="none" lIns="182880" tIns="146304" rIns="182880" bIns="146304" rtlCol="0">
                <a:spAutoFit/>
              </a:bodyPr>
              <a:lstStyle/>
              <a:p>
                <a:pPr algn="ctr">
                  <a:lnSpc>
                    <a:spcPct val="90000"/>
                  </a:lnSpc>
                  <a:spcAft>
                    <a:spcPts val="600"/>
                  </a:spcAft>
                </a:pPr>
                <a:r>
                  <a:rPr lang="en-US" sz="1600" spc="-100" dirty="0">
                    <a:solidFill>
                      <a:srgbClr val="515151"/>
                    </a:solidFill>
                    <a:latin typeface="Segoe UI Semibold" panose="020B0702040204020203" pitchFamily="34" charset="0"/>
                    <a:cs typeface="Segoe UI Semibold" panose="020B0702040204020203" pitchFamily="34" charset="0"/>
                  </a:rPr>
                  <a:t>SQL DW</a:t>
                </a:r>
              </a:p>
            </p:txBody>
          </p:sp>
        </p:grpSp>
        <p:sp>
          <p:nvSpPr>
            <p:cNvPr id="23" name="Freeform 22"/>
            <p:cNvSpPr/>
            <p:nvPr/>
          </p:nvSpPr>
          <p:spPr bwMode="auto">
            <a:xfrm>
              <a:off x="7718530" y="687307"/>
              <a:ext cx="1903278" cy="119418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44" name="Curved Right Arrow 43"/>
            <p:cNvSpPr>
              <a:spLocks noChangeAspect="1"/>
            </p:cNvSpPr>
            <p:nvPr/>
          </p:nvSpPr>
          <p:spPr bwMode="auto">
            <a:xfrm>
              <a:off x="6638852" y="1657454"/>
              <a:ext cx="890785" cy="1737360"/>
            </a:xfrm>
            <a:prstGeom prst="curvedRightArrow">
              <a:avLst>
                <a:gd name="adj1" fmla="val 30093"/>
                <a:gd name="adj2" fmla="val 101928"/>
                <a:gd name="adj3" fmla="val 41917"/>
              </a:avLst>
            </a:prstGeom>
            <a:solidFill>
              <a:srgbClr val="FFF1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Curved Right Arrow 44"/>
            <p:cNvSpPr>
              <a:spLocks noChangeAspect="1"/>
            </p:cNvSpPr>
            <p:nvPr/>
          </p:nvSpPr>
          <p:spPr bwMode="auto">
            <a:xfrm flipH="1" flipV="1">
              <a:off x="10024326" y="4342513"/>
              <a:ext cx="890785" cy="1737360"/>
            </a:xfrm>
            <a:prstGeom prst="curvedRightArrow">
              <a:avLst>
                <a:gd name="adj1" fmla="val 30093"/>
                <a:gd name="adj2" fmla="val 101928"/>
                <a:gd name="adj3" fmla="val 41917"/>
              </a:avLst>
            </a:prstGeom>
            <a:solidFill>
              <a:srgbClr val="FFF1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p:cNvGrpSpPr/>
            <p:nvPr/>
          </p:nvGrpSpPr>
          <p:grpSpPr>
            <a:xfrm>
              <a:off x="7830824" y="4985290"/>
              <a:ext cx="1958175" cy="1134418"/>
              <a:chOff x="1314399" y="5629236"/>
              <a:chExt cx="1958175" cy="1134418"/>
            </a:xfrm>
          </p:grpSpPr>
          <p:sp>
            <p:nvSpPr>
              <p:cNvPr id="48" name="Rectangle 6"/>
              <p:cNvSpPr>
                <a:spLocks noChangeArrowheads="1"/>
              </p:cNvSpPr>
              <p:nvPr/>
            </p:nvSpPr>
            <p:spPr bwMode="auto">
              <a:xfrm>
                <a:off x="2020993" y="6255420"/>
                <a:ext cx="102250" cy="505655"/>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 name="Rectangle 14"/>
              <p:cNvSpPr>
                <a:spLocks noChangeArrowheads="1"/>
              </p:cNvSpPr>
              <p:nvPr/>
            </p:nvSpPr>
            <p:spPr bwMode="auto">
              <a:xfrm>
                <a:off x="2948019" y="6073846"/>
                <a:ext cx="324555" cy="689807"/>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 name="Rectangle 15"/>
              <p:cNvSpPr>
                <a:spLocks noChangeArrowheads="1"/>
              </p:cNvSpPr>
              <p:nvPr/>
            </p:nvSpPr>
            <p:spPr bwMode="auto">
              <a:xfrm>
                <a:off x="3126066" y="6681752"/>
                <a:ext cx="43240" cy="81902"/>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 name="Rectangle 16"/>
              <p:cNvSpPr>
                <a:spLocks noChangeArrowheads="1"/>
              </p:cNvSpPr>
              <p:nvPr/>
            </p:nvSpPr>
            <p:spPr bwMode="auto">
              <a:xfrm>
                <a:off x="3052812" y="6681752"/>
                <a:ext cx="43240" cy="81902"/>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 name="Rectangle 17"/>
              <p:cNvSpPr>
                <a:spLocks noChangeArrowheads="1"/>
              </p:cNvSpPr>
              <p:nvPr/>
            </p:nvSpPr>
            <p:spPr bwMode="auto">
              <a:xfrm>
                <a:off x="2980576" y="6395858"/>
                <a:ext cx="260967" cy="41714"/>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 name="Rectangle 18"/>
              <p:cNvSpPr>
                <a:spLocks noChangeArrowheads="1"/>
              </p:cNvSpPr>
              <p:nvPr/>
            </p:nvSpPr>
            <p:spPr bwMode="auto">
              <a:xfrm>
                <a:off x="2980576" y="6469112"/>
                <a:ext cx="260967" cy="4222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 name="Rectangle 19"/>
              <p:cNvSpPr>
                <a:spLocks noChangeArrowheads="1"/>
              </p:cNvSpPr>
              <p:nvPr/>
            </p:nvSpPr>
            <p:spPr bwMode="auto">
              <a:xfrm>
                <a:off x="2980576" y="6541349"/>
                <a:ext cx="260967" cy="41714"/>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 name="Rectangle 20"/>
              <p:cNvSpPr>
                <a:spLocks noChangeArrowheads="1"/>
              </p:cNvSpPr>
              <p:nvPr/>
            </p:nvSpPr>
            <p:spPr bwMode="auto">
              <a:xfrm>
                <a:off x="2980576" y="6614602"/>
                <a:ext cx="260967" cy="41714"/>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 name="Rectangle 21"/>
              <p:cNvSpPr>
                <a:spLocks noChangeArrowheads="1"/>
              </p:cNvSpPr>
              <p:nvPr/>
            </p:nvSpPr>
            <p:spPr bwMode="auto">
              <a:xfrm>
                <a:off x="2980576" y="6250368"/>
                <a:ext cx="260967" cy="4222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 name="Rectangle 22"/>
              <p:cNvSpPr>
                <a:spLocks noChangeArrowheads="1"/>
              </p:cNvSpPr>
              <p:nvPr/>
            </p:nvSpPr>
            <p:spPr bwMode="auto">
              <a:xfrm>
                <a:off x="2980576" y="6323622"/>
                <a:ext cx="260967" cy="4069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 name="Rectangle 23"/>
              <p:cNvSpPr>
                <a:spLocks noChangeArrowheads="1"/>
              </p:cNvSpPr>
              <p:nvPr/>
            </p:nvSpPr>
            <p:spPr bwMode="auto">
              <a:xfrm>
                <a:off x="2980576" y="6104878"/>
                <a:ext cx="260967" cy="4222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 name="Rectangle 24"/>
              <p:cNvSpPr>
                <a:spLocks noChangeArrowheads="1"/>
              </p:cNvSpPr>
              <p:nvPr/>
            </p:nvSpPr>
            <p:spPr bwMode="auto">
              <a:xfrm>
                <a:off x="2980576" y="6178131"/>
                <a:ext cx="260967" cy="4222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 name="Rectangle 26"/>
              <p:cNvSpPr>
                <a:spLocks noChangeArrowheads="1"/>
              </p:cNvSpPr>
              <p:nvPr/>
            </p:nvSpPr>
            <p:spPr bwMode="auto">
              <a:xfrm>
                <a:off x="1314399" y="6073846"/>
                <a:ext cx="324555" cy="68980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 name="Rectangle 27"/>
              <p:cNvSpPr>
                <a:spLocks noChangeArrowheads="1"/>
              </p:cNvSpPr>
              <p:nvPr/>
            </p:nvSpPr>
            <p:spPr bwMode="auto">
              <a:xfrm>
                <a:off x="1492447" y="6681752"/>
                <a:ext cx="43240" cy="81902"/>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 name="Rectangle 28"/>
              <p:cNvSpPr>
                <a:spLocks noChangeArrowheads="1"/>
              </p:cNvSpPr>
              <p:nvPr/>
            </p:nvSpPr>
            <p:spPr bwMode="auto">
              <a:xfrm>
                <a:off x="1419193" y="6681752"/>
                <a:ext cx="43240" cy="81902"/>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 name="Rectangle 29"/>
              <p:cNvSpPr>
                <a:spLocks noChangeArrowheads="1"/>
              </p:cNvSpPr>
              <p:nvPr/>
            </p:nvSpPr>
            <p:spPr bwMode="auto">
              <a:xfrm>
                <a:off x="1346956" y="6395858"/>
                <a:ext cx="260458" cy="4171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 name="Rectangle 30"/>
              <p:cNvSpPr>
                <a:spLocks noChangeArrowheads="1"/>
              </p:cNvSpPr>
              <p:nvPr/>
            </p:nvSpPr>
            <p:spPr bwMode="auto">
              <a:xfrm>
                <a:off x="1346956" y="6469112"/>
                <a:ext cx="260458" cy="422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 name="Rectangle 31"/>
              <p:cNvSpPr>
                <a:spLocks noChangeArrowheads="1"/>
              </p:cNvSpPr>
              <p:nvPr/>
            </p:nvSpPr>
            <p:spPr bwMode="auto">
              <a:xfrm>
                <a:off x="1346956" y="6541349"/>
                <a:ext cx="260458" cy="4171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 name="Rectangle 32"/>
              <p:cNvSpPr>
                <a:spLocks noChangeArrowheads="1"/>
              </p:cNvSpPr>
              <p:nvPr/>
            </p:nvSpPr>
            <p:spPr bwMode="auto">
              <a:xfrm>
                <a:off x="1346956" y="6614602"/>
                <a:ext cx="260458" cy="4171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 name="Rectangle 33"/>
              <p:cNvSpPr>
                <a:spLocks noChangeArrowheads="1"/>
              </p:cNvSpPr>
              <p:nvPr/>
            </p:nvSpPr>
            <p:spPr bwMode="auto">
              <a:xfrm>
                <a:off x="1346956" y="6250368"/>
                <a:ext cx="260458" cy="422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 name="Rectangle 34"/>
              <p:cNvSpPr>
                <a:spLocks noChangeArrowheads="1"/>
              </p:cNvSpPr>
              <p:nvPr/>
            </p:nvSpPr>
            <p:spPr bwMode="auto">
              <a:xfrm>
                <a:off x="1346956" y="6323622"/>
                <a:ext cx="260458" cy="4069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 name="Rectangle 35"/>
              <p:cNvSpPr>
                <a:spLocks noChangeArrowheads="1"/>
              </p:cNvSpPr>
              <p:nvPr/>
            </p:nvSpPr>
            <p:spPr bwMode="auto">
              <a:xfrm>
                <a:off x="1346956" y="6104878"/>
                <a:ext cx="260458" cy="422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 name="Rectangle 36"/>
              <p:cNvSpPr>
                <a:spLocks noChangeArrowheads="1"/>
              </p:cNvSpPr>
              <p:nvPr/>
            </p:nvSpPr>
            <p:spPr bwMode="auto">
              <a:xfrm>
                <a:off x="1346956" y="6178131"/>
                <a:ext cx="260458" cy="422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 name="Freeform 37"/>
              <p:cNvSpPr>
                <a:spLocks/>
              </p:cNvSpPr>
              <p:nvPr/>
            </p:nvSpPr>
            <p:spPr bwMode="auto">
              <a:xfrm>
                <a:off x="2288226" y="6357196"/>
                <a:ext cx="483272" cy="406458"/>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 name="Rectangle 39"/>
              <p:cNvSpPr>
                <a:spLocks noChangeArrowheads="1"/>
              </p:cNvSpPr>
              <p:nvPr/>
            </p:nvSpPr>
            <p:spPr bwMode="auto">
              <a:xfrm>
                <a:off x="2640760" y="6214249"/>
                <a:ext cx="440540" cy="54940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 name="Rectangle 40"/>
              <p:cNvSpPr>
                <a:spLocks noChangeArrowheads="1"/>
              </p:cNvSpPr>
              <p:nvPr/>
            </p:nvSpPr>
            <p:spPr bwMode="auto">
              <a:xfrm>
                <a:off x="2618886" y="6197462"/>
                <a:ext cx="484289" cy="167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 name="Rectangle 41"/>
              <p:cNvSpPr>
                <a:spLocks noChangeArrowheads="1"/>
              </p:cNvSpPr>
              <p:nvPr/>
            </p:nvSpPr>
            <p:spPr bwMode="auto">
              <a:xfrm>
                <a:off x="2883413" y="6652755"/>
                <a:ext cx="57484" cy="11089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 name="Rectangle 42"/>
              <p:cNvSpPr>
                <a:spLocks noChangeArrowheads="1"/>
              </p:cNvSpPr>
              <p:nvPr/>
            </p:nvSpPr>
            <p:spPr bwMode="auto">
              <a:xfrm>
                <a:off x="2783706" y="6652755"/>
                <a:ext cx="57484" cy="11089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 name="Rectangle 43"/>
              <p:cNvSpPr>
                <a:spLocks noChangeArrowheads="1"/>
              </p:cNvSpPr>
              <p:nvPr/>
            </p:nvSpPr>
            <p:spPr bwMode="auto">
              <a:xfrm>
                <a:off x="2685017" y="6263594"/>
                <a:ext cx="355586" cy="5748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 name="Rectangle 44"/>
              <p:cNvSpPr>
                <a:spLocks noChangeArrowheads="1"/>
              </p:cNvSpPr>
              <p:nvPr/>
            </p:nvSpPr>
            <p:spPr bwMode="auto">
              <a:xfrm>
                <a:off x="2685017" y="6362284"/>
                <a:ext cx="355586" cy="5748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 name="Rectangle 45"/>
              <p:cNvSpPr>
                <a:spLocks noChangeArrowheads="1"/>
              </p:cNvSpPr>
              <p:nvPr/>
            </p:nvSpPr>
            <p:spPr bwMode="auto">
              <a:xfrm>
                <a:off x="2685017" y="6461990"/>
                <a:ext cx="355586" cy="5646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 name="Rectangle 46"/>
              <p:cNvSpPr>
                <a:spLocks noChangeArrowheads="1"/>
              </p:cNvSpPr>
              <p:nvPr/>
            </p:nvSpPr>
            <p:spPr bwMode="auto">
              <a:xfrm>
                <a:off x="2685017" y="6560170"/>
                <a:ext cx="355586" cy="5646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Rectangle 48"/>
              <p:cNvSpPr>
                <a:spLocks noChangeArrowheads="1"/>
              </p:cNvSpPr>
              <p:nvPr/>
            </p:nvSpPr>
            <p:spPr bwMode="auto">
              <a:xfrm>
                <a:off x="2712487" y="6128787"/>
                <a:ext cx="170926" cy="68676"/>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 name="Rectangle 49"/>
              <p:cNvSpPr>
                <a:spLocks noChangeArrowheads="1"/>
              </p:cNvSpPr>
              <p:nvPr/>
            </p:nvSpPr>
            <p:spPr bwMode="auto">
              <a:xfrm>
                <a:off x="2103564" y="5629236"/>
                <a:ext cx="439523" cy="113441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 name="Rectangle 51"/>
              <p:cNvSpPr>
                <a:spLocks noChangeArrowheads="1"/>
              </p:cNvSpPr>
              <p:nvPr/>
            </p:nvSpPr>
            <p:spPr bwMode="auto">
              <a:xfrm>
                <a:off x="2344692" y="6652755"/>
                <a:ext cx="57993" cy="11089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 name="Rectangle 52"/>
              <p:cNvSpPr>
                <a:spLocks noChangeArrowheads="1"/>
              </p:cNvSpPr>
              <p:nvPr/>
            </p:nvSpPr>
            <p:spPr bwMode="auto">
              <a:xfrm>
                <a:off x="2246512" y="6652755"/>
                <a:ext cx="56466" cy="11089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 name="Rectangle 53"/>
              <p:cNvSpPr>
                <a:spLocks noChangeArrowheads="1"/>
              </p:cNvSpPr>
              <p:nvPr/>
            </p:nvSpPr>
            <p:spPr bwMode="auto">
              <a:xfrm>
                <a:off x="2146805" y="6263594"/>
                <a:ext cx="355586" cy="5748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 name="Rectangle 54"/>
              <p:cNvSpPr>
                <a:spLocks noChangeArrowheads="1"/>
              </p:cNvSpPr>
              <p:nvPr/>
            </p:nvSpPr>
            <p:spPr bwMode="auto">
              <a:xfrm>
                <a:off x="2146805" y="6362284"/>
                <a:ext cx="355586" cy="5748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 name="Rectangle 55"/>
              <p:cNvSpPr>
                <a:spLocks noChangeArrowheads="1"/>
              </p:cNvSpPr>
              <p:nvPr/>
            </p:nvSpPr>
            <p:spPr bwMode="auto">
              <a:xfrm>
                <a:off x="2146805" y="6461990"/>
                <a:ext cx="355586" cy="564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 name="Rectangle 56"/>
              <p:cNvSpPr>
                <a:spLocks noChangeArrowheads="1"/>
              </p:cNvSpPr>
              <p:nvPr/>
            </p:nvSpPr>
            <p:spPr bwMode="auto">
              <a:xfrm>
                <a:off x="2146805" y="6560170"/>
                <a:ext cx="355586" cy="564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 name="Rectangle 57"/>
              <p:cNvSpPr>
                <a:spLocks noChangeArrowheads="1"/>
              </p:cNvSpPr>
              <p:nvPr/>
            </p:nvSpPr>
            <p:spPr bwMode="auto">
              <a:xfrm>
                <a:off x="2146805" y="6066724"/>
                <a:ext cx="355586" cy="564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 name="Rectangle 58"/>
              <p:cNvSpPr>
                <a:spLocks noChangeArrowheads="1"/>
              </p:cNvSpPr>
              <p:nvPr/>
            </p:nvSpPr>
            <p:spPr bwMode="auto">
              <a:xfrm>
                <a:off x="2146805" y="6164905"/>
                <a:ext cx="355586" cy="564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 name="Rectangle 59"/>
              <p:cNvSpPr>
                <a:spLocks noChangeArrowheads="1"/>
              </p:cNvSpPr>
              <p:nvPr/>
            </p:nvSpPr>
            <p:spPr bwMode="auto">
              <a:xfrm>
                <a:off x="2146805" y="5769639"/>
                <a:ext cx="355586" cy="5748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 name="Rectangle 60"/>
              <p:cNvSpPr>
                <a:spLocks noChangeArrowheads="1"/>
              </p:cNvSpPr>
              <p:nvPr/>
            </p:nvSpPr>
            <p:spPr bwMode="auto">
              <a:xfrm>
                <a:off x="2146805" y="5869346"/>
                <a:ext cx="355586" cy="564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 name="Rectangle 61"/>
              <p:cNvSpPr>
                <a:spLocks noChangeArrowheads="1"/>
              </p:cNvSpPr>
              <p:nvPr/>
            </p:nvSpPr>
            <p:spPr bwMode="auto">
              <a:xfrm>
                <a:off x="2146805" y="5968035"/>
                <a:ext cx="355586" cy="5748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 name="Rectangle 63"/>
              <p:cNvSpPr>
                <a:spLocks noChangeArrowheads="1"/>
              </p:cNvSpPr>
              <p:nvPr/>
            </p:nvSpPr>
            <p:spPr bwMode="auto">
              <a:xfrm>
                <a:off x="2146805" y="5670950"/>
                <a:ext cx="355586" cy="5799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 name="Rectangle 65"/>
              <p:cNvSpPr>
                <a:spLocks noChangeArrowheads="1"/>
              </p:cNvSpPr>
              <p:nvPr/>
            </p:nvSpPr>
            <p:spPr bwMode="auto">
              <a:xfrm>
                <a:off x="1586049" y="5825088"/>
                <a:ext cx="441049" cy="938566"/>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 name="Rectangle 66"/>
              <p:cNvSpPr>
                <a:spLocks noChangeArrowheads="1"/>
              </p:cNvSpPr>
              <p:nvPr/>
            </p:nvSpPr>
            <p:spPr bwMode="auto">
              <a:xfrm>
                <a:off x="1828702" y="6652755"/>
                <a:ext cx="56466" cy="11089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 name="Rectangle 67"/>
              <p:cNvSpPr>
                <a:spLocks noChangeArrowheads="1"/>
              </p:cNvSpPr>
              <p:nvPr/>
            </p:nvSpPr>
            <p:spPr bwMode="auto">
              <a:xfrm>
                <a:off x="1728995" y="6652755"/>
                <a:ext cx="57484" cy="11089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 name="Rectangle 68"/>
              <p:cNvSpPr>
                <a:spLocks noChangeArrowheads="1"/>
              </p:cNvSpPr>
              <p:nvPr/>
            </p:nvSpPr>
            <p:spPr bwMode="auto">
              <a:xfrm>
                <a:off x="1629289" y="6263594"/>
                <a:ext cx="355586" cy="5748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 name="Rectangle 69"/>
              <p:cNvSpPr>
                <a:spLocks noChangeArrowheads="1"/>
              </p:cNvSpPr>
              <p:nvPr/>
            </p:nvSpPr>
            <p:spPr bwMode="auto">
              <a:xfrm>
                <a:off x="1629289" y="6362284"/>
                <a:ext cx="355586" cy="5748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 name="Rectangle 70"/>
              <p:cNvSpPr>
                <a:spLocks noChangeArrowheads="1"/>
              </p:cNvSpPr>
              <p:nvPr/>
            </p:nvSpPr>
            <p:spPr bwMode="auto">
              <a:xfrm>
                <a:off x="1629289" y="6461990"/>
                <a:ext cx="355586" cy="5646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 name="Rectangle 71"/>
              <p:cNvSpPr>
                <a:spLocks noChangeArrowheads="1"/>
              </p:cNvSpPr>
              <p:nvPr/>
            </p:nvSpPr>
            <p:spPr bwMode="auto">
              <a:xfrm>
                <a:off x="1629289" y="6560170"/>
                <a:ext cx="355586" cy="5646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 name="Rectangle 72"/>
              <p:cNvSpPr>
                <a:spLocks noChangeArrowheads="1"/>
              </p:cNvSpPr>
              <p:nvPr/>
            </p:nvSpPr>
            <p:spPr bwMode="auto">
              <a:xfrm>
                <a:off x="1629289" y="6066724"/>
                <a:ext cx="355586" cy="5646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 name="Rectangle 73"/>
              <p:cNvSpPr>
                <a:spLocks noChangeArrowheads="1"/>
              </p:cNvSpPr>
              <p:nvPr/>
            </p:nvSpPr>
            <p:spPr bwMode="auto">
              <a:xfrm>
                <a:off x="1629289" y="6164905"/>
                <a:ext cx="355586" cy="5646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 name="Rectangle 74"/>
              <p:cNvSpPr>
                <a:spLocks noChangeArrowheads="1"/>
              </p:cNvSpPr>
              <p:nvPr/>
            </p:nvSpPr>
            <p:spPr bwMode="auto">
              <a:xfrm>
                <a:off x="1629289" y="5869346"/>
                <a:ext cx="355586" cy="5646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 name="Rectangle 75"/>
              <p:cNvSpPr>
                <a:spLocks noChangeArrowheads="1"/>
              </p:cNvSpPr>
              <p:nvPr/>
            </p:nvSpPr>
            <p:spPr bwMode="auto">
              <a:xfrm>
                <a:off x="1629289" y="5968035"/>
                <a:ext cx="355586" cy="5748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105" name="Title 3"/>
          <p:cNvSpPr txBox="1">
            <a:spLocks/>
          </p:cNvSpPr>
          <p:nvPr/>
        </p:nvSpPr>
        <p:spPr>
          <a:xfrm>
            <a:off x="269240" y="369721"/>
            <a:ext cx="11655840" cy="899665"/>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j-lt"/>
                <a:ea typeface="+mn-ea"/>
                <a:cs typeface="Segoe UI" pitchFamily="34" charset="0"/>
              </a:defRPr>
            </a:lvl1pPr>
          </a:lstStyle>
          <a:p>
            <a:r>
              <a:rPr lang="en-US" sz="4705" dirty="0">
                <a:gradFill>
                  <a:gsLst>
                    <a:gs pos="1250">
                      <a:schemeClr val="tx1"/>
                    </a:gs>
                    <a:gs pos="100000">
                      <a:schemeClr val="tx1"/>
                    </a:gs>
                  </a:gsLst>
                  <a:lin ang="5400000" scaled="0"/>
                </a:gradFill>
              </a:rPr>
              <a:t>Key differentiators</a:t>
            </a:r>
          </a:p>
        </p:txBody>
      </p:sp>
      <p:grpSp>
        <p:nvGrpSpPr>
          <p:cNvPr id="9" name="Group 8"/>
          <p:cNvGrpSpPr/>
          <p:nvPr/>
        </p:nvGrpSpPr>
        <p:grpSpPr>
          <a:xfrm>
            <a:off x="679161" y="1949451"/>
            <a:ext cx="4754880" cy="4398674"/>
            <a:chOff x="431511" y="1949451"/>
            <a:chExt cx="4754880" cy="4398674"/>
          </a:xfrm>
        </p:grpSpPr>
        <p:grpSp>
          <p:nvGrpSpPr>
            <p:cNvPr id="10" name="Group 9"/>
            <p:cNvGrpSpPr>
              <a:grpSpLocks noChangeAspect="1"/>
            </p:cNvGrpSpPr>
            <p:nvPr/>
          </p:nvGrpSpPr>
          <p:grpSpPr>
            <a:xfrm>
              <a:off x="431511" y="1949451"/>
              <a:ext cx="4754880" cy="4398674"/>
              <a:chOff x="431511" y="1532359"/>
              <a:chExt cx="5292338" cy="4895871"/>
            </a:xfrm>
          </p:grpSpPr>
          <p:sp>
            <p:nvSpPr>
              <p:cNvPr id="5" name="Rectangle 4"/>
              <p:cNvSpPr>
                <a:spLocks noChangeAspect="1"/>
              </p:cNvSpPr>
              <p:nvPr/>
            </p:nvSpPr>
            <p:spPr>
              <a:xfrm rot="16200000">
                <a:off x="-168333" y="3431181"/>
                <a:ext cx="1784463" cy="584775"/>
              </a:xfrm>
              <a:prstGeom prst="rect">
                <a:avLst/>
              </a:prstGeom>
            </p:spPr>
            <p:txBody>
              <a:bodyPr wrap="none">
                <a:spAutoFit/>
              </a:bodyPr>
              <a:lstStyle/>
              <a:p>
                <a:r>
                  <a:rPr lang="en-US" sz="2800" dirty="0">
                    <a:latin typeface="+mj-lt"/>
                  </a:rPr>
                  <a:t>Compute</a:t>
                </a:r>
              </a:p>
            </p:txBody>
          </p:sp>
          <p:sp>
            <p:nvSpPr>
              <p:cNvPr id="6" name="Rectangle 5"/>
              <p:cNvSpPr>
                <a:spLocks noChangeAspect="1"/>
              </p:cNvSpPr>
              <p:nvPr/>
            </p:nvSpPr>
            <p:spPr>
              <a:xfrm>
                <a:off x="2292607" y="5845869"/>
                <a:ext cx="1502650" cy="582361"/>
              </a:xfrm>
              <a:prstGeom prst="rect">
                <a:avLst/>
              </a:prstGeom>
            </p:spPr>
            <p:txBody>
              <a:bodyPr wrap="none">
                <a:spAutoFit/>
              </a:bodyPr>
              <a:lstStyle/>
              <a:p>
                <a:r>
                  <a:rPr lang="en-US" sz="2800" dirty="0">
                    <a:latin typeface="+mj-lt"/>
                  </a:rPr>
                  <a:t>Storage</a:t>
                </a:r>
              </a:p>
            </p:txBody>
          </p:sp>
          <p:sp>
            <p:nvSpPr>
              <p:cNvPr id="27" name="Trapezoid 30"/>
              <p:cNvSpPr>
                <a:spLocks noChangeAspect="1"/>
              </p:cNvSpPr>
              <p:nvPr/>
            </p:nvSpPr>
            <p:spPr bwMode="auto">
              <a:xfrm rot="3283822">
                <a:off x="2338709" y="1374720"/>
                <a:ext cx="1607186" cy="5163095"/>
              </a:xfrm>
              <a:custGeom>
                <a:avLst/>
                <a:gdLst>
                  <a:gd name="connsiteX0" fmla="*/ 0 w 730704"/>
                  <a:gd name="connsiteY0" fmla="*/ 2341226 h 2341226"/>
                  <a:gd name="connsiteX1" fmla="*/ 275190 w 730704"/>
                  <a:gd name="connsiteY1" fmla="*/ 0 h 2341226"/>
                  <a:gd name="connsiteX2" fmla="*/ 455514 w 730704"/>
                  <a:gd name="connsiteY2" fmla="*/ 0 h 2341226"/>
                  <a:gd name="connsiteX3" fmla="*/ 730704 w 730704"/>
                  <a:gd name="connsiteY3" fmla="*/ 2341226 h 2341226"/>
                  <a:gd name="connsiteX4" fmla="*/ 0 w 730704"/>
                  <a:gd name="connsiteY4" fmla="*/ 2341226 h 2341226"/>
                  <a:gd name="connsiteX0" fmla="*/ 0 w 716307"/>
                  <a:gd name="connsiteY0" fmla="*/ 2341226 h 2341226"/>
                  <a:gd name="connsiteX1" fmla="*/ 275190 w 716307"/>
                  <a:gd name="connsiteY1" fmla="*/ 0 h 2341226"/>
                  <a:gd name="connsiteX2" fmla="*/ 455514 w 716307"/>
                  <a:gd name="connsiteY2" fmla="*/ 0 h 2341226"/>
                  <a:gd name="connsiteX3" fmla="*/ 716307 w 716307"/>
                  <a:gd name="connsiteY3" fmla="*/ 2195563 h 2341226"/>
                  <a:gd name="connsiteX4" fmla="*/ 0 w 716307"/>
                  <a:gd name="connsiteY4" fmla="*/ 2341226 h 2341226"/>
                  <a:gd name="connsiteX0" fmla="*/ 0 w 716307"/>
                  <a:gd name="connsiteY0" fmla="*/ 2341226 h 2341226"/>
                  <a:gd name="connsiteX1" fmla="*/ 275190 w 716307"/>
                  <a:gd name="connsiteY1" fmla="*/ 0 h 2341226"/>
                  <a:gd name="connsiteX2" fmla="*/ 455514 w 716307"/>
                  <a:gd name="connsiteY2" fmla="*/ 0 h 2341226"/>
                  <a:gd name="connsiteX3" fmla="*/ 716307 w 716307"/>
                  <a:gd name="connsiteY3" fmla="*/ 2195563 h 2341226"/>
                  <a:gd name="connsiteX4" fmla="*/ 381678 w 716307"/>
                  <a:gd name="connsiteY4" fmla="*/ 2276486 h 2341226"/>
                  <a:gd name="connsiteX5" fmla="*/ 0 w 716307"/>
                  <a:gd name="connsiteY5" fmla="*/ 2341226 h 2341226"/>
                  <a:gd name="connsiteX0" fmla="*/ 0 w 716307"/>
                  <a:gd name="connsiteY0" fmla="*/ 2341226 h 2702030"/>
                  <a:gd name="connsiteX1" fmla="*/ 275190 w 716307"/>
                  <a:gd name="connsiteY1" fmla="*/ 0 h 2702030"/>
                  <a:gd name="connsiteX2" fmla="*/ 455514 w 716307"/>
                  <a:gd name="connsiteY2" fmla="*/ 0 h 2702030"/>
                  <a:gd name="connsiteX3" fmla="*/ 716307 w 716307"/>
                  <a:gd name="connsiteY3" fmla="*/ 2195563 h 2702030"/>
                  <a:gd name="connsiteX4" fmla="*/ 306518 w 716307"/>
                  <a:gd name="connsiteY4" fmla="*/ 2702030 h 2702030"/>
                  <a:gd name="connsiteX5" fmla="*/ 0 w 716307"/>
                  <a:gd name="connsiteY5" fmla="*/ 2341226 h 2702030"/>
                  <a:gd name="connsiteX0" fmla="*/ 0 w 699615"/>
                  <a:gd name="connsiteY0" fmla="*/ 2341226 h 2702030"/>
                  <a:gd name="connsiteX1" fmla="*/ 275190 w 699615"/>
                  <a:gd name="connsiteY1" fmla="*/ 0 h 2702030"/>
                  <a:gd name="connsiteX2" fmla="*/ 455514 w 699615"/>
                  <a:gd name="connsiteY2" fmla="*/ 0 h 2702030"/>
                  <a:gd name="connsiteX3" fmla="*/ 699615 w 699615"/>
                  <a:gd name="connsiteY3" fmla="*/ 2177924 h 2702030"/>
                  <a:gd name="connsiteX4" fmla="*/ 306518 w 699615"/>
                  <a:gd name="connsiteY4" fmla="*/ 2702030 h 2702030"/>
                  <a:gd name="connsiteX5" fmla="*/ 0 w 699615"/>
                  <a:gd name="connsiteY5" fmla="*/ 2341226 h 2702030"/>
                  <a:gd name="connsiteX0" fmla="*/ 0 w 699615"/>
                  <a:gd name="connsiteY0" fmla="*/ 2341226 h 2715306"/>
                  <a:gd name="connsiteX1" fmla="*/ 275190 w 699615"/>
                  <a:gd name="connsiteY1" fmla="*/ 0 h 2715306"/>
                  <a:gd name="connsiteX2" fmla="*/ 455514 w 699615"/>
                  <a:gd name="connsiteY2" fmla="*/ 0 h 2715306"/>
                  <a:gd name="connsiteX3" fmla="*/ 699615 w 699615"/>
                  <a:gd name="connsiteY3" fmla="*/ 2177924 h 2715306"/>
                  <a:gd name="connsiteX4" fmla="*/ 308795 w 699615"/>
                  <a:gd name="connsiteY4" fmla="*/ 2715306 h 2715306"/>
                  <a:gd name="connsiteX5" fmla="*/ 0 w 699615"/>
                  <a:gd name="connsiteY5" fmla="*/ 2341226 h 2715306"/>
                  <a:gd name="connsiteX0" fmla="*/ 0 w 714875"/>
                  <a:gd name="connsiteY0" fmla="*/ 2511263 h 2715306"/>
                  <a:gd name="connsiteX1" fmla="*/ 290450 w 714875"/>
                  <a:gd name="connsiteY1" fmla="*/ 0 h 2715306"/>
                  <a:gd name="connsiteX2" fmla="*/ 470774 w 714875"/>
                  <a:gd name="connsiteY2" fmla="*/ 0 h 2715306"/>
                  <a:gd name="connsiteX3" fmla="*/ 714875 w 714875"/>
                  <a:gd name="connsiteY3" fmla="*/ 2177924 h 2715306"/>
                  <a:gd name="connsiteX4" fmla="*/ 324055 w 714875"/>
                  <a:gd name="connsiteY4" fmla="*/ 2715306 h 2715306"/>
                  <a:gd name="connsiteX5" fmla="*/ 0 w 714875"/>
                  <a:gd name="connsiteY5" fmla="*/ 2511263 h 2715306"/>
                  <a:gd name="connsiteX0" fmla="*/ 0 w 714875"/>
                  <a:gd name="connsiteY0" fmla="*/ 2511263 h 2768604"/>
                  <a:gd name="connsiteX1" fmla="*/ 290450 w 714875"/>
                  <a:gd name="connsiteY1" fmla="*/ 0 h 2768604"/>
                  <a:gd name="connsiteX2" fmla="*/ 470774 w 714875"/>
                  <a:gd name="connsiteY2" fmla="*/ 0 h 2768604"/>
                  <a:gd name="connsiteX3" fmla="*/ 714875 w 714875"/>
                  <a:gd name="connsiteY3" fmla="*/ 2177924 h 2768604"/>
                  <a:gd name="connsiteX4" fmla="*/ 292193 w 714875"/>
                  <a:gd name="connsiteY4" fmla="*/ 2768604 h 2768604"/>
                  <a:gd name="connsiteX5" fmla="*/ 0 w 714875"/>
                  <a:gd name="connsiteY5" fmla="*/ 2511263 h 2768604"/>
                  <a:gd name="connsiteX0" fmla="*/ 0 w 714875"/>
                  <a:gd name="connsiteY0" fmla="*/ 2511263 h 2783019"/>
                  <a:gd name="connsiteX1" fmla="*/ 290450 w 714875"/>
                  <a:gd name="connsiteY1" fmla="*/ 0 h 2783019"/>
                  <a:gd name="connsiteX2" fmla="*/ 470774 w 714875"/>
                  <a:gd name="connsiteY2" fmla="*/ 0 h 2783019"/>
                  <a:gd name="connsiteX3" fmla="*/ 714875 w 714875"/>
                  <a:gd name="connsiteY3" fmla="*/ 2177924 h 2783019"/>
                  <a:gd name="connsiteX4" fmla="*/ 287832 w 714875"/>
                  <a:gd name="connsiteY4" fmla="*/ 2783019 h 2783019"/>
                  <a:gd name="connsiteX5" fmla="*/ 0 w 714875"/>
                  <a:gd name="connsiteY5" fmla="*/ 2511263 h 2783019"/>
                  <a:gd name="connsiteX0" fmla="*/ 483406 w 1198281"/>
                  <a:gd name="connsiteY0" fmla="*/ 3571306 h 3843062"/>
                  <a:gd name="connsiteX1" fmla="*/ 0 w 1198281"/>
                  <a:gd name="connsiteY1" fmla="*/ 0 h 3843062"/>
                  <a:gd name="connsiteX2" fmla="*/ 954180 w 1198281"/>
                  <a:gd name="connsiteY2" fmla="*/ 1060043 h 3843062"/>
                  <a:gd name="connsiteX3" fmla="*/ 1198281 w 1198281"/>
                  <a:gd name="connsiteY3" fmla="*/ 3237967 h 3843062"/>
                  <a:gd name="connsiteX4" fmla="*/ 771238 w 1198281"/>
                  <a:gd name="connsiteY4" fmla="*/ 3843062 h 3843062"/>
                  <a:gd name="connsiteX5" fmla="*/ 483406 w 1198281"/>
                  <a:gd name="connsiteY5" fmla="*/ 3571306 h 3843062"/>
                  <a:gd name="connsiteX0" fmla="*/ 483406 w 1198281"/>
                  <a:gd name="connsiteY0" fmla="*/ 3602979 h 3874735"/>
                  <a:gd name="connsiteX1" fmla="*/ 0 w 1198281"/>
                  <a:gd name="connsiteY1" fmla="*/ 31673 h 3874735"/>
                  <a:gd name="connsiteX2" fmla="*/ 114827 w 1198281"/>
                  <a:gd name="connsiteY2" fmla="*/ 0 h 3874735"/>
                  <a:gd name="connsiteX3" fmla="*/ 1198281 w 1198281"/>
                  <a:gd name="connsiteY3" fmla="*/ 3269640 h 3874735"/>
                  <a:gd name="connsiteX4" fmla="*/ 771238 w 1198281"/>
                  <a:gd name="connsiteY4" fmla="*/ 3874735 h 3874735"/>
                  <a:gd name="connsiteX5" fmla="*/ 483406 w 1198281"/>
                  <a:gd name="connsiteY5" fmla="*/ 3602979 h 3874735"/>
                  <a:gd name="connsiteX0" fmla="*/ 483406 w 1198281"/>
                  <a:gd name="connsiteY0" fmla="*/ 3602979 h 3849487"/>
                  <a:gd name="connsiteX1" fmla="*/ 0 w 1198281"/>
                  <a:gd name="connsiteY1" fmla="*/ 31673 h 3849487"/>
                  <a:gd name="connsiteX2" fmla="*/ 114827 w 1198281"/>
                  <a:gd name="connsiteY2" fmla="*/ 0 h 3849487"/>
                  <a:gd name="connsiteX3" fmla="*/ 1198281 w 1198281"/>
                  <a:gd name="connsiteY3" fmla="*/ 3269640 h 3849487"/>
                  <a:gd name="connsiteX4" fmla="*/ 818394 w 1198281"/>
                  <a:gd name="connsiteY4" fmla="*/ 3849487 h 3849487"/>
                  <a:gd name="connsiteX5" fmla="*/ 483406 w 1198281"/>
                  <a:gd name="connsiteY5" fmla="*/ 3602979 h 3849487"/>
                  <a:gd name="connsiteX0" fmla="*/ 131860 w 1198281"/>
                  <a:gd name="connsiteY0" fmla="*/ 3354349 h 3849487"/>
                  <a:gd name="connsiteX1" fmla="*/ 0 w 1198281"/>
                  <a:gd name="connsiteY1" fmla="*/ 31673 h 3849487"/>
                  <a:gd name="connsiteX2" fmla="*/ 114827 w 1198281"/>
                  <a:gd name="connsiteY2" fmla="*/ 0 h 3849487"/>
                  <a:gd name="connsiteX3" fmla="*/ 1198281 w 1198281"/>
                  <a:gd name="connsiteY3" fmla="*/ 3269640 h 3849487"/>
                  <a:gd name="connsiteX4" fmla="*/ 818394 w 1198281"/>
                  <a:gd name="connsiteY4" fmla="*/ 3849487 h 3849487"/>
                  <a:gd name="connsiteX5" fmla="*/ 131860 w 1198281"/>
                  <a:gd name="connsiteY5" fmla="*/ 3354349 h 384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8281" h="3849487">
                    <a:moveTo>
                      <a:pt x="131860" y="3354349"/>
                    </a:moveTo>
                    <a:lnTo>
                      <a:pt x="0" y="31673"/>
                    </a:lnTo>
                    <a:lnTo>
                      <a:pt x="114827" y="0"/>
                    </a:lnTo>
                    <a:lnTo>
                      <a:pt x="1198281" y="3269640"/>
                    </a:lnTo>
                    <a:lnTo>
                      <a:pt x="818394" y="3849487"/>
                    </a:lnTo>
                    <a:lnTo>
                      <a:pt x="131860" y="3354349"/>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a:spLocks noChangeAspect="1"/>
              </p:cNvSpPr>
              <p:nvPr/>
            </p:nvSpPr>
            <p:spPr bwMode="auto">
              <a:xfrm rot="2554529">
                <a:off x="4571985" y="1681555"/>
                <a:ext cx="550606" cy="306982"/>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ight Arrow 2"/>
              <p:cNvSpPr>
                <a:spLocks noChangeAspect="1"/>
              </p:cNvSpPr>
              <p:nvPr/>
            </p:nvSpPr>
            <p:spPr bwMode="auto">
              <a:xfrm>
                <a:off x="1065219" y="5544409"/>
                <a:ext cx="4114800" cy="381000"/>
              </a:xfrm>
              <a:prstGeom prst="rightArrow">
                <a:avLst/>
              </a:prstGeom>
              <a:solidFill>
                <a:srgbClr val="4322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ight Arrow 3"/>
              <p:cNvSpPr>
                <a:spLocks noChangeAspect="1"/>
              </p:cNvSpPr>
              <p:nvPr/>
            </p:nvSpPr>
            <p:spPr bwMode="auto">
              <a:xfrm rot="16200000">
                <a:off x="-898252" y="3399259"/>
                <a:ext cx="4114800" cy="381000"/>
              </a:xfrm>
              <a:prstGeom prst="rightArrow">
                <a:avLst/>
              </a:prstGeom>
              <a:solidFill>
                <a:srgbClr val="4322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Rectangle 1"/>
            <p:cNvSpPr/>
            <p:nvPr/>
          </p:nvSpPr>
          <p:spPr>
            <a:xfrm rot="18838877">
              <a:off x="805732" y="3812054"/>
              <a:ext cx="3716180" cy="369332"/>
            </a:xfrm>
            <a:prstGeom prst="rect">
              <a:avLst/>
            </a:prstGeom>
          </p:spPr>
          <p:txBody>
            <a:bodyPr wrap="square">
              <a:spAutoFit/>
            </a:bodyPr>
            <a:lstStyle/>
            <a:p>
              <a:pPr>
                <a:lnSpc>
                  <a:spcPct val="90000"/>
                </a:lnSpc>
                <a:spcAft>
                  <a:spcPts val="600"/>
                </a:spcAft>
              </a:pPr>
              <a:r>
                <a:rPr lang="en-US" sz="2000" spc="-100" dirty="0">
                  <a:solidFill>
                    <a:schemeClr val="bg1"/>
                  </a:solidFill>
                  <a:latin typeface="Segoe UI Semibold" panose="020B0702040204020203" pitchFamily="34" charset="0"/>
                  <a:cs typeface="Segoe UI Semibold" panose="020B0702040204020203" pitchFamily="34" charset="0"/>
                </a:rPr>
                <a:t>Azure SQL Data Warehouse</a:t>
              </a:r>
            </a:p>
          </p:txBody>
        </p:sp>
      </p:grpSp>
      <p:cxnSp>
        <p:nvCxnSpPr>
          <p:cNvPr id="12" name="Straight Connector 11"/>
          <p:cNvCxnSpPr/>
          <p:nvPr/>
        </p:nvCxnSpPr>
        <p:spPr>
          <a:xfrm>
            <a:off x="6167514" y="1527365"/>
            <a:ext cx="0" cy="4711054"/>
          </a:xfrm>
          <a:prstGeom prst="line">
            <a:avLst/>
          </a:prstGeom>
          <a:ln w="19050">
            <a:solidFill>
              <a:schemeClr val="tx1">
                <a:lumMod val="60000"/>
                <a:lumOff val="40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070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Options</a:t>
            </a:r>
          </a:p>
        </p:txBody>
      </p:sp>
      <p:pic>
        <p:nvPicPr>
          <p:cNvPr id="5" name="Picture 4"/>
          <p:cNvPicPr>
            <a:picLocks noChangeAspect="1"/>
          </p:cNvPicPr>
          <p:nvPr/>
        </p:nvPicPr>
        <p:blipFill>
          <a:blip r:embed="rId2"/>
          <a:stretch>
            <a:fillRect/>
          </a:stretch>
        </p:blipFill>
        <p:spPr>
          <a:xfrm>
            <a:off x="4871865" y="1700808"/>
            <a:ext cx="6550521" cy="3501525"/>
          </a:xfrm>
          <a:prstGeom prst="rect">
            <a:avLst/>
          </a:prstGeom>
        </p:spPr>
      </p:pic>
      <p:sp>
        <p:nvSpPr>
          <p:cNvPr id="4" name="Rectangle 3"/>
          <p:cNvSpPr/>
          <p:nvPr/>
        </p:nvSpPr>
        <p:spPr>
          <a:xfrm>
            <a:off x="269240" y="1700808"/>
            <a:ext cx="4485268" cy="3539430"/>
          </a:xfrm>
          <a:prstGeom prst="rect">
            <a:avLst/>
          </a:prstGeom>
        </p:spPr>
        <p:txBody>
          <a:bodyPr wrap="square">
            <a:spAutoFit/>
          </a:bodyPr>
          <a:lstStyle/>
          <a:p>
            <a:pPr marL="761074" indent="-685303" defTabSz="1219170">
              <a:buFont typeface="+mj-lt"/>
              <a:buAutoNum type="arabicPeriod"/>
            </a:pPr>
            <a:r>
              <a:rPr lang="en-US" sz="3200" kern="0" dirty="0" err="1">
                <a:solidFill>
                  <a:sysClr val="windowText" lastClr="000000"/>
                </a:solidFill>
              </a:rPr>
              <a:t>PolyBase</a:t>
            </a:r>
            <a:endParaRPr lang="en-US" sz="3200" kern="0" dirty="0">
              <a:solidFill>
                <a:sysClr val="windowText" lastClr="000000"/>
              </a:solidFill>
            </a:endParaRPr>
          </a:p>
          <a:p>
            <a:pPr marL="761074" indent="-685303" defTabSz="1219170">
              <a:buFont typeface="+mj-lt"/>
              <a:buAutoNum type="arabicPeriod"/>
            </a:pPr>
            <a:r>
              <a:rPr lang="en-US" sz="3200" kern="0" dirty="0">
                <a:solidFill>
                  <a:sysClr val="windowText" lastClr="000000"/>
                </a:solidFill>
              </a:rPr>
              <a:t>BCP</a:t>
            </a:r>
          </a:p>
          <a:p>
            <a:pPr marL="761074" indent="-685303" defTabSz="1219170">
              <a:buFont typeface="+mj-lt"/>
              <a:buAutoNum type="arabicPeriod"/>
            </a:pPr>
            <a:r>
              <a:rPr lang="en-US" sz="3200" kern="0" dirty="0">
                <a:solidFill>
                  <a:sysClr val="windowText" lastClr="000000"/>
                </a:solidFill>
              </a:rPr>
              <a:t>Import/Export</a:t>
            </a:r>
          </a:p>
          <a:p>
            <a:pPr marL="761074" indent="-685303" defTabSz="1219170">
              <a:buFont typeface="+mj-lt"/>
              <a:buAutoNum type="arabicPeriod"/>
            </a:pPr>
            <a:r>
              <a:rPr lang="en-US" sz="3200" kern="0" dirty="0">
                <a:solidFill>
                  <a:sysClr val="windowText" lastClr="000000"/>
                </a:solidFill>
              </a:rPr>
              <a:t>SSIS</a:t>
            </a:r>
          </a:p>
          <a:p>
            <a:pPr marL="761074" indent="-685303" defTabSz="1219170">
              <a:buFont typeface="+mj-lt"/>
              <a:buAutoNum type="arabicPeriod"/>
            </a:pPr>
            <a:r>
              <a:rPr lang="en-US" sz="3200" kern="0" dirty="0">
                <a:solidFill>
                  <a:sysClr val="windowText" lastClr="000000"/>
                </a:solidFill>
              </a:rPr>
              <a:t>Azure Data Factory</a:t>
            </a:r>
          </a:p>
          <a:p>
            <a:pPr marL="761074" indent="-685303" defTabSz="1219170">
              <a:buFont typeface="+mj-lt"/>
              <a:buAutoNum type="arabicPeriod"/>
            </a:pPr>
            <a:r>
              <a:rPr lang="en-US" sz="3200" kern="0" dirty="0" err="1">
                <a:solidFill>
                  <a:sysClr val="windowText" lastClr="000000"/>
                </a:solidFill>
              </a:rPr>
              <a:t>Redgate</a:t>
            </a:r>
            <a:r>
              <a:rPr lang="en-US" sz="3200" kern="0" dirty="0">
                <a:solidFill>
                  <a:sysClr val="windowText" lastClr="000000"/>
                </a:solidFill>
              </a:rPr>
              <a:t> Platform</a:t>
            </a:r>
          </a:p>
          <a:p>
            <a:pPr marL="761074" indent="-685303" defTabSz="1219170">
              <a:buFont typeface="+mj-lt"/>
              <a:buAutoNum type="arabicPeriod"/>
            </a:pPr>
            <a:r>
              <a:rPr lang="en-US" sz="3200" kern="0" dirty="0">
                <a:solidFill>
                  <a:sysClr val="windowText" lastClr="000000"/>
                </a:solidFill>
              </a:rPr>
              <a:t>…</a:t>
            </a:r>
          </a:p>
        </p:txBody>
      </p:sp>
    </p:spTree>
    <p:extLst>
      <p:ext uri="{BB962C8B-B14F-4D97-AF65-F5344CB8AC3E}">
        <p14:creationId xmlns:p14="http://schemas.microsoft.com/office/powerpoint/2010/main" val="302176003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 Data Loading</a:t>
            </a:r>
          </a:p>
        </p:txBody>
      </p:sp>
      <p:sp>
        <p:nvSpPr>
          <p:cNvPr id="3" name="Content Placeholder 2"/>
          <p:cNvSpPr>
            <a:spLocks noGrp="1"/>
          </p:cNvSpPr>
          <p:nvPr>
            <p:ph type="body" sz="quarter" idx="10"/>
          </p:nvPr>
        </p:nvSpPr>
        <p:spPr>
          <a:xfrm>
            <a:off x="269239" y="1189177"/>
            <a:ext cx="11653523" cy="1829326"/>
          </a:xfrm>
        </p:spPr>
        <p:txBody>
          <a:bodyPr>
            <a:noAutofit/>
          </a:bodyPr>
          <a:lstStyle/>
          <a:p>
            <a:r>
              <a:rPr lang="en-US" sz="3600" dirty="0">
                <a:solidFill>
                  <a:schemeClr val="tx2"/>
                </a:solidFill>
              </a:rPr>
              <a:t>Polybase is the fastest method</a:t>
            </a:r>
            <a:endParaRPr lang="en-US" sz="2400" dirty="0">
              <a:latin typeface="+mj-lt"/>
            </a:endParaRPr>
          </a:p>
          <a:p>
            <a:pPr marL="566997" lvl="2" indent="-342900">
              <a:buFont typeface="Arial" panose="020B0604020202020204" pitchFamily="34" charset="0"/>
              <a:buChar char="•"/>
            </a:pPr>
            <a:r>
              <a:rPr lang="en-US" sz="2400" dirty="0">
                <a:latin typeface="+mj-lt"/>
              </a:rPr>
              <a:t>Upload to BLOB via AZCOPY or Powershell library</a:t>
            </a:r>
          </a:p>
          <a:p>
            <a:pPr marL="566997" lvl="2" indent="-342900">
              <a:buFont typeface="Arial" panose="020B0604020202020204" pitchFamily="34" charset="0"/>
              <a:buChar char="•"/>
            </a:pPr>
            <a:r>
              <a:rPr lang="en-US" sz="2400" dirty="0">
                <a:latin typeface="+mj-lt"/>
              </a:rPr>
              <a:t>History		– use CTAS</a:t>
            </a:r>
          </a:p>
          <a:p>
            <a:pPr marL="566997" lvl="2" indent="-342900">
              <a:buFont typeface="Arial" panose="020B0604020202020204" pitchFamily="34" charset="0"/>
              <a:buChar char="•"/>
            </a:pPr>
            <a:r>
              <a:rPr lang="en-US" sz="2400" dirty="0">
                <a:latin typeface="+mj-lt"/>
              </a:rPr>
              <a:t>Incremental 	– use INSERT INTO</a:t>
            </a:r>
            <a:endParaRPr lang="en-US" sz="2400" dirty="0"/>
          </a:p>
          <a:p>
            <a:pPr lvl="1"/>
            <a:endParaRPr lang="en-US" sz="2400" dirty="0"/>
          </a:p>
          <a:p>
            <a:pPr lvl="1"/>
            <a:r>
              <a:rPr lang="en-US" sz="2400" dirty="0"/>
              <a:t>Use the highest resource class without sacrificing concurrency</a:t>
            </a:r>
          </a:p>
          <a:p>
            <a:pPr lvl="1"/>
            <a:r>
              <a:rPr lang="en-US" sz="2400" dirty="0"/>
              <a:t>Increase DWU during load, decrease when done</a:t>
            </a:r>
          </a:p>
          <a:p>
            <a:pPr lvl="1"/>
            <a:r>
              <a:rPr lang="en-US" sz="2400" dirty="0">
                <a:latin typeface="+mj-lt"/>
              </a:rPr>
              <a:t>Known Issues</a:t>
            </a:r>
            <a:r>
              <a:rPr lang="en-US" sz="2400" dirty="0"/>
              <a:t>:</a:t>
            </a:r>
          </a:p>
          <a:p>
            <a:pPr marL="566997" lvl="2" indent="-342900">
              <a:buFont typeface="Arial" panose="020B0604020202020204" pitchFamily="34" charset="0"/>
              <a:buChar char="•"/>
            </a:pPr>
            <a:r>
              <a:rPr lang="en-US" sz="2400" dirty="0">
                <a:latin typeface="+mj-lt"/>
              </a:rPr>
              <a:t>Do not support extended ASCII, UTF-16.</a:t>
            </a:r>
          </a:p>
          <a:p>
            <a:pPr marL="566997" lvl="2" indent="-342900">
              <a:buFont typeface="Arial" panose="020B0604020202020204" pitchFamily="34" charset="0"/>
              <a:buChar char="•"/>
            </a:pPr>
            <a:r>
              <a:rPr lang="en-US" sz="2400" dirty="0">
                <a:latin typeface="+mj-lt"/>
              </a:rPr>
              <a:t>Do not support custom multi-date format. E.g. 2000-1-6</a:t>
            </a:r>
          </a:p>
          <a:p>
            <a:pPr marL="566997" lvl="2" indent="-342900">
              <a:buFont typeface="Arial" panose="020B0604020202020204" pitchFamily="34" charset="0"/>
              <a:buChar char="•"/>
            </a:pPr>
            <a:r>
              <a:rPr lang="en-US" sz="2400" dirty="0">
                <a:latin typeface="+mj-lt"/>
              </a:rPr>
              <a:t>No reject files/reason for rejected rows.</a:t>
            </a:r>
          </a:p>
          <a:p>
            <a:endParaRPr lang="en-US" sz="2400" dirty="0"/>
          </a:p>
          <a:p>
            <a:endParaRPr lang="en-US" sz="2000" dirty="0"/>
          </a:p>
          <a:p>
            <a:endParaRPr lang="en-US" sz="2000" dirty="0"/>
          </a:p>
        </p:txBody>
      </p:sp>
    </p:spTree>
    <p:extLst>
      <p:ext uri="{BB962C8B-B14F-4D97-AF65-F5344CB8AC3E}">
        <p14:creationId xmlns:p14="http://schemas.microsoft.com/office/powerpoint/2010/main" val="108756049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Characteristics</a:t>
            </a:r>
          </a:p>
        </p:txBody>
      </p:sp>
      <p:sp>
        <p:nvSpPr>
          <p:cNvPr id="3" name="Content Placeholder 2"/>
          <p:cNvSpPr>
            <a:spLocks noGrp="1"/>
          </p:cNvSpPr>
          <p:nvPr>
            <p:ph type="body" sz="quarter" idx="10"/>
          </p:nvPr>
        </p:nvSpPr>
        <p:spPr>
          <a:xfrm>
            <a:off x="269239" y="1189177"/>
            <a:ext cx="11653523" cy="5014978"/>
          </a:xfrm>
        </p:spPr>
        <p:txBody>
          <a:bodyPr>
            <a:noAutofit/>
          </a:bodyPr>
          <a:lstStyle/>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A single </a:t>
            </a:r>
            <a:r>
              <a:rPr lang="en-US" sz="2000" dirty="0" err="1">
                <a:latin typeface="+mn-lt"/>
                <a:ea typeface="Calibri" panose="020F0502020204030204" pitchFamily="34" charset="0"/>
                <a:cs typeface="Times New Roman" panose="02020603050405020304" pitchFamily="18" charset="0"/>
              </a:rPr>
              <a:t>PolyBase</a:t>
            </a:r>
            <a:r>
              <a:rPr lang="en-US" sz="2000" dirty="0">
                <a:latin typeface="+mn-lt"/>
                <a:ea typeface="Calibri" panose="020F0502020204030204" pitchFamily="34" charset="0"/>
                <a:cs typeface="Times New Roman" panose="02020603050405020304" pitchFamily="18" charset="0"/>
              </a:rPr>
              <a:t> load provides best performance for non-compressed text files. </a:t>
            </a: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Times New Roman" panose="02020603050405020304" pitchFamily="18" charset="0"/>
                <a:cs typeface="Times New Roman" panose="02020603050405020304" pitchFamily="18" charset="0"/>
              </a:rPr>
              <a:t>The load performance scales as you increase DWUs.</a:t>
            </a:r>
            <a:endParaRPr lang="en-US" sz="2000" dirty="0">
              <a:latin typeface="+mn-lt"/>
              <a:ea typeface="Calibri" panose="020F0502020204030204" pitchFamily="34" charset="0"/>
              <a:cs typeface="Times New Roman" panose="02020603050405020304" pitchFamily="18" charset="0"/>
            </a:endParaRP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Parallelizes the data load process, no need to explicitly break the input data into multiple files and issue concurrent loads.</a:t>
            </a: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Each reader will slice 512 MB block from data files.</a:t>
            </a: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Max throughput will depend on number of readers available on the SLO you use.</a:t>
            </a: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Multiple readers will not work against a compressed text file (gzip). Only a single reader is used per compressed file since uncompressing the file in the buffer is single threaded. Alternatively, generate multiple compressed files. </a:t>
            </a:r>
          </a:p>
          <a:p>
            <a:pPr marL="456869" indent="-456869">
              <a:lnSpc>
                <a:spcPct val="107000"/>
              </a:lnSpc>
              <a:spcBef>
                <a:spcPts val="0"/>
              </a:spcBef>
              <a:spcAft>
                <a:spcPts val="1065"/>
              </a:spcAft>
              <a:buFont typeface="Symbol" panose="05050102010706020507" pitchFamily="18" charset="2"/>
              <a:buChar char=""/>
            </a:pPr>
            <a:r>
              <a:rPr lang="en-US" sz="2000" dirty="0">
                <a:latin typeface="+mn-lt"/>
                <a:ea typeface="Calibri" panose="020F0502020204030204" pitchFamily="34" charset="0"/>
                <a:cs typeface="Times New Roman" panose="02020603050405020304" pitchFamily="18" charset="0"/>
              </a:rPr>
              <a:t>The number of files should be greater than or equal to the total number of readers of your service level objective (SLO).</a:t>
            </a:r>
            <a:endParaRPr lang="en-US" sz="1800" dirty="0"/>
          </a:p>
        </p:txBody>
      </p:sp>
    </p:spTree>
    <p:extLst>
      <p:ext uri="{BB962C8B-B14F-4D97-AF65-F5344CB8AC3E}">
        <p14:creationId xmlns:p14="http://schemas.microsoft.com/office/powerpoint/2010/main" val="234623833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42750905"/>
              </p:ext>
            </p:extLst>
          </p:nvPr>
        </p:nvGraphicFramePr>
        <p:xfrm>
          <a:off x="273034" y="1329542"/>
          <a:ext cx="11648255" cy="5459599"/>
        </p:xfrm>
        <a:graphic>
          <a:graphicData uri="http://schemas.openxmlformats.org/drawingml/2006/table">
            <a:tbl>
              <a:tblPr firstRow="1" bandRow="1">
                <a:tableStyleId>{5C22544A-7EE6-4342-B048-85BDC9FD1C3A}</a:tableStyleId>
              </a:tblPr>
              <a:tblGrid>
                <a:gridCol w="2329651">
                  <a:extLst>
                    <a:ext uri="{9D8B030D-6E8A-4147-A177-3AD203B41FA5}">
                      <a16:colId xmlns:a16="http://schemas.microsoft.com/office/drawing/2014/main" val="3710204079"/>
                    </a:ext>
                  </a:extLst>
                </a:gridCol>
                <a:gridCol w="2329651">
                  <a:extLst>
                    <a:ext uri="{9D8B030D-6E8A-4147-A177-3AD203B41FA5}">
                      <a16:colId xmlns:a16="http://schemas.microsoft.com/office/drawing/2014/main" val="3875121933"/>
                    </a:ext>
                  </a:extLst>
                </a:gridCol>
                <a:gridCol w="2329651">
                  <a:extLst>
                    <a:ext uri="{9D8B030D-6E8A-4147-A177-3AD203B41FA5}">
                      <a16:colId xmlns:a16="http://schemas.microsoft.com/office/drawing/2014/main" val="405819444"/>
                    </a:ext>
                  </a:extLst>
                </a:gridCol>
                <a:gridCol w="2329651">
                  <a:extLst>
                    <a:ext uri="{9D8B030D-6E8A-4147-A177-3AD203B41FA5}">
                      <a16:colId xmlns:a16="http://schemas.microsoft.com/office/drawing/2014/main" val="2180412002"/>
                    </a:ext>
                  </a:extLst>
                </a:gridCol>
                <a:gridCol w="2329651">
                  <a:extLst>
                    <a:ext uri="{9D8B030D-6E8A-4147-A177-3AD203B41FA5}">
                      <a16:colId xmlns:a16="http://schemas.microsoft.com/office/drawing/2014/main" val="267975321"/>
                    </a:ext>
                  </a:extLst>
                </a:gridCol>
              </a:tblGrid>
              <a:tr h="1024759">
                <a:tc>
                  <a:txBody>
                    <a:bodyPr/>
                    <a:lstStyle/>
                    <a:p>
                      <a:r>
                        <a:rPr lang="en-US" sz="1900" dirty="0" err="1"/>
                        <a:t>PolyBase</a:t>
                      </a:r>
                      <a:endParaRPr lang="en-US" sz="1900" dirty="0"/>
                    </a:p>
                  </a:txBody>
                  <a:tcPr/>
                </a:tc>
                <a:tc>
                  <a:txBody>
                    <a:bodyPr/>
                    <a:lstStyle/>
                    <a:p>
                      <a:r>
                        <a:rPr lang="en-US" sz="1900" dirty="0"/>
                        <a:t>BCP</a:t>
                      </a:r>
                    </a:p>
                  </a:txBody>
                  <a:tcPr/>
                </a:tc>
                <a:tc>
                  <a:txBody>
                    <a:bodyPr/>
                    <a:lstStyle/>
                    <a:p>
                      <a:r>
                        <a:rPr lang="en-US" sz="1900" dirty="0"/>
                        <a:t>Import/Export</a:t>
                      </a:r>
                    </a:p>
                  </a:txBody>
                  <a:tcPr/>
                </a:tc>
                <a:tc>
                  <a:txBody>
                    <a:bodyPr/>
                    <a:lstStyle/>
                    <a:p>
                      <a:r>
                        <a:rPr lang="en-US" sz="1900" dirty="0"/>
                        <a:t>SSIS</a:t>
                      </a:r>
                    </a:p>
                  </a:txBody>
                  <a:tcPr/>
                </a:tc>
                <a:tc>
                  <a:txBody>
                    <a:bodyPr/>
                    <a:lstStyle/>
                    <a:p>
                      <a:r>
                        <a:rPr lang="en-US" sz="1900" dirty="0"/>
                        <a:t>ADF</a:t>
                      </a:r>
                    </a:p>
                  </a:txBody>
                  <a:tcPr/>
                </a:tc>
                <a:extLst>
                  <a:ext uri="{0D108BD9-81ED-4DB2-BD59-A6C34878D82A}">
                    <a16:rowId xmlns:a16="http://schemas.microsoft.com/office/drawing/2014/main" val="2038759672"/>
                  </a:ext>
                </a:extLst>
              </a:tr>
              <a:tr h="4358640">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INSERT/INTO for incremental load</a:t>
                      </a:r>
                      <a:r>
                        <a:rPr lang="en-US" sz="1900" baseline="0" dirty="0"/>
                        <a:t> or CTAS into stage table and partition switch into final table.</a:t>
                      </a: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endParaRPr lang="en-US" sz="1900" dirty="0"/>
                    </a:p>
                  </a:txBody>
                  <a:tcPr/>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Limited</a:t>
                      </a:r>
                      <a:r>
                        <a:rPr lang="en-US" sz="1900" baseline="0" dirty="0"/>
                        <a:t> r</a:t>
                      </a:r>
                      <a:r>
                        <a:rPr lang="en-US" sz="19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Increase parallel threads to improve performance.</a:t>
                      </a:r>
                    </a:p>
                  </a:txBody>
                  <a:tcPr/>
                </a:tc>
                <a:tc>
                  <a:txBody>
                    <a:bodyPr/>
                    <a:lstStyle/>
                    <a:p>
                      <a:pPr marL="57150" indent="0">
                        <a:buNone/>
                      </a:pPr>
                      <a:r>
                        <a:rPr lang="en-US" sz="1900" dirty="0"/>
                        <a:t>Recommended for &gt; 10TB.</a:t>
                      </a:r>
                    </a:p>
                    <a:p>
                      <a:pPr marL="57150" indent="0">
                        <a:buNone/>
                      </a:pPr>
                      <a:endParaRPr lang="en-US" sz="1900" dirty="0"/>
                    </a:p>
                    <a:p>
                      <a:pPr marL="57150" indent="0">
                        <a:buNone/>
                      </a:pPr>
                      <a:r>
                        <a:rPr lang="en-US" sz="1900" dirty="0"/>
                        <a:t>Put data on encrypted Disks and ship to Microsoft.</a:t>
                      </a:r>
                    </a:p>
                    <a:p>
                      <a:pPr marL="57150" indent="0">
                        <a:buNone/>
                      </a:pPr>
                      <a:endParaRPr lang="en-US" sz="1900" dirty="0"/>
                    </a:p>
                    <a:p>
                      <a:pPr marL="57150" indent="0">
                        <a:buNone/>
                      </a:pPr>
                      <a:r>
                        <a:rPr lang="en-US" sz="1900" dirty="0"/>
                        <a:t>Microsoft loads the data into SQL DW.</a:t>
                      </a:r>
                    </a:p>
                    <a:p>
                      <a:endParaRPr lang="en-US" sz="1900" dirty="0"/>
                    </a:p>
                  </a:txBody>
                  <a:tcPr/>
                </a:tc>
                <a:tc>
                  <a:txBody>
                    <a:bodyPr/>
                    <a:lstStyle/>
                    <a:p>
                      <a:pPr marL="57150" indent="0">
                        <a:buNone/>
                      </a:pPr>
                      <a:r>
                        <a:rPr lang="en-US" sz="1900" dirty="0"/>
                        <a:t>Increase client timeout at least 10 min, default 30 sec.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a:tc>
                <a:tc>
                  <a:txBody>
                    <a:bodyPr/>
                    <a:lstStyle/>
                    <a:p>
                      <a:r>
                        <a:rPr lang="en-US" sz="1900" dirty="0"/>
                        <a:t>A simpler way to use </a:t>
                      </a:r>
                      <a:r>
                        <a:rPr lang="en-US" sz="1900" dirty="0" err="1"/>
                        <a:t>PolyBase</a:t>
                      </a:r>
                      <a:r>
                        <a:rPr lang="en-US" sz="1900" dirty="0"/>
                        <a:t>.</a:t>
                      </a:r>
                    </a:p>
                    <a:p>
                      <a:endParaRPr lang="en-US" sz="1900" dirty="0"/>
                    </a:p>
                    <a:p>
                      <a:r>
                        <a:rPr lang="en-US" sz="1900" dirty="0"/>
                        <a:t>Quick to configure since you don’t need to define the T-SQL objects.</a:t>
                      </a:r>
                      <a:endParaRPr lang="en-US" sz="1900" baseline="0" dirty="0"/>
                    </a:p>
                    <a:p>
                      <a:endParaRPr lang="en-US" sz="1900" dirty="0"/>
                    </a:p>
                    <a:p>
                      <a:endParaRPr lang="en-US" sz="1900" dirty="0"/>
                    </a:p>
                  </a:txBody>
                  <a:tcPr/>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Loading Options</a:t>
            </a:r>
          </a:p>
        </p:txBody>
      </p:sp>
    </p:spTree>
    <p:extLst>
      <p:ext uri="{BB962C8B-B14F-4D97-AF65-F5344CB8AC3E}">
        <p14:creationId xmlns:p14="http://schemas.microsoft.com/office/powerpoint/2010/main" val="212678401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Querying</a:t>
            </a:r>
          </a:p>
        </p:txBody>
      </p:sp>
    </p:spTree>
    <p:extLst>
      <p:ext uri="{BB962C8B-B14F-4D97-AF65-F5344CB8AC3E}">
        <p14:creationId xmlns:p14="http://schemas.microsoft.com/office/powerpoint/2010/main" val="425356465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9842824"/>
              </p:ext>
            </p:extLst>
          </p:nvPr>
        </p:nvGraphicFramePr>
        <p:xfrm>
          <a:off x="870261" y="1515649"/>
          <a:ext cx="10302174" cy="3781274"/>
        </p:xfrm>
        <a:graphic>
          <a:graphicData uri="http://schemas.openxmlformats.org/drawingml/2006/table">
            <a:tbl>
              <a:tblPr firstRow="1" bandRow="1">
                <a:tableStyleId>{5C22544A-7EE6-4342-B048-85BDC9FD1C3A}</a:tableStyleId>
              </a:tblPr>
              <a:tblGrid>
                <a:gridCol w="3583365">
                  <a:extLst>
                    <a:ext uri="{9D8B030D-6E8A-4147-A177-3AD203B41FA5}">
                      <a16:colId xmlns:a16="http://schemas.microsoft.com/office/drawing/2014/main" val="2422385950"/>
                    </a:ext>
                  </a:extLst>
                </a:gridCol>
                <a:gridCol w="6718809">
                  <a:extLst>
                    <a:ext uri="{9D8B030D-6E8A-4147-A177-3AD203B41FA5}">
                      <a16:colId xmlns:a16="http://schemas.microsoft.com/office/drawing/2014/main" val="3619854554"/>
                    </a:ext>
                  </a:extLst>
                </a:gridCol>
              </a:tblGrid>
              <a:tr h="791268">
                <a:tc>
                  <a:txBody>
                    <a:bodyPr/>
                    <a:lstStyle/>
                    <a:p>
                      <a:r>
                        <a:rPr lang="en-US" sz="3200" dirty="0"/>
                        <a:t>DMS Operation</a:t>
                      </a:r>
                    </a:p>
                  </a:txBody>
                  <a:tcPr marL="89584" marR="89584" marT="44792" marB="44792"/>
                </a:tc>
                <a:tc>
                  <a:txBody>
                    <a:bodyPr/>
                    <a:lstStyle/>
                    <a:p>
                      <a:r>
                        <a:rPr lang="en-US" sz="3200" dirty="0"/>
                        <a:t>Description</a:t>
                      </a:r>
                    </a:p>
                  </a:txBody>
                  <a:tcPr marL="89584" marR="89584" marT="44792" marB="44792"/>
                </a:tc>
                <a:extLst>
                  <a:ext uri="{0D108BD9-81ED-4DB2-BD59-A6C34878D82A}">
                    <a16:rowId xmlns:a16="http://schemas.microsoft.com/office/drawing/2014/main" val="2455015492"/>
                  </a:ext>
                </a:extLst>
              </a:tr>
              <a:tr h="106494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100" dirty="0"/>
                    </a:p>
                    <a:p>
                      <a:pPr marL="0" marR="0" indent="0" algn="l" defTabSz="932742" rtl="0" eaLnBrk="1" fontAlgn="auto" latinLnBrk="0" hangingPunct="1">
                        <a:lnSpc>
                          <a:spcPct val="100000"/>
                        </a:lnSpc>
                        <a:spcBef>
                          <a:spcPts val="0"/>
                        </a:spcBef>
                        <a:spcAft>
                          <a:spcPts val="0"/>
                        </a:spcAft>
                        <a:buClrTx/>
                        <a:buSzTx/>
                        <a:buFontTx/>
                        <a:buNone/>
                        <a:tabLst/>
                        <a:defRPr/>
                      </a:pPr>
                      <a:r>
                        <a:rPr lang="en-US" sz="2100" dirty="0" err="1"/>
                        <a:t>ShuffleMoveOperation</a:t>
                      </a:r>
                      <a:endParaRPr lang="en-US" sz="2100" dirty="0"/>
                    </a:p>
                    <a:p>
                      <a:endParaRPr lang="en-US" sz="2100" b="1" dirty="0"/>
                    </a:p>
                  </a:txBody>
                  <a:tcPr marL="89584" marR="89584" marT="44792" marB="44792"/>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100" dirty="0"/>
                        <a:t>Redistributes data for compatible join or</a:t>
                      </a:r>
                      <a:r>
                        <a:rPr lang="en-US" sz="2100" baseline="0" dirty="0"/>
                        <a:t> aggregation</a:t>
                      </a:r>
                      <a:endParaRPr lang="en-US" sz="2100" dirty="0"/>
                    </a:p>
                  </a:txBody>
                  <a:tcPr marL="89584" marR="89584" marT="44792" marB="44792" anchor="ctr"/>
                </a:tc>
                <a:extLst>
                  <a:ext uri="{0D108BD9-81ED-4DB2-BD59-A6C34878D82A}">
                    <a16:rowId xmlns:a16="http://schemas.microsoft.com/office/drawing/2014/main" val="3499732124"/>
                  </a:ext>
                </a:extLst>
              </a:tr>
              <a:tr h="962531">
                <a:tc>
                  <a:txBody>
                    <a:bodyPr/>
                    <a:lstStyle/>
                    <a:p>
                      <a:endParaRPr lang="en-US" sz="2100" dirty="0"/>
                    </a:p>
                    <a:p>
                      <a:r>
                        <a:rPr lang="en-US" sz="2100" dirty="0" err="1"/>
                        <a:t>PartitionMoveOperation</a:t>
                      </a:r>
                      <a:endParaRPr lang="en-US" sz="2100" b="1" dirty="0"/>
                    </a:p>
                  </a:txBody>
                  <a:tcPr marL="89584" marR="89584" marT="44792" marB="44792"/>
                </a:tc>
                <a:tc>
                  <a:txBody>
                    <a:bodyPr/>
                    <a:lstStyle/>
                    <a:p>
                      <a:r>
                        <a:rPr lang="en-US" sz="2100" dirty="0"/>
                        <a:t>Data moves from compute to</a:t>
                      </a:r>
                      <a:r>
                        <a:rPr lang="en-US" sz="2100" baseline="0" dirty="0"/>
                        <a:t> control node</a:t>
                      </a:r>
                      <a:endParaRPr lang="en-US" sz="2100" dirty="0"/>
                    </a:p>
                  </a:txBody>
                  <a:tcPr marL="89584" marR="89584" marT="44792" marB="44792" anchor="ctr"/>
                </a:tc>
                <a:extLst>
                  <a:ext uri="{0D108BD9-81ED-4DB2-BD59-A6C34878D82A}">
                    <a16:rowId xmlns:a16="http://schemas.microsoft.com/office/drawing/2014/main" val="2757585178"/>
                  </a:ext>
                </a:extLst>
              </a:tr>
              <a:tr h="962531">
                <a:tc>
                  <a:txBody>
                    <a:bodyPr/>
                    <a:lstStyle/>
                    <a:p>
                      <a:endParaRPr lang="en-US" sz="2100" dirty="0"/>
                    </a:p>
                    <a:p>
                      <a:r>
                        <a:rPr lang="en-US" sz="2100" dirty="0" err="1"/>
                        <a:t>BroadcastMoveOperation</a:t>
                      </a:r>
                      <a:endParaRPr lang="en-US" sz="2100" b="1" dirty="0"/>
                    </a:p>
                  </a:txBody>
                  <a:tcPr marL="89584" marR="89584" marT="44792" marB="44792"/>
                </a:tc>
                <a:tc>
                  <a:txBody>
                    <a:bodyPr/>
                    <a:lstStyle/>
                    <a:p>
                      <a:r>
                        <a:rPr lang="en-US" sz="2100" dirty="0"/>
                        <a:t>Table needs to become replicated for join compatibility</a:t>
                      </a:r>
                    </a:p>
                  </a:txBody>
                  <a:tcPr marL="89584" marR="89584" marT="44792" marB="44792" anchor="ct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p:txBody>
          <a:bodyPr>
            <a:normAutofit/>
          </a:bodyPr>
          <a:lstStyle/>
          <a:p>
            <a:r>
              <a:rPr lang="en-US" dirty="0">
                <a:latin typeface="Segoe"/>
              </a:rPr>
              <a:t>Common Data Movement Types</a:t>
            </a:r>
          </a:p>
        </p:txBody>
      </p:sp>
    </p:spTree>
    <p:extLst>
      <p:ext uri="{BB962C8B-B14F-4D97-AF65-F5344CB8AC3E}">
        <p14:creationId xmlns:p14="http://schemas.microsoft.com/office/powerpoint/2010/main" val="54517585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1" y="231278"/>
            <a:ext cx="11655840" cy="899665"/>
          </a:xfrm>
        </p:spPr>
        <p:txBody>
          <a:bodyPr/>
          <a:lstStyle/>
          <a:p>
            <a:r>
              <a:rPr lang="en-US" dirty="0"/>
              <a:t>Best Practices – Query Performance</a:t>
            </a:r>
          </a:p>
        </p:txBody>
      </p:sp>
      <p:sp>
        <p:nvSpPr>
          <p:cNvPr id="5" name="Freeform: Shape 4"/>
          <p:cNvSpPr/>
          <p:nvPr/>
        </p:nvSpPr>
        <p:spPr>
          <a:xfrm>
            <a:off x="613173" y="1486977"/>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87820" tIns="87820" rIns="87820" bIns="87820" numCol="1" spcCol="1270" anchor="ctr" anchorCtr="0">
            <a:noAutofit/>
          </a:bodyPr>
          <a:lstStyle/>
          <a:p>
            <a:pPr defTabSz="770447">
              <a:lnSpc>
                <a:spcPct val="90000"/>
              </a:lnSpc>
              <a:spcBef>
                <a:spcPct val="0"/>
              </a:spcBef>
              <a:spcAft>
                <a:spcPct val="35000"/>
              </a:spcAft>
            </a:pPr>
            <a:r>
              <a:rPr lang="en-US" sz="2400" dirty="0">
                <a:solidFill>
                  <a:schemeClr val="bg1"/>
                </a:solidFill>
              </a:rPr>
              <a:t>Check for SKEW (DBCC PDW_SHOWSPACEUSED)</a:t>
            </a:r>
          </a:p>
        </p:txBody>
      </p:sp>
      <p:sp>
        <p:nvSpPr>
          <p:cNvPr id="6" name="Freeform: Shape 5"/>
          <p:cNvSpPr/>
          <p:nvPr/>
        </p:nvSpPr>
        <p:spPr>
          <a:xfrm>
            <a:off x="613173" y="1983057"/>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87820" tIns="87820" rIns="87820" bIns="87820" numCol="1" spcCol="1270" anchor="ctr" anchorCtr="0">
            <a:noAutofit/>
          </a:bodyPr>
          <a:lstStyle/>
          <a:p>
            <a:pPr defTabSz="770447">
              <a:lnSpc>
                <a:spcPct val="90000"/>
              </a:lnSpc>
              <a:spcBef>
                <a:spcPct val="0"/>
              </a:spcBef>
              <a:spcAft>
                <a:spcPct val="35000"/>
              </a:spcAft>
            </a:pPr>
            <a:r>
              <a:rPr lang="en-US" sz="2400">
                <a:solidFill>
                  <a:schemeClr val="bg1"/>
                </a:solidFill>
              </a:rPr>
              <a:t>Statistics</a:t>
            </a:r>
          </a:p>
        </p:txBody>
      </p:sp>
      <p:sp>
        <p:nvSpPr>
          <p:cNvPr id="8" name="Freeform: Shape 7"/>
          <p:cNvSpPr/>
          <p:nvPr/>
        </p:nvSpPr>
        <p:spPr>
          <a:xfrm>
            <a:off x="613173" y="246730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87820" tIns="87820" rIns="87820" bIns="87820" numCol="1" spcCol="1270" anchor="ctr" anchorCtr="0">
            <a:noAutofit/>
          </a:bodyPr>
          <a:lstStyle/>
          <a:p>
            <a:pPr defTabSz="770447">
              <a:lnSpc>
                <a:spcPct val="90000"/>
              </a:lnSpc>
              <a:spcBef>
                <a:spcPct val="0"/>
              </a:spcBef>
              <a:spcAft>
                <a:spcPct val="35000"/>
              </a:spcAft>
            </a:pPr>
            <a:r>
              <a:rPr lang="en-US" sz="2400" dirty="0">
                <a:solidFill>
                  <a:schemeClr val="bg1"/>
                </a:solidFill>
              </a:rPr>
              <a:t>CETAS or CTAS large return operation</a:t>
            </a:r>
          </a:p>
        </p:txBody>
      </p:sp>
      <p:sp>
        <p:nvSpPr>
          <p:cNvPr id="9" name="Freeform: Shape 8"/>
          <p:cNvSpPr/>
          <p:nvPr/>
        </p:nvSpPr>
        <p:spPr>
          <a:xfrm>
            <a:off x="613173" y="296338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87820" tIns="87820" rIns="87820" bIns="87820" numCol="1" spcCol="1270" anchor="ctr" anchorCtr="0">
            <a:noAutofit/>
          </a:bodyPr>
          <a:lstStyle/>
          <a:p>
            <a:pPr defTabSz="770447">
              <a:lnSpc>
                <a:spcPct val="90000"/>
              </a:lnSpc>
              <a:spcBef>
                <a:spcPct val="0"/>
              </a:spcBef>
              <a:spcAft>
                <a:spcPct val="35000"/>
              </a:spcAft>
            </a:pPr>
            <a:r>
              <a:rPr lang="en-US" sz="2400" dirty="0">
                <a:solidFill>
                  <a:schemeClr val="bg1"/>
                </a:solidFill>
              </a:rPr>
              <a:t>De-normalize if needed</a:t>
            </a:r>
          </a:p>
        </p:txBody>
      </p:sp>
      <p:sp>
        <p:nvSpPr>
          <p:cNvPr id="10" name="Freeform: Shape 9"/>
          <p:cNvSpPr/>
          <p:nvPr/>
        </p:nvSpPr>
        <p:spPr>
          <a:xfrm>
            <a:off x="613173" y="345946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87820" tIns="87820" rIns="87820" bIns="87820" numCol="1" spcCol="1270" anchor="ctr" anchorCtr="0">
            <a:noAutofit/>
          </a:bodyPr>
          <a:lstStyle/>
          <a:p>
            <a:pPr defTabSz="770447">
              <a:lnSpc>
                <a:spcPct val="90000"/>
              </a:lnSpc>
              <a:spcBef>
                <a:spcPct val="0"/>
              </a:spcBef>
              <a:spcAft>
                <a:spcPct val="35000"/>
              </a:spcAft>
            </a:pPr>
            <a:r>
              <a:rPr lang="en-US" sz="2400">
                <a:solidFill>
                  <a:schemeClr val="bg1"/>
                </a:solidFill>
              </a:rPr>
              <a:t>DSQL Query Plan</a:t>
            </a:r>
          </a:p>
        </p:txBody>
      </p:sp>
      <p:sp>
        <p:nvSpPr>
          <p:cNvPr id="11" name="Freeform: Shape 10"/>
          <p:cNvSpPr/>
          <p:nvPr/>
        </p:nvSpPr>
        <p:spPr>
          <a:xfrm>
            <a:off x="269240" y="4325625"/>
            <a:ext cx="10841408" cy="2183329"/>
          </a:xfrm>
          <a:custGeom>
            <a:avLst/>
            <a:gdLst>
              <a:gd name="connsiteX0" fmla="*/ 0 w 8224243"/>
              <a:gd name="connsiteY0" fmla="*/ 0 h 1318590"/>
              <a:gd name="connsiteX1" fmla="*/ 8224243 w 8224243"/>
              <a:gd name="connsiteY1" fmla="*/ 0 h 1318590"/>
              <a:gd name="connsiteX2" fmla="*/ 8224243 w 8224243"/>
              <a:gd name="connsiteY2" fmla="*/ 1318590 h 1318590"/>
              <a:gd name="connsiteX3" fmla="*/ 0 w 8224243"/>
              <a:gd name="connsiteY3" fmla="*/ 1318590 h 1318590"/>
              <a:gd name="connsiteX4" fmla="*/ 0 w 8224243"/>
              <a:gd name="connsiteY4" fmla="*/ 0 h 131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243" h="1318590">
                <a:moveTo>
                  <a:pt x="0" y="0"/>
                </a:moveTo>
                <a:lnTo>
                  <a:pt x="8224243" y="0"/>
                </a:lnTo>
                <a:lnTo>
                  <a:pt x="8224243" y="1318590"/>
                </a:lnTo>
                <a:lnTo>
                  <a:pt x="0" y="1318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8160" tIns="22013" rIns="123275" bIns="22013" numCol="1" spcCol="1270" anchor="t" anchorCtr="0">
            <a:noAutofit/>
          </a:bodyPr>
          <a:lstStyle/>
          <a:p>
            <a:pPr marL="342900" lvl="1" indent="-342900" defTabSz="592652">
              <a:lnSpc>
                <a:spcPct val="90000"/>
              </a:lnSpc>
              <a:spcBef>
                <a:spcPct val="0"/>
              </a:spcBef>
              <a:spcAft>
                <a:spcPct val="20000"/>
              </a:spcAft>
              <a:buFont typeface="Arial" panose="020B0604020202020204" pitchFamily="34" charset="0"/>
              <a:buChar char="•"/>
            </a:pPr>
            <a:r>
              <a:rPr lang="en-US" sz="1867" dirty="0">
                <a:solidFill>
                  <a:sysClr val="windowText" lastClr="000000"/>
                </a:solidFill>
              </a:rPr>
              <a:t>Minimize data movement operations</a:t>
            </a:r>
          </a:p>
          <a:p>
            <a:pPr marL="800100" lvl="2" indent="-342900" defTabSz="592652">
              <a:lnSpc>
                <a:spcPct val="90000"/>
              </a:lnSpc>
              <a:spcBef>
                <a:spcPct val="0"/>
              </a:spcBef>
              <a:spcAft>
                <a:spcPct val="20000"/>
              </a:spcAft>
              <a:buFont typeface="Courier New" panose="02070309020205020404" pitchFamily="49" charset="0"/>
              <a:buChar char="o"/>
            </a:pPr>
            <a:r>
              <a:rPr lang="en-US" sz="1867" dirty="0">
                <a:solidFill>
                  <a:sysClr val="windowText" lastClr="000000"/>
                </a:solidFill>
              </a:rPr>
              <a:t>Distribution &amp; aggregation compatible</a:t>
            </a:r>
          </a:p>
          <a:p>
            <a:pPr marL="342900" lvl="1" indent="-342900" defTabSz="592652">
              <a:lnSpc>
                <a:spcPct val="90000"/>
              </a:lnSpc>
              <a:spcBef>
                <a:spcPct val="0"/>
              </a:spcBef>
              <a:spcAft>
                <a:spcPct val="20000"/>
              </a:spcAft>
              <a:buFont typeface="Arial" panose="020B0604020202020204" pitchFamily="34" charset="0"/>
              <a:buChar char="•"/>
            </a:pPr>
            <a:r>
              <a:rPr lang="en-US" sz="1867" dirty="0">
                <a:solidFill>
                  <a:sysClr val="windowText" lastClr="000000"/>
                </a:solidFill>
              </a:rPr>
              <a:t>Minimize size of data movement</a:t>
            </a:r>
          </a:p>
          <a:p>
            <a:pPr marL="800100" lvl="2" indent="-342900" defTabSz="592652">
              <a:lnSpc>
                <a:spcPct val="90000"/>
              </a:lnSpc>
              <a:spcBef>
                <a:spcPct val="0"/>
              </a:spcBef>
              <a:spcAft>
                <a:spcPct val="20000"/>
              </a:spcAft>
              <a:buFont typeface="Courier New" panose="02070309020205020404" pitchFamily="49" charset="0"/>
              <a:buChar char="o"/>
            </a:pPr>
            <a:r>
              <a:rPr lang="en-US" sz="1867" dirty="0">
                <a:solidFill>
                  <a:sysClr val="windowText" lastClr="000000"/>
                </a:solidFill>
              </a:rPr>
              <a:t>Check for predicate pushdown.  Rewrite query if needed</a:t>
            </a:r>
          </a:p>
          <a:p>
            <a:pPr marL="342900" lvl="1" indent="-342900" defTabSz="592652">
              <a:lnSpc>
                <a:spcPct val="90000"/>
              </a:lnSpc>
              <a:spcBef>
                <a:spcPct val="0"/>
              </a:spcBef>
              <a:spcAft>
                <a:spcPct val="20000"/>
              </a:spcAft>
              <a:buFont typeface="Arial" panose="020B0604020202020204" pitchFamily="34" charset="0"/>
              <a:buChar char="•"/>
            </a:pPr>
            <a:r>
              <a:rPr lang="en-US" sz="1867" dirty="0">
                <a:solidFill>
                  <a:sysClr val="windowText" lastClr="000000"/>
                </a:solidFill>
              </a:rPr>
              <a:t>Use higher resource class for memory intensive queries</a:t>
            </a:r>
          </a:p>
          <a:p>
            <a:pPr marL="342900" lvl="1" indent="-342900" defTabSz="592652">
              <a:lnSpc>
                <a:spcPct val="90000"/>
              </a:lnSpc>
              <a:spcBef>
                <a:spcPct val="0"/>
              </a:spcBef>
              <a:spcAft>
                <a:spcPct val="20000"/>
              </a:spcAft>
              <a:buFont typeface="Arial" panose="020B0604020202020204" pitchFamily="34" charset="0"/>
              <a:buChar char="•"/>
            </a:pPr>
            <a:r>
              <a:rPr lang="en-US" sz="1867" dirty="0">
                <a:solidFill>
                  <a:sysClr val="windowText" lastClr="000000"/>
                </a:solidFill>
              </a:rPr>
              <a:t>Load large external tables rather than querying directly</a:t>
            </a:r>
          </a:p>
        </p:txBody>
      </p:sp>
    </p:spTree>
    <p:extLst>
      <p:ext uri="{BB962C8B-B14F-4D97-AF65-F5344CB8AC3E}">
        <p14:creationId xmlns:p14="http://schemas.microsoft.com/office/powerpoint/2010/main" val="3210263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High Availability</a:t>
            </a:r>
          </a:p>
        </p:txBody>
      </p:sp>
    </p:spTree>
    <p:extLst>
      <p:ext uri="{BB962C8B-B14F-4D97-AF65-F5344CB8AC3E}">
        <p14:creationId xmlns:p14="http://schemas.microsoft.com/office/powerpoint/2010/main" val="368591599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Out of the Box</a:t>
            </a:r>
          </a:p>
        </p:txBody>
      </p:sp>
      <p:sp>
        <p:nvSpPr>
          <p:cNvPr id="3" name="Text Placeholder 2"/>
          <p:cNvSpPr>
            <a:spLocks noGrp="1"/>
          </p:cNvSpPr>
          <p:nvPr>
            <p:ph type="body" sz="quarter" idx="10"/>
          </p:nvPr>
        </p:nvSpPr>
        <p:spPr>
          <a:xfrm>
            <a:off x="269239" y="1189177"/>
            <a:ext cx="11653523" cy="4702441"/>
          </a:xfrm>
        </p:spPr>
        <p:txBody>
          <a:bodyPr/>
          <a:lstStyle/>
          <a:p>
            <a:r>
              <a:rPr lang="en-US" dirty="0"/>
              <a:t>Storage</a:t>
            </a:r>
          </a:p>
          <a:p>
            <a:pPr marL="566997" lvl="2" indent="-342900">
              <a:buFont typeface="Arial" panose="020B0604020202020204" pitchFamily="34" charset="0"/>
              <a:buChar char="•"/>
            </a:pPr>
            <a:r>
              <a:rPr lang="en-US" sz="2400" dirty="0"/>
              <a:t>Backed by premium LRS</a:t>
            </a:r>
          </a:p>
          <a:p>
            <a:pPr marL="566997" lvl="2" indent="-342900">
              <a:buFont typeface="Arial" panose="020B0604020202020204" pitchFamily="34" charset="0"/>
              <a:buChar char="•"/>
            </a:pPr>
            <a:r>
              <a:rPr lang="en-US" sz="2400" dirty="0"/>
              <a:t>Three copies are maintained, intra-datacenter for fault tolerance</a:t>
            </a:r>
          </a:p>
          <a:p>
            <a:pPr marL="566997" lvl="2" indent="-342900">
              <a:buFont typeface="Arial" panose="020B0604020202020204" pitchFamily="34" charset="0"/>
              <a:buChar char="•"/>
            </a:pPr>
            <a:r>
              <a:rPr lang="en-US" sz="2400" dirty="0"/>
              <a:t>Replicas are served in the event of failures by the framework automatically</a:t>
            </a:r>
            <a:br>
              <a:rPr lang="en-US" sz="440" i="1" dirty="0"/>
            </a:br>
            <a:endParaRPr lang="en-US" sz="440" i="1" dirty="0"/>
          </a:p>
          <a:p>
            <a:r>
              <a:rPr lang="en-US" dirty="0"/>
              <a:t>Compute</a:t>
            </a:r>
          </a:p>
          <a:p>
            <a:pPr marL="566997" lvl="2" indent="-342900">
              <a:buFont typeface="Arial" panose="020B0604020202020204" pitchFamily="34" charset="0"/>
              <a:buChar char="•"/>
            </a:pPr>
            <a:r>
              <a:rPr lang="en-US" sz="2400" dirty="0"/>
              <a:t>Service Fabric container backbone</a:t>
            </a:r>
          </a:p>
          <a:p>
            <a:pPr marL="566997" lvl="2" indent="-342900">
              <a:buFont typeface="Arial" panose="020B0604020202020204" pitchFamily="34" charset="0"/>
              <a:buChar char="•"/>
            </a:pPr>
            <a:r>
              <a:rPr lang="en-US" sz="2400" dirty="0"/>
              <a:t>Compute nodes run on containers</a:t>
            </a:r>
          </a:p>
          <a:p>
            <a:pPr marL="566997" lvl="2" indent="-342900">
              <a:buFont typeface="Arial" panose="020B0604020202020204" pitchFamily="34" charset="0"/>
              <a:buChar char="•"/>
            </a:pPr>
            <a:r>
              <a:rPr lang="en-US" sz="2400" dirty="0"/>
              <a:t>No replicas maintained, new container is served up from container pool</a:t>
            </a:r>
          </a:p>
          <a:p>
            <a:pPr marL="566997" lvl="2" indent="-342900">
              <a:buFont typeface="Arial" panose="020B0604020202020204" pitchFamily="34" charset="0"/>
              <a:buChar char="•"/>
            </a:pPr>
            <a:r>
              <a:rPr lang="en-US" sz="2400" dirty="0"/>
              <a:t>Less than a minute to provision</a:t>
            </a:r>
          </a:p>
          <a:p>
            <a:pPr marL="566997" lvl="2" indent="-342900">
              <a:buFont typeface="Arial" panose="020B0604020202020204" pitchFamily="34" charset="0"/>
              <a:buChar char="•"/>
            </a:pPr>
            <a:r>
              <a:rPr lang="en-US" sz="2400" dirty="0"/>
              <a:t>Framework seamlessly restores</a:t>
            </a:r>
            <a:endParaRPr lang="en-US" sz="1600" i="1" dirty="0"/>
          </a:p>
        </p:txBody>
      </p:sp>
    </p:spTree>
    <p:extLst>
      <p:ext uri="{BB962C8B-B14F-4D97-AF65-F5344CB8AC3E}">
        <p14:creationId xmlns:p14="http://schemas.microsoft.com/office/powerpoint/2010/main" val="254543569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Backup and Disaster Recovery</a:t>
            </a:r>
          </a:p>
        </p:txBody>
      </p:sp>
    </p:spTree>
    <p:extLst>
      <p:ext uri="{BB962C8B-B14F-4D97-AF65-F5344CB8AC3E}">
        <p14:creationId xmlns:p14="http://schemas.microsoft.com/office/powerpoint/2010/main" val="5052644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865" y="2428413"/>
            <a:ext cx="12190271" cy="173071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6" name="TextBox 5"/>
          <p:cNvSpPr txBox="1"/>
          <p:nvPr/>
        </p:nvSpPr>
        <p:spPr>
          <a:xfrm>
            <a:off x="220496" y="2478571"/>
            <a:ext cx="6021257" cy="1674260"/>
          </a:xfrm>
          <a:prstGeom prst="rect">
            <a:avLst/>
          </a:prstGeom>
          <a:noFill/>
        </p:spPr>
        <p:txBody>
          <a:bodyPr wrap="square" rtlCol="0">
            <a:spAutoFit/>
          </a:bodyPr>
          <a:lstStyle/>
          <a:p>
            <a:pPr defTabSz="896386">
              <a:lnSpc>
                <a:spcPct val="90000"/>
              </a:lnSpc>
            </a:pPr>
            <a:r>
              <a:rPr lang="en-US" sz="1600" i="1" kern="0" dirty="0">
                <a:solidFill>
                  <a:schemeClr val="accent1">
                    <a:lumMod val="75000"/>
                  </a:schemeClr>
                </a:solidFill>
                <a:latin typeface="+mj-lt"/>
              </a:rPr>
              <a:t>“Getting featured in the iOS App Store was a big deal for a small company like ours as our users increased from 3,000 to 300,000 in 48 hours. To keep up with this </a:t>
            </a:r>
            <a:r>
              <a:rPr lang="en-US" sz="1600" b="1" i="1" kern="0" dirty="0">
                <a:solidFill>
                  <a:sysClr val="windowText" lastClr="000000"/>
                </a:solidFill>
                <a:latin typeface="+mj-lt"/>
              </a:rPr>
              <a:t>100x increase in workload, we simply added data warehouse compute capacity by moving a slider and our services just scaled in minutes</a:t>
            </a:r>
            <a:r>
              <a:rPr lang="en-US" sz="1600" i="1" kern="0" dirty="0">
                <a:solidFill>
                  <a:schemeClr val="accent1">
                    <a:lumMod val="75000"/>
                  </a:schemeClr>
                </a:solidFill>
                <a:latin typeface="+mj-lt"/>
              </a:rPr>
              <a:t>—we didn’t miss an insight.” </a:t>
            </a:r>
          </a:p>
          <a:p>
            <a:pPr defTabSz="896386">
              <a:lnSpc>
                <a:spcPct val="90000"/>
              </a:lnSpc>
            </a:pPr>
            <a:endParaRPr lang="en-US" sz="1600" i="1" kern="0" dirty="0">
              <a:solidFill>
                <a:schemeClr val="accent1">
                  <a:lumMod val="75000"/>
                </a:schemeClr>
              </a:solidFill>
              <a:latin typeface="+mj-lt"/>
            </a:endParaRPr>
          </a:p>
          <a:p>
            <a:pPr defTabSz="896386">
              <a:lnSpc>
                <a:spcPct val="90000"/>
              </a:lnSpc>
            </a:pPr>
            <a:r>
              <a:rPr lang="en-US" sz="1598" kern="0" dirty="0">
                <a:solidFill>
                  <a:schemeClr val="accent3">
                    <a:lumMod val="75000"/>
                  </a:schemeClr>
                </a:solidFill>
                <a:latin typeface="+mj-lt"/>
              </a:rPr>
              <a:t>Paul Ohanian, CTO, Pound Sand</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6899" t="26045" r="76704" b="59926"/>
          <a:stretch/>
        </p:blipFill>
        <p:spPr>
          <a:xfrm>
            <a:off x="554133" y="4926130"/>
            <a:ext cx="299006" cy="502335"/>
          </a:xfrm>
          <a:prstGeom prst="rect">
            <a:avLst/>
          </a:prstGeom>
        </p:spPr>
      </p:pic>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l="16899" t="26045" r="76704" b="59926"/>
          <a:stretch/>
        </p:blipFill>
        <p:spPr>
          <a:xfrm>
            <a:off x="997197" y="4811041"/>
            <a:ext cx="375541" cy="630914"/>
          </a:xfrm>
          <a:prstGeom prst="rect">
            <a:avLst/>
          </a:prstGeom>
        </p:spPr>
      </p:pic>
      <p:pic>
        <p:nvPicPr>
          <p:cNvPr id="104" name="Picture 103"/>
          <p:cNvPicPr>
            <a:picLocks noChangeAspect="1"/>
          </p:cNvPicPr>
          <p:nvPr/>
        </p:nvPicPr>
        <p:blipFill rotWithShape="1">
          <a:blip r:embed="rId5" cstate="print">
            <a:extLst>
              <a:ext uri="{28A0092B-C50C-407E-A947-70E740481C1C}">
                <a14:useLocalDpi xmlns:a14="http://schemas.microsoft.com/office/drawing/2010/main" val="0"/>
              </a:ext>
            </a:extLst>
          </a:blip>
          <a:srcRect l="16899" t="26045" r="76704" b="59926"/>
          <a:stretch/>
        </p:blipFill>
        <p:spPr>
          <a:xfrm>
            <a:off x="1516795" y="4708969"/>
            <a:ext cx="441062" cy="740989"/>
          </a:xfrm>
          <a:prstGeom prst="rect">
            <a:avLst/>
          </a:prstGeom>
        </p:spPr>
      </p:pic>
      <p:pic>
        <p:nvPicPr>
          <p:cNvPr id="106" name="Picture 105"/>
          <p:cNvPicPr>
            <a:picLocks noChangeAspect="1"/>
          </p:cNvPicPr>
          <p:nvPr/>
        </p:nvPicPr>
        <p:blipFill rotWithShape="1">
          <a:blip r:embed="rId6" cstate="print">
            <a:extLst>
              <a:ext uri="{28A0092B-C50C-407E-A947-70E740481C1C}">
                <a14:useLocalDpi xmlns:a14="http://schemas.microsoft.com/office/drawing/2010/main" val="0"/>
              </a:ext>
            </a:extLst>
          </a:blip>
          <a:srcRect l="16899" t="26045" r="76704" b="59926"/>
          <a:stretch/>
        </p:blipFill>
        <p:spPr>
          <a:xfrm>
            <a:off x="2101914" y="4506248"/>
            <a:ext cx="573867" cy="964105"/>
          </a:xfrm>
          <a:prstGeom prst="rect">
            <a:avLst/>
          </a:prstGeom>
        </p:spPr>
      </p:pic>
      <p:pic>
        <p:nvPicPr>
          <p:cNvPr id="107" name="Picture 106"/>
          <p:cNvPicPr>
            <a:picLocks noChangeAspect="1"/>
          </p:cNvPicPr>
          <p:nvPr/>
        </p:nvPicPr>
        <p:blipFill rotWithShape="1">
          <a:blip r:embed="rId7" cstate="print">
            <a:extLst>
              <a:ext uri="{28A0092B-C50C-407E-A947-70E740481C1C}">
                <a14:useLocalDpi xmlns:a14="http://schemas.microsoft.com/office/drawing/2010/main" val="0"/>
              </a:ext>
            </a:extLst>
          </a:blip>
          <a:srcRect l="16899" t="26045" r="76704" b="59926"/>
          <a:stretch/>
        </p:blipFill>
        <p:spPr>
          <a:xfrm>
            <a:off x="2819838" y="4248686"/>
            <a:ext cx="762732" cy="1281400"/>
          </a:xfrm>
          <a:prstGeom prst="rect">
            <a:avLst/>
          </a:prstGeom>
        </p:spPr>
      </p:pic>
      <p:pic>
        <p:nvPicPr>
          <p:cNvPr id="108" name="Picture 107"/>
          <p:cNvPicPr>
            <a:picLocks noChangeAspect="1"/>
          </p:cNvPicPr>
          <p:nvPr/>
        </p:nvPicPr>
        <p:blipFill rotWithShape="1">
          <a:blip r:embed="rId8" cstate="print">
            <a:extLst>
              <a:ext uri="{28A0092B-C50C-407E-A947-70E740481C1C}">
                <a14:useLocalDpi xmlns:a14="http://schemas.microsoft.com/office/drawing/2010/main" val="0"/>
              </a:ext>
            </a:extLst>
          </a:blip>
          <a:srcRect l="16899" t="26045" r="76704" b="59926"/>
          <a:stretch/>
        </p:blipFill>
        <p:spPr>
          <a:xfrm>
            <a:off x="3726628" y="3915062"/>
            <a:ext cx="978102" cy="1643226"/>
          </a:xfrm>
          <a:prstGeom prst="rect">
            <a:avLst/>
          </a:prstGeom>
        </p:spPr>
      </p:pic>
      <p:pic>
        <p:nvPicPr>
          <p:cNvPr id="109" name="Picture 108"/>
          <p:cNvPicPr>
            <a:picLocks noChangeAspect="1"/>
          </p:cNvPicPr>
          <p:nvPr/>
        </p:nvPicPr>
        <p:blipFill rotWithShape="1">
          <a:blip r:embed="rId9" cstate="print">
            <a:extLst>
              <a:ext uri="{28A0092B-C50C-407E-A947-70E740481C1C}">
                <a14:useLocalDpi xmlns:a14="http://schemas.microsoft.com/office/drawing/2010/main" val="0"/>
              </a:ext>
            </a:extLst>
          </a:blip>
          <a:srcRect l="16899" t="26045" r="76704" b="59926"/>
          <a:stretch/>
        </p:blipFill>
        <p:spPr>
          <a:xfrm>
            <a:off x="4848787" y="3654393"/>
            <a:ext cx="1152447" cy="1936129"/>
          </a:xfrm>
          <a:prstGeom prst="rect">
            <a:avLst/>
          </a:prstGeom>
        </p:spPr>
      </p:pic>
      <p:sp>
        <p:nvSpPr>
          <p:cNvPr id="2" name="Title 1"/>
          <p:cNvSpPr>
            <a:spLocks noGrp="1"/>
          </p:cNvSpPr>
          <p:nvPr>
            <p:ph type="title"/>
          </p:nvPr>
        </p:nvSpPr>
        <p:spPr>
          <a:xfrm>
            <a:off x="270068" y="365560"/>
            <a:ext cx="11651867" cy="625387"/>
          </a:xfrm>
        </p:spPr>
        <p:txBody>
          <a:bodyPr>
            <a:normAutofit fontScale="90000"/>
          </a:bodyPr>
          <a:lstStyle/>
          <a:p>
            <a:r>
              <a:rPr lang="en-US" dirty="0"/>
              <a:t>Scale compute on the fly when you need it</a:t>
            </a:r>
          </a:p>
        </p:txBody>
      </p:sp>
      <p:sp>
        <p:nvSpPr>
          <p:cNvPr id="7" name="Rectangle 6"/>
          <p:cNvSpPr/>
          <p:nvPr/>
        </p:nvSpPr>
        <p:spPr>
          <a:xfrm>
            <a:off x="270067" y="1287335"/>
            <a:ext cx="7459932" cy="939739"/>
          </a:xfrm>
          <a:prstGeom prst="rect">
            <a:avLst/>
          </a:prstGeom>
        </p:spPr>
        <p:txBody>
          <a:bodyPr wrap="square">
            <a:spAutoFit/>
          </a:bodyPr>
          <a:lstStyle/>
          <a:p>
            <a:pPr defTabSz="896386">
              <a:lnSpc>
                <a:spcPct val="90000"/>
              </a:lnSpc>
              <a:buClr>
                <a:srgbClr val="A80000"/>
              </a:buClr>
            </a:pPr>
            <a:r>
              <a:rPr lang="en-US" sz="2000" b="1" kern="0" dirty="0">
                <a:solidFill>
                  <a:schemeClr val="tx2"/>
                </a:solidFill>
                <a:latin typeface="Segoe UI" panose="020B0502040204020203" pitchFamily="34" charset="0"/>
                <a:ea typeface="Segoe UI Black" panose="020B0A02040204020203" pitchFamily="34" charset="0"/>
                <a:cs typeface="Segoe UI" panose="020B0502040204020203" pitchFamily="34" charset="0"/>
              </a:rPr>
              <a:t>Data Warehouse Units (DWUs) </a:t>
            </a:r>
            <a:r>
              <a:rPr lang="en-US" sz="2000" kern="0" dirty="0">
                <a:solidFill>
                  <a:schemeClr val="tx2"/>
                </a:solidFill>
                <a:latin typeface="Segoe UI" panose="020B0502040204020203" pitchFamily="34" charset="0"/>
                <a:ea typeface="Segoe UI Black" panose="020B0A02040204020203" pitchFamily="34" charset="0"/>
                <a:cs typeface="Segoe UI" panose="020B0502040204020203" pitchFamily="34" charset="0"/>
              </a:rPr>
              <a:t>are a measure of reserved compute performance or ‘power.’ A customer’s DWU needs can vary depending on the needs of their workload.</a:t>
            </a:r>
          </a:p>
        </p:txBody>
      </p:sp>
      <p:pic>
        <p:nvPicPr>
          <p:cNvPr id="110" name="Picture 109"/>
          <p:cNvPicPr>
            <a:picLocks noChangeAspect="1"/>
          </p:cNvPicPr>
          <p:nvPr/>
        </p:nvPicPr>
        <p:blipFill rotWithShape="1">
          <a:blip r:embed="rId9" cstate="print">
            <a:extLst>
              <a:ext uri="{28A0092B-C50C-407E-A947-70E740481C1C}">
                <a14:useLocalDpi xmlns:a14="http://schemas.microsoft.com/office/drawing/2010/main" val="0"/>
              </a:ext>
            </a:extLst>
          </a:blip>
          <a:srcRect l="16899" t="26045" r="76704" b="59926"/>
          <a:stretch/>
        </p:blipFill>
        <p:spPr>
          <a:xfrm>
            <a:off x="6145293" y="3317945"/>
            <a:ext cx="1369217" cy="2300306"/>
          </a:xfrm>
          <a:prstGeom prst="rect">
            <a:avLst/>
          </a:prstGeom>
        </p:spPr>
      </p:pic>
      <p:pic>
        <p:nvPicPr>
          <p:cNvPr id="112" name="Picture 111"/>
          <p:cNvPicPr>
            <a:picLocks noChangeAspect="1"/>
          </p:cNvPicPr>
          <p:nvPr/>
        </p:nvPicPr>
        <p:blipFill rotWithShape="1">
          <a:blip r:embed="rId9" cstate="print">
            <a:extLst>
              <a:ext uri="{28A0092B-C50C-407E-A947-70E740481C1C}">
                <a14:useLocalDpi xmlns:a14="http://schemas.microsoft.com/office/drawing/2010/main" val="0"/>
              </a:ext>
            </a:extLst>
          </a:blip>
          <a:srcRect l="16899" t="26045" r="76704" b="59926"/>
          <a:stretch/>
        </p:blipFill>
        <p:spPr>
          <a:xfrm>
            <a:off x="7658567" y="2804695"/>
            <a:ext cx="1720965" cy="2891246"/>
          </a:xfrm>
          <a:prstGeom prst="rect">
            <a:avLst/>
          </a:prstGeom>
        </p:spPr>
      </p:pic>
      <p:pic>
        <p:nvPicPr>
          <p:cNvPr id="113" name="Picture 112"/>
          <p:cNvPicPr>
            <a:picLocks noChangeAspect="1"/>
          </p:cNvPicPr>
          <p:nvPr/>
        </p:nvPicPr>
        <p:blipFill rotWithShape="1">
          <a:blip r:embed="rId9" cstate="print">
            <a:extLst>
              <a:ext uri="{28A0092B-C50C-407E-A947-70E740481C1C}">
                <a14:useLocalDpi xmlns:a14="http://schemas.microsoft.com/office/drawing/2010/main" val="0"/>
              </a:ext>
            </a:extLst>
          </a:blip>
          <a:srcRect l="16899" t="26045" r="76704" b="59926"/>
          <a:stretch/>
        </p:blipFill>
        <p:spPr>
          <a:xfrm>
            <a:off x="9523590" y="1897576"/>
            <a:ext cx="2365717" cy="3974439"/>
          </a:xfrm>
          <a:prstGeom prst="rect">
            <a:avLst/>
          </a:prstGeom>
        </p:spPr>
      </p:pic>
      <p:sp>
        <p:nvSpPr>
          <p:cNvPr id="16" name="Rectangle 15"/>
          <p:cNvSpPr/>
          <p:nvPr/>
        </p:nvSpPr>
        <p:spPr>
          <a:xfrm>
            <a:off x="865" y="5389627"/>
            <a:ext cx="12190271" cy="1454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grpSp>
        <p:nvGrpSpPr>
          <p:cNvPr id="11" name="Group 10"/>
          <p:cNvGrpSpPr/>
          <p:nvPr/>
        </p:nvGrpSpPr>
        <p:grpSpPr>
          <a:xfrm>
            <a:off x="345897" y="5872013"/>
            <a:ext cx="11229783" cy="780716"/>
            <a:chOff x="345081" y="5705104"/>
            <a:chExt cx="11231376" cy="780827"/>
          </a:xfrm>
        </p:grpSpPr>
        <p:grpSp>
          <p:nvGrpSpPr>
            <p:cNvPr id="78" name="Group 77"/>
            <p:cNvGrpSpPr/>
            <p:nvPr/>
          </p:nvGrpSpPr>
          <p:grpSpPr>
            <a:xfrm>
              <a:off x="345081" y="5705104"/>
              <a:ext cx="10787375" cy="521489"/>
              <a:chOff x="1489173" y="4429003"/>
              <a:chExt cx="10009685" cy="521489"/>
            </a:xfrm>
          </p:grpSpPr>
          <p:sp>
            <p:nvSpPr>
              <p:cNvPr id="79" name="TextBox 78"/>
              <p:cNvSpPr txBox="1"/>
              <p:nvPr/>
            </p:nvSpPr>
            <p:spPr>
              <a:xfrm>
                <a:off x="1489173"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100</a:t>
                </a:r>
              </a:p>
            </p:txBody>
          </p:sp>
          <p:cxnSp>
            <p:nvCxnSpPr>
              <p:cNvPr id="80" name="Straight Connector 79"/>
              <p:cNvCxnSpPr/>
              <p:nvPr/>
            </p:nvCxnSpPr>
            <p:spPr>
              <a:xfrm flipH="1">
                <a:off x="2206914"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247275"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200</a:t>
                </a:r>
              </a:p>
            </p:txBody>
          </p:sp>
          <p:cxnSp>
            <p:nvCxnSpPr>
              <p:cNvPr id="82" name="Straight Connector 81"/>
              <p:cNvCxnSpPr/>
              <p:nvPr/>
            </p:nvCxnSpPr>
            <p:spPr>
              <a:xfrm flipH="1">
                <a:off x="2965016"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05377"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300</a:t>
                </a:r>
              </a:p>
            </p:txBody>
          </p:sp>
          <p:cxnSp>
            <p:nvCxnSpPr>
              <p:cNvPr id="84" name="Straight Connector 83"/>
              <p:cNvCxnSpPr/>
              <p:nvPr/>
            </p:nvCxnSpPr>
            <p:spPr>
              <a:xfrm flipH="1">
                <a:off x="3723118"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63480"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400</a:t>
                </a:r>
              </a:p>
            </p:txBody>
          </p:sp>
          <p:cxnSp>
            <p:nvCxnSpPr>
              <p:cNvPr id="86" name="Straight Connector 85"/>
              <p:cNvCxnSpPr/>
              <p:nvPr/>
            </p:nvCxnSpPr>
            <p:spPr>
              <a:xfrm flipH="1">
                <a:off x="4481220"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521582"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500</a:t>
                </a:r>
              </a:p>
            </p:txBody>
          </p:sp>
          <p:cxnSp>
            <p:nvCxnSpPr>
              <p:cNvPr id="88" name="Straight Connector 87"/>
              <p:cNvCxnSpPr/>
              <p:nvPr/>
            </p:nvCxnSpPr>
            <p:spPr>
              <a:xfrm flipH="1">
                <a:off x="5239322"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79683" y="4429003"/>
                <a:ext cx="677380"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600</a:t>
                </a:r>
              </a:p>
            </p:txBody>
          </p:sp>
          <p:cxnSp>
            <p:nvCxnSpPr>
              <p:cNvPr id="90" name="Straight Connector 89"/>
              <p:cNvCxnSpPr/>
              <p:nvPr/>
            </p:nvCxnSpPr>
            <p:spPr>
              <a:xfrm flipH="1">
                <a:off x="5997424"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041318" y="4429003"/>
                <a:ext cx="788937"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1000</a:t>
                </a:r>
              </a:p>
            </p:txBody>
          </p:sp>
          <p:cxnSp>
            <p:nvCxnSpPr>
              <p:cNvPr id="92" name="Straight Connector 91"/>
              <p:cNvCxnSpPr/>
              <p:nvPr/>
            </p:nvCxnSpPr>
            <p:spPr>
              <a:xfrm flipH="1">
                <a:off x="6874148"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918042" y="4429003"/>
                <a:ext cx="788937"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1200</a:t>
                </a:r>
              </a:p>
            </p:txBody>
          </p:sp>
          <p:cxnSp>
            <p:nvCxnSpPr>
              <p:cNvPr id="94" name="Straight Connector 93"/>
              <p:cNvCxnSpPr/>
              <p:nvPr/>
            </p:nvCxnSpPr>
            <p:spPr>
              <a:xfrm flipH="1">
                <a:off x="7750872"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794766" y="4429003"/>
                <a:ext cx="788937"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1500</a:t>
                </a:r>
              </a:p>
            </p:txBody>
          </p:sp>
          <p:cxnSp>
            <p:nvCxnSpPr>
              <p:cNvPr id="96" name="Straight Connector 95"/>
              <p:cNvCxnSpPr/>
              <p:nvPr/>
            </p:nvCxnSpPr>
            <p:spPr>
              <a:xfrm flipH="1">
                <a:off x="8627596"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671490" y="4429003"/>
                <a:ext cx="788937"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2000</a:t>
                </a:r>
              </a:p>
            </p:txBody>
          </p:sp>
          <p:cxnSp>
            <p:nvCxnSpPr>
              <p:cNvPr id="98" name="Straight Connector 97"/>
              <p:cNvCxnSpPr/>
              <p:nvPr/>
            </p:nvCxnSpPr>
            <p:spPr>
              <a:xfrm flipH="1">
                <a:off x="9504320"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548214" y="4429003"/>
                <a:ext cx="788937" cy="521489"/>
              </a:xfrm>
              <a:prstGeom prst="rect">
                <a:avLst/>
              </a:prstGeom>
              <a:noFill/>
            </p:spPr>
            <p:txBody>
              <a:bodyPr wrap="non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3000</a:t>
                </a:r>
              </a:p>
            </p:txBody>
          </p:sp>
          <p:cxnSp>
            <p:nvCxnSpPr>
              <p:cNvPr id="100" name="Straight Connector 99"/>
              <p:cNvCxnSpPr/>
              <p:nvPr/>
            </p:nvCxnSpPr>
            <p:spPr>
              <a:xfrm flipH="1">
                <a:off x="10381044"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0622132" y="4429003"/>
                <a:ext cx="860265" cy="521489"/>
              </a:xfrm>
              <a:prstGeom prst="rect">
                <a:avLst/>
              </a:prstGeom>
              <a:noFill/>
            </p:spPr>
            <p:txBody>
              <a:bodyPr wrap="square" lIns="182854" tIns="146284" rIns="182854" bIns="146284" rtlCol="0">
                <a:spAutoFit/>
              </a:bodyPr>
              <a:lstStyle/>
              <a:p>
                <a:pPr algn="ctr" defTabSz="896386">
                  <a:lnSpc>
                    <a:spcPct val="90000"/>
                  </a:lnSpc>
                  <a:spcAft>
                    <a:spcPts val="2400"/>
                  </a:spcAft>
                  <a:buClr>
                    <a:srgbClr val="A80000"/>
                  </a:buClr>
                </a:pPr>
                <a:r>
                  <a:rPr lang="en-US" sz="1600" b="1" kern="0" dirty="0">
                    <a:solidFill>
                      <a:schemeClr val="tx2"/>
                    </a:solidFill>
                    <a:ea typeface="Segoe UI Black" panose="020B0A02040204020203" pitchFamily="34" charset="0"/>
                    <a:cs typeface="Segoe UI" panose="020B0502040204020203" pitchFamily="34" charset="0"/>
                  </a:rPr>
                  <a:t>6000</a:t>
                </a:r>
              </a:p>
            </p:txBody>
          </p:sp>
          <p:cxnSp>
            <p:nvCxnSpPr>
              <p:cNvPr id="102" name="Straight Connector 101"/>
              <p:cNvCxnSpPr/>
              <p:nvPr/>
            </p:nvCxnSpPr>
            <p:spPr>
              <a:xfrm flipH="1">
                <a:off x="11498857" y="4520122"/>
                <a:ext cx="1" cy="3030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6" name="TextBox 205"/>
            <p:cNvSpPr txBox="1"/>
            <p:nvPr/>
          </p:nvSpPr>
          <p:spPr>
            <a:xfrm>
              <a:off x="607201" y="6264301"/>
              <a:ext cx="10969256" cy="221630"/>
            </a:xfrm>
            <a:prstGeom prst="rect">
              <a:avLst/>
            </a:prstGeom>
            <a:noFill/>
          </p:spPr>
          <p:txBody>
            <a:bodyPr wrap="square" lIns="0" tIns="0" rIns="0" bIns="0" rtlCol="0">
              <a:spAutoFit/>
            </a:bodyPr>
            <a:lstStyle/>
            <a:p>
              <a:pPr algn="ctr" defTabSz="896386">
                <a:lnSpc>
                  <a:spcPct val="90000"/>
                </a:lnSpc>
                <a:spcAft>
                  <a:spcPts val="588"/>
                </a:spcAft>
                <a:defRPr/>
              </a:pPr>
              <a:r>
                <a:rPr lang="en-US" sz="1600" b="1" kern="0" dirty="0">
                  <a:solidFill>
                    <a:schemeClr val="tx2"/>
                  </a:solidFill>
                </a:rPr>
                <a:t>DATA WAREHOUSE UNITS (DWUS)</a:t>
              </a:r>
            </a:p>
          </p:txBody>
        </p:sp>
      </p:grpSp>
      <p:grpSp>
        <p:nvGrpSpPr>
          <p:cNvPr id="18" name="Group 17"/>
          <p:cNvGrpSpPr/>
          <p:nvPr/>
        </p:nvGrpSpPr>
        <p:grpSpPr>
          <a:xfrm>
            <a:off x="369986" y="5426187"/>
            <a:ext cx="11593510" cy="382590"/>
            <a:chOff x="369174" y="5426470"/>
            <a:chExt cx="11595155" cy="382645"/>
          </a:xfrm>
        </p:grpSpPr>
        <p:sp>
          <p:nvSpPr>
            <p:cNvPr id="130" name="Rectangle 129"/>
            <p:cNvSpPr/>
            <p:nvPr/>
          </p:nvSpPr>
          <p:spPr>
            <a:xfrm>
              <a:off x="490254" y="5523419"/>
              <a:ext cx="1445333" cy="18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31" name="Rectangle 130"/>
            <p:cNvSpPr/>
            <p:nvPr/>
          </p:nvSpPr>
          <p:spPr>
            <a:xfrm>
              <a:off x="2021913" y="5523419"/>
              <a:ext cx="2384253" cy="18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32" name="Rectangle 131"/>
            <p:cNvSpPr/>
            <p:nvPr/>
          </p:nvSpPr>
          <p:spPr>
            <a:xfrm>
              <a:off x="4492492" y="5523419"/>
              <a:ext cx="2885407" cy="18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33" name="Rectangle 132"/>
            <p:cNvSpPr/>
            <p:nvPr/>
          </p:nvSpPr>
          <p:spPr>
            <a:xfrm>
              <a:off x="7464225" y="5523419"/>
              <a:ext cx="4377851" cy="18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Isosceles Triangle 14"/>
            <p:cNvSpPr/>
            <p:nvPr/>
          </p:nvSpPr>
          <p:spPr>
            <a:xfrm rot="16200000">
              <a:off x="252951" y="5544493"/>
              <a:ext cx="380845" cy="14840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27" name="Isosceles Triangle 126"/>
            <p:cNvSpPr/>
            <p:nvPr/>
          </p:nvSpPr>
          <p:spPr>
            <a:xfrm rot="5400000" flipH="1">
              <a:off x="11699706" y="5542693"/>
              <a:ext cx="380845" cy="14840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grpSp>
      <p:grpSp>
        <p:nvGrpSpPr>
          <p:cNvPr id="17" name="Group 16"/>
          <p:cNvGrpSpPr/>
          <p:nvPr/>
        </p:nvGrpSpPr>
        <p:grpSpPr>
          <a:xfrm>
            <a:off x="491049" y="5528160"/>
            <a:ext cx="10279555" cy="182854"/>
            <a:chOff x="490254" y="5528457"/>
            <a:chExt cx="10281014" cy="182880"/>
          </a:xfrm>
        </p:grpSpPr>
        <p:sp>
          <p:nvSpPr>
            <p:cNvPr id="13" name="Rectangle 12"/>
            <p:cNvSpPr/>
            <p:nvPr/>
          </p:nvSpPr>
          <p:spPr>
            <a:xfrm>
              <a:off x="490254" y="5528457"/>
              <a:ext cx="1445333"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22" name="Rectangle 121"/>
            <p:cNvSpPr/>
            <p:nvPr/>
          </p:nvSpPr>
          <p:spPr>
            <a:xfrm>
              <a:off x="2021913" y="5528457"/>
              <a:ext cx="2384253"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23" name="Rectangle 122"/>
            <p:cNvSpPr/>
            <p:nvPr/>
          </p:nvSpPr>
          <p:spPr>
            <a:xfrm>
              <a:off x="4492492" y="5528457"/>
              <a:ext cx="2885407"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24" name="Rectangle 123"/>
            <p:cNvSpPr/>
            <p:nvPr/>
          </p:nvSpPr>
          <p:spPr>
            <a:xfrm>
              <a:off x="7464225" y="5528457"/>
              <a:ext cx="3307043" cy="177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grpSp>
      <p:sp>
        <p:nvSpPr>
          <p:cNvPr id="135" name="Isosceles Triangle 134"/>
          <p:cNvSpPr/>
          <p:nvPr/>
        </p:nvSpPr>
        <p:spPr>
          <a:xfrm rot="16200000">
            <a:off x="254147" y="5550679"/>
            <a:ext cx="380791" cy="14837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4" name="Rectangle 13"/>
          <p:cNvSpPr/>
          <p:nvPr/>
        </p:nvSpPr>
        <p:spPr>
          <a:xfrm>
            <a:off x="633174" y="5389629"/>
            <a:ext cx="148521" cy="45661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Tree>
    <p:extLst>
      <p:ext uri="{BB962C8B-B14F-4D97-AF65-F5344CB8AC3E}">
        <p14:creationId xmlns:p14="http://schemas.microsoft.com/office/powerpoint/2010/main" val="4591724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750" fill="hold"/>
                                        <p:tgtEl>
                                          <p:spTgt spid="105"/>
                                        </p:tgtEl>
                                        <p:attrNameLst>
                                          <p:attrName>ppt_x</p:attrName>
                                        </p:attrNameLst>
                                      </p:cBhvr>
                                      <p:tavLst>
                                        <p:tav tm="0">
                                          <p:val>
                                            <p:strVal val="0-#ppt_w/2"/>
                                          </p:val>
                                        </p:tav>
                                        <p:tav tm="100000">
                                          <p:val>
                                            <p:strVal val="#ppt_x"/>
                                          </p:val>
                                        </p:tav>
                                      </p:tavLst>
                                    </p:anim>
                                    <p:anim calcmode="lin" valueType="num">
                                      <p:cBhvr additive="base">
                                        <p:cTn id="8" dur="750" fill="hold"/>
                                        <p:tgtEl>
                                          <p:spTgt spid="10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5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1" nodeType="withEffect">
                                  <p:stCondLst>
                                    <p:cond delay="50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000"/>
                            </p:stCondLst>
                            <p:childTnLst>
                              <p:par>
                                <p:cTn id="22" presetID="63" presetClass="path" presetSubtype="0" fill="hold" grpId="0" nodeType="afterEffect">
                                  <p:stCondLst>
                                    <p:cond delay="0"/>
                                  </p:stCondLst>
                                  <p:childTnLst>
                                    <p:animMotion origin="layout" path="M -2.70833E-6 -2.96296E-6 L 0.82552 -2.96296E-6 " pathEditMode="relative" rAng="0" ptsTypes="AA">
                                      <p:cBhvr>
                                        <p:cTn id="23" dur="2500" fill="hold"/>
                                        <p:tgtEl>
                                          <p:spTgt spid="14"/>
                                        </p:tgtEl>
                                        <p:attrNameLst>
                                          <p:attrName>ppt_x</p:attrName>
                                          <p:attrName>ppt_y</p:attrName>
                                        </p:attrNameLst>
                                      </p:cBhvr>
                                      <p:rCtr x="41276" y="0"/>
                                    </p:animMotion>
                                  </p:childTnLst>
                                </p:cTn>
                              </p:par>
                              <p:par>
                                <p:cTn id="24" presetID="10" presetClass="entr" presetSubtype="0" fill="hold" grpId="0" nodeType="with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fade">
                                      <p:cBhvr>
                                        <p:cTn id="26" dur="500"/>
                                        <p:tgtEl>
                                          <p:spTgt spid="135"/>
                                        </p:tgtEl>
                                      </p:cBhvr>
                                    </p:animEffect>
                                  </p:childTnLst>
                                </p:cTn>
                              </p:par>
                              <p:par>
                                <p:cTn id="27" presetID="22" presetClass="entr" presetSubtype="8" fill="hold" nodeType="withEffect">
                                  <p:stCondLst>
                                    <p:cond delay="25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2500"/>
                                        <p:tgtEl>
                                          <p:spTgt spid="17"/>
                                        </p:tgtEl>
                                      </p:cBhvr>
                                    </p:animEffect>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250"/>
                                  </p:stCondLst>
                                  <p:childTnLst>
                                    <p:set>
                                      <p:cBhvr>
                                        <p:cTn id="35" dur="1" fill="hold">
                                          <p:stCondLst>
                                            <p:cond delay="0"/>
                                          </p:stCondLst>
                                        </p:cTn>
                                        <p:tgtEl>
                                          <p:spTgt spid="103"/>
                                        </p:tgtEl>
                                        <p:attrNameLst>
                                          <p:attrName>style.visibility</p:attrName>
                                        </p:attrNameLst>
                                      </p:cBhvr>
                                      <p:to>
                                        <p:strVal val="visible"/>
                                      </p:to>
                                    </p:set>
                                    <p:anim calcmode="lin" valueType="num">
                                      <p:cBhvr additive="base">
                                        <p:cTn id="36" dur="500" fill="hold"/>
                                        <p:tgtEl>
                                          <p:spTgt spid="103"/>
                                        </p:tgtEl>
                                        <p:attrNameLst>
                                          <p:attrName>ppt_x</p:attrName>
                                        </p:attrNameLst>
                                      </p:cBhvr>
                                      <p:tavLst>
                                        <p:tav tm="0">
                                          <p:val>
                                            <p:strVal val="#ppt_x"/>
                                          </p:val>
                                        </p:tav>
                                        <p:tav tm="100000">
                                          <p:val>
                                            <p:strVal val="#ppt_x"/>
                                          </p:val>
                                        </p:tav>
                                      </p:tavLst>
                                    </p:anim>
                                    <p:anim calcmode="lin" valueType="num">
                                      <p:cBhvr additive="base">
                                        <p:cTn id="37" dur="500" fill="hold"/>
                                        <p:tgtEl>
                                          <p:spTgt spid="103"/>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500"/>
                                  </p:stCondLst>
                                  <p:childTnLst>
                                    <p:set>
                                      <p:cBhvr>
                                        <p:cTn id="39" dur="1" fill="hold">
                                          <p:stCondLst>
                                            <p:cond delay="0"/>
                                          </p:stCondLst>
                                        </p:cTn>
                                        <p:tgtEl>
                                          <p:spTgt spid="104"/>
                                        </p:tgtEl>
                                        <p:attrNameLst>
                                          <p:attrName>style.visibility</p:attrName>
                                        </p:attrNameLst>
                                      </p:cBhvr>
                                      <p:to>
                                        <p:strVal val="visible"/>
                                      </p:to>
                                    </p:set>
                                    <p:anim calcmode="lin" valueType="num">
                                      <p:cBhvr additive="base">
                                        <p:cTn id="40" dur="500" fill="hold"/>
                                        <p:tgtEl>
                                          <p:spTgt spid="104"/>
                                        </p:tgtEl>
                                        <p:attrNameLst>
                                          <p:attrName>ppt_x</p:attrName>
                                        </p:attrNameLst>
                                      </p:cBhvr>
                                      <p:tavLst>
                                        <p:tav tm="0">
                                          <p:val>
                                            <p:strVal val="#ppt_x"/>
                                          </p:val>
                                        </p:tav>
                                        <p:tav tm="100000">
                                          <p:val>
                                            <p:strVal val="#ppt_x"/>
                                          </p:val>
                                        </p:tav>
                                      </p:tavLst>
                                    </p:anim>
                                    <p:anim calcmode="lin" valueType="num">
                                      <p:cBhvr additive="base">
                                        <p:cTn id="41" dur="500" fill="hold"/>
                                        <p:tgtEl>
                                          <p:spTgt spid="10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750"/>
                                  </p:stCondLst>
                                  <p:childTnLst>
                                    <p:set>
                                      <p:cBhvr>
                                        <p:cTn id="43" dur="1" fill="hold">
                                          <p:stCondLst>
                                            <p:cond delay="0"/>
                                          </p:stCondLst>
                                        </p:cTn>
                                        <p:tgtEl>
                                          <p:spTgt spid="106"/>
                                        </p:tgtEl>
                                        <p:attrNameLst>
                                          <p:attrName>style.visibility</p:attrName>
                                        </p:attrNameLst>
                                      </p:cBhvr>
                                      <p:to>
                                        <p:strVal val="visible"/>
                                      </p:to>
                                    </p:set>
                                    <p:anim calcmode="lin" valueType="num">
                                      <p:cBhvr additive="base">
                                        <p:cTn id="44" dur="500" fill="hold"/>
                                        <p:tgtEl>
                                          <p:spTgt spid="106"/>
                                        </p:tgtEl>
                                        <p:attrNameLst>
                                          <p:attrName>ppt_x</p:attrName>
                                        </p:attrNameLst>
                                      </p:cBhvr>
                                      <p:tavLst>
                                        <p:tav tm="0">
                                          <p:val>
                                            <p:strVal val="#ppt_x"/>
                                          </p:val>
                                        </p:tav>
                                        <p:tav tm="100000">
                                          <p:val>
                                            <p:strVal val="#ppt_x"/>
                                          </p:val>
                                        </p:tav>
                                      </p:tavLst>
                                    </p:anim>
                                    <p:anim calcmode="lin" valueType="num">
                                      <p:cBhvr additive="base">
                                        <p:cTn id="45" dur="500" fill="hold"/>
                                        <p:tgtEl>
                                          <p:spTgt spid="106"/>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1000"/>
                                  </p:stCondLst>
                                  <p:childTnLst>
                                    <p:set>
                                      <p:cBhvr>
                                        <p:cTn id="47" dur="1" fill="hold">
                                          <p:stCondLst>
                                            <p:cond delay="0"/>
                                          </p:stCondLst>
                                        </p:cTn>
                                        <p:tgtEl>
                                          <p:spTgt spid="107"/>
                                        </p:tgtEl>
                                        <p:attrNameLst>
                                          <p:attrName>style.visibility</p:attrName>
                                        </p:attrNameLst>
                                      </p:cBhvr>
                                      <p:to>
                                        <p:strVal val="visible"/>
                                      </p:to>
                                    </p:set>
                                    <p:anim calcmode="lin" valueType="num">
                                      <p:cBhvr additive="base">
                                        <p:cTn id="48" dur="500" fill="hold"/>
                                        <p:tgtEl>
                                          <p:spTgt spid="107"/>
                                        </p:tgtEl>
                                        <p:attrNameLst>
                                          <p:attrName>ppt_x</p:attrName>
                                        </p:attrNameLst>
                                      </p:cBhvr>
                                      <p:tavLst>
                                        <p:tav tm="0">
                                          <p:val>
                                            <p:strVal val="#ppt_x"/>
                                          </p:val>
                                        </p:tav>
                                        <p:tav tm="100000">
                                          <p:val>
                                            <p:strVal val="#ppt_x"/>
                                          </p:val>
                                        </p:tav>
                                      </p:tavLst>
                                    </p:anim>
                                    <p:anim calcmode="lin" valueType="num">
                                      <p:cBhvr additive="base">
                                        <p:cTn id="49" dur="500" fill="hold"/>
                                        <p:tgtEl>
                                          <p:spTgt spid="107"/>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1250"/>
                                  </p:stCondLst>
                                  <p:childTnLst>
                                    <p:set>
                                      <p:cBhvr>
                                        <p:cTn id="51" dur="1" fill="hold">
                                          <p:stCondLst>
                                            <p:cond delay="0"/>
                                          </p:stCondLst>
                                        </p:cTn>
                                        <p:tgtEl>
                                          <p:spTgt spid="108"/>
                                        </p:tgtEl>
                                        <p:attrNameLst>
                                          <p:attrName>style.visibility</p:attrName>
                                        </p:attrNameLst>
                                      </p:cBhvr>
                                      <p:to>
                                        <p:strVal val="visible"/>
                                      </p:to>
                                    </p:set>
                                    <p:anim calcmode="lin" valueType="num">
                                      <p:cBhvr additive="base">
                                        <p:cTn id="52" dur="500" fill="hold"/>
                                        <p:tgtEl>
                                          <p:spTgt spid="108"/>
                                        </p:tgtEl>
                                        <p:attrNameLst>
                                          <p:attrName>ppt_x</p:attrName>
                                        </p:attrNameLst>
                                      </p:cBhvr>
                                      <p:tavLst>
                                        <p:tav tm="0">
                                          <p:val>
                                            <p:strVal val="#ppt_x"/>
                                          </p:val>
                                        </p:tav>
                                        <p:tav tm="100000">
                                          <p:val>
                                            <p:strVal val="#ppt_x"/>
                                          </p:val>
                                        </p:tav>
                                      </p:tavLst>
                                    </p:anim>
                                    <p:anim calcmode="lin" valueType="num">
                                      <p:cBhvr additive="base">
                                        <p:cTn id="53" dur="500" fill="hold"/>
                                        <p:tgtEl>
                                          <p:spTgt spid="108"/>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1500"/>
                                  </p:stCondLst>
                                  <p:childTnLst>
                                    <p:set>
                                      <p:cBhvr>
                                        <p:cTn id="55" dur="1" fill="hold">
                                          <p:stCondLst>
                                            <p:cond delay="0"/>
                                          </p:stCondLst>
                                        </p:cTn>
                                        <p:tgtEl>
                                          <p:spTgt spid="109"/>
                                        </p:tgtEl>
                                        <p:attrNameLst>
                                          <p:attrName>style.visibility</p:attrName>
                                        </p:attrNameLst>
                                      </p:cBhvr>
                                      <p:to>
                                        <p:strVal val="visible"/>
                                      </p:to>
                                    </p:set>
                                    <p:anim calcmode="lin" valueType="num">
                                      <p:cBhvr additive="base">
                                        <p:cTn id="56" dur="500" fill="hold"/>
                                        <p:tgtEl>
                                          <p:spTgt spid="109"/>
                                        </p:tgtEl>
                                        <p:attrNameLst>
                                          <p:attrName>ppt_x</p:attrName>
                                        </p:attrNameLst>
                                      </p:cBhvr>
                                      <p:tavLst>
                                        <p:tav tm="0">
                                          <p:val>
                                            <p:strVal val="#ppt_x"/>
                                          </p:val>
                                        </p:tav>
                                        <p:tav tm="100000">
                                          <p:val>
                                            <p:strVal val="#ppt_x"/>
                                          </p:val>
                                        </p:tav>
                                      </p:tavLst>
                                    </p:anim>
                                    <p:anim calcmode="lin" valueType="num">
                                      <p:cBhvr additive="base">
                                        <p:cTn id="57" dur="500" fill="hold"/>
                                        <p:tgtEl>
                                          <p:spTgt spid="109"/>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1750"/>
                                  </p:stCondLst>
                                  <p:childTnLst>
                                    <p:set>
                                      <p:cBhvr>
                                        <p:cTn id="59" dur="1" fill="hold">
                                          <p:stCondLst>
                                            <p:cond delay="0"/>
                                          </p:stCondLst>
                                        </p:cTn>
                                        <p:tgtEl>
                                          <p:spTgt spid="110"/>
                                        </p:tgtEl>
                                        <p:attrNameLst>
                                          <p:attrName>style.visibility</p:attrName>
                                        </p:attrNameLst>
                                      </p:cBhvr>
                                      <p:to>
                                        <p:strVal val="visible"/>
                                      </p:to>
                                    </p:set>
                                    <p:anim calcmode="lin" valueType="num">
                                      <p:cBhvr additive="base">
                                        <p:cTn id="60" dur="500" fill="hold"/>
                                        <p:tgtEl>
                                          <p:spTgt spid="110"/>
                                        </p:tgtEl>
                                        <p:attrNameLst>
                                          <p:attrName>ppt_x</p:attrName>
                                        </p:attrNameLst>
                                      </p:cBhvr>
                                      <p:tavLst>
                                        <p:tav tm="0">
                                          <p:val>
                                            <p:strVal val="#ppt_x"/>
                                          </p:val>
                                        </p:tav>
                                        <p:tav tm="100000">
                                          <p:val>
                                            <p:strVal val="#ppt_x"/>
                                          </p:val>
                                        </p:tav>
                                      </p:tavLst>
                                    </p:anim>
                                    <p:anim calcmode="lin" valueType="num">
                                      <p:cBhvr additive="base">
                                        <p:cTn id="61" dur="500" fill="hold"/>
                                        <p:tgtEl>
                                          <p:spTgt spid="110"/>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2000"/>
                                  </p:stCondLst>
                                  <p:childTnLst>
                                    <p:set>
                                      <p:cBhvr>
                                        <p:cTn id="63" dur="1" fill="hold">
                                          <p:stCondLst>
                                            <p:cond delay="0"/>
                                          </p:stCondLst>
                                        </p:cTn>
                                        <p:tgtEl>
                                          <p:spTgt spid="112"/>
                                        </p:tgtEl>
                                        <p:attrNameLst>
                                          <p:attrName>style.visibility</p:attrName>
                                        </p:attrNameLst>
                                      </p:cBhvr>
                                      <p:to>
                                        <p:strVal val="visible"/>
                                      </p:to>
                                    </p:set>
                                    <p:anim calcmode="lin" valueType="num">
                                      <p:cBhvr additive="base">
                                        <p:cTn id="64" dur="500" fill="hold"/>
                                        <p:tgtEl>
                                          <p:spTgt spid="112"/>
                                        </p:tgtEl>
                                        <p:attrNameLst>
                                          <p:attrName>ppt_x</p:attrName>
                                        </p:attrNameLst>
                                      </p:cBhvr>
                                      <p:tavLst>
                                        <p:tav tm="0">
                                          <p:val>
                                            <p:strVal val="#ppt_x"/>
                                          </p:val>
                                        </p:tav>
                                        <p:tav tm="100000">
                                          <p:val>
                                            <p:strVal val="#ppt_x"/>
                                          </p:val>
                                        </p:tav>
                                      </p:tavLst>
                                    </p:anim>
                                    <p:anim calcmode="lin" valueType="num">
                                      <p:cBhvr additive="base">
                                        <p:cTn id="65" dur="500" fill="hold"/>
                                        <p:tgtEl>
                                          <p:spTgt spid="112"/>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2250"/>
                                  </p:stCondLst>
                                  <p:childTnLst>
                                    <p:set>
                                      <p:cBhvr>
                                        <p:cTn id="67" dur="1" fill="hold">
                                          <p:stCondLst>
                                            <p:cond delay="0"/>
                                          </p:stCondLst>
                                        </p:cTn>
                                        <p:tgtEl>
                                          <p:spTgt spid="113"/>
                                        </p:tgtEl>
                                        <p:attrNameLst>
                                          <p:attrName>style.visibility</p:attrName>
                                        </p:attrNameLst>
                                      </p:cBhvr>
                                      <p:to>
                                        <p:strVal val="visible"/>
                                      </p:to>
                                    </p:set>
                                    <p:anim calcmode="lin" valueType="num">
                                      <p:cBhvr additive="base">
                                        <p:cTn id="68" dur="500" fill="hold"/>
                                        <p:tgtEl>
                                          <p:spTgt spid="113"/>
                                        </p:tgtEl>
                                        <p:attrNameLst>
                                          <p:attrName>ppt_x</p:attrName>
                                        </p:attrNameLst>
                                      </p:cBhvr>
                                      <p:tavLst>
                                        <p:tav tm="0">
                                          <p:val>
                                            <p:strVal val="#ppt_x"/>
                                          </p:val>
                                        </p:tav>
                                        <p:tav tm="100000">
                                          <p:val>
                                            <p:strVal val="#ppt_x"/>
                                          </p:val>
                                        </p:tav>
                                      </p:tavLst>
                                    </p:anim>
                                    <p:anim calcmode="lin" valueType="num">
                                      <p:cBhvr additive="base">
                                        <p:cTn id="69"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6" grpId="0"/>
      <p:bldP spid="135" grpId="0" animBg="1"/>
      <p:bldP spid="14" grpId="0" animBg="1"/>
      <p:bldP spid="14"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7" y="138648"/>
            <a:ext cx="11655840" cy="899665"/>
          </a:xfrm>
        </p:spPr>
        <p:txBody>
          <a:bodyPr/>
          <a:lstStyle/>
          <a:p>
            <a:r>
              <a:rPr lang="en-US" dirty="0"/>
              <a:t>Snapshots – out of the box</a:t>
            </a:r>
          </a:p>
        </p:txBody>
      </p:sp>
      <p:sp>
        <p:nvSpPr>
          <p:cNvPr id="3" name="Text Placeholder 2"/>
          <p:cNvSpPr>
            <a:spLocks noGrp="1"/>
          </p:cNvSpPr>
          <p:nvPr>
            <p:ph type="body" sz="quarter" idx="10"/>
          </p:nvPr>
        </p:nvSpPr>
        <p:spPr>
          <a:xfrm>
            <a:off x="269239" y="1189177"/>
            <a:ext cx="11653523" cy="4912114"/>
          </a:xfrm>
        </p:spPr>
        <p:txBody>
          <a:bodyPr/>
          <a:lstStyle/>
          <a:p>
            <a:pPr marL="342900" indent="-342900">
              <a:buFont typeface="Arial" panose="020B0604020202020204" pitchFamily="34" charset="0"/>
              <a:buChar char="•"/>
            </a:pPr>
            <a:r>
              <a:rPr lang="en-US" sz="2400" dirty="0">
                <a:latin typeface="+mn-lt"/>
              </a:rPr>
              <a:t>Automatically scheduled to run every 4 – 8 hours</a:t>
            </a:r>
          </a:p>
          <a:p>
            <a:pPr marL="342900" indent="-342900">
              <a:buFont typeface="Arial" panose="020B0604020202020204" pitchFamily="34" charset="0"/>
              <a:buChar char="•"/>
            </a:pPr>
            <a:r>
              <a:rPr lang="en-US" sz="2400" dirty="0">
                <a:latin typeface="+mn-lt"/>
              </a:rPr>
              <a:t>Snapshot is incremental</a:t>
            </a:r>
          </a:p>
          <a:p>
            <a:pPr marL="342900" indent="-342900">
              <a:buFont typeface="Arial" panose="020B0604020202020204" pitchFamily="34" charset="0"/>
              <a:buChar char="•"/>
            </a:pPr>
            <a:r>
              <a:rPr lang="en-US" sz="2400" dirty="0">
                <a:latin typeface="+mn-lt"/>
              </a:rPr>
              <a:t>Saved to premium LRS (Locally Redundant Storage)</a:t>
            </a:r>
          </a:p>
          <a:p>
            <a:pPr marL="342900" indent="-342900">
              <a:buFont typeface="Arial" panose="020B0604020202020204" pitchFamily="34" charset="0"/>
              <a:buChar char="•"/>
            </a:pPr>
            <a:r>
              <a:rPr lang="en-US" sz="2400" dirty="0">
                <a:latin typeface="+mn-lt"/>
              </a:rPr>
              <a:t>Retention period is 7 days</a:t>
            </a:r>
          </a:p>
          <a:p>
            <a:pPr marL="342900" indent="-342900">
              <a:buFont typeface="Arial" panose="020B0604020202020204" pitchFamily="34" charset="0"/>
              <a:buChar char="•"/>
            </a:pPr>
            <a:r>
              <a:rPr lang="en-US" sz="2400" dirty="0">
                <a:latin typeface="+mn-lt"/>
              </a:rPr>
              <a:t>Point-in-time restore configurable</a:t>
            </a:r>
          </a:p>
          <a:p>
            <a:pPr marL="342900" indent="-342900">
              <a:buFont typeface="Arial" panose="020B0604020202020204" pitchFamily="34" charset="0"/>
              <a:buChar char="•"/>
            </a:pPr>
            <a:r>
              <a:rPr lang="en-US" sz="2400" dirty="0">
                <a:latin typeface="+mn-lt"/>
              </a:rPr>
              <a:t>Snapshots are taken only when NOT paused</a:t>
            </a:r>
          </a:p>
          <a:p>
            <a:pPr marL="342900" indent="-342900">
              <a:buFont typeface="Arial" panose="020B0604020202020204" pitchFamily="34" charset="0"/>
              <a:buChar char="•"/>
            </a:pPr>
            <a:r>
              <a:rPr lang="en-US" sz="2400" dirty="0">
                <a:latin typeface="+mn-lt"/>
              </a:rPr>
              <a:t>Snapshots cannot be invoked programmatically</a:t>
            </a:r>
          </a:p>
          <a:p>
            <a:pPr marL="342900" indent="-342900">
              <a:buFont typeface="Arial" panose="020B0604020202020204" pitchFamily="34" charset="0"/>
              <a:buChar char="•"/>
            </a:pPr>
            <a:r>
              <a:rPr lang="en-US" sz="2400" dirty="0">
                <a:latin typeface="+mn-lt"/>
              </a:rPr>
              <a:t>RPO is 8 hours</a:t>
            </a:r>
          </a:p>
          <a:p>
            <a:pPr marL="342900" indent="-342900">
              <a:buFont typeface="Arial" panose="020B0604020202020204" pitchFamily="34" charset="0"/>
              <a:buChar char="•"/>
            </a:pPr>
            <a:r>
              <a:rPr lang="en-US" sz="2400" dirty="0">
                <a:latin typeface="+mn-lt"/>
              </a:rPr>
              <a:t>Workarounds available to keep snapshots older than 7 days</a:t>
            </a:r>
          </a:p>
          <a:p>
            <a:pPr marL="342900" indent="-342900">
              <a:buFont typeface="Arial" panose="020B0604020202020204" pitchFamily="34" charset="0"/>
              <a:buChar char="•"/>
            </a:pPr>
            <a:r>
              <a:rPr lang="en-US" sz="2400" dirty="0">
                <a:latin typeface="+mn-lt"/>
              </a:rPr>
              <a:t>.Net to programmatically create snapshot</a:t>
            </a:r>
          </a:p>
          <a:p>
            <a:pPr marL="342900" indent="-342900">
              <a:buFont typeface="Arial" panose="020B0604020202020204" pitchFamily="34" charset="0"/>
              <a:buChar char="•"/>
            </a:pPr>
            <a:r>
              <a:rPr lang="en-US" sz="2400" dirty="0">
                <a:latin typeface="+mn-lt"/>
              </a:rPr>
              <a:t>Query to see when last snapshot started </a:t>
            </a:r>
            <a:r>
              <a:rPr lang="en-US" sz="2400" dirty="0">
                <a:latin typeface="+mn-lt"/>
                <a:sym typeface="Wingdings" panose="05000000000000000000" pitchFamily="2" charset="2"/>
              </a:rPr>
              <a:t></a:t>
            </a:r>
            <a:r>
              <a:rPr lang="en-US" sz="2400" dirty="0">
                <a:latin typeface="+mn-lt"/>
              </a:rPr>
              <a:t> </a:t>
            </a:r>
            <a:br>
              <a:rPr lang="en-US" sz="2400" i="1" dirty="0"/>
            </a:br>
            <a:endParaRPr lang="en-US" sz="2400" i="1" dirty="0"/>
          </a:p>
        </p:txBody>
      </p:sp>
      <p:pic>
        <p:nvPicPr>
          <p:cNvPr id="6" name="Picture 5"/>
          <p:cNvPicPr>
            <a:picLocks noChangeAspect="1"/>
          </p:cNvPicPr>
          <p:nvPr/>
        </p:nvPicPr>
        <p:blipFill>
          <a:blip r:embed="rId3"/>
          <a:stretch>
            <a:fillRect/>
          </a:stretch>
        </p:blipFill>
        <p:spPr>
          <a:xfrm>
            <a:off x="6633184" y="5357042"/>
            <a:ext cx="3546514" cy="1013199"/>
          </a:xfrm>
          <a:prstGeom prst="rect">
            <a:avLst/>
          </a:prstGeom>
        </p:spPr>
      </p:pic>
    </p:spTree>
    <p:extLst>
      <p:ext uri="{BB962C8B-B14F-4D97-AF65-F5344CB8AC3E}">
        <p14:creationId xmlns:p14="http://schemas.microsoft.com/office/powerpoint/2010/main" val="323241855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59" y="108155"/>
            <a:ext cx="11655840" cy="899665"/>
          </a:xfrm>
        </p:spPr>
        <p:txBody>
          <a:bodyPr/>
          <a:lstStyle/>
          <a:p>
            <a:r>
              <a:rPr lang="en-US" dirty="0"/>
              <a:t>Back up to DR datacenter – out of the box</a:t>
            </a:r>
          </a:p>
        </p:txBody>
      </p:sp>
      <p:pic>
        <p:nvPicPr>
          <p:cNvPr id="5" name="Picture 4"/>
          <p:cNvPicPr>
            <a:picLocks noChangeAspect="1"/>
          </p:cNvPicPr>
          <p:nvPr/>
        </p:nvPicPr>
        <p:blipFill>
          <a:blip r:embed="rId3"/>
          <a:stretch>
            <a:fillRect/>
          </a:stretch>
        </p:blipFill>
        <p:spPr>
          <a:xfrm>
            <a:off x="7559807" y="1189176"/>
            <a:ext cx="4457533" cy="3821235"/>
          </a:xfrm>
          <a:prstGeom prst="rect">
            <a:avLst/>
          </a:prstGeom>
        </p:spPr>
      </p:pic>
      <p:sp>
        <p:nvSpPr>
          <p:cNvPr id="3" name="Text Placeholder 2"/>
          <p:cNvSpPr>
            <a:spLocks noGrp="1"/>
          </p:cNvSpPr>
          <p:nvPr>
            <p:ph type="body" sz="quarter" idx="10"/>
          </p:nvPr>
        </p:nvSpPr>
        <p:spPr>
          <a:xfrm>
            <a:off x="176980" y="1007820"/>
            <a:ext cx="7551175" cy="5170646"/>
          </a:xfrm>
        </p:spPr>
        <p:txBody>
          <a:bodyPr/>
          <a:lstStyle/>
          <a:p>
            <a:r>
              <a:rPr lang="en-US" sz="2400" dirty="0">
                <a:latin typeface="+mn-lt"/>
              </a:rPr>
              <a:t>Features:</a:t>
            </a:r>
          </a:p>
          <a:p>
            <a:pPr marL="342900" indent="-342900">
              <a:buFont typeface="Arial" panose="020B0604020202020204" pitchFamily="34" charset="0"/>
              <a:buChar char="•"/>
            </a:pPr>
            <a:r>
              <a:rPr lang="en-US" sz="2400" dirty="0">
                <a:latin typeface="+mn-lt"/>
              </a:rPr>
              <a:t>Scheduled to run every 24 hours</a:t>
            </a:r>
          </a:p>
          <a:p>
            <a:pPr marL="342900" indent="-342900">
              <a:buFont typeface="Arial" panose="020B0604020202020204" pitchFamily="34" charset="0"/>
              <a:buChar char="•"/>
            </a:pPr>
            <a:r>
              <a:rPr lang="en-US" sz="2400" dirty="0">
                <a:latin typeface="+mn-lt"/>
              </a:rPr>
              <a:t>On by default, can opt-out</a:t>
            </a:r>
          </a:p>
          <a:p>
            <a:pPr marL="342900" indent="-342900">
              <a:buFont typeface="Arial" panose="020B0604020202020204" pitchFamily="34" charset="0"/>
              <a:buChar char="•"/>
            </a:pPr>
            <a:r>
              <a:rPr lang="en-US" sz="2400" dirty="0">
                <a:latin typeface="+mn-lt"/>
              </a:rPr>
              <a:t>RPO is 24 hours</a:t>
            </a:r>
          </a:p>
          <a:p>
            <a:pPr marL="342900" indent="-342900">
              <a:buFont typeface="Arial" panose="020B0604020202020204" pitchFamily="34" charset="0"/>
              <a:buChar char="•"/>
            </a:pPr>
            <a:r>
              <a:rPr lang="en-US" sz="2400" dirty="0">
                <a:latin typeface="+mn-lt"/>
              </a:rPr>
              <a:t>Full warehouse backup – only 1 backup copy</a:t>
            </a:r>
          </a:p>
          <a:p>
            <a:pPr marL="342900" indent="-342900">
              <a:buFont typeface="Arial" panose="020B0604020202020204" pitchFamily="34" charset="0"/>
              <a:buChar char="•"/>
            </a:pPr>
            <a:r>
              <a:rPr lang="en-US" sz="2400" dirty="0">
                <a:latin typeface="+mn-lt"/>
              </a:rPr>
              <a:t>Access your geo-backup from either the primary or the secondary location</a:t>
            </a:r>
          </a:p>
          <a:p>
            <a:endParaRPr lang="en-US" sz="2400" dirty="0">
              <a:latin typeface="+mn-lt"/>
            </a:endParaRPr>
          </a:p>
          <a:p>
            <a:r>
              <a:rPr lang="en-US" sz="2400" dirty="0">
                <a:latin typeface="+mn-lt"/>
              </a:rPr>
              <a:t>Backup Process:</a:t>
            </a:r>
          </a:p>
          <a:p>
            <a:pPr marL="342900" indent="-342900">
              <a:buFont typeface="Arial" panose="020B0604020202020204" pitchFamily="34" charset="0"/>
              <a:buChar char="•"/>
            </a:pPr>
            <a:r>
              <a:rPr lang="en-US" sz="2400" dirty="0">
                <a:latin typeface="+mn-lt"/>
              </a:rPr>
              <a:t>Copies latest snapshot to a RA-GRS storage account (standard) in primary data center</a:t>
            </a:r>
          </a:p>
          <a:p>
            <a:pPr marL="342900" indent="-342900">
              <a:buFont typeface="Arial" panose="020B0604020202020204" pitchFamily="34" charset="0"/>
              <a:buChar char="•"/>
            </a:pPr>
            <a:r>
              <a:rPr lang="en-US" sz="2400" dirty="0">
                <a:latin typeface="+mn-lt"/>
              </a:rPr>
              <a:t>Data in this RA-GRS account gets replicated to paired Geo-DR center automatically</a:t>
            </a:r>
          </a:p>
        </p:txBody>
      </p:sp>
    </p:spTree>
    <p:extLst>
      <p:ext uri="{BB962C8B-B14F-4D97-AF65-F5344CB8AC3E}">
        <p14:creationId xmlns:p14="http://schemas.microsoft.com/office/powerpoint/2010/main" val="3211522801"/>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180" y="1379713"/>
            <a:ext cx="11354715" cy="945002"/>
          </a:xfrm>
        </p:spPr>
        <p:txBody>
          <a:bodyPr/>
          <a:lstStyle/>
          <a:p>
            <a:pPr marL="336145" lvl="1" indent="0">
              <a:spcBef>
                <a:spcPts val="588"/>
              </a:spcBef>
              <a:buNone/>
            </a:pPr>
            <a:r>
              <a:rPr lang="en-US" sz="3529" dirty="0">
                <a:solidFill>
                  <a:schemeClr val="tx2"/>
                </a:solidFill>
                <a:latin typeface="+mn-lt"/>
              </a:rPr>
              <a:t>Azure Portal</a:t>
            </a:r>
            <a:r>
              <a:rPr lang="en-US" sz="1961" dirty="0">
                <a:solidFill>
                  <a:schemeClr val="tx2"/>
                </a:solidFill>
                <a:latin typeface="Segoe UI"/>
              </a:rPr>
              <a:t> </a:t>
            </a:r>
            <a:br>
              <a:rPr lang="en-US" sz="1961" dirty="0">
                <a:solidFill>
                  <a:srgbClr val="92D050"/>
                </a:solidFill>
                <a:latin typeface="Segoe UI"/>
              </a:rPr>
            </a:br>
            <a:r>
              <a:rPr lang="en-US" sz="1961" dirty="0">
                <a:solidFill>
                  <a:srgbClr val="92D050"/>
                </a:solidFill>
                <a:latin typeface="Segoe UI"/>
              </a:rPr>
              <a:t>(Method 1)</a:t>
            </a:r>
            <a:endParaRPr lang="en-US" sz="3529" dirty="0">
              <a:solidFill>
                <a:srgbClr val="FFC000"/>
              </a:solidFill>
              <a:latin typeface="+mn-lt"/>
            </a:endParaRPr>
          </a:p>
        </p:txBody>
      </p:sp>
      <p:sp>
        <p:nvSpPr>
          <p:cNvPr id="3" name="Title 2"/>
          <p:cNvSpPr>
            <a:spLocks noGrp="1"/>
          </p:cNvSpPr>
          <p:nvPr>
            <p:ph type="title"/>
          </p:nvPr>
        </p:nvSpPr>
        <p:spPr/>
        <p:txBody>
          <a:bodyPr/>
          <a:lstStyle/>
          <a:p>
            <a:r>
              <a:rPr lang="en-US" dirty="0"/>
              <a:t>SQL DW – Restore (3 Methods)</a:t>
            </a:r>
          </a:p>
        </p:txBody>
      </p:sp>
      <p:pic>
        <p:nvPicPr>
          <p:cNvPr id="4" name="Picture 3"/>
          <p:cNvPicPr>
            <a:picLocks noChangeAspect="1"/>
          </p:cNvPicPr>
          <p:nvPr/>
        </p:nvPicPr>
        <p:blipFill>
          <a:blip r:embed="rId2"/>
          <a:stretch>
            <a:fillRect/>
          </a:stretch>
        </p:blipFill>
        <p:spPr>
          <a:xfrm>
            <a:off x="3929640" y="1163880"/>
            <a:ext cx="7470207" cy="5364569"/>
          </a:xfrm>
          <a:prstGeom prst="rect">
            <a:avLst/>
          </a:prstGeom>
        </p:spPr>
      </p:pic>
      <p:sp>
        <p:nvSpPr>
          <p:cNvPr id="5" name="Rounded Rectangle 4"/>
          <p:cNvSpPr/>
          <p:nvPr/>
        </p:nvSpPr>
        <p:spPr bwMode="auto">
          <a:xfrm>
            <a:off x="6595180" y="1758309"/>
            <a:ext cx="479196" cy="410281"/>
          </a:xfrm>
          <a:prstGeom prst="roundRect">
            <a:avLst/>
          </a:prstGeom>
          <a:noFill/>
          <a:ln w="158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 name="Rounded Rectangle 5"/>
          <p:cNvSpPr/>
          <p:nvPr/>
        </p:nvSpPr>
        <p:spPr bwMode="auto">
          <a:xfrm>
            <a:off x="9013775" y="3156557"/>
            <a:ext cx="1568743" cy="149314"/>
          </a:xfrm>
          <a:prstGeom prst="roundRect">
            <a:avLst/>
          </a:prstGeom>
          <a:noFill/>
          <a:ln w="158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 name="Rounded Rectangle 6"/>
          <p:cNvSpPr/>
          <p:nvPr/>
        </p:nvSpPr>
        <p:spPr bwMode="auto">
          <a:xfrm>
            <a:off x="8973659" y="5925808"/>
            <a:ext cx="233463" cy="224106"/>
          </a:xfrm>
          <a:prstGeom prst="roundRect">
            <a:avLst/>
          </a:prstGeom>
          <a:noFill/>
          <a:ln w="158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cxnSp>
        <p:nvCxnSpPr>
          <p:cNvPr id="8" name="Straight Arrow Connector 7"/>
          <p:cNvCxnSpPr/>
          <p:nvPr/>
        </p:nvCxnSpPr>
        <p:spPr>
          <a:xfrm flipV="1">
            <a:off x="8541625" y="6371075"/>
            <a:ext cx="523590" cy="231095"/>
          </a:xfrm>
          <a:prstGeom prst="straightConnector1">
            <a:avLst/>
          </a:prstGeom>
          <a:ln w="730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706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12" fill="hold" grpId="0" nodeType="afterEffect">
                                  <p:stCondLst>
                                    <p:cond delay="10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12" fill="hold" grpId="0" nodeType="afterEffect">
                                  <p:stCondLst>
                                    <p:cond delay="10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12" fill="hold" nodeType="afterEffect">
                                  <p:stCondLst>
                                    <p:cond delay="10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180" y="1379713"/>
            <a:ext cx="11354715" cy="4887966"/>
          </a:xfrm>
        </p:spPr>
        <p:txBody>
          <a:bodyPr/>
          <a:lstStyle/>
          <a:p>
            <a:pPr marL="336145" lvl="1" indent="0">
              <a:spcBef>
                <a:spcPts val="588"/>
              </a:spcBef>
              <a:buNone/>
            </a:pPr>
            <a:r>
              <a:rPr lang="en-US" sz="3529" dirty="0">
                <a:solidFill>
                  <a:schemeClr val="tx2"/>
                </a:solidFill>
              </a:rPr>
              <a:t>Rest API </a:t>
            </a:r>
            <a:r>
              <a:rPr lang="en-US" sz="1961" dirty="0">
                <a:solidFill>
                  <a:srgbClr val="92D050"/>
                </a:solidFill>
                <a:latin typeface="Segoe UI"/>
              </a:rPr>
              <a:t>(Method 2)</a:t>
            </a:r>
            <a:endParaRPr lang="en-US" sz="3529" dirty="0">
              <a:solidFill>
                <a:srgbClr val="FFC000"/>
              </a:solidFill>
              <a:latin typeface="+mn-lt"/>
            </a:endParaRPr>
          </a:p>
          <a:p>
            <a:pPr marL="1008435" lvl="2" indent="-448193">
              <a:spcBef>
                <a:spcPts val="588"/>
              </a:spcBef>
              <a:buFont typeface="+mj-lt"/>
              <a:buAutoNum type="arabicPeriod"/>
            </a:pPr>
            <a:r>
              <a:rPr lang="en-US" sz="3137" dirty="0"/>
              <a:t>List all of your restorable deleted databases by using the </a:t>
            </a:r>
            <a:r>
              <a:rPr lang="en-US" sz="3137" dirty="0">
                <a:hlinkClick r:id="rId2"/>
              </a:rPr>
              <a:t>List restorable dropped databases</a:t>
            </a:r>
            <a:r>
              <a:rPr lang="en-US" sz="3137" dirty="0"/>
              <a:t> operation.</a:t>
            </a:r>
          </a:p>
          <a:p>
            <a:pPr marL="1008435" lvl="2" indent="-448193">
              <a:spcBef>
                <a:spcPts val="588"/>
              </a:spcBef>
              <a:buFont typeface="+mj-lt"/>
              <a:buAutoNum type="arabicPeriod"/>
            </a:pPr>
            <a:r>
              <a:rPr lang="en-US" sz="3137" dirty="0"/>
              <a:t>Get the details for the deleted database you want to restore by using the </a:t>
            </a:r>
            <a:r>
              <a:rPr lang="en-US" sz="3137" dirty="0">
                <a:hlinkClick r:id="rId3"/>
              </a:rPr>
              <a:t>Get restorable dropped database</a:t>
            </a:r>
            <a:r>
              <a:rPr lang="en-US" sz="3137" dirty="0"/>
              <a:t> operation.</a:t>
            </a:r>
          </a:p>
          <a:p>
            <a:pPr marL="1008435" lvl="2" indent="-448193">
              <a:spcBef>
                <a:spcPts val="588"/>
              </a:spcBef>
              <a:buFont typeface="+mj-lt"/>
              <a:buAutoNum type="arabicPeriod"/>
            </a:pPr>
            <a:r>
              <a:rPr lang="en-US" sz="3137" dirty="0"/>
              <a:t>Begin your restore by using the </a:t>
            </a:r>
            <a:r>
              <a:rPr lang="en-US" sz="3137" dirty="0">
                <a:hlinkClick r:id="rId4"/>
              </a:rPr>
              <a:t>Create database restore request</a:t>
            </a:r>
            <a:r>
              <a:rPr lang="en-US" sz="3137" dirty="0"/>
              <a:t> operation.</a:t>
            </a:r>
          </a:p>
          <a:p>
            <a:pPr marL="1008435" lvl="2" indent="-448193">
              <a:spcBef>
                <a:spcPts val="588"/>
              </a:spcBef>
              <a:buFont typeface="+mj-lt"/>
              <a:buAutoNum type="arabicPeriod"/>
            </a:pPr>
            <a:r>
              <a:rPr lang="en-US" sz="3137" dirty="0"/>
              <a:t>Track the status of your restore by using the </a:t>
            </a:r>
            <a:r>
              <a:rPr lang="en-US" sz="3137" dirty="0">
                <a:hlinkClick r:id="rId5"/>
              </a:rPr>
              <a:t>Database operation status</a:t>
            </a:r>
            <a:r>
              <a:rPr lang="en-US" sz="3137" dirty="0"/>
              <a:t> operation.</a:t>
            </a:r>
          </a:p>
        </p:txBody>
      </p:sp>
      <p:sp>
        <p:nvSpPr>
          <p:cNvPr id="3" name="Title 2"/>
          <p:cNvSpPr>
            <a:spLocks noGrp="1"/>
          </p:cNvSpPr>
          <p:nvPr>
            <p:ph type="title"/>
          </p:nvPr>
        </p:nvSpPr>
        <p:spPr/>
        <p:txBody>
          <a:bodyPr/>
          <a:lstStyle/>
          <a:p>
            <a:r>
              <a:rPr lang="en-US" dirty="0"/>
              <a:t>SQL DW – Restore (3 Methods)</a:t>
            </a:r>
          </a:p>
        </p:txBody>
      </p:sp>
    </p:spTree>
    <p:extLst>
      <p:ext uri="{BB962C8B-B14F-4D97-AF65-F5344CB8AC3E}">
        <p14:creationId xmlns:p14="http://schemas.microsoft.com/office/powerpoint/2010/main" val="318365615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6535" y="1304281"/>
            <a:ext cx="11354715" cy="4533998"/>
          </a:xfrm>
        </p:spPr>
        <p:txBody>
          <a:bodyPr/>
          <a:lstStyle/>
          <a:p>
            <a:pPr marL="336145" lvl="1" indent="0">
              <a:spcBef>
                <a:spcPts val="588"/>
              </a:spcBef>
              <a:buNone/>
            </a:pPr>
            <a:r>
              <a:rPr lang="en-US" sz="3529" dirty="0" err="1">
                <a:solidFill>
                  <a:schemeClr val="tx2"/>
                </a:solidFill>
              </a:rPr>
              <a:t>Powershell</a:t>
            </a:r>
            <a:r>
              <a:rPr lang="en-US" sz="1961" dirty="0">
                <a:solidFill>
                  <a:srgbClr val="92D050"/>
                </a:solidFill>
                <a:latin typeface="+mn-lt"/>
              </a:rPr>
              <a:t> (Method 3)</a:t>
            </a:r>
            <a:endParaRPr lang="en-US" sz="3529" dirty="0">
              <a:solidFill>
                <a:srgbClr val="92D050"/>
              </a:solidFill>
              <a:latin typeface="+mn-lt"/>
            </a:endParaRPr>
          </a:p>
          <a:p>
            <a:pPr marL="1008435" lvl="2" indent="-448193">
              <a:spcBef>
                <a:spcPts val="588"/>
              </a:spcBef>
              <a:buFont typeface="+mj-lt"/>
              <a:buAutoNum type="arabicPeriod"/>
            </a:pPr>
            <a:r>
              <a:rPr lang="en-US" sz="3137" dirty="0"/>
              <a:t>Select the subscription under your account that contains the database to be restored.</a:t>
            </a:r>
          </a:p>
          <a:p>
            <a:pPr marL="1008435" lvl="2" indent="-448193">
              <a:spcBef>
                <a:spcPts val="588"/>
              </a:spcBef>
              <a:buFont typeface="+mj-lt"/>
              <a:buAutoNum type="arabicPeriod"/>
            </a:pPr>
            <a:r>
              <a:rPr lang="en-US" sz="3137" dirty="0"/>
              <a:t>List restore points for the database (requires Azure Resource Management mode)</a:t>
            </a:r>
          </a:p>
          <a:p>
            <a:pPr marL="1008435" lvl="2" indent="-448193">
              <a:spcBef>
                <a:spcPts val="588"/>
              </a:spcBef>
              <a:buFont typeface="+mj-lt"/>
              <a:buAutoNum type="arabicPeriod"/>
            </a:pPr>
            <a:r>
              <a:rPr lang="en-US" sz="3137" dirty="0"/>
              <a:t>Pick the desired restore point using the </a:t>
            </a:r>
            <a:r>
              <a:rPr lang="en-US" sz="3137" dirty="0" err="1"/>
              <a:t>RestorePointCreationDate</a:t>
            </a:r>
            <a:r>
              <a:rPr lang="en-US" sz="3137" dirty="0"/>
              <a:t>.</a:t>
            </a:r>
          </a:p>
          <a:p>
            <a:pPr marL="1008435" lvl="2" indent="-448193">
              <a:spcBef>
                <a:spcPts val="588"/>
              </a:spcBef>
              <a:buFont typeface="+mj-lt"/>
              <a:buAutoNum type="arabicPeriod"/>
            </a:pPr>
            <a:r>
              <a:rPr lang="en-US" sz="3137" dirty="0"/>
              <a:t>Restore the database to the desired restore point.</a:t>
            </a:r>
          </a:p>
          <a:p>
            <a:pPr marL="1008435" lvl="2" indent="-448193">
              <a:spcBef>
                <a:spcPts val="588"/>
              </a:spcBef>
              <a:buFont typeface="+mj-lt"/>
              <a:buAutoNum type="arabicPeriod"/>
            </a:pPr>
            <a:r>
              <a:rPr lang="en-US" sz="3137" dirty="0"/>
              <a:t>Monitor the progress of the restore.</a:t>
            </a:r>
          </a:p>
        </p:txBody>
      </p:sp>
      <p:sp>
        <p:nvSpPr>
          <p:cNvPr id="3" name="Title 2"/>
          <p:cNvSpPr>
            <a:spLocks noGrp="1"/>
          </p:cNvSpPr>
          <p:nvPr>
            <p:ph type="title"/>
          </p:nvPr>
        </p:nvSpPr>
        <p:spPr/>
        <p:txBody>
          <a:bodyPr/>
          <a:lstStyle/>
          <a:p>
            <a:r>
              <a:rPr lang="en-US" dirty="0"/>
              <a:t>SQL DW – Restore (3 Methods)</a:t>
            </a:r>
          </a:p>
        </p:txBody>
      </p:sp>
    </p:spTree>
    <p:extLst>
      <p:ext uri="{BB962C8B-B14F-4D97-AF65-F5344CB8AC3E}">
        <p14:creationId xmlns:p14="http://schemas.microsoft.com/office/powerpoint/2010/main" val="27916998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Security</a:t>
            </a:r>
          </a:p>
        </p:txBody>
      </p:sp>
    </p:spTree>
    <p:extLst>
      <p:ext uri="{BB962C8B-B14F-4D97-AF65-F5344CB8AC3E}">
        <p14:creationId xmlns:p14="http://schemas.microsoft.com/office/powerpoint/2010/main" val="53566401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sz="quarter" idx="10"/>
          </p:nvPr>
        </p:nvSpPr>
        <p:spPr>
          <a:xfrm>
            <a:off x="189029" y="1189177"/>
            <a:ext cx="2778761" cy="517065"/>
          </a:xfrm>
        </p:spPr>
        <p:style>
          <a:lnRef idx="3">
            <a:schemeClr val="lt1"/>
          </a:lnRef>
          <a:fillRef idx="1">
            <a:schemeClr val="accent1"/>
          </a:fillRef>
          <a:effectRef idx="1">
            <a:schemeClr val="accent1"/>
          </a:effectRef>
          <a:fontRef idx="minor">
            <a:schemeClr val="lt1"/>
          </a:fontRef>
        </p:style>
        <p:txBody>
          <a:bodyPr/>
          <a:lstStyle/>
          <a:p>
            <a:r>
              <a:rPr lang="en-US" sz="2400" dirty="0">
                <a:solidFill>
                  <a:schemeClr val="bg1"/>
                </a:solidFill>
              </a:rPr>
              <a:t>Authentication</a:t>
            </a:r>
          </a:p>
        </p:txBody>
      </p:sp>
      <p:sp>
        <p:nvSpPr>
          <p:cNvPr id="5" name="Rectangle 4"/>
          <p:cNvSpPr/>
          <p:nvPr/>
        </p:nvSpPr>
        <p:spPr>
          <a:xfrm>
            <a:off x="189027" y="1724075"/>
            <a:ext cx="2778763"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SQL Server authentication</a:t>
            </a:r>
          </a:p>
          <a:p>
            <a:pPr marL="285750" indent="-285750">
              <a:buFont typeface="Arial" panose="020B0604020202020204" pitchFamily="34" charset="0"/>
              <a:buChar char="•"/>
            </a:pPr>
            <a:r>
              <a:rPr lang="en-US" dirty="0">
                <a:latin typeface="+mj-lt"/>
              </a:rPr>
              <a:t>Azure Active Directory</a:t>
            </a:r>
          </a:p>
          <a:p>
            <a:pPr marL="285750" indent="-285750">
              <a:buFont typeface="Arial" panose="020B0604020202020204" pitchFamily="34" charset="0"/>
              <a:buChar char="•"/>
            </a:pPr>
            <a:r>
              <a:rPr lang="en-US" dirty="0">
                <a:latin typeface="+mj-lt"/>
              </a:rPr>
              <a:t>Create administrator user at provision time, then create users for SQL Server authentication</a:t>
            </a:r>
          </a:p>
        </p:txBody>
      </p:sp>
      <p:sp>
        <p:nvSpPr>
          <p:cNvPr id="6" name="Text Placeholder 2"/>
          <p:cNvSpPr txBox="1">
            <a:spLocks/>
          </p:cNvSpPr>
          <p:nvPr/>
        </p:nvSpPr>
        <p:spPr>
          <a:xfrm>
            <a:off x="3082284" y="1207009"/>
            <a:ext cx="2778761" cy="517065"/>
          </a:xfrm>
          <a:prstGeom prst="rect">
            <a:avLst/>
          </a:prstGeom>
        </p:spPr>
        <p:style>
          <a:lnRef idx="3">
            <a:schemeClr val="lt1"/>
          </a:lnRef>
          <a:fillRef idx="1">
            <a:schemeClr val="accent1"/>
          </a:fillRef>
          <a:effectRef idx="1">
            <a:schemeClr val="accent1"/>
          </a:effectRef>
          <a:fontRef idx="minor">
            <a:schemeClr val="lt1"/>
          </a:fontRef>
        </p:style>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n-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solidFill>
                  <a:schemeClr val="lt1"/>
                </a:soli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lt1"/>
                </a:soli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9pPr>
          </a:lstStyle>
          <a:p>
            <a:r>
              <a:rPr lang="en-US" sz="2400" dirty="0">
                <a:solidFill>
                  <a:schemeClr val="bg1"/>
                </a:solidFill>
              </a:rPr>
              <a:t>Authorization</a:t>
            </a:r>
          </a:p>
        </p:txBody>
      </p:sp>
      <p:sp>
        <p:nvSpPr>
          <p:cNvPr id="7" name="Rectangle 6"/>
          <p:cNvSpPr/>
          <p:nvPr/>
        </p:nvSpPr>
        <p:spPr>
          <a:xfrm>
            <a:off x="3082282" y="1741907"/>
            <a:ext cx="277876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Same model as SQL Server – role, role memberships, permissions</a:t>
            </a:r>
            <a:endParaRPr lang="en-US" dirty="0"/>
          </a:p>
        </p:txBody>
      </p:sp>
      <p:sp>
        <p:nvSpPr>
          <p:cNvPr id="8" name="Text Placeholder 2"/>
          <p:cNvSpPr txBox="1">
            <a:spLocks/>
          </p:cNvSpPr>
          <p:nvPr/>
        </p:nvSpPr>
        <p:spPr>
          <a:xfrm>
            <a:off x="5975537" y="1207009"/>
            <a:ext cx="2778761" cy="517065"/>
          </a:xfrm>
          <a:prstGeom prst="rect">
            <a:avLst/>
          </a:prstGeom>
        </p:spPr>
        <p:style>
          <a:lnRef idx="3">
            <a:schemeClr val="lt1"/>
          </a:lnRef>
          <a:fillRef idx="1">
            <a:schemeClr val="accent1"/>
          </a:fillRef>
          <a:effectRef idx="1">
            <a:schemeClr val="accent1"/>
          </a:effectRef>
          <a:fontRef idx="minor">
            <a:schemeClr val="lt1"/>
          </a:fontRef>
        </p:style>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n-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solidFill>
                  <a:schemeClr val="lt1"/>
                </a:soli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lt1"/>
                </a:soli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9pPr>
          </a:lstStyle>
          <a:p>
            <a:r>
              <a:rPr lang="en-US" sz="2400" dirty="0">
                <a:solidFill>
                  <a:schemeClr val="bg1"/>
                </a:solidFill>
              </a:rPr>
              <a:t>Data Protection</a:t>
            </a:r>
          </a:p>
        </p:txBody>
      </p:sp>
      <p:sp>
        <p:nvSpPr>
          <p:cNvPr id="9" name="Rectangle 8"/>
          <p:cNvSpPr/>
          <p:nvPr/>
        </p:nvSpPr>
        <p:spPr>
          <a:xfrm>
            <a:off x="5975535" y="1741907"/>
            <a:ext cx="2778763"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Transparent data encryption at rest – AES 256 bit</a:t>
            </a:r>
          </a:p>
          <a:p>
            <a:pPr marL="285750" indent="-285750">
              <a:buFont typeface="Arial" panose="020B0604020202020204" pitchFamily="34" charset="0"/>
              <a:buChar char="•"/>
            </a:pPr>
            <a:r>
              <a:rPr lang="en-US" dirty="0">
                <a:latin typeface="+mj-lt"/>
              </a:rPr>
              <a:t>Microsoft managed certificates and periodic rotation (90 days) by Microsoft</a:t>
            </a:r>
          </a:p>
          <a:p>
            <a:pPr marL="285750" indent="-285750">
              <a:buFont typeface="Arial" panose="020B0604020202020204" pitchFamily="34" charset="0"/>
              <a:buChar char="•"/>
            </a:pPr>
            <a:r>
              <a:rPr lang="en-US" dirty="0">
                <a:latin typeface="+mj-lt"/>
              </a:rPr>
              <a:t>Encrypted configuration, automatically results in encrypted Geo-DR backup, local snapshots, metadata and log files</a:t>
            </a:r>
          </a:p>
          <a:p>
            <a:pPr marL="285750" indent="-285750">
              <a:buFont typeface="Arial" panose="020B0604020202020204" pitchFamily="34" charset="0"/>
              <a:buChar char="•"/>
            </a:pPr>
            <a:r>
              <a:rPr lang="en-US" dirty="0">
                <a:latin typeface="+mj-lt"/>
              </a:rPr>
              <a:t>Encrypt using portal or T-SQL</a:t>
            </a:r>
          </a:p>
        </p:txBody>
      </p:sp>
      <p:sp>
        <p:nvSpPr>
          <p:cNvPr id="10" name="Text Placeholder 2"/>
          <p:cNvSpPr txBox="1">
            <a:spLocks/>
          </p:cNvSpPr>
          <p:nvPr/>
        </p:nvSpPr>
        <p:spPr>
          <a:xfrm>
            <a:off x="8868791" y="1189177"/>
            <a:ext cx="3130338" cy="517065"/>
          </a:xfrm>
          <a:prstGeom prst="rect">
            <a:avLst/>
          </a:prstGeom>
        </p:spPr>
        <p:style>
          <a:lnRef idx="3">
            <a:schemeClr val="lt1"/>
          </a:lnRef>
          <a:fillRef idx="1">
            <a:schemeClr val="accent1"/>
          </a:fillRef>
          <a:effectRef idx="1">
            <a:schemeClr val="accent1"/>
          </a:effectRef>
          <a:fontRef idx="minor">
            <a:schemeClr val="lt1"/>
          </a:fontRef>
        </p:style>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n-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solidFill>
                  <a:schemeClr val="lt1"/>
                </a:soli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lt1"/>
                </a:soli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9pPr>
          </a:lstStyle>
          <a:p>
            <a:r>
              <a:rPr lang="en-US" sz="2400" dirty="0">
                <a:solidFill>
                  <a:schemeClr val="bg1"/>
                </a:solidFill>
              </a:rPr>
              <a:t>Connection Security</a:t>
            </a:r>
          </a:p>
        </p:txBody>
      </p:sp>
      <p:sp>
        <p:nvSpPr>
          <p:cNvPr id="11" name="Rectangle 10"/>
          <p:cNvSpPr/>
          <p:nvPr/>
        </p:nvSpPr>
        <p:spPr>
          <a:xfrm>
            <a:off x="8868788" y="1724075"/>
            <a:ext cx="3130341"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Firewall rules used by both the server and the database to reject connection attempts from IP addresses that have not been explicitly whitelisted</a:t>
            </a:r>
          </a:p>
          <a:p>
            <a:pPr marL="285750" indent="-285750">
              <a:buFont typeface="Arial" panose="020B0604020202020204" pitchFamily="34" charset="0"/>
              <a:buChar char="•"/>
            </a:pPr>
            <a:r>
              <a:rPr lang="en-US" dirty="0">
                <a:latin typeface="+mj-lt"/>
              </a:rPr>
              <a:t>Set up server-level firewall rule to enable client access</a:t>
            </a:r>
          </a:p>
          <a:p>
            <a:endParaRPr lang="en-US" dirty="0">
              <a:latin typeface="+mj-lt"/>
            </a:endParaRPr>
          </a:p>
          <a:p>
            <a:pPr marL="571500" indent="-571500">
              <a:buFontTx/>
              <a:buChar char="-"/>
            </a:pPr>
            <a:endParaRPr lang="en-US" dirty="0">
              <a:latin typeface="+mj-lt"/>
            </a:endParaRPr>
          </a:p>
        </p:txBody>
      </p:sp>
    </p:spTree>
    <p:extLst>
      <p:ext uri="{BB962C8B-B14F-4D97-AF65-F5344CB8AC3E}">
        <p14:creationId xmlns:p14="http://schemas.microsoft.com/office/powerpoint/2010/main" val="219467693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 &amp; Threat Detection</a:t>
            </a:r>
          </a:p>
        </p:txBody>
      </p:sp>
      <p:sp>
        <p:nvSpPr>
          <p:cNvPr id="12" name="Text Placeholder 2"/>
          <p:cNvSpPr txBox="1">
            <a:spLocks/>
          </p:cNvSpPr>
          <p:nvPr/>
        </p:nvSpPr>
        <p:spPr>
          <a:xfrm>
            <a:off x="463286" y="1485685"/>
            <a:ext cx="5261653" cy="517065"/>
          </a:xfrm>
          <a:prstGeom prst="rect">
            <a:avLst/>
          </a:prstGeom>
        </p:spPr>
        <p:style>
          <a:lnRef idx="3">
            <a:schemeClr val="lt1"/>
          </a:lnRef>
          <a:fillRef idx="1">
            <a:schemeClr val="accent1"/>
          </a:fillRef>
          <a:effectRef idx="1">
            <a:schemeClr val="accent1"/>
          </a:effectRef>
          <a:fontRef idx="minor">
            <a:schemeClr val="lt1"/>
          </a:fontRef>
        </p:style>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n-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solidFill>
                  <a:schemeClr val="lt1"/>
                </a:soli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lt1"/>
                </a:soli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9pPr>
          </a:lstStyle>
          <a:p>
            <a:r>
              <a:rPr lang="en-US" sz="2400" dirty="0">
                <a:solidFill>
                  <a:schemeClr val="bg1"/>
                </a:solidFill>
              </a:rPr>
              <a:t>Auditing</a:t>
            </a:r>
          </a:p>
        </p:txBody>
      </p:sp>
      <p:sp>
        <p:nvSpPr>
          <p:cNvPr id="13" name="Rectangle 12"/>
          <p:cNvSpPr/>
          <p:nvPr/>
        </p:nvSpPr>
        <p:spPr>
          <a:xfrm>
            <a:off x="463284" y="2020583"/>
            <a:ext cx="5261655"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Audit log persisted in storage account</a:t>
            </a:r>
          </a:p>
          <a:p>
            <a:pPr marL="285750" indent="-285750">
              <a:buFont typeface="Arial" panose="020B0604020202020204" pitchFamily="34" charset="0"/>
              <a:buChar char="•"/>
            </a:pPr>
            <a:r>
              <a:rPr lang="en-US" dirty="0">
                <a:latin typeface="+mj-lt"/>
              </a:rPr>
              <a:t>Retain an audit trail of selected events by defining categories</a:t>
            </a:r>
          </a:p>
          <a:p>
            <a:pPr marL="285750" indent="-285750">
              <a:buFont typeface="Arial" panose="020B0604020202020204" pitchFamily="34" charset="0"/>
              <a:buChar char="•"/>
            </a:pPr>
            <a:r>
              <a:rPr lang="en-US" dirty="0">
                <a:latin typeface="+mj-lt"/>
              </a:rPr>
              <a:t>Report on database activity including some pre-configured reports.</a:t>
            </a:r>
          </a:p>
          <a:p>
            <a:pPr marL="285750" indent="-285750">
              <a:buFont typeface="Arial" panose="020B0604020202020204" pitchFamily="34" charset="0"/>
              <a:buChar char="•"/>
            </a:pPr>
            <a:r>
              <a:rPr lang="en-US" dirty="0">
                <a:latin typeface="+mj-lt"/>
              </a:rPr>
              <a:t>Excel dashboard template available</a:t>
            </a:r>
          </a:p>
          <a:p>
            <a:pPr marL="285750" indent="-285750">
              <a:buFont typeface="Arial" panose="020B0604020202020204" pitchFamily="34" charset="0"/>
              <a:buChar char="•"/>
            </a:pPr>
            <a:r>
              <a:rPr lang="en-US" dirty="0">
                <a:latin typeface="+mj-lt"/>
              </a:rPr>
              <a:t>Find suspicious events, unusual activity and trends</a:t>
            </a:r>
          </a:p>
        </p:txBody>
      </p:sp>
      <p:sp>
        <p:nvSpPr>
          <p:cNvPr id="18" name="Text Placeholder 2"/>
          <p:cNvSpPr txBox="1">
            <a:spLocks/>
          </p:cNvSpPr>
          <p:nvPr/>
        </p:nvSpPr>
        <p:spPr>
          <a:xfrm>
            <a:off x="5890460" y="1485685"/>
            <a:ext cx="5584454" cy="517065"/>
          </a:xfrm>
          <a:prstGeom prst="rect">
            <a:avLst/>
          </a:prstGeom>
        </p:spPr>
        <p:style>
          <a:lnRef idx="3">
            <a:schemeClr val="lt1"/>
          </a:lnRef>
          <a:fillRef idx="1">
            <a:schemeClr val="accent1"/>
          </a:fillRef>
          <a:effectRef idx="1">
            <a:schemeClr val="accent1"/>
          </a:effectRef>
          <a:fontRef idx="minor">
            <a:schemeClr val="lt1"/>
          </a:fontRef>
        </p:style>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n-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solidFill>
                  <a:schemeClr val="lt1"/>
                </a:soli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lt1"/>
                </a:soli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l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lt1"/>
                </a:solidFill>
                <a:latin typeface="+mn-lt"/>
                <a:ea typeface="+mn-ea"/>
                <a:cs typeface="+mn-cs"/>
              </a:defRPr>
            </a:lvl9pPr>
          </a:lstStyle>
          <a:p>
            <a:r>
              <a:rPr lang="en-US" sz="2400" dirty="0">
                <a:solidFill>
                  <a:schemeClr val="bg1"/>
                </a:solidFill>
              </a:rPr>
              <a:t>Threat Detection</a:t>
            </a:r>
          </a:p>
        </p:txBody>
      </p:sp>
      <p:sp>
        <p:nvSpPr>
          <p:cNvPr id="19" name="Rectangle 18"/>
          <p:cNvSpPr/>
          <p:nvPr/>
        </p:nvSpPr>
        <p:spPr>
          <a:xfrm>
            <a:off x="5890458" y="2020583"/>
            <a:ext cx="558445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mj-lt"/>
              </a:rPr>
              <a:t>A new layer of security</a:t>
            </a:r>
          </a:p>
          <a:p>
            <a:pPr marL="285750" indent="-285750">
              <a:buFont typeface="Arial" panose="020B0604020202020204" pitchFamily="34" charset="0"/>
              <a:buChar char="•"/>
            </a:pPr>
            <a:r>
              <a:rPr lang="en-US" dirty="0">
                <a:latin typeface="+mj-lt"/>
              </a:rPr>
              <a:t>Detect and respond to potential threats as they occur by providing alerts on anomalous activities</a:t>
            </a:r>
          </a:p>
          <a:p>
            <a:pPr marL="285750" indent="-285750">
              <a:buFont typeface="Arial" panose="020B0604020202020204" pitchFamily="34" charset="0"/>
              <a:buChar char="•"/>
            </a:pPr>
            <a:r>
              <a:rPr lang="en-US" dirty="0">
                <a:latin typeface="+mj-lt"/>
              </a:rPr>
              <a:t>Makes it simple to address potential threats without a need for a security expert</a:t>
            </a:r>
          </a:p>
        </p:txBody>
      </p:sp>
    </p:spTree>
    <p:extLst>
      <p:ext uri="{BB962C8B-B14F-4D97-AF65-F5344CB8AC3E}">
        <p14:creationId xmlns:p14="http://schemas.microsoft.com/office/powerpoint/2010/main" val="125412435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Best Practices</a:t>
            </a:r>
          </a:p>
        </p:txBody>
      </p:sp>
    </p:spTree>
    <p:extLst>
      <p:ext uri="{BB962C8B-B14F-4D97-AF65-F5344CB8AC3E}">
        <p14:creationId xmlns:p14="http://schemas.microsoft.com/office/powerpoint/2010/main" val="2313743986"/>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4801314"/>
          </a:xfrm>
        </p:spPr>
        <p:txBody>
          <a:bodyPr/>
          <a:lstStyle/>
          <a:p>
            <a:r>
              <a:rPr lang="en-US" sz="2800" dirty="0">
                <a:latin typeface="+mn-lt"/>
              </a:rPr>
              <a:t>Cost management:</a:t>
            </a:r>
          </a:p>
          <a:p>
            <a:r>
              <a:rPr lang="en-US" sz="2400" i="1" dirty="0"/>
              <a:t>	Reduce cost with pause and scale down</a:t>
            </a:r>
          </a:p>
          <a:p>
            <a:endParaRPr lang="en-US" sz="2400" i="1" dirty="0"/>
          </a:p>
          <a:p>
            <a:r>
              <a:rPr lang="en-US" sz="2800" dirty="0">
                <a:latin typeface="+mn-lt"/>
              </a:rPr>
              <a:t>Pausing/scaling:</a:t>
            </a:r>
          </a:p>
          <a:p>
            <a:r>
              <a:rPr lang="en-US" sz="2400" i="1" dirty="0"/>
              <a:t>	Drain transactions prior to pausing/scaling</a:t>
            </a:r>
            <a:br>
              <a:rPr lang="en-US" sz="2400" i="1" dirty="0"/>
            </a:br>
            <a:endParaRPr lang="en-US" sz="2400" i="1" dirty="0"/>
          </a:p>
          <a:p>
            <a:r>
              <a:rPr lang="en-US" sz="2800" dirty="0">
                <a:latin typeface="+mn-lt"/>
              </a:rPr>
              <a:t>Statistics:</a:t>
            </a:r>
          </a:p>
          <a:p>
            <a:r>
              <a:rPr lang="en-US" sz="2400" i="1" dirty="0"/>
              <a:t>	Maintain statistics for performance </a:t>
            </a:r>
            <a:br>
              <a:rPr lang="en-US" sz="2400" i="1" dirty="0"/>
            </a:br>
            <a:endParaRPr lang="en-US" sz="3200" dirty="0">
              <a:latin typeface="+mn-lt"/>
            </a:endParaRPr>
          </a:p>
          <a:p>
            <a:r>
              <a:rPr lang="en-US" sz="2800" dirty="0">
                <a:latin typeface="+mn-lt"/>
              </a:rPr>
              <a:t>External tables:</a:t>
            </a:r>
          </a:p>
          <a:p>
            <a:r>
              <a:rPr lang="en-US" sz="2400" i="1" dirty="0"/>
              <a:t>	Save locally, then query (versus </a:t>
            </a:r>
            <a:r>
              <a:rPr lang="en-US" sz="2400" i="1" dirty="0" err="1"/>
              <a:t>PolyBase</a:t>
            </a:r>
            <a:r>
              <a:rPr lang="en-US" sz="2400" i="1" dirty="0"/>
              <a:t> query)</a:t>
            </a:r>
          </a:p>
        </p:txBody>
      </p:sp>
    </p:spTree>
    <p:extLst>
      <p:ext uri="{BB962C8B-B14F-4D97-AF65-F5344CB8AC3E}">
        <p14:creationId xmlns:p14="http://schemas.microsoft.com/office/powerpoint/2010/main" val="16676412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0068" y="365560"/>
            <a:ext cx="11651867" cy="625387"/>
          </a:xfrm>
        </p:spPr>
        <p:txBody>
          <a:bodyPr>
            <a:normAutofit fontScale="90000"/>
          </a:bodyPr>
          <a:lstStyle/>
          <a:p>
            <a:r>
              <a:rPr lang="en-US" dirty="0"/>
              <a:t>…pause compute when you don’t need it</a:t>
            </a:r>
          </a:p>
        </p:txBody>
      </p:sp>
      <p:sp>
        <p:nvSpPr>
          <p:cNvPr id="110" name="TextBox 109"/>
          <p:cNvSpPr txBox="1"/>
          <p:nvPr/>
        </p:nvSpPr>
        <p:spPr>
          <a:xfrm>
            <a:off x="270701" y="1506208"/>
            <a:ext cx="5478287" cy="572383"/>
          </a:xfrm>
          <a:prstGeom prst="rect">
            <a:avLst/>
          </a:prstGeom>
          <a:noFill/>
        </p:spPr>
        <p:txBody>
          <a:bodyPr wrap="square" lIns="182854" tIns="146284" rIns="182854" bIns="146284" rtlCol="0" anchor="t">
            <a:spAutoFit/>
          </a:bodyPr>
          <a:lstStyle/>
          <a:p>
            <a:pPr defTabSz="896386">
              <a:lnSpc>
                <a:spcPct val="90000"/>
              </a:lnSpc>
              <a:spcAft>
                <a:spcPts val="2400"/>
              </a:spcAft>
              <a:buClr>
                <a:schemeClr val="tx2"/>
              </a:buClr>
            </a:pPr>
            <a:r>
              <a:rPr lang="en-US" sz="2000" kern="0" dirty="0">
                <a:solidFill>
                  <a:schemeClr val="accent2"/>
                </a:solidFill>
                <a:latin typeface="Segoe UI Light" charset="0"/>
                <a:ea typeface="Segoe UI Black" panose="020B0A02040204020203" pitchFamily="34" charset="0"/>
                <a:cs typeface="Segoe UI" panose="020B0502040204020203" pitchFamily="34" charset="0"/>
              </a:rPr>
              <a:t>No need to over-provision or over-pay</a:t>
            </a:r>
          </a:p>
        </p:txBody>
      </p:sp>
      <p:sp>
        <p:nvSpPr>
          <p:cNvPr id="111" name="TextBox 110"/>
          <p:cNvSpPr txBox="1"/>
          <p:nvPr/>
        </p:nvSpPr>
        <p:spPr>
          <a:xfrm>
            <a:off x="270067" y="2091172"/>
            <a:ext cx="5629921" cy="572383"/>
          </a:xfrm>
          <a:prstGeom prst="rect">
            <a:avLst/>
          </a:prstGeom>
          <a:noFill/>
        </p:spPr>
        <p:txBody>
          <a:bodyPr wrap="square" lIns="182854" tIns="146284" rIns="182854" bIns="146284" rtlCol="0" anchor="t">
            <a:spAutoFit/>
          </a:bodyPr>
          <a:lstStyle/>
          <a:p>
            <a:pPr defTabSz="896386">
              <a:lnSpc>
                <a:spcPct val="90000"/>
              </a:lnSpc>
              <a:spcAft>
                <a:spcPts val="2400"/>
              </a:spcAft>
              <a:buClr>
                <a:schemeClr val="tx2"/>
              </a:buClr>
            </a:pPr>
            <a:r>
              <a:rPr lang="en-US" sz="2000" kern="0" dirty="0">
                <a:solidFill>
                  <a:schemeClr val="accent2"/>
                </a:solidFill>
                <a:latin typeface="Segoe UI Light" charset="0"/>
                <a:ea typeface="Segoe UI Black" panose="020B0A02040204020203" pitchFamily="34" charset="0"/>
                <a:cs typeface="Segoe UI" panose="020B0502040204020203" pitchFamily="34" charset="0"/>
              </a:rPr>
              <a:t>More freedom to right-size your environment</a:t>
            </a:r>
          </a:p>
        </p:txBody>
      </p:sp>
      <p:sp>
        <p:nvSpPr>
          <p:cNvPr id="113" name="TextBox 112"/>
          <p:cNvSpPr txBox="1"/>
          <p:nvPr/>
        </p:nvSpPr>
        <p:spPr>
          <a:xfrm>
            <a:off x="270068" y="2714209"/>
            <a:ext cx="5656812" cy="1142843"/>
          </a:xfrm>
          <a:prstGeom prst="rect">
            <a:avLst/>
          </a:prstGeom>
          <a:noFill/>
        </p:spPr>
        <p:txBody>
          <a:bodyPr wrap="square" lIns="182854" tIns="146284" rIns="182854" bIns="146284" rtlCol="0" anchor="t">
            <a:spAutoFit/>
          </a:bodyPr>
          <a:lstStyle/>
          <a:p>
            <a:pPr defTabSz="896386">
              <a:lnSpc>
                <a:spcPct val="90000"/>
              </a:lnSpc>
              <a:spcAft>
                <a:spcPts val="2400"/>
              </a:spcAft>
              <a:buClr>
                <a:schemeClr val="tx2"/>
              </a:buClr>
            </a:pPr>
            <a:r>
              <a:rPr lang="en-US" sz="2000" kern="0" dirty="0">
                <a:solidFill>
                  <a:schemeClr val="accent2"/>
                </a:solidFill>
                <a:latin typeface="Segoe UI Light" charset="0"/>
                <a:ea typeface="Segoe UI Black" panose="020B0A02040204020203" pitchFamily="34" charset="0"/>
                <a:cs typeface="Segoe UI" panose="020B0502040204020203" pitchFamily="34" charset="0"/>
              </a:rPr>
              <a:t>Bring all your data with no tradeoffs on what data to ingest - run compute only on the datasets that matter</a:t>
            </a:r>
          </a:p>
        </p:txBody>
      </p:sp>
      <p:grpSp>
        <p:nvGrpSpPr>
          <p:cNvPr id="96" name="Group 95"/>
          <p:cNvGrpSpPr/>
          <p:nvPr/>
        </p:nvGrpSpPr>
        <p:grpSpPr>
          <a:xfrm>
            <a:off x="864" y="6619289"/>
            <a:ext cx="12190271" cy="238225"/>
            <a:chOff x="-1" y="6619741"/>
            <a:chExt cx="12192000" cy="238259"/>
          </a:xfrm>
        </p:grpSpPr>
        <p:sp>
          <p:nvSpPr>
            <p:cNvPr id="97" name="Rectangle 96"/>
            <p:cNvSpPr/>
            <p:nvPr/>
          </p:nvSpPr>
          <p:spPr>
            <a:xfrm>
              <a:off x="-1" y="6619741"/>
              <a:ext cx="7192240" cy="23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sp>
          <p:nvSpPr>
            <p:cNvPr id="98" name="Rectangle 97"/>
            <p:cNvSpPr/>
            <p:nvPr/>
          </p:nvSpPr>
          <p:spPr>
            <a:xfrm>
              <a:off x="7192238" y="6619741"/>
              <a:ext cx="4999761" cy="23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dirty="0">
                <a:solidFill>
                  <a:sysClr val="windowText" lastClr="000000"/>
                </a:solidFill>
              </a:endParaRPr>
            </a:p>
          </p:txBody>
        </p:sp>
      </p:grpSp>
      <p:grpSp>
        <p:nvGrpSpPr>
          <p:cNvPr id="5" name="Group 4"/>
          <p:cNvGrpSpPr/>
          <p:nvPr/>
        </p:nvGrpSpPr>
        <p:grpSpPr>
          <a:xfrm>
            <a:off x="6234053" y="1667799"/>
            <a:ext cx="5687882" cy="3906850"/>
            <a:chOff x="4938753" y="1434347"/>
            <a:chExt cx="6769073" cy="4649490"/>
          </a:xfrm>
        </p:grpSpPr>
        <p:grpSp>
          <p:nvGrpSpPr>
            <p:cNvPr id="2" name="Group 1"/>
            <p:cNvGrpSpPr/>
            <p:nvPr/>
          </p:nvGrpSpPr>
          <p:grpSpPr>
            <a:xfrm>
              <a:off x="4938753" y="1631428"/>
              <a:ext cx="6769073" cy="4452409"/>
              <a:chOff x="4938753" y="1631428"/>
              <a:chExt cx="6769073" cy="4452409"/>
            </a:xfrm>
          </p:grpSpPr>
          <p:sp>
            <p:nvSpPr>
              <p:cNvPr id="117" name="Freeform 116"/>
              <p:cNvSpPr>
                <a:spLocks noChangeAspect="1" noEditPoints="1"/>
              </p:cNvSpPr>
              <p:nvPr/>
            </p:nvSpPr>
            <p:spPr bwMode="black">
              <a:xfrm>
                <a:off x="4938753" y="1631428"/>
                <a:ext cx="6769073" cy="4452409"/>
              </a:xfrm>
              <a:custGeom>
                <a:avLst/>
                <a:gdLst>
                  <a:gd name="T0" fmla="*/ 912 w 958"/>
                  <a:gd name="T1" fmla="*/ 0 h 666"/>
                  <a:gd name="T2" fmla="*/ 47 w 958"/>
                  <a:gd name="T3" fmla="*/ 0 h 666"/>
                  <a:gd name="T4" fmla="*/ 0 w 958"/>
                  <a:gd name="T5" fmla="*/ 47 h 666"/>
                  <a:gd name="T6" fmla="*/ 0 w 958"/>
                  <a:gd name="T7" fmla="*/ 620 h 666"/>
                  <a:gd name="T8" fmla="*/ 47 w 958"/>
                  <a:gd name="T9" fmla="*/ 666 h 666"/>
                  <a:gd name="T10" fmla="*/ 912 w 958"/>
                  <a:gd name="T11" fmla="*/ 666 h 666"/>
                  <a:gd name="T12" fmla="*/ 958 w 958"/>
                  <a:gd name="T13" fmla="*/ 620 h 666"/>
                  <a:gd name="T14" fmla="*/ 958 w 958"/>
                  <a:gd name="T15" fmla="*/ 47 h 666"/>
                  <a:gd name="T16" fmla="*/ 912 w 958"/>
                  <a:gd name="T17" fmla="*/ 0 h 666"/>
                  <a:gd name="T18" fmla="*/ 479 w 958"/>
                  <a:gd name="T19" fmla="*/ 16 h 666"/>
                  <a:gd name="T20" fmla="*/ 490 w 958"/>
                  <a:gd name="T21" fmla="*/ 26 h 666"/>
                  <a:gd name="T22" fmla="*/ 479 w 958"/>
                  <a:gd name="T23" fmla="*/ 37 h 666"/>
                  <a:gd name="T24" fmla="*/ 468 w 958"/>
                  <a:gd name="T25" fmla="*/ 26 h 666"/>
                  <a:gd name="T26" fmla="*/ 479 w 958"/>
                  <a:gd name="T27" fmla="*/ 16 h 666"/>
                  <a:gd name="T28" fmla="*/ 479 w 958"/>
                  <a:gd name="T29" fmla="*/ 648 h 666"/>
                  <a:gd name="T30" fmla="*/ 458 w 958"/>
                  <a:gd name="T31" fmla="*/ 627 h 666"/>
                  <a:gd name="T32" fmla="*/ 479 w 958"/>
                  <a:gd name="T33" fmla="*/ 606 h 666"/>
                  <a:gd name="T34" fmla="*/ 500 w 958"/>
                  <a:gd name="T35" fmla="*/ 627 h 666"/>
                  <a:gd name="T36" fmla="*/ 479 w 958"/>
                  <a:gd name="T37" fmla="*/ 648 h 666"/>
                  <a:gd name="T38" fmla="*/ 905 w 958"/>
                  <a:gd name="T39" fmla="*/ 594 h 666"/>
                  <a:gd name="T40" fmla="*/ 53 w 958"/>
                  <a:gd name="T41" fmla="*/ 594 h 666"/>
                  <a:gd name="T42" fmla="*/ 53 w 958"/>
                  <a:gd name="T43" fmla="*/ 53 h 666"/>
                  <a:gd name="T44" fmla="*/ 905 w 958"/>
                  <a:gd name="T45" fmla="*/ 53 h 666"/>
                  <a:gd name="T46" fmla="*/ 905 w 958"/>
                  <a:gd name="T47" fmla="*/ 594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8" h="666">
                    <a:moveTo>
                      <a:pt x="912" y="0"/>
                    </a:moveTo>
                    <a:cubicBezTo>
                      <a:pt x="47" y="0"/>
                      <a:pt x="47" y="0"/>
                      <a:pt x="47" y="0"/>
                    </a:cubicBezTo>
                    <a:cubicBezTo>
                      <a:pt x="21" y="0"/>
                      <a:pt x="0" y="21"/>
                      <a:pt x="0" y="47"/>
                    </a:cubicBezTo>
                    <a:cubicBezTo>
                      <a:pt x="0" y="620"/>
                      <a:pt x="0" y="620"/>
                      <a:pt x="0" y="620"/>
                    </a:cubicBezTo>
                    <a:cubicBezTo>
                      <a:pt x="0" y="645"/>
                      <a:pt x="21" y="666"/>
                      <a:pt x="47" y="666"/>
                    </a:cubicBezTo>
                    <a:cubicBezTo>
                      <a:pt x="912" y="666"/>
                      <a:pt x="912" y="666"/>
                      <a:pt x="912" y="666"/>
                    </a:cubicBezTo>
                    <a:cubicBezTo>
                      <a:pt x="937" y="666"/>
                      <a:pt x="958" y="645"/>
                      <a:pt x="958" y="620"/>
                    </a:cubicBezTo>
                    <a:cubicBezTo>
                      <a:pt x="958" y="47"/>
                      <a:pt x="958" y="47"/>
                      <a:pt x="958" y="47"/>
                    </a:cubicBezTo>
                    <a:cubicBezTo>
                      <a:pt x="958" y="21"/>
                      <a:pt x="937" y="0"/>
                      <a:pt x="912" y="0"/>
                    </a:cubicBezTo>
                    <a:close/>
                    <a:moveTo>
                      <a:pt x="479" y="16"/>
                    </a:moveTo>
                    <a:cubicBezTo>
                      <a:pt x="485" y="16"/>
                      <a:pt x="490" y="21"/>
                      <a:pt x="490" y="26"/>
                    </a:cubicBezTo>
                    <a:cubicBezTo>
                      <a:pt x="490" y="32"/>
                      <a:pt x="485" y="37"/>
                      <a:pt x="479" y="37"/>
                    </a:cubicBezTo>
                    <a:cubicBezTo>
                      <a:pt x="474" y="37"/>
                      <a:pt x="468" y="32"/>
                      <a:pt x="468" y="26"/>
                    </a:cubicBezTo>
                    <a:cubicBezTo>
                      <a:pt x="468" y="21"/>
                      <a:pt x="474" y="16"/>
                      <a:pt x="479" y="16"/>
                    </a:cubicBezTo>
                    <a:close/>
                    <a:moveTo>
                      <a:pt x="479" y="648"/>
                    </a:moveTo>
                    <a:cubicBezTo>
                      <a:pt x="467" y="648"/>
                      <a:pt x="458" y="639"/>
                      <a:pt x="458" y="627"/>
                    </a:cubicBezTo>
                    <a:cubicBezTo>
                      <a:pt x="458" y="616"/>
                      <a:pt x="467" y="606"/>
                      <a:pt x="479" y="606"/>
                    </a:cubicBezTo>
                    <a:cubicBezTo>
                      <a:pt x="491" y="606"/>
                      <a:pt x="500" y="616"/>
                      <a:pt x="500" y="627"/>
                    </a:cubicBezTo>
                    <a:cubicBezTo>
                      <a:pt x="500" y="639"/>
                      <a:pt x="491" y="648"/>
                      <a:pt x="479" y="648"/>
                    </a:cubicBezTo>
                    <a:close/>
                    <a:moveTo>
                      <a:pt x="905" y="594"/>
                    </a:moveTo>
                    <a:cubicBezTo>
                      <a:pt x="53" y="594"/>
                      <a:pt x="53" y="594"/>
                      <a:pt x="53" y="594"/>
                    </a:cubicBezTo>
                    <a:cubicBezTo>
                      <a:pt x="53" y="53"/>
                      <a:pt x="53" y="53"/>
                      <a:pt x="53" y="53"/>
                    </a:cubicBezTo>
                    <a:cubicBezTo>
                      <a:pt x="905" y="53"/>
                      <a:pt x="905" y="53"/>
                      <a:pt x="905" y="53"/>
                    </a:cubicBezTo>
                    <a:lnTo>
                      <a:pt x="905" y="594"/>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7" name="Picture 106"/>
              <p:cNvPicPr>
                <a:picLocks noChangeAspect="1"/>
              </p:cNvPicPr>
              <p:nvPr/>
            </p:nvPicPr>
            <p:blipFill rotWithShape="1">
              <a:blip r:embed="rId2">
                <a:extLst>
                  <a:ext uri="{28A0092B-C50C-407E-A947-70E740481C1C}">
                    <a14:useLocalDpi xmlns:a14="http://schemas.microsoft.com/office/drawing/2010/main" val="0"/>
                  </a:ext>
                </a:extLst>
              </a:blip>
              <a:srcRect t="7659" r="27028" b="14565"/>
              <a:stretch/>
            </p:blipFill>
            <p:spPr>
              <a:xfrm>
                <a:off x="5274925" y="1956430"/>
                <a:ext cx="6067339" cy="3656691"/>
              </a:xfrm>
              <a:prstGeom prst="rect">
                <a:avLst/>
              </a:prstGeom>
            </p:spPr>
          </p:pic>
        </p:grpSp>
        <p:sp>
          <p:nvSpPr>
            <p:cNvPr id="119" name="Rectangle 118"/>
            <p:cNvSpPr/>
            <p:nvPr/>
          </p:nvSpPr>
          <p:spPr bwMode="auto">
            <a:xfrm>
              <a:off x="5274925" y="1956429"/>
              <a:ext cx="6067339" cy="3656691"/>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6190817" y="1434347"/>
              <a:ext cx="2912196" cy="2912196"/>
              <a:chOff x="5153127" y="1526504"/>
              <a:chExt cx="2912196" cy="2912196"/>
            </a:xfrm>
          </p:grpSpPr>
          <p:pic>
            <p:nvPicPr>
              <p:cNvPr id="121" name="Picture 120"/>
              <p:cNvPicPr>
                <a:picLocks noChangeAspect="1"/>
              </p:cNvPicPr>
              <p:nvPr/>
            </p:nvPicPr>
            <p:blipFill rotWithShape="1">
              <a:blip r:embed="rId2">
                <a:extLst>
                  <a:ext uri="{28A0092B-C50C-407E-A947-70E740481C1C}">
                    <a14:useLocalDpi xmlns:a14="http://schemas.microsoft.com/office/drawing/2010/main" val="0"/>
                  </a:ext>
                </a:extLst>
              </a:blip>
              <a:srcRect l="252" t="8498" r="78981" b="54775"/>
              <a:stretch/>
            </p:blipFill>
            <p:spPr>
              <a:xfrm>
                <a:off x="5153127" y="1526504"/>
                <a:ext cx="2912196" cy="2912196"/>
              </a:xfrm>
              <a:prstGeom prst="ellipse">
                <a:avLst/>
              </a:prstGeom>
              <a:ln w="38100">
                <a:solidFill>
                  <a:schemeClr val="accent1"/>
                </a:solidFill>
              </a:ln>
            </p:spPr>
          </p:pic>
          <p:sp>
            <p:nvSpPr>
              <p:cNvPr id="122" name="TextBox 121"/>
              <p:cNvSpPr txBox="1"/>
              <p:nvPr/>
            </p:nvSpPr>
            <p:spPr>
              <a:xfrm>
                <a:off x="6204958" y="1908190"/>
                <a:ext cx="640342" cy="333360"/>
              </a:xfrm>
              <a:prstGeom prst="rect">
                <a:avLst/>
              </a:prstGeom>
              <a:solidFill>
                <a:schemeClr val="bg1">
                  <a:lumMod val="95000"/>
                </a:schemeClr>
              </a:solidFill>
            </p:spPr>
            <p:txBody>
              <a:bodyPr wrap="square" lIns="0" tIns="0" rIns="0" bIns="0" rtlCol="0" anchor="ctr" anchorCtr="0">
                <a:noAutofit/>
              </a:bodyPr>
              <a:lstStyle/>
              <a:p>
                <a:pPr algn="ctr" defTabSz="896386">
                  <a:lnSpc>
                    <a:spcPct val="90000"/>
                  </a:lnSpc>
                  <a:spcAft>
                    <a:spcPts val="2400"/>
                  </a:spcAft>
                  <a:buClr>
                    <a:schemeClr val="tx2"/>
                  </a:buClr>
                </a:pPr>
                <a:r>
                  <a:rPr lang="en-US" sz="1400" kern="0" dirty="0">
                    <a:solidFill>
                      <a:schemeClr val="tx2"/>
                    </a:solidFill>
                    <a:ea typeface="Segoe UI Black" panose="020B0A02040204020203" pitchFamily="34" charset="0"/>
                    <a:cs typeface="Segoe UI" panose="020B0502040204020203" pitchFamily="34" charset="0"/>
                  </a:rPr>
                  <a:t>Pause</a:t>
                </a:r>
              </a:p>
            </p:txBody>
          </p:sp>
        </p:grpSp>
      </p:grpSp>
      <p:sp>
        <p:nvSpPr>
          <p:cNvPr id="6" name="Rectangle 5"/>
          <p:cNvSpPr/>
          <p:nvPr/>
        </p:nvSpPr>
        <p:spPr>
          <a:xfrm>
            <a:off x="335142" y="3801854"/>
            <a:ext cx="5796587" cy="2583154"/>
          </a:xfrm>
          <a:prstGeom prst="rect">
            <a:avLst/>
          </a:prstGeom>
        </p:spPr>
        <p:txBody>
          <a:bodyPr wrap="square">
            <a:spAutoFit/>
          </a:bodyPr>
          <a:lstStyle/>
          <a:p>
            <a:pPr defTabSz="896386"/>
            <a:r>
              <a:rPr lang="en-US" i="1" kern="0" dirty="0">
                <a:solidFill>
                  <a:schemeClr val="accent1">
                    <a:lumMod val="75000"/>
                  </a:schemeClr>
                </a:solidFill>
                <a:latin typeface="Segoe UI Light" panose="020B0502040204020203" pitchFamily="34" charset="0"/>
                <a:ea typeface="Calibri" panose="020F0502020204030204" pitchFamily="34" charset="0"/>
                <a:cs typeface="Segoe UI Light" panose="020B0502040204020203" pitchFamily="34" charset="0"/>
              </a:rPr>
              <a:t>“When we learned about the pause and resume capabilities of SQL Data Warehouse, </a:t>
            </a:r>
            <a:r>
              <a:rPr lang="en-US" b="1" i="1" kern="0" dirty="0">
                <a:solidFill>
                  <a:sysClr val="windowText" lastClr="000000"/>
                </a:solidFill>
                <a:latin typeface="Segoe UI Light" panose="020B0502040204020203" pitchFamily="34" charset="0"/>
                <a:ea typeface="Calibri" panose="020F0502020204030204" pitchFamily="34" charset="0"/>
                <a:cs typeface="Segoe UI Light" panose="020B0502040204020203" pitchFamily="34" charset="0"/>
              </a:rPr>
              <a:t>we switched from AWS Redshift</a:t>
            </a:r>
            <a:r>
              <a:rPr lang="en-US" i="1" kern="0" dirty="0">
                <a:solidFill>
                  <a:sysClr val="windowText" lastClr="000000"/>
                </a:solidFill>
                <a:latin typeface="Segoe UI Light" panose="020B0502040204020203" pitchFamily="34" charset="0"/>
                <a:ea typeface="Calibri" panose="020F0502020204030204" pitchFamily="34" charset="0"/>
                <a:cs typeface="Segoe UI Light" panose="020B0502040204020203" pitchFamily="34" charset="0"/>
              </a:rPr>
              <a:t>, </a:t>
            </a:r>
            <a:r>
              <a:rPr lang="en-US" b="1" i="1" kern="0" dirty="0">
                <a:solidFill>
                  <a:sysClr val="windowText" lastClr="000000"/>
                </a:solidFill>
                <a:latin typeface="Segoe UI Light" panose="020B0502040204020203" pitchFamily="34" charset="0"/>
                <a:ea typeface="Calibri" panose="020F0502020204030204" pitchFamily="34" charset="0"/>
                <a:cs typeface="Segoe UI Light" panose="020B0502040204020203" pitchFamily="34" charset="0"/>
              </a:rPr>
              <a:t>migrating over 25TB of uncompressed data over a week for the simple reason of saving money</a:t>
            </a:r>
            <a:r>
              <a:rPr lang="en-US" i="1" kern="0" dirty="0">
                <a:solidFill>
                  <a:sysClr val="windowText" lastClr="000000"/>
                </a:solidFill>
                <a:latin typeface="Segoe UI Light" panose="020B0502040204020203" pitchFamily="34" charset="0"/>
                <a:ea typeface="Calibri" panose="020F0502020204030204" pitchFamily="34" charset="0"/>
                <a:cs typeface="Segoe UI Light" panose="020B0502040204020203" pitchFamily="34" charset="0"/>
              </a:rPr>
              <a:t>. </a:t>
            </a:r>
            <a:r>
              <a:rPr lang="en-US" i="1" kern="0" dirty="0">
                <a:solidFill>
                  <a:schemeClr val="accent1">
                    <a:lumMod val="75000"/>
                  </a:schemeClr>
                </a:solidFill>
                <a:latin typeface="Segoe UI Light" panose="020B0502040204020203" pitchFamily="34" charset="0"/>
                <a:ea typeface="Calibri" panose="020F0502020204030204" pitchFamily="34" charset="0"/>
                <a:cs typeface="Segoe UI Light" panose="020B0502040204020203" pitchFamily="34" charset="0"/>
              </a:rPr>
              <a:t>To meet our business intelligence requirements, we load data once or twice a month and then build reports for our customers. Not having the data warehouse service running all the time is key for our business and our bottom line.” </a:t>
            </a:r>
          </a:p>
          <a:p>
            <a:pPr defTabSz="896386"/>
            <a:r>
              <a:rPr lang="en-US" kern="0" dirty="0">
                <a:solidFill>
                  <a:schemeClr val="accent3"/>
                </a:solidFill>
                <a:latin typeface="Segoe UI Light" panose="020B0502040204020203" pitchFamily="34" charset="0"/>
                <a:ea typeface="Calibri" panose="020F0502020204030204" pitchFamily="34" charset="0"/>
                <a:cs typeface="Segoe UI Light" panose="020B0502040204020203" pitchFamily="34" charset="0"/>
              </a:rPr>
              <a:t>Bill Sabo, Integral Analytics</a:t>
            </a:r>
            <a:r>
              <a:rPr lang="en-US" kern="0" dirty="0">
                <a:solidFill>
                  <a:schemeClr val="accent1">
                    <a:lumMod val="75000"/>
                  </a:schemeClr>
                </a:solidFill>
                <a:latin typeface="Segoe UI Light" panose="020B0502040204020203" pitchFamily="34" charset="0"/>
                <a:ea typeface="Calibri" panose="020F0502020204030204" pitchFamily="34" charset="0"/>
                <a:cs typeface="Segoe UI Light" panose="020B0502040204020203" pitchFamily="34" charset="0"/>
              </a:rPr>
              <a:t>.</a:t>
            </a:r>
            <a:endParaRPr lang="en-US" kern="0" dirty="0">
              <a:solidFill>
                <a:schemeClr val="accent1">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23147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0"/>
            <a:ext cx="11655840" cy="899665"/>
          </a:xfrm>
        </p:spPr>
        <p:txBody>
          <a:bodyPr/>
          <a:lstStyle/>
          <a:p>
            <a:r>
              <a:rPr lang="en-US" dirty="0"/>
              <a:t>Best practice</a:t>
            </a:r>
          </a:p>
        </p:txBody>
      </p:sp>
      <p:sp>
        <p:nvSpPr>
          <p:cNvPr id="3" name="Text Placeholder 2"/>
          <p:cNvSpPr>
            <a:spLocks noGrp="1"/>
          </p:cNvSpPr>
          <p:nvPr>
            <p:ph type="body" sz="quarter" idx="10"/>
          </p:nvPr>
        </p:nvSpPr>
        <p:spPr>
          <a:xfrm>
            <a:off x="269239" y="899665"/>
            <a:ext cx="11653523" cy="6105197"/>
          </a:xfrm>
        </p:spPr>
        <p:txBody>
          <a:bodyPr/>
          <a:lstStyle/>
          <a:p>
            <a:r>
              <a:rPr lang="en-US" sz="2800" dirty="0">
                <a:latin typeface="+mn-lt"/>
              </a:rPr>
              <a:t>Scaling:</a:t>
            </a:r>
          </a:p>
          <a:p>
            <a:r>
              <a:rPr lang="en-US" sz="2400" i="1" dirty="0"/>
              <a:t>	Check DMV </a:t>
            </a:r>
            <a:r>
              <a:rPr lang="en-US" sz="2400" i="1" dirty="0" err="1"/>
              <a:t>sys.dm_pdw_exec_requests</a:t>
            </a:r>
            <a:r>
              <a:rPr lang="en-US" sz="2400" i="1" dirty="0"/>
              <a:t> before “Change SLO” to make sure no 	running requests</a:t>
            </a:r>
          </a:p>
          <a:p>
            <a:endParaRPr lang="en-US" sz="2400" i="1" dirty="0"/>
          </a:p>
          <a:p>
            <a:r>
              <a:rPr lang="en-US" sz="2800" dirty="0">
                <a:latin typeface="+mn-lt"/>
              </a:rPr>
              <a:t>Loading:</a:t>
            </a:r>
          </a:p>
          <a:p>
            <a:r>
              <a:rPr lang="en-US" sz="2400" i="1" dirty="0"/>
              <a:t>	Use </a:t>
            </a:r>
            <a:r>
              <a:rPr lang="en-US" sz="2400" i="1" dirty="0" err="1"/>
              <a:t>PolyBase</a:t>
            </a:r>
            <a:endParaRPr lang="en-US" sz="2400" i="1" dirty="0"/>
          </a:p>
          <a:p>
            <a:r>
              <a:rPr lang="en-US" sz="2400" i="1" dirty="0"/>
              <a:t>	Scaling provides additional readers/IO</a:t>
            </a:r>
          </a:p>
          <a:p>
            <a:r>
              <a:rPr lang="en-US" sz="2400" i="1" dirty="0"/>
              <a:t>	CTAS to a partition and switch partition</a:t>
            </a:r>
          </a:p>
          <a:p>
            <a:r>
              <a:rPr lang="en-US" sz="2400" i="1" dirty="0"/>
              <a:t>	Use appropriate resource class for bulk insert</a:t>
            </a:r>
          </a:p>
          <a:p>
            <a:r>
              <a:rPr lang="en-US" sz="2400" i="1" dirty="0"/>
              <a:t>	No singleton inserts - Batch single row inserts into larger loads</a:t>
            </a:r>
          </a:p>
          <a:p>
            <a:endParaRPr lang="en-US" sz="2400" i="1" dirty="0"/>
          </a:p>
          <a:p>
            <a:r>
              <a:rPr lang="en-US" sz="2800" dirty="0">
                <a:latin typeface="+mn-lt"/>
              </a:rPr>
              <a:t>Export:</a:t>
            </a:r>
          </a:p>
          <a:p>
            <a:r>
              <a:rPr lang="en-US" sz="2400" i="1" dirty="0"/>
              <a:t>	 Use </a:t>
            </a:r>
            <a:r>
              <a:rPr lang="en-US" sz="2400" i="1" dirty="0" err="1"/>
              <a:t>PolyBase</a:t>
            </a:r>
            <a:endParaRPr lang="en-US" sz="2400" i="1" dirty="0"/>
          </a:p>
          <a:p>
            <a:endParaRPr lang="en-US" sz="2400" i="1" dirty="0"/>
          </a:p>
        </p:txBody>
      </p:sp>
    </p:spTree>
    <p:extLst>
      <p:ext uri="{BB962C8B-B14F-4D97-AF65-F5344CB8AC3E}">
        <p14:creationId xmlns:p14="http://schemas.microsoft.com/office/powerpoint/2010/main" val="343634570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5435334"/>
          </a:xfrm>
        </p:spPr>
        <p:txBody>
          <a:bodyPr/>
          <a:lstStyle/>
          <a:p>
            <a:r>
              <a:rPr lang="en-US" sz="2800" dirty="0">
                <a:latin typeface="+mn-lt"/>
              </a:rPr>
              <a:t>Querying:</a:t>
            </a:r>
          </a:p>
          <a:p>
            <a:r>
              <a:rPr lang="en-US" sz="2400" i="1" dirty="0"/>
              <a:t>	Keep up to date statistics</a:t>
            </a:r>
          </a:p>
          <a:p>
            <a:r>
              <a:rPr lang="en-US" sz="2400" i="1" dirty="0"/>
              <a:t>	Choose distributions carefully</a:t>
            </a:r>
          </a:p>
          <a:p>
            <a:r>
              <a:rPr lang="en-US" sz="2400" i="1" dirty="0"/>
              <a:t>	Size resource classes appropriately</a:t>
            </a:r>
          </a:p>
          <a:p>
            <a:r>
              <a:rPr lang="en-US" sz="2400" i="1" dirty="0"/>
              <a:t>	Avoid querying external tables, load to local and then query</a:t>
            </a:r>
          </a:p>
          <a:p>
            <a:r>
              <a:rPr lang="en-US" sz="2400" i="1" dirty="0"/>
              <a:t>	Use DMVs to monitor and optimize queries</a:t>
            </a:r>
          </a:p>
          <a:p>
            <a:endParaRPr lang="en-US" sz="2400" i="1" dirty="0"/>
          </a:p>
          <a:p>
            <a:r>
              <a:rPr lang="en-US" sz="2800" dirty="0">
                <a:latin typeface="+mn-lt"/>
              </a:rPr>
              <a:t>Upgrading:</a:t>
            </a:r>
          </a:p>
          <a:p>
            <a:r>
              <a:rPr lang="en-US" sz="2400" i="1" dirty="0"/>
              <a:t>	Use minimally logged operations for fast recovery</a:t>
            </a:r>
            <a:br>
              <a:rPr lang="en-US" sz="2400" i="1" dirty="0"/>
            </a:br>
            <a:r>
              <a:rPr lang="en-US" sz="2400" i="1" dirty="0"/>
              <a:t>	Build retries into applications/processes</a:t>
            </a:r>
            <a:br>
              <a:rPr lang="en-US" sz="2400" i="1" dirty="0"/>
            </a:br>
            <a:endParaRPr lang="en-US" sz="2400" i="1" dirty="0"/>
          </a:p>
          <a:p>
            <a:r>
              <a:rPr lang="en-US" sz="2800" dirty="0">
                <a:latin typeface="+mn-lt"/>
              </a:rPr>
              <a:t>Availability:</a:t>
            </a:r>
          </a:p>
          <a:p>
            <a:r>
              <a:rPr lang="en-US" sz="2400" i="1" dirty="0"/>
              <a:t>	Build retries into applications/processes</a:t>
            </a:r>
          </a:p>
        </p:txBody>
      </p:sp>
    </p:spTree>
    <p:extLst>
      <p:ext uri="{BB962C8B-B14F-4D97-AF65-F5344CB8AC3E}">
        <p14:creationId xmlns:p14="http://schemas.microsoft.com/office/powerpoint/2010/main" val="363486164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5626156"/>
          </a:xfrm>
        </p:spPr>
        <p:txBody>
          <a:bodyPr/>
          <a:lstStyle/>
          <a:p>
            <a:r>
              <a:rPr lang="en-US" sz="2800" dirty="0">
                <a:latin typeface="+mn-lt"/>
              </a:rPr>
              <a:t>Partitioning:</a:t>
            </a:r>
          </a:p>
          <a:p>
            <a:r>
              <a:rPr lang="en-US" sz="2400" i="1" dirty="0"/>
              <a:t>	Avoid over-partitioning – leads to poor performance</a:t>
            </a:r>
          </a:p>
          <a:p>
            <a:r>
              <a:rPr lang="en-US" sz="2400" i="1" dirty="0"/>
              <a:t>	If you issue - create 100 partitions, it translates to 100*60, 6000 partitions</a:t>
            </a:r>
          </a:p>
          <a:p>
            <a:r>
              <a:rPr lang="en-US" sz="2400" i="1" dirty="0"/>
              <a:t>	Plan for 1M rows per partition to leverage clustered </a:t>
            </a:r>
            <a:r>
              <a:rPr lang="en-US" sz="2400" i="1" dirty="0" err="1"/>
              <a:t>columnstore</a:t>
            </a:r>
            <a:r>
              <a:rPr lang="en-US" sz="2400" i="1" dirty="0"/>
              <a:t> </a:t>
            </a:r>
          </a:p>
          <a:p>
            <a:endParaRPr lang="en-US" sz="2400" i="1" dirty="0"/>
          </a:p>
          <a:p>
            <a:r>
              <a:rPr lang="en-US" sz="2800" dirty="0">
                <a:latin typeface="+mn-lt"/>
              </a:rPr>
              <a:t>Transactions:</a:t>
            </a:r>
          </a:p>
          <a:p>
            <a:r>
              <a:rPr lang="en-US" sz="2400" i="1" dirty="0"/>
              <a:t>	- Minimize transaction sizes</a:t>
            </a:r>
          </a:p>
          <a:p>
            <a:r>
              <a:rPr lang="en-US" sz="2400" i="1" dirty="0"/>
              <a:t>	- Leverage special minimal logging cases, like CTAS, TRUNCATE, DROP TABLE or 	INSERT to empty tables, to reduce rollback risk</a:t>
            </a:r>
          </a:p>
          <a:p>
            <a:r>
              <a:rPr lang="en-US" sz="2400" i="1" dirty="0"/>
              <a:t>	- For unpartitioned tables consider using a CTAS to write the data you want to 	keep in a table rather than using DELETE</a:t>
            </a:r>
          </a:p>
          <a:p>
            <a:r>
              <a:rPr lang="en-US" sz="2400" i="1" dirty="0"/>
              <a:t>	- For partitioned tables, use Metadata Only operations like partition switching for 	data management</a:t>
            </a:r>
            <a:br>
              <a:rPr lang="en-US" sz="2400" i="1" dirty="0"/>
            </a:br>
            <a:endParaRPr lang="en-US" sz="2400" i="1" dirty="0"/>
          </a:p>
        </p:txBody>
      </p:sp>
    </p:spTree>
    <p:extLst>
      <p:ext uri="{BB962C8B-B14F-4D97-AF65-F5344CB8AC3E}">
        <p14:creationId xmlns:p14="http://schemas.microsoft.com/office/powerpoint/2010/main" val="318012586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5293757"/>
          </a:xfrm>
        </p:spPr>
        <p:txBody>
          <a:bodyPr/>
          <a:lstStyle/>
          <a:p>
            <a:r>
              <a:rPr lang="en-US" sz="2800" dirty="0">
                <a:latin typeface="+mn-lt"/>
              </a:rPr>
              <a:t>Column-size:</a:t>
            </a:r>
          </a:p>
          <a:p>
            <a:r>
              <a:rPr lang="en-US" sz="2400" i="1" dirty="0"/>
              <a:t>	Define to smallest possible size for performance</a:t>
            </a:r>
          </a:p>
          <a:p>
            <a:r>
              <a:rPr lang="en-US" sz="2400" i="1" dirty="0"/>
              <a:t>	If you issue - create 100 partitions, it translates to 100*60, 6000 partitions</a:t>
            </a:r>
          </a:p>
          <a:p>
            <a:r>
              <a:rPr lang="en-US" sz="2400" i="1" dirty="0"/>
              <a:t>	Plan for 1M rows per partition</a:t>
            </a:r>
          </a:p>
          <a:p>
            <a:endParaRPr lang="en-US" sz="2400" i="1" dirty="0"/>
          </a:p>
          <a:p>
            <a:r>
              <a:rPr lang="en-US" sz="2800" dirty="0">
                <a:latin typeface="+mn-lt"/>
              </a:rPr>
              <a:t>Optimize clustered </a:t>
            </a:r>
            <a:r>
              <a:rPr lang="en-US" sz="2800" dirty="0" err="1">
                <a:latin typeface="+mn-lt"/>
              </a:rPr>
              <a:t>columnstore</a:t>
            </a:r>
            <a:r>
              <a:rPr lang="en-US" sz="2800" dirty="0">
                <a:latin typeface="+mn-lt"/>
              </a:rPr>
              <a:t> tables:</a:t>
            </a:r>
          </a:p>
          <a:p>
            <a:r>
              <a:rPr lang="en-US" sz="2400" i="1" dirty="0"/>
              <a:t>	- Partitioned tables: leverage ONLY when row count &gt; 60 * number of partitions * 1 	million rows</a:t>
            </a:r>
          </a:p>
          <a:p>
            <a:r>
              <a:rPr lang="en-US" sz="2400" i="1" dirty="0"/>
              <a:t>	- Segment quality is important (measured by number of rows in a compressed Row 	Group); Use User IDs in medium or large resource classes to load data; Fewer 	DWUs – assign higher resource class of loading user </a:t>
            </a:r>
          </a:p>
          <a:p>
            <a:r>
              <a:rPr lang="en-US" sz="2400" i="1" dirty="0"/>
              <a:t>	- </a:t>
            </a:r>
            <a:r>
              <a:rPr lang="en-US" sz="2400" i="1" dirty="0" err="1"/>
              <a:t>Columnstore</a:t>
            </a:r>
            <a:r>
              <a:rPr lang="en-US" sz="2400" i="1" dirty="0"/>
              <a:t> tables do not yet support secondary indexes</a:t>
            </a:r>
          </a:p>
          <a:p>
            <a:r>
              <a:rPr lang="en-US" sz="2400" i="1" dirty="0"/>
              <a:t>	- Queries will run faster if you select only the columns you need</a:t>
            </a:r>
          </a:p>
        </p:txBody>
      </p:sp>
    </p:spTree>
    <p:extLst>
      <p:ext uri="{BB962C8B-B14F-4D97-AF65-F5344CB8AC3E}">
        <p14:creationId xmlns:p14="http://schemas.microsoft.com/office/powerpoint/2010/main" val="409197255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5626156"/>
          </a:xfrm>
        </p:spPr>
        <p:txBody>
          <a:bodyPr/>
          <a:lstStyle/>
          <a:p>
            <a:r>
              <a:rPr lang="en-US" sz="2800" dirty="0">
                <a:latin typeface="+mn-lt"/>
              </a:rPr>
              <a:t>Transient data:</a:t>
            </a:r>
          </a:p>
          <a:p>
            <a:r>
              <a:rPr lang="en-US" sz="2400" i="1" dirty="0"/>
              <a:t>	E.g. Stage tables </a:t>
            </a:r>
          </a:p>
          <a:p>
            <a:r>
              <a:rPr lang="en-US" sz="2400" i="1" dirty="0"/>
              <a:t>	Leverage heap tables (session-access constrained) for best performance (remember 	to create statistics)</a:t>
            </a:r>
          </a:p>
          <a:p>
            <a:r>
              <a:rPr lang="en-US" sz="2400" i="1" dirty="0"/>
              <a:t>	</a:t>
            </a:r>
          </a:p>
          <a:p>
            <a:r>
              <a:rPr lang="en-US" sz="2800" dirty="0">
                <a:latin typeface="+mn-lt"/>
              </a:rPr>
              <a:t>Use resource classes wisely:</a:t>
            </a:r>
          </a:p>
          <a:p>
            <a:r>
              <a:rPr lang="en-US" sz="2400" i="1" dirty="0"/>
              <a:t>	- Resource classes are used to allocate memory to queries</a:t>
            </a:r>
          </a:p>
          <a:p>
            <a:r>
              <a:rPr lang="en-US" sz="2400" i="1" dirty="0"/>
              <a:t>	- Default: all users are assigned to the small resource class which grants 100 MB of 	memory per distribution</a:t>
            </a:r>
          </a:p>
          <a:p>
            <a:r>
              <a:rPr lang="en-US" sz="2400" i="1" dirty="0"/>
              <a:t>	- Larger resource classes, allocate more memory and therefore impact concurrency</a:t>
            </a:r>
          </a:p>
          <a:p>
            <a:r>
              <a:rPr lang="en-US" sz="2400" i="1" dirty="0"/>
              <a:t>	- Certain queries, like large joins or loads to clustered </a:t>
            </a:r>
            <a:r>
              <a:rPr lang="en-US" sz="2400" i="1" dirty="0" err="1"/>
              <a:t>columnstore</a:t>
            </a:r>
            <a:r>
              <a:rPr lang="en-US" sz="2400" i="1" dirty="0"/>
              <a:t> tables, will 	benefit from larger memory allocations. Some queries, like pure scans, will see no 	benefit.</a:t>
            </a:r>
          </a:p>
          <a:p>
            <a:r>
              <a:rPr lang="en-US" sz="2400" i="1" dirty="0"/>
              <a:t>	</a:t>
            </a:r>
          </a:p>
        </p:txBody>
      </p:sp>
    </p:spTree>
    <p:extLst>
      <p:ext uri="{BB962C8B-B14F-4D97-AF65-F5344CB8AC3E}">
        <p14:creationId xmlns:p14="http://schemas.microsoft.com/office/powerpoint/2010/main" val="20634785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4764381"/>
          </a:xfrm>
        </p:spPr>
        <p:txBody>
          <a:bodyPr/>
          <a:lstStyle/>
          <a:p>
            <a:r>
              <a:rPr lang="en-US" sz="2800" dirty="0">
                <a:latin typeface="+mn-lt"/>
              </a:rPr>
              <a:t>Real-time ingestion and BI queries:</a:t>
            </a:r>
          </a:p>
          <a:p>
            <a:r>
              <a:rPr lang="en-US" sz="2400" i="1" dirty="0"/>
              <a:t>	- Avoid real time data ingestion (ASA, Spark Streaming, Storm)</a:t>
            </a:r>
          </a:p>
          <a:p>
            <a:r>
              <a:rPr lang="en-US" sz="2400" i="1" dirty="0"/>
              <a:t>	- Avoid PowerBI direct query against SQL DW</a:t>
            </a:r>
          </a:p>
          <a:p>
            <a:r>
              <a:rPr lang="en-US" sz="2400" i="1" dirty="0"/>
              <a:t>		- Use Azure Analysis Services or SSAS in a VM</a:t>
            </a:r>
          </a:p>
          <a:p>
            <a:endParaRPr lang="en-US" sz="2400" i="1" dirty="0"/>
          </a:p>
          <a:p>
            <a:r>
              <a:rPr lang="en-US" sz="2800" dirty="0">
                <a:latin typeface="+mn-lt"/>
              </a:rPr>
              <a:t>Data marts:</a:t>
            </a:r>
          </a:p>
          <a:p>
            <a:r>
              <a:rPr lang="en-US" sz="2400" i="1" dirty="0"/>
              <a:t>	- Use data marts to enable high concurrency workloads</a:t>
            </a:r>
          </a:p>
          <a:p>
            <a:endParaRPr lang="en-US" sz="2400" i="1" dirty="0"/>
          </a:p>
          <a:p>
            <a:r>
              <a:rPr lang="en-US" sz="2800" dirty="0">
                <a:latin typeface="+mn-lt"/>
              </a:rPr>
              <a:t>Tune concurrency:</a:t>
            </a:r>
          </a:p>
          <a:p>
            <a:r>
              <a:rPr lang="en-US" sz="2800" dirty="0">
                <a:latin typeface="+mn-lt"/>
              </a:rPr>
              <a:t>	- </a:t>
            </a:r>
            <a:r>
              <a:rPr lang="en-US" sz="2400" i="1" dirty="0"/>
              <a:t>Larger resource classes consume a higher number of concurrency slots causing 	other queries to queue up</a:t>
            </a:r>
          </a:p>
        </p:txBody>
      </p:sp>
    </p:spTree>
    <p:extLst>
      <p:ext uri="{BB962C8B-B14F-4D97-AF65-F5344CB8AC3E}">
        <p14:creationId xmlns:p14="http://schemas.microsoft.com/office/powerpoint/2010/main" val="2995852388"/>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a:t>
            </a:r>
          </a:p>
        </p:txBody>
      </p:sp>
      <p:sp>
        <p:nvSpPr>
          <p:cNvPr id="3" name="Text Placeholder 2"/>
          <p:cNvSpPr>
            <a:spLocks noGrp="1"/>
          </p:cNvSpPr>
          <p:nvPr>
            <p:ph type="body" sz="quarter" idx="10"/>
          </p:nvPr>
        </p:nvSpPr>
        <p:spPr>
          <a:xfrm>
            <a:off x="269239" y="1189177"/>
            <a:ext cx="11653523" cy="3416320"/>
          </a:xfrm>
        </p:spPr>
        <p:txBody>
          <a:bodyPr/>
          <a:lstStyle/>
          <a:p>
            <a:r>
              <a:rPr lang="en-US" sz="2800" dirty="0">
                <a:latin typeface="+mn-lt"/>
              </a:rPr>
              <a:t>Security:</a:t>
            </a:r>
          </a:p>
          <a:p>
            <a:r>
              <a:rPr lang="en-US" sz="2400" i="1" dirty="0"/>
              <a:t>	- Restrict IP ranges when configuring server-level firewall rule</a:t>
            </a:r>
          </a:p>
          <a:p>
            <a:r>
              <a:rPr lang="en-US" sz="2400" i="1" dirty="0"/>
              <a:t>	- Set up individual users (versus server admin)</a:t>
            </a:r>
          </a:p>
          <a:p>
            <a:r>
              <a:rPr lang="en-US" sz="2400" i="1" dirty="0"/>
              <a:t>	- Use principle of least privilege</a:t>
            </a:r>
          </a:p>
          <a:p>
            <a:r>
              <a:rPr lang="en-US" sz="2400" i="1" dirty="0"/>
              <a:t>	</a:t>
            </a:r>
          </a:p>
          <a:p>
            <a:r>
              <a:rPr lang="en-US" sz="2400" i="1" dirty="0"/>
              <a:t>	</a:t>
            </a:r>
          </a:p>
          <a:p>
            <a:endParaRPr lang="en-US" sz="2400" i="1" dirty="0"/>
          </a:p>
          <a:p>
            <a:endParaRPr lang="en-US" sz="2400" i="1" dirty="0"/>
          </a:p>
        </p:txBody>
      </p:sp>
    </p:spTree>
    <p:extLst>
      <p:ext uri="{BB962C8B-B14F-4D97-AF65-F5344CB8AC3E}">
        <p14:creationId xmlns:p14="http://schemas.microsoft.com/office/powerpoint/2010/main" val="1283253827"/>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Management &amp; Monitoring</a:t>
            </a:r>
          </a:p>
        </p:txBody>
      </p:sp>
    </p:spTree>
    <p:extLst>
      <p:ext uri="{BB962C8B-B14F-4D97-AF65-F5344CB8AC3E}">
        <p14:creationId xmlns:p14="http://schemas.microsoft.com/office/powerpoint/2010/main" val="385515751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0"/>
            <a:ext cx="11655840" cy="899665"/>
          </a:xfrm>
        </p:spPr>
        <p:txBody>
          <a:bodyPr/>
          <a:lstStyle/>
          <a:p>
            <a:r>
              <a:rPr lang="en-US" dirty="0"/>
              <a:t>Management tools</a:t>
            </a:r>
          </a:p>
        </p:txBody>
      </p:sp>
      <p:sp>
        <p:nvSpPr>
          <p:cNvPr id="3" name="Text Placeholder 2"/>
          <p:cNvSpPr>
            <a:spLocks noGrp="1"/>
          </p:cNvSpPr>
          <p:nvPr>
            <p:ph type="body" sz="quarter" idx="10"/>
          </p:nvPr>
        </p:nvSpPr>
        <p:spPr>
          <a:xfrm>
            <a:off x="271556" y="899665"/>
            <a:ext cx="11653523" cy="6869573"/>
          </a:xfrm>
        </p:spPr>
        <p:txBody>
          <a:bodyPr/>
          <a:lstStyle/>
          <a:p>
            <a:r>
              <a:rPr lang="en-US" sz="2800" dirty="0">
                <a:latin typeface="+mn-lt"/>
              </a:rPr>
              <a:t>Azure portal</a:t>
            </a:r>
          </a:p>
          <a:p>
            <a:r>
              <a:rPr lang="en-US" sz="2800" dirty="0">
                <a:latin typeface="+mn-lt"/>
              </a:rPr>
              <a:t>	- </a:t>
            </a:r>
            <a:r>
              <a:rPr lang="en-US" sz="2400" i="1" dirty="0"/>
              <a:t>Create, update, delete database</a:t>
            </a:r>
          </a:p>
          <a:p>
            <a:r>
              <a:rPr lang="en-US" sz="2400" i="1" dirty="0"/>
              <a:t>	- Monitor database resources</a:t>
            </a:r>
          </a:p>
          <a:p>
            <a:endParaRPr lang="en-US" sz="2800" dirty="0">
              <a:latin typeface="+mn-lt"/>
            </a:endParaRPr>
          </a:p>
          <a:p>
            <a:r>
              <a:rPr lang="en-US" sz="2800" dirty="0">
                <a:latin typeface="+mn-lt"/>
              </a:rPr>
              <a:t>SQL Server Data Tools in Visual Studio</a:t>
            </a:r>
          </a:p>
          <a:p>
            <a:r>
              <a:rPr lang="en-US" sz="2800" dirty="0">
                <a:latin typeface="+mn-lt"/>
              </a:rPr>
              <a:t>	- </a:t>
            </a:r>
            <a:r>
              <a:rPr lang="en-US" sz="2400" i="1" dirty="0"/>
              <a:t>Connect, manage, develop</a:t>
            </a:r>
          </a:p>
          <a:p>
            <a:r>
              <a:rPr lang="en-US" sz="2800" dirty="0">
                <a:latin typeface="+mn-lt"/>
              </a:rPr>
              <a:t>	</a:t>
            </a:r>
          </a:p>
          <a:p>
            <a:r>
              <a:rPr lang="en-US" sz="2800" dirty="0">
                <a:latin typeface="+mn-lt"/>
              </a:rPr>
              <a:t>Command-line tools </a:t>
            </a:r>
          </a:p>
          <a:p>
            <a:r>
              <a:rPr lang="en-US" sz="2800" dirty="0">
                <a:latin typeface="+mn-lt"/>
              </a:rPr>
              <a:t>	- </a:t>
            </a:r>
            <a:r>
              <a:rPr lang="en-US" sz="2400" i="1" dirty="0"/>
              <a:t>Automation; PowerShell and </a:t>
            </a:r>
            <a:r>
              <a:rPr lang="en-US" sz="2400" i="1" dirty="0" err="1"/>
              <a:t>sqlcmd</a:t>
            </a:r>
            <a:endParaRPr lang="en-US" sz="2400" i="1" dirty="0"/>
          </a:p>
          <a:p>
            <a:endParaRPr lang="en-US" sz="2400" i="1" dirty="0"/>
          </a:p>
          <a:p>
            <a:r>
              <a:rPr lang="en-US" sz="2800" dirty="0">
                <a:latin typeface="+mn-lt"/>
              </a:rPr>
              <a:t>Dynamic Management Views</a:t>
            </a:r>
          </a:p>
          <a:p>
            <a:r>
              <a:rPr lang="en-US" sz="2800" dirty="0"/>
              <a:t>	- </a:t>
            </a:r>
            <a:r>
              <a:rPr lang="en-US" sz="2400" i="1" dirty="0"/>
              <a:t>Bread and butter of managing SQL datawarehouse</a:t>
            </a:r>
          </a:p>
          <a:p>
            <a:endParaRPr lang="en-US" sz="2400" i="1" dirty="0"/>
          </a:p>
          <a:p>
            <a:endParaRPr lang="en-US" sz="2400" i="1" dirty="0"/>
          </a:p>
          <a:p>
            <a:endParaRPr lang="en-US" sz="2400" i="1" dirty="0"/>
          </a:p>
        </p:txBody>
      </p:sp>
    </p:spTree>
    <p:extLst>
      <p:ext uri="{BB962C8B-B14F-4D97-AF65-F5344CB8AC3E}">
        <p14:creationId xmlns:p14="http://schemas.microsoft.com/office/powerpoint/2010/main" val="101472968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workloads</a:t>
            </a:r>
          </a:p>
        </p:txBody>
      </p:sp>
      <p:sp>
        <p:nvSpPr>
          <p:cNvPr id="3" name="Text Placeholder 2"/>
          <p:cNvSpPr>
            <a:spLocks noGrp="1"/>
          </p:cNvSpPr>
          <p:nvPr>
            <p:ph type="body" sz="quarter" idx="10"/>
          </p:nvPr>
        </p:nvSpPr>
        <p:spPr>
          <a:xfrm>
            <a:off x="269239" y="1189177"/>
            <a:ext cx="11653523" cy="4059573"/>
          </a:xfrm>
        </p:spPr>
        <p:txBody>
          <a:bodyPr/>
          <a:lstStyle/>
          <a:p>
            <a:r>
              <a:rPr lang="en-US" sz="2800" dirty="0">
                <a:latin typeface="+mn-lt"/>
              </a:rPr>
              <a:t>Dynamic Management Views:</a:t>
            </a:r>
            <a:r>
              <a:rPr lang="en-US" sz="2400" i="1" dirty="0"/>
              <a:t>	</a:t>
            </a:r>
          </a:p>
          <a:p>
            <a:r>
              <a:rPr lang="en-US" sz="2400" i="1" dirty="0"/>
              <a:t>	- Monitor connections</a:t>
            </a:r>
          </a:p>
          <a:p>
            <a:r>
              <a:rPr lang="en-US" sz="2400" i="1" dirty="0"/>
              <a:t>	- Monitor query execution</a:t>
            </a:r>
          </a:p>
          <a:p>
            <a:r>
              <a:rPr lang="en-US" sz="2400" i="1" dirty="0"/>
              <a:t>	- Monitor queued queries</a:t>
            </a:r>
          </a:p>
          <a:p>
            <a:r>
              <a:rPr lang="en-US" sz="2400" i="1" dirty="0"/>
              <a:t>	- </a:t>
            </a:r>
            <a:r>
              <a:rPr lang="en-US" sz="2400" i="1" dirty="0" err="1"/>
              <a:t>UserID</a:t>
            </a:r>
            <a:r>
              <a:rPr lang="en-US" sz="2400" i="1" dirty="0"/>
              <a:t> needs VIEW DATABASE STATE or CONTROL permission to query DMVs</a:t>
            </a:r>
          </a:p>
          <a:p>
            <a:endParaRPr lang="en-US" sz="2400" i="1" dirty="0"/>
          </a:p>
          <a:p>
            <a:r>
              <a:rPr lang="en-US" sz="2000" i="1" dirty="0">
                <a:hlinkClick r:id="rId2"/>
              </a:rPr>
              <a:t>https://azure.microsoft.com/en-us/documentation/articles/sql-data-warehouse-manage-monitor/</a:t>
            </a:r>
            <a:endParaRPr lang="en-US" sz="2000" i="1" dirty="0"/>
          </a:p>
          <a:p>
            <a:endParaRPr lang="en-US" sz="1800" i="1" dirty="0"/>
          </a:p>
          <a:p>
            <a:endParaRPr lang="en-US" sz="2400" i="1" dirty="0"/>
          </a:p>
          <a:p>
            <a:endParaRPr lang="en-US" sz="2400" i="1" dirty="0"/>
          </a:p>
        </p:txBody>
      </p:sp>
    </p:spTree>
    <p:extLst>
      <p:ext uri="{BB962C8B-B14F-4D97-AF65-F5344CB8AC3E}">
        <p14:creationId xmlns:p14="http://schemas.microsoft.com/office/powerpoint/2010/main" val="6219092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auto">
          <a:xfrm>
            <a:off x="374789" y="1744420"/>
            <a:ext cx="11474238" cy="4930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179234" rIns="179234" bIns="44808" numCol="1" spcCol="0" rtlCol="0" fromWordArt="0" anchor="t" anchorCtr="0" forceAA="0" compatLnSpc="1">
            <a:prstTxWarp prst="textNoShape">
              <a:avLst/>
            </a:prstTxWarp>
            <a:noAutofit/>
          </a:bodyPr>
          <a:lstStyle/>
          <a:p>
            <a:pPr algn="r" defTabSz="913154" fontAlgn="base">
              <a:lnSpc>
                <a:spcPct val="90000"/>
              </a:lnSpc>
              <a:spcBef>
                <a:spcPct val="0"/>
              </a:spcBef>
              <a:spcAft>
                <a:spcPts val="588"/>
              </a:spcAft>
            </a:pPr>
            <a:endParaRPr lang="en-US" sz="1765" dirty="0">
              <a:solidFill>
                <a:srgbClr val="505050"/>
              </a:solidFill>
              <a:latin typeface="Segoe UI Semibold" panose="020B0702040204020203" pitchFamily="34" charset="0"/>
              <a:cs typeface="Segoe UI Semibold" panose="020B0702040204020203" pitchFamily="34" charset="0"/>
            </a:endParaRPr>
          </a:p>
        </p:txBody>
      </p:sp>
      <p:sp>
        <p:nvSpPr>
          <p:cNvPr id="49" name="Title 1"/>
          <p:cNvSpPr>
            <a:spLocks noGrp="1"/>
          </p:cNvSpPr>
          <p:nvPr>
            <p:ph type="title"/>
          </p:nvPr>
        </p:nvSpPr>
        <p:spPr>
          <a:xfrm>
            <a:off x="253594" y="270493"/>
            <a:ext cx="11595433" cy="899665"/>
          </a:xfrm>
        </p:spPr>
        <p:txBody>
          <a:bodyPr/>
          <a:lstStyle/>
          <a:p>
            <a:r>
              <a:rPr lang="en-US" sz="4800" dirty="0">
                <a:solidFill>
                  <a:schemeClr val="tx1"/>
                </a:solidFill>
                <a:ea typeface="Calibri" panose="020F0502020204030204" pitchFamily="34" charset="0"/>
                <a:cs typeface="Calibri" panose="020F0502020204030204" pitchFamily="34" charset="0"/>
              </a:rPr>
              <a:t>Query unstructured data via PolyBase/T-SQL</a:t>
            </a:r>
            <a:endParaRPr lang="en-US" sz="4800" dirty="0">
              <a:solidFill>
                <a:schemeClr val="tx1"/>
              </a:solidFill>
            </a:endParaRPr>
          </a:p>
        </p:txBody>
      </p:sp>
      <p:grpSp>
        <p:nvGrpSpPr>
          <p:cNvPr id="16" name="Group 15"/>
          <p:cNvGrpSpPr/>
          <p:nvPr/>
        </p:nvGrpSpPr>
        <p:grpSpPr>
          <a:xfrm>
            <a:off x="3136756" y="2221464"/>
            <a:ext cx="3082015" cy="739554"/>
            <a:chOff x="8208185" y="1089848"/>
            <a:chExt cx="3082015" cy="739554"/>
          </a:xfrm>
        </p:grpSpPr>
        <p:pic>
          <p:nvPicPr>
            <p:cNvPr id="127" name="Picture 12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9201031" y="1222276"/>
              <a:ext cx="491033" cy="464019"/>
            </a:xfrm>
            <a:prstGeom prst="rect">
              <a:avLst/>
            </a:prstGeom>
            <a:noFill/>
          </p:spPr>
        </p:pic>
        <p:pic>
          <p:nvPicPr>
            <p:cNvPr id="128" name="Picture 127"/>
            <p:cNvPicPr>
              <a:picLocks noChangeAspect="1"/>
            </p:cNvPicPr>
            <p:nvPr/>
          </p:nvPicPr>
          <p:blipFill rotWithShape="1">
            <a:blip r:embed="rId5" cstate="screen">
              <a:extLst>
                <a:ext uri="{BEBA8EAE-BF5A-486C-A8C5-ECC9F3942E4B}">
                  <a14:imgProps xmlns:a14="http://schemas.microsoft.com/office/drawing/2010/main">
                    <a14:imgLayer r:embed="rId6">
                      <a14:imgEffect>
                        <a14:backgroundRemoval t="0" b="100000" l="0" r="97253"/>
                      </a14:imgEffect>
                    </a14:imgLayer>
                  </a14:imgProps>
                </a:ext>
                <a:ext uri="{28A0092B-C50C-407E-A947-70E740481C1C}">
                  <a14:useLocalDpi xmlns:a14="http://schemas.microsoft.com/office/drawing/2010/main"/>
                </a:ext>
              </a:extLst>
            </a:blip>
            <a:srcRect/>
            <a:stretch/>
          </p:blipFill>
          <p:spPr>
            <a:xfrm>
              <a:off x="9723343" y="1235904"/>
              <a:ext cx="1045778" cy="457161"/>
            </a:xfrm>
            <a:prstGeom prst="rect">
              <a:avLst/>
            </a:prstGeom>
            <a:noFill/>
          </p:spPr>
        </p:pic>
        <p:pic>
          <p:nvPicPr>
            <p:cNvPr id="129" name="Picture 128"/>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0806021" y="1238685"/>
              <a:ext cx="484179" cy="469575"/>
            </a:xfrm>
            <a:prstGeom prst="rect">
              <a:avLst/>
            </a:prstGeom>
            <a:noFill/>
          </p:spPr>
        </p:pic>
        <p:pic>
          <p:nvPicPr>
            <p:cNvPr id="130" name="Picture 129" descr="http://blog.fpweb.net/media/2011/04/powerpivot-for-sharepoint-screenshot.jpg">
              <a:hlinkClick r:id="rId8" tgtFrame="_blank"/>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08185" y="1089848"/>
              <a:ext cx="1016555" cy="739554"/>
            </a:xfrm>
            <a:prstGeom prst="rect">
              <a:avLst/>
            </a:prstGeom>
            <a:noFill/>
            <a:ln>
              <a:noFill/>
            </a:ln>
          </p:spPr>
        </p:pic>
      </p:grpSp>
      <p:grpSp>
        <p:nvGrpSpPr>
          <p:cNvPr id="3" name="Group 2"/>
          <p:cNvGrpSpPr/>
          <p:nvPr/>
        </p:nvGrpSpPr>
        <p:grpSpPr>
          <a:xfrm>
            <a:off x="5103710" y="3620192"/>
            <a:ext cx="938531" cy="942738"/>
            <a:chOff x="5546161" y="3649688"/>
            <a:chExt cx="938531" cy="942738"/>
          </a:xfrm>
        </p:grpSpPr>
        <p:grpSp>
          <p:nvGrpSpPr>
            <p:cNvPr id="111" name="Group 110"/>
            <p:cNvGrpSpPr/>
            <p:nvPr/>
          </p:nvGrpSpPr>
          <p:grpSpPr>
            <a:xfrm>
              <a:off x="5610051" y="3649688"/>
              <a:ext cx="874641" cy="657238"/>
              <a:chOff x="8732379" y="2971946"/>
              <a:chExt cx="889966" cy="697244"/>
            </a:xfrm>
          </p:grpSpPr>
          <p:sp>
            <p:nvSpPr>
              <p:cNvPr id="112" name="Rounded Rectangle 111"/>
              <p:cNvSpPr/>
              <p:nvPr/>
            </p:nvSpPr>
            <p:spPr bwMode="auto">
              <a:xfrm>
                <a:off x="8732379" y="2971946"/>
                <a:ext cx="889966" cy="687105"/>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3" name="Group 112"/>
              <p:cNvGrpSpPr/>
              <p:nvPr/>
            </p:nvGrpSpPr>
            <p:grpSpPr>
              <a:xfrm>
                <a:off x="8732379" y="2978727"/>
                <a:ext cx="889966" cy="690463"/>
                <a:chOff x="9140202" y="2629601"/>
                <a:chExt cx="686820" cy="532856"/>
              </a:xfrm>
            </p:grpSpPr>
            <p:sp>
              <p:nvSpPr>
                <p:cNvPr id="114" name="Rounded Rectangle 113"/>
                <p:cNvSpPr/>
                <p:nvPr/>
              </p:nvSpPr>
              <p:spPr bwMode="auto">
                <a:xfrm>
                  <a:off x="9172728" y="2716865"/>
                  <a:ext cx="621769" cy="421745"/>
                </a:xfrm>
                <a:prstGeom prst="roundRect">
                  <a:avLst>
                    <a:gd name="adj" fmla="val 8814"/>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IN"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ound Same Side Corner Rectangle 24"/>
                <p:cNvSpPr/>
                <p:nvPr/>
              </p:nvSpPr>
              <p:spPr bwMode="auto">
                <a:xfrm>
                  <a:off x="9140202" y="2629601"/>
                  <a:ext cx="686820" cy="72331"/>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rgbClr val="DC3C00"/>
                </a:soli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a:defRPr/>
                  </a:pPr>
                  <a:endParaRPr lang="en-US" sz="3921" kern="0" dirty="0">
                    <a:solidFill>
                      <a:srgbClr val="008272"/>
                    </a:solidFill>
                    <a:latin typeface="Segoe UI Light" pitchFamily="34" charset="0"/>
                  </a:endParaRPr>
                </a:p>
              </p:txBody>
            </p:sp>
            <p:sp>
              <p:nvSpPr>
                <p:cNvPr id="116" name="Rounded Rectangle 8"/>
                <p:cNvSpPr/>
                <p:nvPr/>
              </p:nvSpPr>
              <p:spPr bwMode="auto">
                <a:xfrm>
                  <a:off x="9140202" y="2693017"/>
                  <a:ext cx="686820" cy="469440"/>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solidFill>
                  <a:srgbClr val="DC3C00"/>
                </a:soli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a:defRPr/>
                  </a:pPr>
                  <a:endParaRPr lang="en-US" sz="3921" kern="0" dirty="0">
                    <a:solidFill>
                      <a:srgbClr val="008272"/>
                    </a:solidFill>
                    <a:latin typeface="Segoe UI Light" pitchFamily="34" charset="0"/>
                  </a:endParaRPr>
                </a:p>
              </p:txBody>
            </p:sp>
            <p:sp>
              <p:nvSpPr>
                <p:cNvPr id="117" name="Oval 22"/>
                <p:cNvSpPr/>
                <p:nvPr/>
              </p:nvSpPr>
              <p:spPr bwMode="auto">
                <a:xfrm rot="20189084">
                  <a:off x="9432549" y="2841051"/>
                  <a:ext cx="222134" cy="222072"/>
                </a:xfrm>
                <a:custGeom>
                  <a:avLst/>
                  <a:gdLst/>
                  <a:ahLst/>
                  <a:cxnLst/>
                  <a:rect l="l" t="t" r="r" b="b"/>
                  <a:pathLst>
                    <a:path w="784990" h="784777">
                      <a:moveTo>
                        <a:pt x="392495" y="288840"/>
                      </a:moveTo>
                      <a:cubicBezTo>
                        <a:pt x="335307" y="288840"/>
                        <a:pt x="288947" y="335200"/>
                        <a:pt x="288947" y="392388"/>
                      </a:cubicBezTo>
                      <a:cubicBezTo>
                        <a:pt x="288947" y="449576"/>
                        <a:pt x="335307" y="495936"/>
                        <a:pt x="392495" y="495936"/>
                      </a:cubicBezTo>
                      <a:cubicBezTo>
                        <a:pt x="449683" y="495936"/>
                        <a:pt x="496043" y="449576"/>
                        <a:pt x="496043" y="392388"/>
                      </a:cubicBezTo>
                      <a:cubicBezTo>
                        <a:pt x="496043" y="335200"/>
                        <a:pt x="449683" y="288840"/>
                        <a:pt x="392495" y="288840"/>
                      </a:cubicBezTo>
                      <a:close/>
                      <a:moveTo>
                        <a:pt x="392495" y="226927"/>
                      </a:moveTo>
                      <a:cubicBezTo>
                        <a:pt x="483877" y="226927"/>
                        <a:pt x="557956" y="301006"/>
                        <a:pt x="557956" y="392388"/>
                      </a:cubicBezTo>
                      <a:cubicBezTo>
                        <a:pt x="557956" y="483770"/>
                        <a:pt x="483877" y="557849"/>
                        <a:pt x="392495" y="557849"/>
                      </a:cubicBezTo>
                      <a:cubicBezTo>
                        <a:pt x="301113" y="557849"/>
                        <a:pt x="227034" y="483770"/>
                        <a:pt x="227034" y="392388"/>
                      </a:cubicBezTo>
                      <a:cubicBezTo>
                        <a:pt x="227034" y="301006"/>
                        <a:pt x="301113" y="226927"/>
                        <a:pt x="392495" y="226927"/>
                      </a:cubicBezTo>
                      <a:close/>
                      <a:moveTo>
                        <a:pt x="392495" y="163775"/>
                      </a:moveTo>
                      <a:cubicBezTo>
                        <a:pt x="266236" y="163775"/>
                        <a:pt x="163882" y="266129"/>
                        <a:pt x="163882" y="392388"/>
                      </a:cubicBezTo>
                      <a:cubicBezTo>
                        <a:pt x="163882" y="518647"/>
                        <a:pt x="266236" y="621001"/>
                        <a:pt x="392495" y="621001"/>
                      </a:cubicBezTo>
                      <a:cubicBezTo>
                        <a:pt x="518754" y="621001"/>
                        <a:pt x="621108" y="518647"/>
                        <a:pt x="621108" y="392388"/>
                      </a:cubicBezTo>
                      <a:cubicBezTo>
                        <a:pt x="621108" y="266129"/>
                        <a:pt x="518754" y="163775"/>
                        <a:pt x="392495" y="163775"/>
                      </a:cubicBezTo>
                      <a:close/>
                      <a:moveTo>
                        <a:pt x="494519" y="0"/>
                      </a:moveTo>
                      <a:cubicBezTo>
                        <a:pt x="533265" y="9641"/>
                        <a:pt x="569531" y="25539"/>
                        <a:pt x="602435" y="46450"/>
                      </a:cubicBezTo>
                      <a:cubicBezTo>
                        <a:pt x="569363" y="85876"/>
                        <a:pt x="571723" y="144558"/>
                        <a:pt x="608575" y="182500"/>
                      </a:cubicBezTo>
                      <a:cubicBezTo>
                        <a:pt x="645331" y="220342"/>
                        <a:pt x="703708" y="224488"/>
                        <a:pt x="744053" y="192814"/>
                      </a:cubicBezTo>
                      <a:cubicBezTo>
                        <a:pt x="762217" y="222841"/>
                        <a:pt x="776124" y="255573"/>
                        <a:pt x="784919" y="290342"/>
                      </a:cubicBezTo>
                      <a:cubicBezTo>
                        <a:pt x="733343" y="295269"/>
                        <a:pt x="693723" y="339195"/>
                        <a:pt x="693723" y="392375"/>
                      </a:cubicBezTo>
                      <a:cubicBezTo>
                        <a:pt x="693723" y="445581"/>
                        <a:pt x="733381" y="489524"/>
                        <a:pt x="784990" y="494423"/>
                      </a:cubicBezTo>
                      <a:cubicBezTo>
                        <a:pt x="776303" y="529655"/>
                        <a:pt x="762484" y="562868"/>
                        <a:pt x="744630" y="593463"/>
                      </a:cubicBezTo>
                      <a:cubicBezTo>
                        <a:pt x="704276" y="560945"/>
                        <a:pt x="645223" y="564701"/>
                        <a:pt x="608070" y="602769"/>
                      </a:cubicBezTo>
                      <a:cubicBezTo>
                        <a:pt x="571200" y="640548"/>
                        <a:pt x="568636" y="699068"/>
                        <a:pt x="601436" y="738557"/>
                      </a:cubicBezTo>
                      <a:cubicBezTo>
                        <a:pt x="568882" y="759179"/>
                        <a:pt x="532722" y="774304"/>
                        <a:pt x="494349" y="783911"/>
                      </a:cubicBezTo>
                      <a:cubicBezTo>
                        <a:pt x="489081" y="732755"/>
                        <a:pt x="445360" y="693603"/>
                        <a:pt x="392495" y="693603"/>
                      </a:cubicBezTo>
                      <a:cubicBezTo>
                        <a:pt x="339322" y="693603"/>
                        <a:pt x="295401" y="733212"/>
                        <a:pt x="290466" y="784777"/>
                      </a:cubicBezTo>
                      <a:cubicBezTo>
                        <a:pt x="251680" y="775160"/>
                        <a:pt x="215366" y="759316"/>
                        <a:pt x="182394" y="738535"/>
                      </a:cubicBezTo>
                      <a:cubicBezTo>
                        <a:pt x="215637" y="699094"/>
                        <a:pt x="213337" y="640264"/>
                        <a:pt x="176416" y="602251"/>
                      </a:cubicBezTo>
                      <a:cubicBezTo>
                        <a:pt x="139723" y="564474"/>
                        <a:pt x="81483" y="560277"/>
                        <a:pt x="41156" y="591796"/>
                      </a:cubicBezTo>
                      <a:cubicBezTo>
                        <a:pt x="22900" y="561955"/>
                        <a:pt x="9664" y="529001"/>
                        <a:pt x="959" y="494230"/>
                      </a:cubicBezTo>
                      <a:cubicBezTo>
                        <a:pt x="52115" y="488961"/>
                        <a:pt x="91267" y="445241"/>
                        <a:pt x="91267" y="392375"/>
                      </a:cubicBezTo>
                      <a:cubicBezTo>
                        <a:pt x="91267" y="339169"/>
                        <a:pt x="51609" y="295227"/>
                        <a:pt x="0" y="290327"/>
                      </a:cubicBezTo>
                      <a:cubicBezTo>
                        <a:pt x="8687" y="255096"/>
                        <a:pt x="22506" y="221883"/>
                        <a:pt x="40359" y="191287"/>
                      </a:cubicBezTo>
                      <a:cubicBezTo>
                        <a:pt x="80713" y="223806"/>
                        <a:pt x="139767" y="220050"/>
                        <a:pt x="176920" y="181982"/>
                      </a:cubicBezTo>
                      <a:cubicBezTo>
                        <a:pt x="213791" y="144202"/>
                        <a:pt x="216354" y="85681"/>
                        <a:pt x="183553" y="46192"/>
                      </a:cubicBezTo>
                      <a:cubicBezTo>
                        <a:pt x="216108" y="25570"/>
                        <a:pt x="252268" y="10445"/>
                        <a:pt x="290641" y="838"/>
                      </a:cubicBezTo>
                      <a:cubicBezTo>
                        <a:pt x="295909" y="51995"/>
                        <a:pt x="339629" y="91147"/>
                        <a:pt x="392495" y="91147"/>
                      </a:cubicBezTo>
                      <a:cubicBezTo>
                        <a:pt x="445659" y="91147"/>
                        <a:pt x="489574" y="51553"/>
                        <a:pt x="494519" y="0"/>
                      </a:cubicBezTo>
                      <a:close/>
                    </a:path>
                  </a:pathLst>
                </a:custGeom>
                <a:solidFill>
                  <a:srgbClr val="DC3C00"/>
                </a:solidFill>
                <a:ln w="10795" cap="flat" cmpd="sng" algn="ctr">
                  <a:noFill/>
                  <a:prstDash val="soli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defRPr/>
                  </a:pPr>
                  <a:endParaRPr lang="en-US" sz="2157" kern="0" dirty="0">
                    <a:gradFill>
                      <a:gsLst>
                        <a:gs pos="0">
                          <a:srgbClr val="FFFFFF"/>
                        </a:gs>
                        <a:gs pos="100000">
                          <a:srgbClr val="FFFFFF"/>
                        </a:gs>
                      </a:gsLst>
                      <a:lin ang="5400000" scaled="0"/>
                    </a:gradFill>
                  </a:endParaRPr>
                </a:p>
              </p:txBody>
            </p:sp>
            <p:sp>
              <p:nvSpPr>
                <p:cNvPr id="118" name="Oval 22"/>
                <p:cNvSpPr/>
                <p:nvPr/>
              </p:nvSpPr>
              <p:spPr bwMode="auto">
                <a:xfrm rot="20189084">
                  <a:off x="9312541" y="2799141"/>
                  <a:ext cx="137246" cy="137209"/>
                </a:xfrm>
                <a:custGeom>
                  <a:avLst/>
                  <a:gdLst/>
                  <a:ahLst/>
                  <a:cxnLst/>
                  <a:rect l="l" t="t" r="r" b="b"/>
                  <a:pathLst>
                    <a:path w="784990" h="784777">
                      <a:moveTo>
                        <a:pt x="392495" y="288840"/>
                      </a:moveTo>
                      <a:cubicBezTo>
                        <a:pt x="335307" y="288840"/>
                        <a:pt x="288947" y="335200"/>
                        <a:pt x="288947" y="392388"/>
                      </a:cubicBezTo>
                      <a:cubicBezTo>
                        <a:pt x="288947" y="449576"/>
                        <a:pt x="335307" y="495936"/>
                        <a:pt x="392495" y="495936"/>
                      </a:cubicBezTo>
                      <a:cubicBezTo>
                        <a:pt x="449683" y="495936"/>
                        <a:pt x="496043" y="449576"/>
                        <a:pt x="496043" y="392388"/>
                      </a:cubicBezTo>
                      <a:cubicBezTo>
                        <a:pt x="496043" y="335200"/>
                        <a:pt x="449683" y="288840"/>
                        <a:pt x="392495" y="288840"/>
                      </a:cubicBezTo>
                      <a:close/>
                      <a:moveTo>
                        <a:pt x="392495" y="226927"/>
                      </a:moveTo>
                      <a:cubicBezTo>
                        <a:pt x="483877" y="226927"/>
                        <a:pt x="557956" y="301006"/>
                        <a:pt x="557956" y="392388"/>
                      </a:cubicBezTo>
                      <a:cubicBezTo>
                        <a:pt x="557956" y="483770"/>
                        <a:pt x="483877" y="557849"/>
                        <a:pt x="392495" y="557849"/>
                      </a:cubicBezTo>
                      <a:cubicBezTo>
                        <a:pt x="301113" y="557849"/>
                        <a:pt x="227034" y="483770"/>
                        <a:pt x="227034" y="392388"/>
                      </a:cubicBezTo>
                      <a:cubicBezTo>
                        <a:pt x="227034" y="301006"/>
                        <a:pt x="301113" y="226927"/>
                        <a:pt x="392495" y="226927"/>
                      </a:cubicBezTo>
                      <a:close/>
                      <a:moveTo>
                        <a:pt x="392495" y="163775"/>
                      </a:moveTo>
                      <a:cubicBezTo>
                        <a:pt x="266236" y="163775"/>
                        <a:pt x="163882" y="266129"/>
                        <a:pt x="163882" y="392388"/>
                      </a:cubicBezTo>
                      <a:cubicBezTo>
                        <a:pt x="163882" y="518647"/>
                        <a:pt x="266236" y="621001"/>
                        <a:pt x="392495" y="621001"/>
                      </a:cubicBezTo>
                      <a:cubicBezTo>
                        <a:pt x="518754" y="621001"/>
                        <a:pt x="621108" y="518647"/>
                        <a:pt x="621108" y="392388"/>
                      </a:cubicBezTo>
                      <a:cubicBezTo>
                        <a:pt x="621108" y="266129"/>
                        <a:pt x="518754" y="163775"/>
                        <a:pt x="392495" y="163775"/>
                      </a:cubicBezTo>
                      <a:close/>
                      <a:moveTo>
                        <a:pt x="494519" y="0"/>
                      </a:moveTo>
                      <a:cubicBezTo>
                        <a:pt x="533265" y="9641"/>
                        <a:pt x="569531" y="25539"/>
                        <a:pt x="602435" y="46450"/>
                      </a:cubicBezTo>
                      <a:cubicBezTo>
                        <a:pt x="569363" y="85876"/>
                        <a:pt x="571723" y="144558"/>
                        <a:pt x="608575" y="182500"/>
                      </a:cubicBezTo>
                      <a:cubicBezTo>
                        <a:pt x="645331" y="220342"/>
                        <a:pt x="703708" y="224488"/>
                        <a:pt x="744053" y="192814"/>
                      </a:cubicBezTo>
                      <a:cubicBezTo>
                        <a:pt x="762217" y="222841"/>
                        <a:pt x="776124" y="255573"/>
                        <a:pt x="784919" y="290342"/>
                      </a:cubicBezTo>
                      <a:cubicBezTo>
                        <a:pt x="733343" y="295269"/>
                        <a:pt x="693723" y="339195"/>
                        <a:pt x="693723" y="392375"/>
                      </a:cubicBezTo>
                      <a:cubicBezTo>
                        <a:pt x="693723" y="445581"/>
                        <a:pt x="733381" y="489524"/>
                        <a:pt x="784990" y="494423"/>
                      </a:cubicBezTo>
                      <a:cubicBezTo>
                        <a:pt x="776303" y="529655"/>
                        <a:pt x="762484" y="562868"/>
                        <a:pt x="744630" y="593463"/>
                      </a:cubicBezTo>
                      <a:cubicBezTo>
                        <a:pt x="704276" y="560945"/>
                        <a:pt x="645223" y="564701"/>
                        <a:pt x="608070" y="602769"/>
                      </a:cubicBezTo>
                      <a:cubicBezTo>
                        <a:pt x="571200" y="640548"/>
                        <a:pt x="568636" y="699068"/>
                        <a:pt x="601436" y="738557"/>
                      </a:cubicBezTo>
                      <a:cubicBezTo>
                        <a:pt x="568882" y="759179"/>
                        <a:pt x="532722" y="774304"/>
                        <a:pt x="494349" y="783911"/>
                      </a:cubicBezTo>
                      <a:cubicBezTo>
                        <a:pt x="489081" y="732755"/>
                        <a:pt x="445360" y="693603"/>
                        <a:pt x="392495" y="693603"/>
                      </a:cubicBezTo>
                      <a:cubicBezTo>
                        <a:pt x="339322" y="693603"/>
                        <a:pt x="295401" y="733212"/>
                        <a:pt x="290466" y="784777"/>
                      </a:cubicBezTo>
                      <a:cubicBezTo>
                        <a:pt x="251680" y="775160"/>
                        <a:pt x="215366" y="759316"/>
                        <a:pt x="182394" y="738535"/>
                      </a:cubicBezTo>
                      <a:cubicBezTo>
                        <a:pt x="215637" y="699094"/>
                        <a:pt x="213337" y="640264"/>
                        <a:pt x="176416" y="602251"/>
                      </a:cubicBezTo>
                      <a:cubicBezTo>
                        <a:pt x="139723" y="564474"/>
                        <a:pt x="81483" y="560277"/>
                        <a:pt x="41156" y="591796"/>
                      </a:cubicBezTo>
                      <a:cubicBezTo>
                        <a:pt x="22900" y="561955"/>
                        <a:pt x="9664" y="529001"/>
                        <a:pt x="959" y="494230"/>
                      </a:cubicBezTo>
                      <a:cubicBezTo>
                        <a:pt x="52115" y="488961"/>
                        <a:pt x="91267" y="445241"/>
                        <a:pt x="91267" y="392375"/>
                      </a:cubicBezTo>
                      <a:cubicBezTo>
                        <a:pt x="91267" y="339169"/>
                        <a:pt x="51609" y="295227"/>
                        <a:pt x="0" y="290327"/>
                      </a:cubicBezTo>
                      <a:cubicBezTo>
                        <a:pt x="8687" y="255096"/>
                        <a:pt x="22506" y="221883"/>
                        <a:pt x="40359" y="191287"/>
                      </a:cubicBezTo>
                      <a:cubicBezTo>
                        <a:pt x="80713" y="223806"/>
                        <a:pt x="139767" y="220050"/>
                        <a:pt x="176920" y="181982"/>
                      </a:cubicBezTo>
                      <a:cubicBezTo>
                        <a:pt x="213791" y="144202"/>
                        <a:pt x="216354" y="85681"/>
                        <a:pt x="183553" y="46192"/>
                      </a:cubicBezTo>
                      <a:cubicBezTo>
                        <a:pt x="216108" y="25570"/>
                        <a:pt x="252268" y="10445"/>
                        <a:pt x="290641" y="838"/>
                      </a:cubicBezTo>
                      <a:cubicBezTo>
                        <a:pt x="295909" y="51995"/>
                        <a:pt x="339629" y="91147"/>
                        <a:pt x="392495" y="91147"/>
                      </a:cubicBezTo>
                      <a:cubicBezTo>
                        <a:pt x="445659" y="91147"/>
                        <a:pt x="489574" y="51553"/>
                        <a:pt x="494519" y="0"/>
                      </a:cubicBezTo>
                      <a:close/>
                    </a:path>
                  </a:pathLst>
                </a:custGeom>
                <a:solidFill>
                  <a:srgbClr val="DC3C00"/>
                </a:solidFill>
                <a:ln w="10795" cap="flat" cmpd="sng" algn="ctr">
                  <a:noFill/>
                  <a:prstDash val="soli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defRPr/>
                  </a:pPr>
                  <a:endParaRPr lang="en-US" sz="2157" kern="0" dirty="0">
                    <a:gradFill>
                      <a:gsLst>
                        <a:gs pos="0">
                          <a:srgbClr val="FFFFFF"/>
                        </a:gs>
                        <a:gs pos="100000">
                          <a:srgbClr val="FFFFFF"/>
                        </a:gs>
                      </a:gsLst>
                      <a:lin ang="5400000" scaled="0"/>
                    </a:gradFill>
                  </a:endParaRPr>
                </a:p>
              </p:txBody>
            </p:sp>
          </p:grpSp>
        </p:grpSp>
        <p:sp>
          <p:nvSpPr>
            <p:cNvPr id="131" name="TextBox 130"/>
            <p:cNvSpPr txBox="1"/>
            <p:nvPr/>
          </p:nvSpPr>
          <p:spPr>
            <a:xfrm>
              <a:off x="5546161" y="4287548"/>
              <a:ext cx="903060" cy="304878"/>
            </a:xfrm>
            <a:prstGeom prst="rect">
              <a:avLst/>
            </a:prstGeom>
            <a:noFill/>
          </p:spPr>
          <p:txBody>
            <a:bodyPr wrap="square" rtlCol="0">
              <a:spAutoFit/>
            </a:bodyPr>
            <a:lstStyle/>
            <a:p>
              <a:pPr defTabSz="932742">
                <a:defRPr/>
              </a:pPr>
              <a:r>
                <a:rPr lang="en-US" sz="1400" kern="0" dirty="0" err="1">
                  <a:solidFill>
                    <a:srgbClr val="C00000"/>
                  </a:solidFill>
                  <a:latin typeface="Segoe UI Semibold" panose="020B0702040204020203" pitchFamily="34" charset="0"/>
                  <a:cs typeface="Segoe UI Semibold" panose="020B0702040204020203" pitchFamily="34" charset="0"/>
                </a:rPr>
                <a:t>PolyBase</a:t>
              </a:r>
              <a:endParaRPr lang="en-US" sz="1400" kern="0" dirty="0">
                <a:solidFill>
                  <a:srgbClr val="C00000"/>
                </a:solidFill>
                <a:latin typeface="Segoe UI Semibold" panose="020B0702040204020203" pitchFamily="34" charset="0"/>
                <a:cs typeface="Segoe UI Semibold" panose="020B0702040204020203" pitchFamily="34" charset="0"/>
              </a:endParaRPr>
            </a:p>
          </p:txBody>
        </p:sp>
      </p:grpSp>
      <p:cxnSp>
        <p:nvCxnSpPr>
          <p:cNvPr id="132" name="Straight Connector 131"/>
          <p:cNvCxnSpPr/>
          <p:nvPr/>
        </p:nvCxnSpPr>
        <p:spPr>
          <a:xfrm flipH="1" flipV="1">
            <a:off x="4677763" y="2972502"/>
            <a:ext cx="1" cy="573075"/>
          </a:xfrm>
          <a:prstGeom prst="line">
            <a:avLst/>
          </a:prstGeom>
          <a:ln w="19050">
            <a:solidFill>
              <a:schemeClr val="accent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20772942">
            <a:off x="5882136" y="3191776"/>
            <a:ext cx="2207308" cy="2207308"/>
          </a:xfrm>
          <a:prstGeom prst="arc">
            <a:avLst>
              <a:gd name="adj1" fmla="val 14003575"/>
              <a:gd name="adj2" fmla="val 20627776"/>
            </a:avLst>
          </a:prstGeom>
          <a:ln w="50800" cap="rnd">
            <a:solidFill>
              <a:schemeClr val="accent5"/>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136" name="Arc 135"/>
          <p:cNvSpPr/>
          <p:nvPr/>
        </p:nvSpPr>
        <p:spPr>
          <a:xfrm rot="20772942">
            <a:off x="4716247" y="3617882"/>
            <a:ext cx="412512" cy="412512"/>
          </a:xfrm>
          <a:prstGeom prst="arc">
            <a:avLst>
              <a:gd name="adj1" fmla="val 14003575"/>
              <a:gd name="adj2" fmla="val 20627776"/>
            </a:avLst>
          </a:prstGeom>
          <a:ln w="50800" cap="rnd">
            <a:solidFill>
              <a:schemeClr val="accent5"/>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grpSp>
        <p:nvGrpSpPr>
          <p:cNvPr id="11" name="Group 10"/>
          <p:cNvGrpSpPr/>
          <p:nvPr/>
        </p:nvGrpSpPr>
        <p:grpSpPr>
          <a:xfrm>
            <a:off x="1319251" y="3188740"/>
            <a:ext cx="3863114" cy="2508790"/>
            <a:chOff x="1478887" y="2047168"/>
            <a:chExt cx="3863114" cy="2508790"/>
          </a:xfrm>
        </p:grpSpPr>
        <p:sp>
          <p:nvSpPr>
            <p:cNvPr id="73" name="Freeform 72"/>
            <p:cNvSpPr>
              <a:spLocks noChangeAspect="1"/>
            </p:cNvSpPr>
            <p:nvPr/>
          </p:nvSpPr>
          <p:spPr bwMode="auto">
            <a:xfrm flipH="1">
              <a:off x="1478887" y="2047168"/>
              <a:ext cx="3863114" cy="250879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38100">
              <a:solidFill>
                <a:srgbClr val="00BCF2"/>
              </a:solidFill>
              <a:prstDash val="sysDash"/>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kern="0" dirty="0">
                <a:solidFill>
                  <a:srgbClr val="505050"/>
                </a:solidFill>
              </a:endParaRPr>
            </a:p>
          </p:txBody>
        </p:sp>
        <p:sp>
          <p:nvSpPr>
            <p:cNvPr id="142" name="Right Brace 141"/>
            <p:cNvSpPr/>
            <p:nvPr/>
          </p:nvSpPr>
          <p:spPr>
            <a:xfrm rot="-5400000" flipH="1" flipV="1">
              <a:off x="3425895" y="2700216"/>
              <a:ext cx="193687" cy="2560320"/>
            </a:xfrm>
            <a:prstGeom prst="rightBrace">
              <a:avLst>
                <a:gd name="adj1" fmla="val 43816"/>
                <a:gd name="adj2" fmla="val 50000"/>
              </a:avLst>
            </a:prstGeom>
            <a:ln>
              <a:solidFill>
                <a:srgbClr val="0078D7"/>
              </a:solidFill>
              <a:headEnd type="none" w="med" len="sm"/>
              <a:tailEnd type="none"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89604" tIns="44802" rIns="89604" bIns="44802" numCol="1" spcCol="0" rtlCol="0" fromWordArt="0" anchor="ctr" anchorCtr="0" forceAA="0" compatLnSpc="1">
              <a:prstTxWarp prst="textNoShape">
                <a:avLst/>
              </a:prstTxWarp>
              <a:noAutofit/>
            </a:bodyPr>
            <a:lstStyle/>
            <a:p>
              <a:pPr algn="ctr" defTabSz="912979"/>
              <a:endParaRPr lang="en-US" sz="1765" dirty="0">
                <a:solidFill>
                  <a:srgbClr val="000000"/>
                </a:solidFill>
              </a:endParaRPr>
            </a:p>
          </p:txBody>
        </p:sp>
        <p:grpSp>
          <p:nvGrpSpPr>
            <p:cNvPr id="8" name="Group 7"/>
            <p:cNvGrpSpPr/>
            <p:nvPr/>
          </p:nvGrpSpPr>
          <p:grpSpPr>
            <a:xfrm>
              <a:off x="2368973" y="3296764"/>
              <a:ext cx="2307530" cy="543532"/>
              <a:chOff x="1935386" y="3152386"/>
              <a:chExt cx="2307530" cy="543532"/>
            </a:xfrm>
          </p:grpSpPr>
          <p:grpSp>
            <p:nvGrpSpPr>
              <p:cNvPr id="77" name="Group 76"/>
              <p:cNvGrpSpPr/>
              <p:nvPr/>
            </p:nvGrpSpPr>
            <p:grpSpPr>
              <a:xfrm>
                <a:off x="1935386" y="3152386"/>
                <a:ext cx="409188" cy="543532"/>
                <a:chOff x="3734835" y="4526171"/>
                <a:chExt cx="550820" cy="731664"/>
              </a:xfrm>
            </p:grpSpPr>
            <p:sp>
              <p:nvSpPr>
                <p:cNvPr id="97" name="Freeform 96"/>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Freeform 97"/>
                <p:cNvSpPr/>
                <p:nvPr/>
              </p:nvSpPr>
              <p:spPr>
                <a:xfrm>
                  <a:off x="3734836" y="4529126"/>
                  <a:ext cx="227605" cy="725330"/>
                </a:xfrm>
                <a:custGeom>
                  <a:avLst/>
                  <a:gdLst>
                    <a:gd name="connsiteX0" fmla="*/ 227605 w 227605"/>
                    <a:gd name="connsiteY0" fmla="*/ 0 h 725330"/>
                    <a:gd name="connsiteX1" fmla="*/ 227605 w 227605"/>
                    <a:gd name="connsiteY1" fmla="*/ 725330 h 725330"/>
                    <a:gd name="connsiteX2" fmla="*/ 168208 w 227605"/>
                    <a:gd name="connsiteY2" fmla="*/ 721130 h 725330"/>
                    <a:gd name="connsiteX3" fmla="*/ 0 w 227605"/>
                    <a:gd name="connsiteY3" fmla="*/ 632268 h 725330"/>
                    <a:gd name="connsiteX4" fmla="*/ 0 w 227605"/>
                    <a:gd name="connsiteY4" fmla="*/ 362877 h 725330"/>
                    <a:gd name="connsiteX5" fmla="*/ 0 w 227605"/>
                    <a:gd name="connsiteY5" fmla="*/ 93486 h 725330"/>
                    <a:gd name="connsiteX6" fmla="*/ 0 w 227605"/>
                    <a:gd name="connsiteY6" fmla="*/ 88724 h 725330"/>
                    <a:gd name="connsiteX7" fmla="*/ 1371 w 227605"/>
                    <a:gd name="connsiteY7" fmla="*/ 88724 h 725330"/>
                    <a:gd name="connsiteX8" fmla="*/ 5595 w 227605"/>
                    <a:gd name="connsiteY8" fmla="*/ 74050 h 725330"/>
                    <a:gd name="connsiteX9" fmla="*/ 180715 w 227605"/>
                    <a:gd name="connsiteY9" fmla="*/ 2897 h 72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05" h="725330">
                      <a:moveTo>
                        <a:pt x="227605" y="0"/>
                      </a:moveTo>
                      <a:lnTo>
                        <a:pt x="227605" y="725330"/>
                      </a:lnTo>
                      <a:lnTo>
                        <a:pt x="168208" y="721130"/>
                      </a:lnTo>
                      <a:cubicBezTo>
                        <a:pt x="69359" y="706490"/>
                        <a:pt x="0" y="672216"/>
                        <a:pt x="0" y="632268"/>
                      </a:cubicBezTo>
                      <a:lnTo>
                        <a:pt x="0" y="362877"/>
                      </a:lnTo>
                      <a:lnTo>
                        <a:pt x="0" y="93486"/>
                      </a:lnTo>
                      <a:lnTo>
                        <a:pt x="0" y="88724"/>
                      </a:lnTo>
                      <a:lnTo>
                        <a:pt x="1371" y="88724"/>
                      </a:lnTo>
                      <a:lnTo>
                        <a:pt x="5595" y="74050"/>
                      </a:lnTo>
                      <a:cubicBezTo>
                        <a:pt x="24856" y="41090"/>
                        <a:pt x="92132" y="14255"/>
                        <a:pt x="180715" y="2897"/>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Oval 98"/>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Oval 99"/>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1" name="Freeform 100"/>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2" name="Group 81"/>
              <p:cNvGrpSpPr/>
              <p:nvPr/>
            </p:nvGrpSpPr>
            <p:grpSpPr>
              <a:xfrm>
                <a:off x="2404020" y="3152386"/>
                <a:ext cx="409188" cy="543532"/>
                <a:chOff x="3734835" y="4526171"/>
                <a:chExt cx="550820" cy="731664"/>
              </a:xfrm>
            </p:grpSpPr>
            <p:sp>
              <p:nvSpPr>
                <p:cNvPr id="93" name="Freeform 92"/>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Oval 93"/>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Oval 94"/>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Freeform 95"/>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3" name="Group 82"/>
              <p:cNvGrpSpPr/>
              <p:nvPr/>
            </p:nvGrpSpPr>
            <p:grpSpPr>
              <a:xfrm>
                <a:off x="2872653" y="3152386"/>
                <a:ext cx="409188" cy="543532"/>
                <a:chOff x="3734835" y="4526171"/>
                <a:chExt cx="550820" cy="731664"/>
              </a:xfrm>
            </p:grpSpPr>
            <p:sp>
              <p:nvSpPr>
                <p:cNvPr id="89" name="Freeform 88"/>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Oval 89"/>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Oval 90"/>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Freeform 91"/>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4" name="Group 83"/>
              <p:cNvGrpSpPr/>
              <p:nvPr/>
            </p:nvGrpSpPr>
            <p:grpSpPr>
              <a:xfrm>
                <a:off x="3833728" y="3152386"/>
                <a:ext cx="409188" cy="543532"/>
                <a:chOff x="3734835" y="4526171"/>
                <a:chExt cx="550820" cy="731664"/>
              </a:xfrm>
            </p:grpSpPr>
            <p:sp>
              <p:nvSpPr>
                <p:cNvPr id="85" name="Freeform 84"/>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6" name="Oval 85"/>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7" name="Oval 86"/>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Freeform 87"/>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3364163" y="3572394"/>
                <a:ext cx="396240" cy="91440"/>
                <a:chOff x="3348121" y="3604478"/>
                <a:chExt cx="396240" cy="91440"/>
              </a:xfrm>
              <a:solidFill>
                <a:srgbClr val="00BCF2"/>
              </a:solidFill>
            </p:grpSpPr>
            <p:sp>
              <p:nvSpPr>
                <p:cNvPr id="6" name="Oval 5"/>
                <p:cNvSpPr>
                  <a:spLocks noChangeAspect="1"/>
                </p:cNvSpPr>
                <p:nvPr/>
              </p:nvSpPr>
              <p:spPr bwMode="auto">
                <a:xfrm>
                  <a:off x="33481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Oval 142"/>
                <p:cNvSpPr>
                  <a:spLocks noChangeAspect="1"/>
                </p:cNvSpPr>
                <p:nvPr/>
              </p:nvSpPr>
              <p:spPr bwMode="auto">
                <a:xfrm>
                  <a:off x="35005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Oval 143"/>
                <p:cNvSpPr>
                  <a:spLocks noChangeAspect="1"/>
                </p:cNvSpPr>
                <p:nvPr/>
              </p:nvSpPr>
              <p:spPr bwMode="auto">
                <a:xfrm>
                  <a:off x="36529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45" name="TextBox 144"/>
            <p:cNvSpPr txBox="1"/>
            <p:nvPr/>
          </p:nvSpPr>
          <p:spPr>
            <a:xfrm>
              <a:off x="2413074" y="4072465"/>
              <a:ext cx="2219329" cy="369332"/>
            </a:xfrm>
            <a:prstGeom prst="rect">
              <a:avLst/>
            </a:prstGeom>
            <a:noFill/>
          </p:spPr>
          <p:txBody>
            <a:bodyPr wrap="square" rtlCol="0">
              <a:spAutoFit/>
            </a:bodyPr>
            <a:lstStyle/>
            <a:p>
              <a:pPr algn="ctr" defTabSz="932742">
                <a:defRPr/>
              </a:pPr>
              <a:r>
                <a:rPr lang="en-US" kern="0" dirty="0">
                  <a:solidFill>
                    <a:srgbClr val="0072C6">
                      <a:lumMod val="50000"/>
                    </a:srgbClr>
                  </a:solidFill>
                  <a:latin typeface="Segoe UI Light"/>
                </a:rPr>
                <a:t>Scale out compute</a:t>
              </a:r>
            </a:p>
          </p:txBody>
        </p:sp>
        <p:sp>
          <p:nvSpPr>
            <p:cNvPr id="146" name="TextBox 145"/>
            <p:cNvSpPr txBox="1"/>
            <p:nvPr/>
          </p:nvSpPr>
          <p:spPr>
            <a:xfrm>
              <a:off x="2335231" y="2768214"/>
              <a:ext cx="2278762" cy="400110"/>
            </a:xfrm>
            <a:prstGeom prst="rect">
              <a:avLst/>
            </a:prstGeom>
            <a:noFill/>
          </p:spPr>
          <p:txBody>
            <a:bodyPr wrap="square" rtlCol="0">
              <a:spAutoFit/>
            </a:bodyPr>
            <a:lstStyle/>
            <a:p>
              <a:pPr defTabSz="932742">
                <a:defRPr/>
              </a:pPr>
              <a:r>
                <a:rPr lang="en-US" sz="2000" kern="0" dirty="0">
                  <a:solidFill>
                    <a:srgbClr val="0072C6">
                      <a:lumMod val="50000"/>
                    </a:srgbClr>
                  </a:solidFill>
                  <a:latin typeface="Segoe UI Light"/>
                </a:rPr>
                <a:t>SQL DW instance</a:t>
              </a:r>
            </a:p>
          </p:txBody>
        </p:sp>
      </p:grpSp>
      <p:grpSp>
        <p:nvGrpSpPr>
          <p:cNvPr id="10" name="Group 9"/>
          <p:cNvGrpSpPr/>
          <p:nvPr/>
        </p:nvGrpSpPr>
        <p:grpSpPr>
          <a:xfrm>
            <a:off x="7076659" y="3490168"/>
            <a:ext cx="3737099" cy="2426953"/>
            <a:chOff x="4603114" y="4254994"/>
            <a:chExt cx="3737099" cy="2426953"/>
          </a:xfrm>
        </p:grpSpPr>
        <p:sp>
          <p:nvSpPr>
            <p:cNvPr id="147" name="Freeform 146"/>
            <p:cNvSpPr>
              <a:spLocks noChangeAspect="1"/>
            </p:cNvSpPr>
            <p:nvPr/>
          </p:nvSpPr>
          <p:spPr bwMode="auto">
            <a:xfrm flipH="1">
              <a:off x="4603114" y="4254994"/>
              <a:ext cx="3737099" cy="242695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38100">
              <a:solidFill>
                <a:srgbClr val="00BCF2"/>
              </a:solidFill>
              <a:prstDash val="sysDash"/>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kern="0" dirty="0">
                <a:solidFill>
                  <a:srgbClr val="505050"/>
                </a:solidFill>
              </a:endParaRPr>
            </a:p>
          </p:txBody>
        </p:sp>
        <p:grpSp>
          <p:nvGrpSpPr>
            <p:cNvPr id="9" name="Group 8"/>
            <p:cNvGrpSpPr/>
            <p:nvPr/>
          </p:nvGrpSpPr>
          <p:grpSpPr>
            <a:xfrm>
              <a:off x="5535013" y="5823804"/>
              <a:ext cx="1838896" cy="543532"/>
              <a:chOff x="5961834" y="5422754"/>
              <a:chExt cx="1838896" cy="543532"/>
            </a:xfrm>
          </p:grpSpPr>
          <p:grpSp>
            <p:nvGrpSpPr>
              <p:cNvPr id="151" name="Group 150"/>
              <p:cNvGrpSpPr/>
              <p:nvPr/>
            </p:nvGrpSpPr>
            <p:grpSpPr>
              <a:xfrm>
                <a:off x="5961834" y="5422754"/>
                <a:ext cx="409188" cy="543532"/>
                <a:chOff x="3734835" y="4526171"/>
                <a:chExt cx="550820" cy="731664"/>
              </a:xfrm>
            </p:grpSpPr>
            <p:sp>
              <p:nvSpPr>
                <p:cNvPr id="166" name="Freeform 165"/>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7" name="Oval 166"/>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8" name="Oval 167"/>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9" name="Freeform 168"/>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2" name="Group 151"/>
              <p:cNvGrpSpPr/>
              <p:nvPr/>
            </p:nvGrpSpPr>
            <p:grpSpPr>
              <a:xfrm>
                <a:off x="6430467" y="5422754"/>
                <a:ext cx="409188" cy="543532"/>
                <a:chOff x="3734835" y="4526171"/>
                <a:chExt cx="550820" cy="731664"/>
              </a:xfrm>
            </p:grpSpPr>
            <p:sp>
              <p:nvSpPr>
                <p:cNvPr id="162" name="Freeform 161"/>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3" name="Oval 162"/>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4" name="Oval 163"/>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Freeform 164"/>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3" name="Group 152"/>
              <p:cNvGrpSpPr/>
              <p:nvPr/>
            </p:nvGrpSpPr>
            <p:grpSpPr>
              <a:xfrm>
                <a:off x="7391542" y="5422754"/>
                <a:ext cx="409188" cy="543532"/>
                <a:chOff x="3734835" y="4526171"/>
                <a:chExt cx="550820" cy="731664"/>
              </a:xfrm>
            </p:grpSpPr>
            <p:sp>
              <p:nvSpPr>
                <p:cNvPr id="158" name="Freeform 157"/>
                <p:cNvSpPr/>
                <p:nvPr/>
              </p:nvSpPr>
              <p:spPr>
                <a:xfrm>
                  <a:off x="3734835" y="4526171"/>
                  <a:ext cx="550820" cy="731664"/>
                </a:xfrm>
                <a:custGeom>
                  <a:avLst/>
                  <a:gdLst>
                    <a:gd name="connsiteX0" fmla="*/ 275410 w 550820"/>
                    <a:gd name="connsiteY0" fmla="*/ 0 h 731664"/>
                    <a:gd name="connsiteX1" fmla="*/ 545225 w 550820"/>
                    <a:gd name="connsiteY1" fmla="*/ 77005 h 731664"/>
                    <a:gd name="connsiteX2" fmla="*/ 549449 w 550820"/>
                    <a:gd name="connsiteY2" fmla="*/ 91679 h 731664"/>
                    <a:gd name="connsiteX3" fmla="*/ 550820 w 550820"/>
                    <a:gd name="connsiteY3" fmla="*/ 91679 h 731664"/>
                    <a:gd name="connsiteX4" fmla="*/ 550820 w 550820"/>
                    <a:gd name="connsiteY4" fmla="*/ 96441 h 731664"/>
                    <a:gd name="connsiteX5" fmla="*/ 550820 w 550820"/>
                    <a:gd name="connsiteY5" fmla="*/ 365832 h 731664"/>
                    <a:gd name="connsiteX6" fmla="*/ 550820 w 550820"/>
                    <a:gd name="connsiteY6" fmla="*/ 635223 h 731664"/>
                    <a:gd name="connsiteX7" fmla="*/ 275410 w 550820"/>
                    <a:gd name="connsiteY7" fmla="*/ 731664 h 731664"/>
                    <a:gd name="connsiteX8" fmla="*/ 0 w 550820"/>
                    <a:gd name="connsiteY8" fmla="*/ 635223 h 731664"/>
                    <a:gd name="connsiteX9" fmla="*/ 0 w 550820"/>
                    <a:gd name="connsiteY9" fmla="*/ 365832 h 731664"/>
                    <a:gd name="connsiteX10" fmla="*/ 0 w 550820"/>
                    <a:gd name="connsiteY10" fmla="*/ 96441 h 731664"/>
                    <a:gd name="connsiteX11" fmla="*/ 0 w 550820"/>
                    <a:gd name="connsiteY11" fmla="*/ 91679 h 731664"/>
                    <a:gd name="connsiteX12" fmla="*/ 1371 w 550820"/>
                    <a:gd name="connsiteY12" fmla="*/ 91679 h 731664"/>
                    <a:gd name="connsiteX13" fmla="*/ 5595 w 550820"/>
                    <a:gd name="connsiteY13" fmla="*/ 77005 h 731664"/>
                    <a:gd name="connsiteX14" fmla="*/ 275410 w 550820"/>
                    <a:gd name="connsiteY14" fmla="*/ 0 h 7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820" h="731664">
                      <a:moveTo>
                        <a:pt x="275410" y="0"/>
                      </a:moveTo>
                      <a:cubicBezTo>
                        <a:pt x="408502" y="0"/>
                        <a:pt x="519544" y="33058"/>
                        <a:pt x="545225" y="77005"/>
                      </a:cubicBezTo>
                      <a:lnTo>
                        <a:pt x="549449" y="91679"/>
                      </a:lnTo>
                      <a:lnTo>
                        <a:pt x="550820" y="91679"/>
                      </a:lnTo>
                      <a:lnTo>
                        <a:pt x="550820" y="96441"/>
                      </a:lnTo>
                      <a:lnTo>
                        <a:pt x="550820" y="365832"/>
                      </a:lnTo>
                      <a:lnTo>
                        <a:pt x="550820" y="635223"/>
                      </a:lnTo>
                      <a:cubicBezTo>
                        <a:pt x="550820" y="688486"/>
                        <a:pt x="427515" y="731664"/>
                        <a:pt x="275410" y="731664"/>
                      </a:cubicBezTo>
                      <a:cubicBezTo>
                        <a:pt x="123305" y="731664"/>
                        <a:pt x="0" y="688486"/>
                        <a:pt x="0" y="635223"/>
                      </a:cubicBezTo>
                      <a:lnTo>
                        <a:pt x="0" y="365832"/>
                      </a:lnTo>
                      <a:lnTo>
                        <a:pt x="0" y="96441"/>
                      </a:lnTo>
                      <a:lnTo>
                        <a:pt x="0" y="91679"/>
                      </a:lnTo>
                      <a:lnTo>
                        <a:pt x="1371" y="91679"/>
                      </a:lnTo>
                      <a:lnTo>
                        <a:pt x="5595" y="77005"/>
                      </a:lnTo>
                      <a:cubicBezTo>
                        <a:pt x="31276" y="33058"/>
                        <a:pt x="142318" y="0"/>
                        <a:pt x="275410" y="0"/>
                      </a:cubicBezTo>
                      <a:close/>
                    </a:path>
                  </a:pathLst>
                </a:cu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9" name="Oval 158"/>
                <p:cNvSpPr/>
                <p:nvPr/>
              </p:nvSpPr>
              <p:spPr>
                <a:xfrm>
                  <a:off x="3734835" y="4526172"/>
                  <a:ext cx="550820" cy="192881"/>
                </a:xfrm>
                <a:prstGeom prst="ellipse">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0" name="Oval 159"/>
                <p:cNvSpPr/>
                <p:nvPr/>
              </p:nvSpPr>
              <p:spPr>
                <a:xfrm>
                  <a:off x="3781910" y="4546185"/>
                  <a:ext cx="456670" cy="143333"/>
                </a:xfrm>
                <a:prstGeom prst="ellipse">
                  <a:avLst/>
                </a:prstGeom>
                <a:solidFill>
                  <a:srgbClr val="B7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1" name="Freeform 160"/>
                <p:cNvSpPr/>
                <p:nvPr/>
              </p:nvSpPr>
              <p:spPr>
                <a:xfrm>
                  <a:off x="3833627" y="4650934"/>
                  <a:ext cx="353236" cy="39626"/>
                </a:xfrm>
                <a:custGeom>
                  <a:avLst/>
                  <a:gdLst>
                    <a:gd name="connsiteX0" fmla="*/ 167505 w 322977"/>
                    <a:gd name="connsiteY0" fmla="*/ 178 h 40422"/>
                    <a:gd name="connsiteX1" fmla="*/ 264652 w 322977"/>
                    <a:gd name="connsiteY1" fmla="*/ 6020 h 40422"/>
                    <a:gd name="connsiteX2" fmla="*/ 322977 w 322977"/>
                    <a:gd name="connsiteY2" fmla="*/ 13363 h 40422"/>
                    <a:gd name="connsiteX3" fmla="*/ 312105 w 322977"/>
                    <a:gd name="connsiteY3" fmla="*/ 19010 h 40422"/>
                    <a:gd name="connsiteX4" fmla="*/ 164478 w 322977"/>
                    <a:gd name="connsiteY4" fmla="*/ 40422 h 40422"/>
                    <a:gd name="connsiteX5" fmla="*/ 16851 w 322977"/>
                    <a:gd name="connsiteY5" fmla="*/ 19010 h 40422"/>
                    <a:gd name="connsiteX6" fmla="*/ 0 w 322977"/>
                    <a:gd name="connsiteY6" fmla="*/ 10258 h 40422"/>
                    <a:gd name="connsiteX7" fmla="*/ 52690 w 322977"/>
                    <a:gd name="connsiteY7" fmla="*/ 4057 h 40422"/>
                    <a:gd name="connsiteX8" fmla="*/ 167505 w 322977"/>
                    <a:gd name="connsiteY8" fmla="*/ 178 h 4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77" h="40422">
                      <a:moveTo>
                        <a:pt x="167505" y="178"/>
                      </a:moveTo>
                      <a:cubicBezTo>
                        <a:pt x="199652" y="774"/>
                        <a:pt x="232096" y="2857"/>
                        <a:pt x="264652" y="6020"/>
                      </a:cubicBezTo>
                      <a:lnTo>
                        <a:pt x="322977" y="13363"/>
                      </a:lnTo>
                      <a:lnTo>
                        <a:pt x="312105" y="19010"/>
                      </a:lnTo>
                      <a:cubicBezTo>
                        <a:pt x="274324" y="32239"/>
                        <a:pt x="222130" y="40422"/>
                        <a:pt x="164478" y="40422"/>
                      </a:cubicBezTo>
                      <a:cubicBezTo>
                        <a:pt x="106826" y="40422"/>
                        <a:pt x="54632" y="32239"/>
                        <a:pt x="16851" y="19010"/>
                      </a:cubicBezTo>
                      <a:lnTo>
                        <a:pt x="0" y="10258"/>
                      </a:lnTo>
                      <a:lnTo>
                        <a:pt x="52690" y="4057"/>
                      </a:lnTo>
                      <a:cubicBezTo>
                        <a:pt x="90384" y="980"/>
                        <a:pt x="128526" y="-544"/>
                        <a:pt x="167505" y="178"/>
                      </a:cubicBezTo>
                      <a:close/>
                    </a:path>
                  </a:pathLst>
                </a:custGeom>
                <a:solidFill>
                  <a:srgbClr val="77B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4" name="Group 153"/>
              <p:cNvGrpSpPr/>
              <p:nvPr/>
            </p:nvGrpSpPr>
            <p:grpSpPr>
              <a:xfrm>
                <a:off x="6921977" y="5842762"/>
                <a:ext cx="396240" cy="91440"/>
                <a:chOff x="3348121" y="3604478"/>
                <a:chExt cx="396240" cy="91440"/>
              </a:xfrm>
              <a:solidFill>
                <a:srgbClr val="00BCF2"/>
              </a:solidFill>
            </p:grpSpPr>
            <p:sp>
              <p:nvSpPr>
                <p:cNvPr id="155" name="Oval 154"/>
                <p:cNvSpPr>
                  <a:spLocks noChangeAspect="1"/>
                </p:cNvSpPr>
                <p:nvPr/>
              </p:nvSpPr>
              <p:spPr bwMode="auto">
                <a:xfrm>
                  <a:off x="33481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Oval 155"/>
                <p:cNvSpPr>
                  <a:spLocks noChangeAspect="1"/>
                </p:cNvSpPr>
                <p:nvPr/>
              </p:nvSpPr>
              <p:spPr bwMode="auto">
                <a:xfrm>
                  <a:off x="35005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Oval 156"/>
                <p:cNvSpPr>
                  <a:spLocks noChangeAspect="1"/>
                </p:cNvSpPr>
                <p:nvPr/>
              </p:nvSpPr>
              <p:spPr bwMode="auto">
                <a:xfrm>
                  <a:off x="3652921" y="3604478"/>
                  <a:ext cx="91440" cy="9144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6" name="TextBox 175"/>
            <p:cNvSpPr txBox="1"/>
            <p:nvPr/>
          </p:nvSpPr>
          <p:spPr>
            <a:xfrm>
              <a:off x="5507584" y="4974414"/>
              <a:ext cx="2278762" cy="707886"/>
            </a:xfrm>
            <a:prstGeom prst="rect">
              <a:avLst/>
            </a:prstGeom>
            <a:noFill/>
          </p:spPr>
          <p:txBody>
            <a:bodyPr wrap="square" rtlCol="0">
              <a:spAutoFit/>
            </a:bodyPr>
            <a:lstStyle/>
            <a:p>
              <a:pPr defTabSz="932742">
                <a:defRPr/>
              </a:pPr>
              <a:r>
                <a:rPr lang="en-US" sz="2000" kern="0" dirty="0">
                  <a:solidFill>
                    <a:srgbClr val="0072C6">
                      <a:lumMod val="50000"/>
                    </a:srgbClr>
                  </a:solidFill>
                  <a:latin typeface="Segoe UI Light"/>
                </a:rPr>
                <a:t>Hadoop VMs /</a:t>
              </a:r>
            </a:p>
            <a:p>
              <a:pPr defTabSz="932742">
                <a:defRPr/>
              </a:pPr>
              <a:r>
                <a:rPr lang="en-US" sz="2000" kern="0" dirty="0">
                  <a:solidFill>
                    <a:srgbClr val="0072C6">
                      <a:lumMod val="50000"/>
                    </a:srgbClr>
                  </a:solidFill>
                  <a:latin typeface="Segoe UI Light"/>
                </a:rPr>
                <a:t>Azure Storage</a:t>
              </a:r>
            </a:p>
          </p:txBody>
        </p:sp>
      </p:grpSp>
      <p:sp>
        <p:nvSpPr>
          <p:cNvPr id="4" name="Rectangle 3"/>
          <p:cNvSpPr/>
          <p:nvPr/>
        </p:nvSpPr>
        <p:spPr>
          <a:xfrm>
            <a:off x="972003" y="5899759"/>
            <a:ext cx="4520020" cy="523220"/>
          </a:xfrm>
          <a:prstGeom prst="rect">
            <a:avLst/>
          </a:prstGeom>
        </p:spPr>
        <p:txBody>
          <a:bodyPr wrap="none">
            <a:spAutoFit/>
          </a:bodyPr>
          <a:lstStyle/>
          <a:p>
            <a:r>
              <a:rPr lang="en-US" sz="2800" dirty="0">
                <a:solidFill>
                  <a:srgbClr val="0078D7"/>
                </a:solidFill>
                <a:latin typeface="+mj-lt"/>
              </a:rPr>
              <a:t>Any data, any size, anywhere</a:t>
            </a:r>
          </a:p>
        </p:txBody>
      </p:sp>
      <p:sp>
        <p:nvSpPr>
          <p:cNvPr id="78" name="Freeform 144"/>
          <p:cNvSpPr>
            <a:spLocks noChangeAspect="1" noEditPoints="1"/>
          </p:cNvSpPr>
          <p:nvPr/>
        </p:nvSpPr>
        <p:spPr bwMode="black">
          <a:xfrm>
            <a:off x="6255671" y="2362621"/>
            <a:ext cx="348906" cy="327779"/>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bg1"/>
          </a:solidFill>
          <a:ln>
            <a:solidFill>
              <a:srgbClr val="0078D7"/>
            </a:solidFill>
          </a:ln>
        </p:spPr>
        <p:txBody>
          <a:bodyPr vert="horz" wrap="square" lIns="68574" tIns="34287" rIns="68574" bIns="34287"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endParaRPr>
          </a:p>
        </p:txBody>
      </p:sp>
      <p:sp>
        <p:nvSpPr>
          <p:cNvPr id="2" name="TextBox 1"/>
          <p:cNvSpPr txBox="1"/>
          <p:nvPr/>
        </p:nvSpPr>
        <p:spPr>
          <a:xfrm>
            <a:off x="6569338" y="2353096"/>
            <a:ext cx="15007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SQL Server</a:t>
            </a:r>
          </a:p>
        </p:txBody>
      </p:sp>
    </p:spTree>
    <p:extLst>
      <p:ext uri="{BB962C8B-B14F-4D97-AF65-F5344CB8AC3E}">
        <p14:creationId xmlns:p14="http://schemas.microsoft.com/office/powerpoint/2010/main" val="4016491906"/>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Migration</a:t>
            </a:r>
          </a:p>
        </p:txBody>
      </p:sp>
    </p:spTree>
    <p:extLst>
      <p:ext uri="{BB962C8B-B14F-4D97-AF65-F5344CB8AC3E}">
        <p14:creationId xmlns:p14="http://schemas.microsoft.com/office/powerpoint/2010/main" val="1150101891"/>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25" y="123872"/>
            <a:ext cx="11655840" cy="899665"/>
          </a:xfrm>
        </p:spPr>
        <p:txBody>
          <a:bodyPr/>
          <a:lstStyle/>
          <a:p>
            <a:r>
              <a:rPr lang="en-US" dirty="0"/>
              <a:t>Why does Migration efficiency matter?</a:t>
            </a:r>
          </a:p>
        </p:txBody>
      </p:sp>
      <p:sp>
        <p:nvSpPr>
          <p:cNvPr id="6" name="Freeform: Shape 5"/>
          <p:cNvSpPr/>
          <p:nvPr/>
        </p:nvSpPr>
        <p:spPr>
          <a:xfrm>
            <a:off x="788359" y="1169865"/>
            <a:ext cx="9621355" cy="909480"/>
          </a:xfrm>
          <a:custGeom>
            <a:avLst/>
            <a:gdLst>
              <a:gd name="connsiteX0" fmla="*/ 0 w 7216016"/>
              <a:gd name="connsiteY0" fmla="*/ 113687 h 682110"/>
              <a:gd name="connsiteX1" fmla="*/ 113687 w 7216016"/>
              <a:gd name="connsiteY1" fmla="*/ 0 h 682110"/>
              <a:gd name="connsiteX2" fmla="*/ 7102329 w 7216016"/>
              <a:gd name="connsiteY2" fmla="*/ 0 h 682110"/>
              <a:gd name="connsiteX3" fmla="*/ 7216016 w 7216016"/>
              <a:gd name="connsiteY3" fmla="*/ 113687 h 682110"/>
              <a:gd name="connsiteX4" fmla="*/ 7216016 w 7216016"/>
              <a:gd name="connsiteY4" fmla="*/ 568423 h 682110"/>
              <a:gd name="connsiteX5" fmla="*/ 7102329 w 7216016"/>
              <a:gd name="connsiteY5" fmla="*/ 682110 h 682110"/>
              <a:gd name="connsiteX6" fmla="*/ 113687 w 7216016"/>
              <a:gd name="connsiteY6" fmla="*/ 682110 h 682110"/>
              <a:gd name="connsiteX7" fmla="*/ 0 w 7216016"/>
              <a:gd name="connsiteY7" fmla="*/ 568423 h 682110"/>
              <a:gd name="connsiteX8" fmla="*/ 0 w 7216016"/>
              <a:gd name="connsiteY8" fmla="*/ 113687 h 68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6016" h="682110">
                <a:moveTo>
                  <a:pt x="0" y="113687"/>
                </a:moveTo>
                <a:cubicBezTo>
                  <a:pt x="0" y="50899"/>
                  <a:pt x="50899" y="0"/>
                  <a:pt x="113687" y="0"/>
                </a:cubicBezTo>
                <a:lnTo>
                  <a:pt x="7102329" y="0"/>
                </a:lnTo>
                <a:cubicBezTo>
                  <a:pt x="7165117" y="0"/>
                  <a:pt x="7216016" y="50899"/>
                  <a:pt x="7216016" y="113687"/>
                </a:cubicBezTo>
                <a:lnTo>
                  <a:pt x="7216016" y="568423"/>
                </a:lnTo>
                <a:cubicBezTo>
                  <a:pt x="7216016" y="631211"/>
                  <a:pt x="7165117" y="682110"/>
                  <a:pt x="7102329" y="682110"/>
                </a:cubicBezTo>
                <a:lnTo>
                  <a:pt x="113687" y="682110"/>
                </a:lnTo>
                <a:cubicBezTo>
                  <a:pt x="50899" y="682110"/>
                  <a:pt x="0" y="631211"/>
                  <a:pt x="0" y="568423"/>
                </a:cubicBezTo>
                <a:lnTo>
                  <a:pt x="0" y="113687"/>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5677" tIns="125677" rIns="125677" bIns="125677" numCol="1" spcCol="1270" anchor="ctr" anchorCtr="0">
            <a:noAutofit/>
          </a:bodyPr>
          <a:lstStyle/>
          <a:p>
            <a:pPr marL="0" marR="0" lvl="0" indent="0" defTabSz="94824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The amount of data to be migrated is large </a:t>
            </a:r>
          </a:p>
        </p:txBody>
      </p:sp>
      <p:sp>
        <p:nvSpPr>
          <p:cNvPr id="7" name="Freeform: Shape 6"/>
          <p:cNvSpPr/>
          <p:nvPr/>
        </p:nvSpPr>
        <p:spPr>
          <a:xfrm>
            <a:off x="788359" y="2079345"/>
            <a:ext cx="9621355" cy="353280"/>
          </a:xfrm>
          <a:custGeom>
            <a:avLst/>
            <a:gdLst>
              <a:gd name="connsiteX0" fmla="*/ 0 w 7216016"/>
              <a:gd name="connsiteY0" fmla="*/ 0 h 264960"/>
              <a:gd name="connsiteX1" fmla="*/ 7216016 w 7216016"/>
              <a:gd name="connsiteY1" fmla="*/ 0 h 264960"/>
              <a:gd name="connsiteX2" fmla="*/ 7216016 w 7216016"/>
              <a:gd name="connsiteY2" fmla="*/ 264960 h 264960"/>
              <a:gd name="connsiteX3" fmla="*/ 0 w 7216016"/>
              <a:gd name="connsiteY3" fmla="*/ 264960 h 264960"/>
              <a:gd name="connsiteX4" fmla="*/ 0 w 7216016"/>
              <a:gd name="connsiteY4" fmla="*/ 0 h 2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016" h="264960">
                <a:moveTo>
                  <a:pt x="0" y="0"/>
                </a:moveTo>
                <a:lnTo>
                  <a:pt x="7216016" y="0"/>
                </a:lnTo>
                <a:lnTo>
                  <a:pt x="7216016" y="264960"/>
                </a:lnTo>
                <a:lnTo>
                  <a:pt x="0" y="264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5479" tIns="27093" rIns="151723" bIns="27093" numCol="1" spcCol="1270" anchor="t" anchorCtr="0">
            <a:noAutofit/>
          </a:bodyPr>
          <a:lstStyle/>
          <a:p>
            <a:pPr marL="152396" marR="0" lvl="1" indent="-152396" defTabSz="711182" eaLnBrk="1" fontAlgn="auto" latinLnBrk="0" hangingPunct="1">
              <a:lnSpc>
                <a:spcPct val="90000"/>
              </a:lnSpc>
              <a:spcBef>
                <a:spcPct val="0"/>
              </a:spcBef>
              <a:spcAft>
                <a:spcPct val="20000"/>
              </a:spcAft>
              <a:buClrTx/>
              <a:buSzTx/>
              <a:buFontTx/>
              <a:buChar char="•"/>
              <a:tabLst/>
              <a:defRPr/>
            </a:pPr>
            <a:r>
              <a:rPr kumimoji="0" lang="en-US" sz="2133" b="0" i="0" u="none" strike="noStrike" kern="0" cap="none" spc="0" normalizeH="0" baseline="0" noProof="0" dirty="0">
                <a:ln>
                  <a:noFill/>
                </a:ln>
                <a:solidFill>
                  <a:sysClr val="windowText" lastClr="000000"/>
                </a:solidFill>
                <a:effectLst/>
                <a:uLnTx/>
                <a:uFillTx/>
              </a:rPr>
              <a:t>Usually several TB in DW to be moved from on-</a:t>
            </a:r>
            <a:r>
              <a:rPr kumimoji="0" lang="en-US" sz="2133" b="0" i="0" u="none" strike="noStrike" kern="0" cap="none" spc="0" normalizeH="0" baseline="0" noProof="0" dirty="0" err="1">
                <a:ln>
                  <a:noFill/>
                </a:ln>
                <a:solidFill>
                  <a:sysClr val="windowText" lastClr="000000"/>
                </a:solidFill>
                <a:effectLst/>
                <a:uLnTx/>
                <a:uFillTx/>
              </a:rPr>
              <a:t>prem</a:t>
            </a:r>
            <a:r>
              <a:rPr kumimoji="0" lang="en-US" sz="2133" b="0" i="0" u="none" strike="noStrike" kern="0" cap="none" spc="0" normalizeH="0" baseline="0" noProof="0" dirty="0">
                <a:ln>
                  <a:noFill/>
                </a:ln>
                <a:solidFill>
                  <a:sysClr val="windowText" lastClr="000000"/>
                </a:solidFill>
                <a:effectLst/>
                <a:uLnTx/>
                <a:uFillTx/>
              </a:rPr>
              <a:t> to cloud</a:t>
            </a:r>
          </a:p>
        </p:txBody>
      </p:sp>
      <p:sp>
        <p:nvSpPr>
          <p:cNvPr id="8" name="Freeform: Shape 7"/>
          <p:cNvSpPr/>
          <p:nvPr/>
        </p:nvSpPr>
        <p:spPr>
          <a:xfrm>
            <a:off x="788359" y="2432627"/>
            <a:ext cx="9621355" cy="909480"/>
          </a:xfrm>
          <a:custGeom>
            <a:avLst/>
            <a:gdLst>
              <a:gd name="connsiteX0" fmla="*/ 0 w 7216016"/>
              <a:gd name="connsiteY0" fmla="*/ 113687 h 682110"/>
              <a:gd name="connsiteX1" fmla="*/ 113687 w 7216016"/>
              <a:gd name="connsiteY1" fmla="*/ 0 h 682110"/>
              <a:gd name="connsiteX2" fmla="*/ 7102329 w 7216016"/>
              <a:gd name="connsiteY2" fmla="*/ 0 h 682110"/>
              <a:gd name="connsiteX3" fmla="*/ 7216016 w 7216016"/>
              <a:gd name="connsiteY3" fmla="*/ 113687 h 682110"/>
              <a:gd name="connsiteX4" fmla="*/ 7216016 w 7216016"/>
              <a:gd name="connsiteY4" fmla="*/ 568423 h 682110"/>
              <a:gd name="connsiteX5" fmla="*/ 7102329 w 7216016"/>
              <a:gd name="connsiteY5" fmla="*/ 682110 h 682110"/>
              <a:gd name="connsiteX6" fmla="*/ 113687 w 7216016"/>
              <a:gd name="connsiteY6" fmla="*/ 682110 h 682110"/>
              <a:gd name="connsiteX7" fmla="*/ 0 w 7216016"/>
              <a:gd name="connsiteY7" fmla="*/ 568423 h 682110"/>
              <a:gd name="connsiteX8" fmla="*/ 0 w 7216016"/>
              <a:gd name="connsiteY8" fmla="*/ 113687 h 68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6016" h="682110">
                <a:moveTo>
                  <a:pt x="0" y="113687"/>
                </a:moveTo>
                <a:cubicBezTo>
                  <a:pt x="0" y="50899"/>
                  <a:pt x="50899" y="0"/>
                  <a:pt x="113687" y="0"/>
                </a:cubicBezTo>
                <a:lnTo>
                  <a:pt x="7102329" y="0"/>
                </a:lnTo>
                <a:cubicBezTo>
                  <a:pt x="7165117" y="0"/>
                  <a:pt x="7216016" y="50899"/>
                  <a:pt x="7216016" y="113687"/>
                </a:cubicBezTo>
                <a:lnTo>
                  <a:pt x="7216016" y="568423"/>
                </a:lnTo>
                <a:cubicBezTo>
                  <a:pt x="7216016" y="631211"/>
                  <a:pt x="7165117" y="682110"/>
                  <a:pt x="7102329" y="682110"/>
                </a:cubicBezTo>
                <a:lnTo>
                  <a:pt x="113687" y="682110"/>
                </a:lnTo>
                <a:cubicBezTo>
                  <a:pt x="50899" y="682110"/>
                  <a:pt x="0" y="631211"/>
                  <a:pt x="0" y="568423"/>
                </a:cubicBezTo>
                <a:lnTo>
                  <a:pt x="0" y="113687"/>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5677" tIns="125677" rIns="125677" bIns="125677" numCol="1" spcCol="1270" anchor="ctr" anchorCtr="0">
            <a:noAutofit/>
          </a:bodyPr>
          <a:lstStyle/>
          <a:p>
            <a:pPr marL="0" marR="0" lvl="0" indent="0" defTabSz="94824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You want to cut down the time to migrate to cloud</a:t>
            </a:r>
          </a:p>
        </p:txBody>
      </p:sp>
      <p:sp>
        <p:nvSpPr>
          <p:cNvPr id="9" name="Freeform: Shape 8"/>
          <p:cNvSpPr/>
          <p:nvPr/>
        </p:nvSpPr>
        <p:spPr>
          <a:xfrm>
            <a:off x="788359" y="3342107"/>
            <a:ext cx="9621355" cy="596160"/>
          </a:xfrm>
          <a:custGeom>
            <a:avLst/>
            <a:gdLst>
              <a:gd name="connsiteX0" fmla="*/ 0 w 7216016"/>
              <a:gd name="connsiteY0" fmla="*/ 0 h 447120"/>
              <a:gd name="connsiteX1" fmla="*/ 7216016 w 7216016"/>
              <a:gd name="connsiteY1" fmla="*/ 0 h 447120"/>
              <a:gd name="connsiteX2" fmla="*/ 7216016 w 7216016"/>
              <a:gd name="connsiteY2" fmla="*/ 447120 h 447120"/>
              <a:gd name="connsiteX3" fmla="*/ 0 w 7216016"/>
              <a:gd name="connsiteY3" fmla="*/ 447120 h 447120"/>
              <a:gd name="connsiteX4" fmla="*/ 0 w 7216016"/>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016" h="447120">
                <a:moveTo>
                  <a:pt x="0" y="0"/>
                </a:moveTo>
                <a:lnTo>
                  <a:pt x="7216016" y="0"/>
                </a:lnTo>
                <a:lnTo>
                  <a:pt x="7216016"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5479" tIns="27093" rIns="151723" bIns="27093" numCol="1" spcCol="1270" anchor="t" anchorCtr="0">
            <a:noAutofit/>
          </a:bodyPr>
          <a:lstStyle/>
          <a:p>
            <a:pPr marL="152396" marR="0" lvl="1" indent="-152396" defTabSz="711182" eaLnBrk="1" fontAlgn="auto" latinLnBrk="0" hangingPunct="1">
              <a:lnSpc>
                <a:spcPct val="90000"/>
              </a:lnSpc>
              <a:spcBef>
                <a:spcPct val="0"/>
              </a:spcBef>
              <a:spcAft>
                <a:spcPct val="20000"/>
              </a:spcAft>
              <a:buClrTx/>
              <a:buSzTx/>
              <a:buFontTx/>
              <a:buChar char="•"/>
              <a:tabLst/>
              <a:defRPr/>
            </a:pPr>
            <a:r>
              <a:rPr kumimoji="0" lang="en-US" sz="2133" b="0" i="0" u="none" strike="noStrike" kern="0" cap="none" spc="0" normalizeH="0" baseline="0" noProof="0" dirty="0">
                <a:ln>
                  <a:noFill/>
                </a:ln>
                <a:solidFill>
                  <a:sysClr val="windowText" lastClr="000000"/>
                </a:solidFill>
                <a:effectLst/>
                <a:uLnTx/>
                <a:uFillTx/>
              </a:rPr>
              <a:t>Reduce downtime window</a:t>
            </a:r>
          </a:p>
          <a:p>
            <a:pPr marL="152396" marR="0" lvl="1" indent="-152396" defTabSz="711182" eaLnBrk="1" fontAlgn="auto" latinLnBrk="0" hangingPunct="1">
              <a:lnSpc>
                <a:spcPct val="90000"/>
              </a:lnSpc>
              <a:spcBef>
                <a:spcPct val="0"/>
              </a:spcBef>
              <a:spcAft>
                <a:spcPct val="20000"/>
              </a:spcAft>
              <a:buClrTx/>
              <a:buSzTx/>
              <a:buFontTx/>
              <a:buChar char="•"/>
              <a:tabLst/>
              <a:defRPr/>
            </a:pPr>
            <a:r>
              <a:rPr kumimoji="0" lang="en-US" sz="2133" b="0" i="0" u="none" strike="noStrike" kern="0" cap="none" spc="0" normalizeH="0" baseline="0" noProof="0" dirty="0">
                <a:ln>
                  <a:noFill/>
                </a:ln>
                <a:solidFill>
                  <a:sysClr val="windowText" lastClr="000000"/>
                </a:solidFill>
                <a:effectLst/>
                <a:uLnTx/>
                <a:uFillTx/>
              </a:rPr>
              <a:t>Reduce risk of in-flight changes during migration</a:t>
            </a:r>
          </a:p>
        </p:txBody>
      </p:sp>
      <p:sp>
        <p:nvSpPr>
          <p:cNvPr id="10" name="Freeform: Shape 9"/>
          <p:cNvSpPr/>
          <p:nvPr/>
        </p:nvSpPr>
        <p:spPr>
          <a:xfrm>
            <a:off x="788359" y="4032053"/>
            <a:ext cx="9621355" cy="909480"/>
          </a:xfrm>
          <a:custGeom>
            <a:avLst/>
            <a:gdLst>
              <a:gd name="connsiteX0" fmla="*/ 0 w 7216016"/>
              <a:gd name="connsiteY0" fmla="*/ 113687 h 682110"/>
              <a:gd name="connsiteX1" fmla="*/ 113687 w 7216016"/>
              <a:gd name="connsiteY1" fmla="*/ 0 h 682110"/>
              <a:gd name="connsiteX2" fmla="*/ 7102329 w 7216016"/>
              <a:gd name="connsiteY2" fmla="*/ 0 h 682110"/>
              <a:gd name="connsiteX3" fmla="*/ 7216016 w 7216016"/>
              <a:gd name="connsiteY3" fmla="*/ 113687 h 682110"/>
              <a:gd name="connsiteX4" fmla="*/ 7216016 w 7216016"/>
              <a:gd name="connsiteY4" fmla="*/ 568423 h 682110"/>
              <a:gd name="connsiteX5" fmla="*/ 7102329 w 7216016"/>
              <a:gd name="connsiteY5" fmla="*/ 682110 h 682110"/>
              <a:gd name="connsiteX6" fmla="*/ 113687 w 7216016"/>
              <a:gd name="connsiteY6" fmla="*/ 682110 h 682110"/>
              <a:gd name="connsiteX7" fmla="*/ 0 w 7216016"/>
              <a:gd name="connsiteY7" fmla="*/ 568423 h 682110"/>
              <a:gd name="connsiteX8" fmla="*/ 0 w 7216016"/>
              <a:gd name="connsiteY8" fmla="*/ 113687 h 68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6016" h="682110">
                <a:moveTo>
                  <a:pt x="0" y="113687"/>
                </a:moveTo>
                <a:cubicBezTo>
                  <a:pt x="0" y="50899"/>
                  <a:pt x="50899" y="0"/>
                  <a:pt x="113687" y="0"/>
                </a:cubicBezTo>
                <a:lnTo>
                  <a:pt x="7102329" y="0"/>
                </a:lnTo>
                <a:cubicBezTo>
                  <a:pt x="7165117" y="0"/>
                  <a:pt x="7216016" y="50899"/>
                  <a:pt x="7216016" y="113687"/>
                </a:cubicBezTo>
                <a:lnTo>
                  <a:pt x="7216016" y="568423"/>
                </a:lnTo>
                <a:cubicBezTo>
                  <a:pt x="7216016" y="631211"/>
                  <a:pt x="7165117" y="682110"/>
                  <a:pt x="7102329" y="682110"/>
                </a:cubicBezTo>
                <a:lnTo>
                  <a:pt x="113687" y="682110"/>
                </a:lnTo>
                <a:cubicBezTo>
                  <a:pt x="50899" y="682110"/>
                  <a:pt x="0" y="631211"/>
                  <a:pt x="0" y="568423"/>
                </a:cubicBezTo>
                <a:lnTo>
                  <a:pt x="0" y="113687"/>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5677" tIns="125677" rIns="125677" bIns="125677" numCol="1" spcCol="1270" anchor="ctr" anchorCtr="0">
            <a:noAutofit/>
          </a:bodyPr>
          <a:lstStyle/>
          <a:p>
            <a:pPr marL="0" marR="0" lvl="0" indent="0" defTabSz="94824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You want to reduce to cost of migration</a:t>
            </a:r>
          </a:p>
        </p:txBody>
      </p:sp>
      <p:sp>
        <p:nvSpPr>
          <p:cNvPr id="11" name="Freeform: Shape 10"/>
          <p:cNvSpPr/>
          <p:nvPr/>
        </p:nvSpPr>
        <p:spPr>
          <a:xfrm>
            <a:off x="788359" y="4979047"/>
            <a:ext cx="9621355" cy="596160"/>
          </a:xfrm>
          <a:custGeom>
            <a:avLst/>
            <a:gdLst>
              <a:gd name="connsiteX0" fmla="*/ 0 w 7216016"/>
              <a:gd name="connsiteY0" fmla="*/ 0 h 447120"/>
              <a:gd name="connsiteX1" fmla="*/ 7216016 w 7216016"/>
              <a:gd name="connsiteY1" fmla="*/ 0 h 447120"/>
              <a:gd name="connsiteX2" fmla="*/ 7216016 w 7216016"/>
              <a:gd name="connsiteY2" fmla="*/ 447120 h 447120"/>
              <a:gd name="connsiteX3" fmla="*/ 0 w 7216016"/>
              <a:gd name="connsiteY3" fmla="*/ 447120 h 447120"/>
              <a:gd name="connsiteX4" fmla="*/ 0 w 7216016"/>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016" h="447120">
                <a:moveTo>
                  <a:pt x="0" y="0"/>
                </a:moveTo>
                <a:lnTo>
                  <a:pt x="7216016" y="0"/>
                </a:lnTo>
                <a:lnTo>
                  <a:pt x="7216016"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5479" tIns="27093" rIns="151723" bIns="27093" numCol="1" spcCol="1270" anchor="t" anchorCtr="0">
            <a:noAutofit/>
          </a:bodyPr>
          <a:lstStyle/>
          <a:p>
            <a:pPr marL="152396" marR="0" lvl="1" indent="-152396" defTabSz="711182" eaLnBrk="1" fontAlgn="auto" latinLnBrk="0" hangingPunct="1">
              <a:lnSpc>
                <a:spcPct val="90000"/>
              </a:lnSpc>
              <a:spcBef>
                <a:spcPct val="0"/>
              </a:spcBef>
              <a:spcAft>
                <a:spcPct val="20000"/>
              </a:spcAft>
              <a:buClrTx/>
              <a:buSzTx/>
              <a:buFontTx/>
              <a:buChar char="•"/>
              <a:tabLst/>
              <a:defRPr/>
            </a:pPr>
            <a:r>
              <a:rPr kumimoji="0" lang="en-US" sz="2133" b="0" i="0" u="none" strike="noStrike" kern="0" cap="none" spc="0" normalizeH="0" baseline="0" noProof="0" dirty="0">
                <a:ln>
                  <a:noFill/>
                </a:ln>
                <a:solidFill>
                  <a:sysClr val="windowText" lastClr="000000"/>
                </a:solidFill>
                <a:effectLst/>
                <a:uLnTx/>
                <a:uFillTx/>
              </a:rPr>
              <a:t>Reduce network cost</a:t>
            </a:r>
          </a:p>
          <a:p>
            <a:pPr marL="152396" marR="0" lvl="1" indent="-152396" defTabSz="711182" eaLnBrk="1" fontAlgn="auto" latinLnBrk="0" hangingPunct="1">
              <a:lnSpc>
                <a:spcPct val="90000"/>
              </a:lnSpc>
              <a:spcBef>
                <a:spcPct val="0"/>
              </a:spcBef>
              <a:spcAft>
                <a:spcPct val="20000"/>
              </a:spcAft>
              <a:buClrTx/>
              <a:buSzTx/>
              <a:buFontTx/>
              <a:buChar char="•"/>
              <a:tabLst/>
              <a:defRPr/>
            </a:pPr>
            <a:r>
              <a:rPr kumimoji="0" lang="en-US" sz="2133" b="0" i="0" u="none" strike="noStrike" kern="0" cap="none" spc="0" normalizeH="0" baseline="0" noProof="0" dirty="0">
                <a:ln>
                  <a:noFill/>
                </a:ln>
                <a:solidFill>
                  <a:sysClr val="windowText" lastClr="000000"/>
                </a:solidFill>
                <a:effectLst/>
                <a:uLnTx/>
                <a:uFillTx/>
              </a:rPr>
              <a:t>Reduce compute cost for migration operations</a:t>
            </a:r>
          </a:p>
        </p:txBody>
      </p:sp>
      <p:sp>
        <p:nvSpPr>
          <p:cNvPr id="12" name="Freeform: Shape 11"/>
          <p:cNvSpPr/>
          <p:nvPr/>
        </p:nvSpPr>
        <p:spPr>
          <a:xfrm>
            <a:off x="788359" y="5659616"/>
            <a:ext cx="9621355" cy="909480"/>
          </a:xfrm>
          <a:custGeom>
            <a:avLst/>
            <a:gdLst>
              <a:gd name="connsiteX0" fmla="*/ 0 w 7216016"/>
              <a:gd name="connsiteY0" fmla="*/ 113687 h 682110"/>
              <a:gd name="connsiteX1" fmla="*/ 113687 w 7216016"/>
              <a:gd name="connsiteY1" fmla="*/ 0 h 682110"/>
              <a:gd name="connsiteX2" fmla="*/ 7102329 w 7216016"/>
              <a:gd name="connsiteY2" fmla="*/ 0 h 682110"/>
              <a:gd name="connsiteX3" fmla="*/ 7216016 w 7216016"/>
              <a:gd name="connsiteY3" fmla="*/ 113687 h 682110"/>
              <a:gd name="connsiteX4" fmla="*/ 7216016 w 7216016"/>
              <a:gd name="connsiteY4" fmla="*/ 568423 h 682110"/>
              <a:gd name="connsiteX5" fmla="*/ 7102329 w 7216016"/>
              <a:gd name="connsiteY5" fmla="*/ 682110 h 682110"/>
              <a:gd name="connsiteX6" fmla="*/ 113687 w 7216016"/>
              <a:gd name="connsiteY6" fmla="*/ 682110 h 682110"/>
              <a:gd name="connsiteX7" fmla="*/ 0 w 7216016"/>
              <a:gd name="connsiteY7" fmla="*/ 568423 h 682110"/>
              <a:gd name="connsiteX8" fmla="*/ 0 w 7216016"/>
              <a:gd name="connsiteY8" fmla="*/ 113687 h 68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6016" h="682110">
                <a:moveTo>
                  <a:pt x="0" y="113687"/>
                </a:moveTo>
                <a:cubicBezTo>
                  <a:pt x="0" y="50899"/>
                  <a:pt x="50899" y="0"/>
                  <a:pt x="113687" y="0"/>
                </a:cubicBezTo>
                <a:lnTo>
                  <a:pt x="7102329" y="0"/>
                </a:lnTo>
                <a:cubicBezTo>
                  <a:pt x="7165117" y="0"/>
                  <a:pt x="7216016" y="50899"/>
                  <a:pt x="7216016" y="113687"/>
                </a:cubicBezTo>
                <a:lnTo>
                  <a:pt x="7216016" y="568423"/>
                </a:lnTo>
                <a:cubicBezTo>
                  <a:pt x="7216016" y="631211"/>
                  <a:pt x="7165117" y="682110"/>
                  <a:pt x="7102329" y="682110"/>
                </a:cubicBezTo>
                <a:lnTo>
                  <a:pt x="113687" y="682110"/>
                </a:lnTo>
                <a:cubicBezTo>
                  <a:pt x="50899" y="682110"/>
                  <a:pt x="0" y="631211"/>
                  <a:pt x="0" y="568423"/>
                </a:cubicBezTo>
                <a:lnTo>
                  <a:pt x="0" y="113687"/>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5677" tIns="125677" rIns="125677" bIns="125677" numCol="1" spcCol="1270" anchor="ctr" anchorCtr="0">
            <a:noAutofit/>
          </a:bodyPr>
          <a:lstStyle/>
          <a:p>
            <a:pPr marL="0" marR="0" lvl="0" indent="0" defTabSz="94824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Understanding the steps and tips/techniques in each helps realize an efficient migration</a:t>
            </a:r>
          </a:p>
        </p:txBody>
      </p:sp>
    </p:spTree>
    <p:extLst>
      <p:ext uri="{BB962C8B-B14F-4D97-AF65-F5344CB8AC3E}">
        <p14:creationId xmlns:p14="http://schemas.microsoft.com/office/powerpoint/2010/main" val="127008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1045992" y="1463268"/>
            <a:ext cx="5875993" cy="852637"/>
          </a:xfrm>
          <a:custGeom>
            <a:avLst/>
            <a:gdLst>
              <a:gd name="connsiteX0" fmla="*/ 0 w 4406995"/>
              <a:gd name="connsiteY0" fmla="*/ 106582 h 639478"/>
              <a:gd name="connsiteX1" fmla="*/ 106582 w 4406995"/>
              <a:gd name="connsiteY1" fmla="*/ 0 h 639478"/>
              <a:gd name="connsiteX2" fmla="*/ 4300413 w 4406995"/>
              <a:gd name="connsiteY2" fmla="*/ 0 h 639478"/>
              <a:gd name="connsiteX3" fmla="*/ 4406995 w 4406995"/>
              <a:gd name="connsiteY3" fmla="*/ 106582 h 639478"/>
              <a:gd name="connsiteX4" fmla="*/ 4406995 w 4406995"/>
              <a:gd name="connsiteY4" fmla="*/ 532896 h 639478"/>
              <a:gd name="connsiteX5" fmla="*/ 4300413 w 4406995"/>
              <a:gd name="connsiteY5" fmla="*/ 639478 h 639478"/>
              <a:gd name="connsiteX6" fmla="*/ 106582 w 4406995"/>
              <a:gd name="connsiteY6" fmla="*/ 639478 h 639478"/>
              <a:gd name="connsiteX7" fmla="*/ 0 w 4406995"/>
              <a:gd name="connsiteY7" fmla="*/ 532896 h 639478"/>
              <a:gd name="connsiteX8" fmla="*/ 0 w 4406995"/>
              <a:gd name="connsiteY8" fmla="*/ 106582 h 6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995" h="639478">
                <a:moveTo>
                  <a:pt x="0" y="106582"/>
                </a:moveTo>
                <a:cubicBezTo>
                  <a:pt x="0" y="47718"/>
                  <a:pt x="47718" y="0"/>
                  <a:pt x="106582" y="0"/>
                </a:cubicBezTo>
                <a:lnTo>
                  <a:pt x="4300413" y="0"/>
                </a:lnTo>
                <a:cubicBezTo>
                  <a:pt x="4359277" y="0"/>
                  <a:pt x="4406995" y="47718"/>
                  <a:pt x="4406995" y="106582"/>
                </a:cubicBezTo>
                <a:lnTo>
                  <a:pt x="4406995" y="532896"/>
                </a:lnTo>
                <a:cubicBezTo>
                  <a:pt x="4406995" y="591760"/>
                  <a:pt x="4359277" y="639478"/>
                  <a:pt x="4300413" y="639478"/>
                </a:cubicBezTo>
                <a:lnTo>
                  <a:pt x="106582" y="639478"/>
                </a:lnTo>
                <a:cubicBezTo>
                  <a:pt x="47718" y="639478"/>
                  <a:pt x="0" y="591760"/>
                  <a:pt x="0" y="532896"/>
                </a:cubicBezTo>
                <a:lnTo>
                  <a:pt x="0" y="10658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7823" tIns="117823" rIns="117823" bIns="117823" numCol="1" spcCol="1270" anchor="ctr" anchorCtr="0">
            <a:noAutofit/>
          </a:bodyPr>
          <a:lstStyle/>
          <a:p>
            <a:pPr marL="0" marR="0" lvl="0" indent="0" defTabSz="888978"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bg1"/>
                </a:solidFill>
                <a:effectLst/>
                <a:uLnTx/>
                <a:uFillTx/>
              </a:rPr>
              <a:t>Filter essential objects to migrate</a:t>
            </a:r>
          </a:p>
        </p:txBody>
      </p:sp>
      <p:sp>
        <p:nvSpPr>
          <p:cNvPr id="5" name="Freeform: Shape 4"/>
          <p:cNvSpPr/>
          <p:nvPr/>
        </p:nvSpPr>
        <p:spPr>
          <a:xfrm>
            <a:off x="1045992" y="2373506"/>
            <a:ext cx="5875993" cy="852637"/>
          </a:xfrm>
          <a:custGeom>
            <a:avLst/>
            <a:gdLst>
              <a:gd name="connsiteX0" fmla="*/ 0 w 4406995"/>
              <a:gd name="connsiteY0" fmla="*/ 106582 h 639478"/>
              <a:gd name="connsiteX1" fmla="*/ 106582 w 4406995"/>
              <a:gd name="connsiteY1" fmla="*/ 0 h 639478"/>
              <a:gd name="connsiteX2" fmla="*/ 4300413 w 4406995"/>
              <a:gd name="connsiteY2" fmla="*/ 0 h 639478"/>
              <a:gd name="connsiteX3" fmla="*/ 4406995 w 4406995"/>
              <a:gd name="connsiteY3" fmla="*/ 106582 h 639478"/>
              <a:gd name="connsiteX4" fmla="*/ 4406995 w 4406995"/>
              <a:gd name="connsiteY4" fmla="*/ 532896 h 639478"/>
              <a:gd name="connsiteX5" fmla="*/ 4300413 w 4406995"/>
              <a:gd name="connsiteY5" fmla="*/ 639478 h 639478"/>
              <a:gd name="connsiteX6" fmla="*/ 106582 w 4406995"/>
              <a:gd name="connsiteY6" fmla="*/ 639478 h 639478"/>
              <a:gd name="connsiteX7" fmla="*/ 0 w 4406995"/>
              <a:gd name="connsiteY7" fmla="*/ 532896 h 639478"/>
              <a:gd name="connsiteX8" fmla="*/ 0 w 4406995"/>
              <a:gd name="connsiteY8" fmla="*/ 106582 h 6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995" h="639478">
                <a:moveTo>
                  <a:pt x="0" y="106582"/>
                </a:moveTo>
                <a:cubicBezTo>
                  <a:pt x="0" y="47718"/>
                  <a:pt x="47718" y="0"/>
                  <a:pt x="106582" y="0"/>
                </a:cubicBezTo>
                <a:lnTo>
                  <a:pt x="4300413" y="0"/>
                </a:lnTo>
                <a:cubicBezTo>
                  <a:pt x="4359277" y="0"/>
                  <a:pt x="4406995" y="47718"/>
                  <a:pt x="4406995" y="106582"/>
                </a:cubicBezTo>
                <a:lnTo>
                  <a:pt x="4406995" y="532896"/>
                </a:lnTo>
                <a:cubicBezTo>
                  <a:pt x="4406995" y="591760"/>
                  <a:pt x="4359277" y="639478"/>
                  <a:pt x="4300413" y="639478"/>
                </a:cubicBezTo>
                <a:lnTo>
                  <a:pt x="106582" y="639478"/>
                </a:lnTo>
                <a:cubicBezTo>
                  <a:pt x="47718" y="639478"/>
                  <a:pt x="0" y="591760"/>
                  <a:pt x="0" y="532896"/>
                </a:cubicBezTo>
                <a:lnTo>
                  <a:pt x="0" y="10658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7823" tIns="117823" rIns="117823" bIns="117823" numCol="1" spcCol="1270" anchor="ctr" anchorCtr="0">
            <a:noAutofit/>
          </a:bodyPr>
          <a:lstStyle/>
          <a:p>
            <a:pPr marL="0" marR="0" lvl="0" indent="0" defTabSz="888978"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bg1"/>
                </a:solidFill>
                <a:effectLst/>
                <a:uLnTx/>
                <a:uFillTx/>
              </a:rPr>
              <a:t>Create performant local storage to receive exported data</a:t>
            </a:r>
          </a:p>
        </p:txBody>
      </p:sp>
      <p:sp>
        <p:nvSpPr>
          <p:cNvPr id="7" name="Freeform: Shape 6"/>
          <p:cNvSpPr/>
          <p:nvPr/>
        </p:nvSpPr>
        <p:spPr>
          <a:xfrm>
            <a:off x="1045992" y="3283743"/>
            <a:ext cx="5875993" cy="852637"/>
          </a:xfrm>
          <a:custGeom>
            <a:avLst/>
            <a:gdLst>
              <a:gd name="connsiteX0" fmla="*/ 0 w 4406995"/>
              <a:gd name="connsiteY0" fmla="*/ 106582 h 639478"/>
              <a:gd name="connsiteX1" fmla="*/ 106582 w 4406995"/>
              <a:gd name="connsiteY1" fmla="*/ 0 h 639478"/>
              <a:gd name="connsiteX2" fmla="*/ 4300413 w 4406995"/>
              <a:gd name="connsiteY2" fmla="*/ 0 h 639478"/>
              <a:gd name="connsiteX3" fmla="*/ 4406995 w 4406995"/>
              <a:gd name="connsiteY3" fmla="*/ 106582 h 639478"/>
              <a:gd name="connsiteX4" fmla="*/ 4406995 w 4406995"/>
              <a:gd name="connsiteY4" fmla="*/ 532896 h 639478"/>
              <a:gd name="connsiteX5" fmla="*/ 4300413 w 4406995"/>
              <a:gd name="connsiteY5" fmla="*/ 639478 h 639478"/>
              <a:gd name="connsiteX6" fmla="*/ 106582 w 4406995"/>
              <a:gd name="connsiteY6" fmla="*/ 639478 h 639478"/>
              <a:gd name="connsiteX7" fmla="*/ 0 w 4406995"/>
              <a:gd name="connsiteY7" fmla="*/ 532896 h 639478"/>
              <a:gd name="connsiteX8" fmla="*/ 0 w 4406995"/>
              <a:gd name="connsiteY8" fmla="*/ 106582 h 6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995" h="639478">
                <a:moveTo>
                  <a:pt x="0" y="106582"/>
                </a:moveTo>
                <a:cubicBezTo>
                  <a:pt x="0" y="47718"/>
                  <a:pt x="47718" y="0"/>
                  <a:pt x="106582" y="0"/>
                </a:cubicBezTo>
                <a:lnTo>
                  <a:pt x="4300413" y="0"/>
                </a:lnTo>
                <a:cubicBezTo>
                  <a:pt x="4359277" y="0"/>
                  <a:pt x="4406995" y="47718"/>
                  <a:pt x="4406995" y="106582"/>
                </a:cubicBezTo>
                <a:lnTo>
                  <a:pt x="4406995" y="532896"/>
                </a:lnTo>
                <a:cubicBezTo>
                  <a:pt x="4406995" y="591760"/>
                  <a:pt x="4359277" y="639478"/>
                  <a:pt x="4300413" y="639478"/>
                </a:cubicBezTo>
                <a:lnTo>
                  <a:pt x="106582" y="639478"/>
                </a:lnTo>
                <a:cubicBezTo>
                  <a:pt x="47718" y="639478"/>
                  <a:pt x="0" y="591760"/>
                  <a:pt x="0" y="532896"/>
                </a:cubicBezTo>
                <a:lnTo>
                  <a:pt x="0" y="10658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7823" tIns="117823" rIns="117823" bIns="117823" numCol="1" spcCol="1270" anchor="ctr" anchorCtr="0">
            <a:noAutofit/>
          </a:bodyPr>
          <a:lstStyle/>
          <a:p>
            <a:pPr marL="0" marR="0" lvl="0" indent="0" defTabSz="888978"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bg1"/>
                </a:solidFill>
                <a:effectLst/>
                <a:uLnTx/>
                <a:uFillTx/>
              </a:rPr>
              <a:t>Establish standard or dedicated connectivity to cloud</a:t>
            </a:r>
          </a:p>
        </p:txBody>
      </p:sp>
      <p:sp>
        <p:nvSpPr>
          <p:cNvPr id="8" name="Freeform: Shape 7"/>
          <p:cNvSpPr/>
          <p:nvPr/>
        </p:nvSpPr>
        <p:spPr>
          <a:xfrm>
            <a:off x="1045992" y="4193980"/>
            <a:ext cx="5875993" cy="852637"/>
          </a:xfrm>
          <a:custGeom>
            <a:avLst/>
            <a:gdLst>
              <a:gd name="connsiteX0" fmla="*/ 0 w 4406995"/>
              <a:gd name="connsiteY0" fmla="*/ 106582 h 639478"/>
              <a:gd name="connsiteX1" fmla="*/ 106582 w 4406995"/>
              <a:gd name="connsiteY1" fmla="*/ 0 h 639478"/>
              <a:gd name="connsiteX2" fmla="*/ 4300413 w 4406995"/>
              <a:gd name="connsiteY2" fmla="*/ 0 h 639478"/>
              <a:gd name="connsiteX3" fmla="*/ 4406995 w 4406995"/>
              <a:gd name="connsiteY3" fmla="*/ 106582 h 639478"/>
              <a:gd name="connsiteX4" fmla="*/ 4406995 w 4406995"/>
              <a:gd name="connsiteY4" fmla="*/ 532896 h 639478"/>
              <a:gd name="connsiteX5" fmla="*/ 4300413 w 4406995"/>
              <a:gd name="connsiteY5" fmla="*/ 639478 h 639478"/>
              <a:gd name="connsiteX6" fmla="*/ 106582 w 4406995"/>
              <a:gd name="connsiteY6" fmla="*/ 639478 h 639478"/>
              <a:gd name="connsiteX7" fmla="*/ 0 w 4406995"/>
              <a:gd name="connsiteY7" fmla="*/ 532896 h 639478"/>
              <a:gd name="connsiteX8" fmla="*/ 0 w 4406995"/>
              <a:gd name="connsiteY8" fmla="*/ 106582 h 6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995" h="639478">
                <a:moveTo>
                  <a:pt x="0" y="106582"/>
                </a:moveTo>
                <a:cubicBezTo>
                  <a:pt x="0" y="47718"/>
                  <a:pt x="47718" y="0"/>
                  <a:pt x="106582" y="0"/>
                </a:cubicBezTo>
                <a:lnTo>
                  <a:pt x="4300413" y="0"/>
                </a:lnTo>
                <a:cubicBezTo>
                  <a:pt x="4359277" y="0"/>
                  <a:pt x="4406995" y="47718"/>
                  <a:pt x="4406995" y="106582"/>
                </a:cubicBezTo>
                <a:lnTo>
                  <a:pt x="4406995" y="532896"/>
                </a:lnTo>
                <a:cubicBezTo>
                  <a:pt x="4406995" y="591760"/>
                  <a:pt x="4359277" y="639478"/>
                  <a:pt x="4300413" y="639478"/>
                </a:cubicBezTo>
                <a:lnTo>
                  <a:pt x="106582" y="639478"/>
                </a:lnTo>
                <a:cubicBezTo>
                  <a:pt x="47718" y="639478"/>
                  <a:pt x="0" y="591760"/>
                  <a:pt x="0" y="532896"/>
                </a:cubicBezTo>
                <a:lnTo>
                  <a:pt x="0" y="10658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7823" tIns="117823" rIns="117823" bIns="117823" numCol="1" spcCol="1270" anchor="ctr" anchorCtr="0">
            <a:noAutofit/>
          </a:bodyPr>
          <a:lstStyle/>
          <a:p>
            <a:pPr marL="0" marR="0" lvl="0" indent="0" defTabSz="888978"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bg1"/>
                </a:solidFill>
                <a:effectLst/>
                <a:uLnTx/>
                <a:uFillTx/>
              </a:rPr>
              <a:t>Chose region nearest to you with Azure SQL DW</a:t>
            </a:r>
          </a:p>
        </p:txBody>
      </p:sp>
      <p:sp>
        <p:nvSpPr>
          <p:cNvPr id="15" name="Freeform: Shape 14"/>
          <p:cNvSpPr/>
          <p:nvPr/>
        </p:nvSpPr>
        <p:spPr>
          <a:xfrm>
            <a:off x="1045992" y="5104218"/>
            <a:ext cx="5875993" cy="852637"/>
          </a:xfrm>
          <a:custGeom>
            <a:avLst/>
            <a:gdLst>
              <a:gd name="connsiteX0" fmla="*/ 0 w 4406995"/>
              <a:gd name="connsiteY0" fmla="*/ 106582 h 639478"/>
              <a:gd name="connsiteX1" fmla="*/ 106582 w 4406995"/>
              <a:gd name="connsiteY1" fmla="*/ 0 h 639478"/>
              <a:gd name="connsiteX2" fmla="*/ 4300413 w 4406995"/>
              <a:gd name="connsiteY2" fmla="*/ 0 h 639478"/>
              <a:gd name="connsiteX3" fmla="*/ 4406995 w 4406995"/>
              <a:gd name="connsiteY3" fmla="*/ 106582 h 639478"/>
              <a:gd name="connsiteX4" fmla="*/ 4406995 w 4406995"/>
              <a:gd name="connsiteY4" fmla="*/ 532896 h 639478"/>
              <a:gd name="connsiteX5" fmla="*/ 4300413 w 4406995"/>
              <a:gd name="connsiteY5" fmla="*/ 639478 h 639478"/>
              <a:gd name="connsiteX6" fmla="*/ 106582 w 4406995"/>
              <a:gd name="connsiteY6" fmla="*/ 639478 h 639478"/>
              <a:gd name="connsiteX7" fmla="*/ 0 w 4406995"/>
              <a:gd name="connsiteY7" fmla="*/ 532896 h 639478"/>
              <a:gd name="connsiteX8" fmla="*/ 0 w 4406995"/>
              <a:gd name="connsiteY8" fmla="*/ 106582 h 6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995" h="639478">
                <a:moveTo>
                  <a:pt x="0" y="106582"/>
                </a:moveTo>
                <a:cubicBezTo>
                  <a:pt x="0" y="47718"/>
                  <a:pt x="47718" y="0"/>
                  <a:pt x="106582" y="0"/>
                </a:cubicBezTo>
                <a:lnTo>
                  <a:pt x="4300413" y="0"/>
                </a:lnTo>
                <a:cubicBezTo>
                  <a:pt x="4359277" y="0"/>
                  <a:pt x="4406995" y="47718"/>
                  <a:pt x="4406995" y="106582"/>
                </a:cubicBezTo>
                <a:lnTo>
                  <a:pt x="4406995" y="532896"/>
                </a:lnTo>
                <a:cubicBezTo>
                  <a:pt x="4406995" y="591760"/>
                  <a:pt x="4359277" y="639478"/>
                  <a:pt x="4300413" y="639478"/>
                </a:cubicBezTo>
                <a:lnTo>
                  <a:pt x="106582" y="639478"/>
                </a:lnTo>
                <a:cubicBezTo>
                  <a:pt x="47718" y="639478"/>
                  <a:pt x="0" y="591760"/>
                  <a:pt x="0" y="532896"/>
                </a:cubicBezTo>
                <a:lnTo>
                  <a:pt x="0" y="10658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7823" tIns="117823" rIns="117823" bIns="117823" numCol="1" spcCol="1270" anchor="ctr" anchorCtr="0">
            <a:noAutofit/>
          </a:bodyPr>
          <a:lstStyle/>
          <a:p>
            <a:pPr marL="0" marR="0" lvl="0" indent="0" defTabSz="888978"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err="1">
                <a:ln>
                  <a:noFill/>
                </a:ln>
                <a:solidFill>
                  <a:schemeClr val="bg1"/>
                </a:solidFill>
                <a:effectLst/>
                <a:uLnTx/>
                <a:uFillTx/>
              </a:rPr>
              <a:t>PolyBase</a:t>
            </a:r>
            <a:r>
              <a:rPr kumimoji="0" lang="en-US" sz="2000" b="0" i="0" u="none" strike="noStrike" kern="0" cap="none" spc="0" normalizeH="0" baseline="0" noProof="0" dirty="0">
                <a:ln>
                  <a:noFill/>
                </a:ln>
                <a:solidFill>
                  <a:schemeClr val="bg1"/>
                </a:solidFill>
                <a:effectLst/>
                <a:uLnTx/>
                <a:uFillTx/>
              </a:rPr>
              <a:t>: One folder per table in storage container</a:t>
            </a:r>
          </a:p>
        </p:txBody>
      </p:sp>
      <p:sp>
        <p:nvSpPr>
          <p:cNvPr id="10" name="Freeform: Shape 9"/>
          <p:cNvSpPr/>
          <p:nvPr/>
        </p:nvSpPr>
        <p:spPr>
          <a:xfrm>
            <a:off x="7324909" y="1375734"/>
            <a:ext cx="1926735" cy="2169325"/>
          </a:xfrm>
          <a:custGeom>
            <a:avLst/>
            <a:gdLst>
              <a:gd name="connsiteX0" fmla="*/ 0 w 996346"/>
              <a:gd name="connsiteY0" fmla="*/ 166061 h 1311048"/>
              <a:gd name="connsiteX1" fmla="*/ 166061 w 996346"/>
              <a:gd name="connsiteY1" fmla="*/ 0 h 1311048"/>
              <a:gd name="connsiteX2" fmla="*/ 830285 w 996346"/>
              <a:gd name="connsiteY2" fmla="*/ 0 h 1311048"/>
              <a:gd name="connsiteX3" fmla="*/ 996346 w 996346"/>
              <a:gd name="connsiteY3" fmla="*/ 166061 h 1311048"/>
              <a:gd name="connsiteX4" fmla="*/ 996346 w 996346"/>
              <a:gd name="connsiteY4" fmla="*/ 1144987 h 1311048"/>
              <a:gd name="connsiteX5" fmla="*/ 830285 w 996346"/>
              <a:gd name="connsiteY5" fmla="*/ 1311048 h 1311048"/>
              <a:gd name="connsiteX6" fmla="*/ 166061 w 996346"/>
              <a:gd name="connsiteY6" fmla="*/ 1311048 h 1311048"/>
              <a:gd name="connsiteX7" fmla="*/ 0 w 996346"/>
              <a:gd name="connsiteY7" fmla="*/ 1144987 h 1311048"/>
              <a:gd name="connsiteX8" fmla="*/ 0 w 996346"/>
              <a:gd name="connsiteY8" fmla="*/ 166061 h 13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46" h="1311048">
                <a:moveTo>
                  <a:pt x="0" y="166061"/>
                </a:moveTo>
                <a:cubicBezTo>
                  <a:pt x="0" y="74348"/>
                  <a:pt x="74348" y="0"/>
                  <a:pt x="166061" y="0"/>
                </a:cubicBezTo>
                <a:lnTo>
                  <a:pt x="830285" y="0"/>
                </a:lnTo>
                <a:cubicBezTo>
                  <a:pt x="921998" y="0"/>
                  <a:pt x="996346" y="74348"/>
                  <a:pt x="996346" y="166061"/>
                </a:cubicBezTo>
                <a:lnTo>
                  <a:pt x="996346" y="1144987"/>
                </a:lnTo>
                <a:cubicBezTo>
                  <a:pt x="996346" y="1236700"/>
                  <a:pt x="921998" y="1311048"/>
                  <a:pt x="830285" y="1311048"/>
                </a:cubicBezTo>
                <a:lnTo>
                  <a:pt x="166061" y="1311048"/>
                </a:lnTo>
                <a:cubicBezTo>
                  <a:pt x="74348" y="1311048"/>
                  <a:pt x="0" y="1236700"/>
                  <a:pt x="0" y="1144987"/>
                </a:cubicBezTo>
                <a:lnTo>
                  <a:pt x="0" y="16606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5651" tIns="115651" rIns="115651" bIns="115651" numCol="1" spcCol="1270" anchor="ctr" anchorCtr="0">
            <a:noAutofit/>
          </a:bodyPr>
          <a:lstStyle/>
          <a:p>
            <a:pPr marL="0" marR="0" lvl="0" indent="0" algn="ctr" defTabSz="592652" eaLnBrk="1" fontAlgn="auto" latinLnBrk="0" hangingPunct="1">
              <a:lnSpc>
                <a:spcPct val="90000"/>
              </a:lnSpc>
              <a:spcBef>
                <a:spcPct val="0"/>
              </a:spcBef>
              <a:spcAft>
                <a:spcPct val="35000"/>
              </a:spcAft>
              <a:buClrTx/>
              <a:buSzTx/>
              <a:buFontTx/>
              <a:buNone/>
              <a:tabLst/>
              <a:defRPr/>
            </a:pPr>
            <a:r>
              <a:rPr kumimoji="0" lang="en-US" sz="1800" b="0" i="0" u="none" strike="noStrike" kern="0" cap="none" spc="0" normalizeH="0" baseline="0" noProof="0" dirty="0">
                <a:ln>
                  <a:noFill/>
                </a:ln>
                <a:solidFill>
                  <a:schemeClr val="bg1"/>
                </a:solidFill>
                <a:effectLst/>
                <a:uLnTx/>
                <a:uFillTx/>
              </a:rPr>
              <a:t>Compatibility check must be local and as the first step</a:t>
            </a:r>
          </a:p>
        </p:txBody>
      </p:sp>
      <p:sp>
        <p:nvSpPr>
          <p:cNvPr id="11" name="Freeform: Shape 10"/>
          <p:cNvSpPr/>
          <p:nvPr/>
        </p:nvSpPr>
        <p:spPr>
          <a:xfrm>
            <a:off x="9315141" y="1375735"/>
            <a:ext cx="1926735" cy="2169324"/>
          </a:xfrm>
          <a:custGeom>
            <a:avLst/>
            <a:gdLst>
              <a:gd name="connsiteX0" fmla="*/ 0 w 996346"/>
              <a:gd name="connsiteY0" fmla="*/ 166061 h 1311048"/>
              <a:gd name="connsiteX1" fmla="*/ 166061 w 996346"/>
              <a:gd name="connsiteY1" fmla="*/ 0 h 1311048"/>
              <a:gd name="connsiteX2" fmla="*/ 830285 w 996346"/>
              <a:gd name="connsiteY2" fmla="*/ 0 h 1311048"/>
              <a:gd name="connsiteX3" fmla="*/ 996346 w 996346"/>
              <a:gd name="connsiteY3" fmla="*/ 166061 h 1311048"/>
              <a:gd name="connsiteX4" fmla="*/ 996346 w 996346"/>
              <a:gd name="connsiteY4" fmla="*/ 1144987 h 1311048"/>
              <a:gd name="connsiteX5" fmla="*/ 830285 w 996346"/>
              <a:gd name="connsiteY5" fmla="*/ 1311048 h 1311048"/>
              <a:gd name="connsiteX6" fmla="*/ 166061 w 996346"/>
              <a:gd name="connsiteY6" fmla="*/ 1311048 h 1311048"/>
              <a:gd name="connsiteX7" fmla="*/ 0 w 996346"/>
              <a:gd name="connsiteY7" fmla="*/ 1144987 h 1311048"/>
              <a:gd name="connsiteX8" fmla="*/ 0 w 996346"/>
              <a:gd name="connsiteY8" fmla="*/ 166061 h 13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46" h="1311048">
                <a:moveTo>
                  <a:pt x="0" y="166061"/>
                </a:moveTo>
                <a:cubicBezTo>
                  <a:pt x="0" y="74348"/>
                  <a:pt x="74348" y="0"/>
                  <a:pt x="166061" y="0"/>
                </a:cubicBezTo>
                <a:lnTo>
                  <a:pt x="830285" y="0"/>
                </a:lnTo>
                <a:cubicBezTo>
                  <a:pt x="921998" y="0"/>
                  <a:pt x="996346" y="74348"/>
                  <a:pt x="996346" y="166061"/>
                </a:cubicBezTo>
                <a:lnTo>
                  <a:pt x="996346" y="1144987"/>
                </a:lnTo>
                <a:cubicBezTo>
                  <a:pt x="996346" y="1236700"/>
                  <a:pt x="921998" y="1311048"/>
                  <a:pt x="830285" y="1311048"/>
                </a:cubicBezTo>
                <a:lnTo>
                  <a:pt x="166061" y="1311048"/>
                </a:lnTo>
                <a:cubicBezTo>
                  <a:pt x="74348" y="1311048"/>
                  <a:pt x="0" y="1236700"/>
                  <a:pt x="0" y="1144987"/>
                </a:cubicBezTo>
                <a:lnTo>
                  <a:pt x="0" y="16606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5651" tIns="115651" rIns="115651" bIns="115651" numCol="1" spcCol="1270" anchor="ctr" anchorCtr="0">
            <a:noAutofit/>
          </a:bodyPr>
          <a:lstStyle/>
          <a:p>
            <a:pPr marL="0" marR="0" lvl="0" indent="0" algn="ctr" defTabSz="592652" eaLnBrk="1" fontAlgn="auto" latinLnBrk="0" hangingPunct="1">
              <a:lnSpc>
                <a:spcPct val="90000"/>
              </a:lnSpc>
              <a:spcBef>
                <a:spcPct val="0"/>
              </a:spcBef>
              <a:spcAft>
                <a:spcPct val="35000"/>
              </a:spcAft>
              <a:buClrTx/>
              <a:buSzTx/>
              <a:buFontTx/>
              <a:buNone/>
              <a:tabLst/>
              <a:defRPr/>
            </a:pPr>
            <a:r>
              <a:rPr kumimoji="0" lang="en-US" sz="1800" b="0" i="0" u="none" strike="noStrike" kern="0" cap="none" spc="0" normalizeH="0" baseline="0" noProof="0" dirty="0">
                <a:ln>
                  <a:noFill/>
                </a:ln>
                <a:solidFill>
                  <a:schemeClr val="bg1"/>
                </a:solidFill>
                <a:effectLst/>
                <a:uLnTx/>
                <a:uFillTx/>
              </a:rPr>
              <a:t>Must complete all compatibility corrections before move</a:t>
            </a:r>
          </a:p>
        </p:txBody>
      </p:sp>
      <p:sp>
        <p:nvSpPr>
          <p:cNvPr id="12" name="Freeform: Shape 11"/>
          <p:cNvSpPr/>
          <p:nvPr/>
        </p:nvSpPr>
        <p:spPr>
          <a:xfrm>
            <a:off x="7324909" y="3666979"/>
            <a:ext cx="1926735" cy="2311760"/>
          </a:xfrm>
          <a:custGeom>
            <a:avLst/>
            <a:gdLst>
              <a:gd name="connsiteX0" fmla="*/ 0 w 996346"/>
              <a:gd name="connsiteY0" fmla="*/ 166061 h 1311048"/>
              <a:gd name="connsiteX1" fmla="*/ 166061 w 996346"/>
              <a:gd name="connsiteY1" fmla="*/ 0 h 1311048"/>
              <a:gd name="connsiteX2" fmla="*/ 830285 w 996346"/>
              <a:gd name="connsiteY2" fmla="*/ 0 h 1311048"/>
              <a:gd name="connsiteX3" fmla="*/ 996346 w 996346"/>
              <a:gd name="connsiteY3" fmla="*/ 166061 h 1311048"/>
              <a:gd name="connsiteX4" fmla="*/ 996346 w 996346"/>
              <a:gd name="connsiteY4" fmla="*/ 1144987 h 1311048"/>
              <a:gd name="connsiteX5" fmla="*/ 830285 w 996346"/>
              <a:gd name="connsiteY5" fmla="*/ 1311048 h 1311048"/>
              <a:gd name="connsiteX6" fmla="*/ 166061 w 996346"/>
              <a:gd name="connsiteY6" fmla="*/ 1311048 h 1311048"/>
              <a:gd name="connsiteX7" fmla="*/ 0 w 996346"/>
              <a:gd name="connsiteY7" fmla="*/ 1144987 h 1311048"/>
              <a:gd name="connsiteX8" fmla="*/ 0 w 996346"/>
              <a:gd name="connsiteY8" fmla="*/ 166061 h 13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46" h="1311048">
                <a:moveTo>
                  <a:pt x="0" y="166061"/>
                </a:moveTo>
                <a:cubicBezTo>
                  <a:pt x="0" y="74348"/>
                  <a:pt x="74348" y="0"/>
                  <a:pt x="166061" y="0"/>
                </a:cubicBezTo>
                <a:lnTo>
                  <a:pt x="830285" y="0"/>
                </a:lnTo>
                <a:cubicBezTo>
                  <a:pt x="921998" y="0"/>
                  <a:pt x="996346" y="74348"/>
                  <a:pt x="996346" y="166061"/>
                </a:cubicBezTo>
                <a:lnTo>
                  <a:pt x="996346" y="1144987"/>
                </a:lnTo>
                <a:cubicBezTo>
                  <a:pt x="996346" y="1236700"/>
                  <a:pt x="921998" y="1311048"/>
                  <a:pt x="830285" y="1311048"/>
                </a:cubicBezTo>
                <a:lnTo>
                  <a:pt x="166061" y="1311048"/>
                </a:lnTo>
                <a:cubicBezTo>
                  <a:pt x="74348" y="1311048"/>
                  <a:pt x="0" y="1236700"/>
                  <a:pt x="0" y="1144987"/>
                </a:cubicBezTo>
                <a:lnTo>
                  <a:pt x="0" y="16606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5651" tIns="115651" rIns="115651" bIns="115651" numCol="1" spcCol="1270" anchor="t" anchorCtr="0">
            <a:noAutofit/>
          </a:bodyPr>
          <a:lstStyle/>
          <a:p>
            <a:pPr marL="0" marR="0" lvl="0" indent="0" algn="ctr" defTabSz="592652" eaLnBrk="1" fontAlgn="auto" latinLnBrk="0" hangingPunct="1">
              <a:lnSpc>
                <a:spcPct val="90000"/>
              </a:lnSpc>
              <a:spcBef>
                <a:spcPct val="0"/>
              </a:spcBef>
              <a:spcAft>
                <a:spcPct val="35000"/>
              </a:spcAft>
              <a:buClrTx/>
              <a:buSzTx/>
              <a:buFontTx/>
              <a:buNone/>
              <a:tabLst/>
              <a:defRPr/>
            </a:pPr>
            <a:r>
              <a:rPr kumimoji="0" lang="en-US" sz="1800" b="0" i="0" u="none" strike="noStrike" kern="0" cap="none" spc="0" normalizeH="0" baseline="0" noProof="0" dirty="0">
                <a:ln>
                  <a:noFill/>
                </a:ln>
                <a:solidFill>
                  <a:schemeClr val="bg1"/>
                </a:solidFill>
                <a:effectLst/>
                <a:uLnTx/>
                <a:uFillTx/>
              </a:rPr>
              <a:t>Compatibility check automation</a:t>
            </a:r>
          </a:p>
          <a:p>
            <a:pPr marL="0" marR="0" lvl="1" indent="0" algn="ctr" defTabSz="474121" eaLnBrk="1" fontAlgn="auto" latinLnBrk="0" hangingPunct="1">
              <a:lnSpc>
                <a:spcPct val="90000"/>
              </a:lnSpc>
              <a:spcBef>
                <a:spcPct val="0"/>
              </a:spcBef>
              <a:spcAft>
                <a:spcPct val="15000"/>
              </a:spcAft>
              <a:buClrTx/>
              <a:buSzTx/>
              <a:buFontTx/>
              <a:buNone/>
              <a:tabLst/>
              <a:defRPr/>
            </a:pPr>
            <a:r>
              <a:rPr kumimoji="0" lang="en-US" sz="1800" b="0" i="0" u="none" strike="noStrike" kern="0" cap="none" spc="0" normalizeH="0" baseline="0" noProof="0" dirty="0">
                <a:ln>
                  <a:noFill/>
                </a:ln>
                <a:solidFill>
                  <a:schemeClr val="bg1"/>
                </a:solidFill>
                <a:effectLst/>
                <a:uLnTx/>
                <a:uFillTx/>
              </a:rPr>
              <a:t>SQL Data Warehouse Migration utility</a:t>
            </a:r>
          </a:p>
          <a:p>
            <a:pPr marL="0" marR="0" lvl="1" indent="0" algn="ctr" defTabSz="474121" eaLnBrk="1" fontAlgn="auto" latinLnBrk="0" hangingPunct="1">
              <a:lnSpc>
                <a:spcPct val="90000"/>
              </a:lnSpc>
              <a:spcBef>
                <a:spcPct val="0"/>
              </a:spcBef>
              <a:spcAft>
                <a:spcPct val="15000"/>
              </a:spcAft>
              <a:buClrTx/>
              <a:buSzTx/>
              <a:buFontTx/>
              <a:buNone/>
              <a:tabLst/>
              <a:defRPr/>
            </a:pPr>
            <a:r>
              <a:rPr kumimoji="0" lang="en-US" sz="1800" b="0" i="0" u="none" strike="noStrike" kern="0" cap="none" spc="0" normalizeH="0" baseline="0" noProof="0" dirty="0">
                <a:ln>
                  <a:noFill/>
                </a:ln>
                <a:solidFill>
                  <a:schemeClr val="bg1"/>
                </a:solidFill>
                <a:effectLst/>
                <a:uLnTx/>
                <a:uFillTx/>
              </a:rPr>
              <a:t>TSQL Queries</a:t>
            </a:r>
          </a:p>
        </p:txBody>
      </p:sp>
      <p:sp>
        <p:nvSpPr>
          <p:cNvPr id="13" name="Freeform: Shape 12"/>
          <p:cNvSpPr/>
          <p:nvPr/>
        </p:nvSpPr>
        <p:spPr>
          <a:xfrm>
            <a:off x="9306995" y="3666980"/>
            <a:ext cx="1926735" cy="2311760"/>
          </a:xfrm>
          <a:custGeom>
            <a:avLst/>
            <a:gdLst>
              <a:gd name="connsiteX0" fmla="*/ 0 w 996346"/>
              <a:gd name="connsiteY0" fmla="*/ 166061 h 1311048"/>
              <a:gd name="connsiteX1" fmla="*/ 166061 w 996346"/>
              <a:gd name="connsiteY1" fmla="*/ 0 h 1311048"/>
              <a:gd name="connsiteX2" fmla="*/ 830285 w 996346"/>
              <a:gd name="connsiteY2" fmla="*/ 0 h 1311048"/>
              <a:gd name="connsiteX3" fmla="*/ 996346 w 996346"/>
              <a:gd name="connsiteY3" fmla="*/ 166061 h 1311048"/>
              <a:gd name="connsiteX4" fmla="*/ 996346 w 996346"/>
              <a:gd name="connsiteY4" fmla="*/ 1144987 h 1311048"/>
              <a:gd name="connsiteX5" fmla="*/ 830285 w 996346"/>
              <a:gd name="connsiteY5" fmla="*/ 1311048 h 1311048"/>
              <a:gd name="connsiteX6" fmla="*/ 166061 w 996346"/>
              <a:gd name="connsiteY6" fmla="*/ 1311048 h 1311048"/>
              <a:gd name="connsiteX7" fmla="*/ 0 w 996346"/>
              <a:gd name="connsiteY7" fmla="*/ 1144987 h 1311048"/>
              <a:gd name="connsiteX8" fmla="*/ 0 w 996346"/>
              <a:gd name="connsiteY8" fmla="*/ 166061 h 13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46" h="1311048">
                <a:moveTo>
                  <a:pt x="0" y="166061"/>
                </a:moveTo>
                <a:cubicBezTo>
                  <a:pt x="0" y="74348"/>
                  <a:pt x="74348" y="0"/>
                  <a:pt x="166061" y="0"/>
                </a:cubicBezTo>
                <a:lnTo>
                  <a:pt x="830285" y="0"/>
                </a:lnTo>
                <a:cubicBezTo>
                  <a:pt x="921998" y="0"/>
                  <a:pt x="996346" y="74348"/>
                  <a:pt x="996346" y="166061"/>
                </a:cubicBezTo>
                <a:lnTo>
                  <a:pt x="996346" y="1144987"/>
                </a:lnTo>
                <a:cubicBezTo>
                  <a:pt x="996346" y="1236700"/>
                  <a:pt x="921998" y="1311048"/>
                  <a:pt x="830285" y="1311048"/>
                </a:cubicBezTo>
                <a:lnTo>
                  <a:pt x="166061" y="1311048"/>
                </a:lnTo>
                <a:cubicBezTo>
                  <a:pt x="74348" y="1311048"/>
                  <a:pt x="0" y="1236700"/>
                  <a:pt x="0" y="1144987"/>
                </a:cubicBezTo>
                <a:lnTo>
                  <a:pt x="0" y="166061"/>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15651" tIns="115651" rIns="115651" bIns="115651" numCol="1" spcCol="1270" anchor="ctr" anchorCtr="0">
            <a:noAutofit/>
          </a:bodyPr>
          <a:lstStyle/>
          <a:p>
            <a:pPr marL="0" marR="0" lvl="0" indent="0" algn="ctr" defTabSz="592652" eaLnBrk="1" fontAlgn="auto" latinLnBrk="0" hangingPunct="1">
              <a:lnSpc>
                <a:spcPct val="90000"/>
              </a:lnSpc>
              <a:spcBef>
                <a:spcPct val="0"/>
              </a:spcBef>
              <a:spcAft>
                <a:spcPct val="35000"/>
              </a:spcAft>
              <a:buClrTx/>
              <a:buSzTx/>
              <a:buFontTx/>
              <a:buNone/>
              <a:tabLst/>
              <a:defRPr/>
            </a:pPr>
            <a:r>
              <a:rPr kumimoji="0" lang="en-US" sz="1800" b="0" i="0" u="none" strike="noStrike" kern="0" cap="none" spc="0" normalizeH="0" baseline="0" noProof="0" dirty="0">
                <a:ln>
                  <a:noFill/>
                </a:ln>
                <a:solidFill>
                  <a:schemeClr val="bg1"/>
                </a:solidFill>
                <a:effectLst/>
                <a:uLnTx/>
                <a:uFillTx/>
              </a:rPr>
              <a:t>Use the SQLCAT guidance for choosing the type of distributed table </a:t>
            </a:r>
          </a:p>
        </p:txBody>
      </p:sp>
      <p:sp>
        <p:nvSpPr>
          <p:cNvPr id="9" name="Title 1"/>
          <p:cNvSpPr>
            <a:spLocks noGrp="1"/>
          </p:cNvSpPr>
          <p:nvPr>
            <p:ph type="title"/>
          </p:nvPr>
        </p:nvSpPr>
        <p:spPr/>
        <p:txBody>
          <a:bodyPr/>
          <a:lstStyle/>
          <a:p>
            <a:r>
              <a:rPr lang="en-US" dirty="0"/>
              <a:t>Data Preparation and Metadata Migration</a:t>
            </a:r>
          </a:p>
        </p:txBody>
      </p:sp>
    </p:spTree>
    <p:extLst>
      <p:ext uri="{BB962C8B-B14F-4D97-AF65-F5344CB8AC3E}">
        <p14:creationId xmlns:p14="http://schemas.microsoft.com/office/powerpoint/2010/main" val="323206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5" grpId="0" animBg="1"/>
      <p:bldP spid="10" grpId="0" animBg="1"/>
      <p:bldP spid="11" grpId="0" animBg="1"/>
      <p:bldP spid="12"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p:cNvSpPr/>
          <p:nvPr/>
        </p:nvSpPr>
        <p:spPr>
          <a:xfrm>
            <a:off x="613173" y="139991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dirty="0">
                <a:ln>
                  <a:noFill/>
                </a:ln>
                <a:solidFill>
                  <a:schemeClr val="bg1"/>
                </a:solidFill>
                <a:effectLst/>
                <a:uLnTx/>
                <a:uFillTx/>
              </a:rPr>
              <a:t>Use Migration Tool </a:t>
            </a:r>
            <a:r>
              <a:rPr kumimoji="0" lang="en-US" sz="2133" b="0" i="0" u="none" strike="noStrike" kern="0" cap="none" spc="0" normalizeH="0" baseline="0" noProof="0" dirty="0">
                <a:ln>
                  <a:noFill/>
                </a:ln>
                <a:solidFill>
                  <a:sysClr val="windowText" lastClr="000000"/>
                </a:solidFill>
                <a:effectLst/>
                <a:uLnTx/>
                <a:uFillTx/>
              </a:rPr>
              <a:t>- convert DDL, generate T-SQL </a:t>
            </a:r>
            <a:r>
              <a:rPr kumimoji="0" lang="en-US" sz="2133" b="0" i="0" u="none" strike="noStrike" kern="0" cap="none" spc="0" normalizeH="0" baseline="0" noProof="0" dirty="0" err="1">
                <a:ln>
                  <a:noFill/>
                </a:ln>
                <a:solidFill>
                  <a:sysClr val="windowText" lastClr="000000"/>
                </a:solidFill>
                <a:effectLst/>
                <a:uLnTx/>
                <a:uFillTx/>
              </a:rPr>
              <a:t>compat</a:t>
            </a:r>
            <a:r>
              <a:rPr kumimoji="0" lang="en-US" sz="2133" b="0" i="0" u="none" strike="noStrike" kern="0" cap="none" spc="0" normalizeH="0" baseline="0" noProof="0" dirty="0">
                <a:ln>
                  <a:noFill/>
                </a:ln>
                <a:solidFill>
                  <a:sysClr val="windowText" lastClr="000000"/>
                </a:solidFill>
                <a:effectLst/>
                <a:uLnTx/>
                <a:uFillTx/>
              </a:rPr>
              <a:t> report, data migration</a:t>
            </a:r>
          </a:p>
        </p:txBody>
      </p:sp>
      <p:sp>
        <p:nvSpPr>
          <p:cNvPr id="6" name="Freeform: Shape 5"/>
          <p:cNvSpPr/>
          <p:nvPr/>
        </p:nvSpPr>
        <p:spPr>
          <a:xfrm>
            <a:off x="613173" y="189599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dirty="0">
                <a:ln>
                  <a:noFill/>
                </a:ln>
                <a:solidFill>
                  <a:sysClr val="windowText" lastClr="000000"/>
                </a:solidFill>
                <a:effectLst/>
                <a:uLnTx/>
                <a:uFillTx/>
              </a:rPr>
              <a:t>Understand current T-SQL surface area and workarounds</a:t>
            </a:r>
          </a:p>
        </p:txBody>
      </p:sp>
      <p:sp>
        <p:nvSpPr>
          <p:cNvPr id="7" name="Freeform: Shape 6"/>
          <p:cNvSpPr/>
          <p:nvPr/>
        </p:nvSpPr>
        <p:spPr>
          <a:xfrm>
            <a:off x="613173" y="239207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a:ln>
                  <a:noFill/>
                </a:ln>
                <a:solidFill>
                  <a:sysClr val="windowText" lastClr="000000"/>
                </a:solidFill>
                <a:effectLst/>
                <a:uLnTx/>
                <a:uFillTx/>
              </a:rPr>
              <a:t>Avoid Singleton DML operations (INSERT, UPDATE, DELETE)</a:t>
            </a:r>
          </a:p>
        </p:txBody>
      </p:sp>
      <p:sp>
        <p:nvSpPr>
          <p:cNvPr id="8" name="Freeform: Shape 7"/>
          <p:cNvSpPr/>
          <p:nvPr/>
        </p:nvSpPr>
        <p:spPr>
          <a:xfrm>
            <a:off x="613173" y="2875747"/>
            <a:ext cx="10965657" cy="502320"/>
          </a:xfrm>
          <a:custGeom>
            <a:avLst/>
            <a:gdLst>
              <a:gd name="connsiteX0" fmla="*/ 0 w 8224243"/>
              <a:gd name="connsiteY0" fmla="*/ 0 h 376740"/>
              <a:gd name="connsiteX1" fmla="*/ 8224243 w 8224243"/>
              <a:gd name="connsiteY1" fmla="*/ 0 h 376740"/>
              <a:gd name="connsiteX2" fmla="*/ 8224243 w 8224243"/>
              <a:gd name="connsiteY2" fmla="*/ 376740 h 376740"/>
              <a:gd name="connsiteX3" fmla="*/ 0 w 8224243"/>
              <a:gd name="connsiteY3" fmla="*/ 376740 h 376740"/>
              <a:gd name="connsiteX4" fmla="*/ 0 w 8224243"/>
              <a:gd name="connsiteY4" fmla="*/ 0 h 376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243" h="376740">
                <a:moveTo>
                  <a:pt x="0" y="0"/>
                </a:moveTo>
                <a:lnTo>
                  <a:pt x="8224243" y="0"/>
                </a:lnTo>
                <a:lnTo>
                  <a:pt x="8224243" y="376740"/>
                </a:lnTo>
                <a:lnTo>
                  <a:pt x="0" y="37674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48160" tIns="22013" rIns="123275" bIns="22013" numCol="1" spcCol="1270" anchor="t" anchorCtr="0">
            <a:noAutofit/>
          </a:bodyPr>
          <a:lstStyle/>
          <a:p>
            <a:pPr marL="76198" marR="0" lvl="1" indent="-76198" defTabSz="592652"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Batch DML if possible</a:t>
            </a:r>
          </a:p>
          <a:p>
            <a:pPr marL="76198" marR="0" lvl="1" indent="-76198" defTabSz="592652"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If unavoidable, wrap in transaction (BEGIN TRAN…COMMIT)</a:t>
            </a:r>
          </a:p>
        </p:txBody>
      </p:sp>
      <p:sp>
        <p:nvSpPr>
          <p:cNvPr id="10" name="Freeform: Shape 9"/>
          <p:cNvSpPr/>
          <p:nvPr/>
        </p:nvSpPr>
        <p:spPr>
          <a:xfrm>
            <a:off x="613173" y="3524589"/>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dirty="0">
                <a:ln>
                  <a:noFill/>
                </a:ln>
                <a:solidFill>
                  <a:sysClr val="windowText" lastClr="000000"/>
                </a:solidFill>
                <a:effectLst/>
                <a:uLnTx/>
                <a:uFillTx/>
              </a:rPr>
              <a:t>Use heap table, or temp table for “staging” data </a:t>
            </a:r>
          </a:p>
        </p:txBody>
      </p:sp>
      <p:sp>
        <p:nvSpPr>
          <p:cNvPr id="11" name="Freeform: Shape 10"/>
          <p:cNvSpPr/>
          <p:nvPr/>
        </p:nvSpPr>
        <p:spPr>
          <a:xfrm>
            <a:off x="613173" y="4020669"/>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dirty="0">
                <a:ln>
                  <a:noFill/>
                </a:ln>
                <a:solidFill>
                  <a:sysClr val="windowText" lastClr="000000"/>
                </a:solidFill>
                <a:effectLst/>
                <a:uLnTx/>
                <a:uFillTx/>
              </a:rPr>
              <a:t>Avoid large fully logged operations</a:t>
            </a:r>
          </a:p>
        </p:txBody>
      </p:sp>
      <p:sp>
        <p:nvSpPr>
          <p:cNvPr id="12" name="Freeform: Shape 11"/>
          <p:cNvSpPr/>
          <p:nvPr/>
        </p:nvSpPr>
        <p:spPr>
          <a:xfrm>
            <a:off x="613173" y="4485587"/>
            <a:ext cx="10965657" cy="753480"/>
          </a:xfrm>
          <a:custGeom>
            <a:avLst/>
            <a:gdLst>
              <a:gd name="connsiteX0" fmla="*/ 0 w 8224243"/>
              <a:gd name="connsiteY0" fmla="*/ 0 h 565110"/>
              <a:gd name="connsiteX1" fmla="*/ 8224243 w 8224243"/>
              <a:gd name="connsiteY1" fmla="*/ 0 h 565110"/>
              <a:gd name="connsiteX2" fmla="*/ 8224243 w 8224243"/>
              <a:gd name="connsiteY2" fmla="*/ 565110 h 565110"/>
              <a:gd name="connsiteX3" fmla="*/ 0 w 8224243"/>
              <a:gd name="connsiteY3" fmla="*/ 565110 h 565110"/>
              <a:gd name="connsiteX4" fmla="*/ 0 w 8224243"/>
              <a:gd name="connsiteY4" fmla="*/ 0 h 5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243" h="565110">
                <a:moveTo>
                  <a:pt x="0" y="0"/>
                </a:moveTo>
                <a:lnTo>
                  <a:pt x="8224243" y="0"/>
                </a:lnTo>
                <a:lnTo>
                  <a:pt x="8224243" y="565110"/>
                </a:lnTo>
                <a:lnTo>
                  <a:pt x="0" y="56511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48160" tIns="22013" rIns="123275" bIns="22013" numCol="1" spcCol="1270" anchor="t" anchorCtr="0">
            <a:noAutofit/>
          </a:bodyPr>
          <a:lstStyle/>
          <a:p>
            <a:pPr marL="76198" marR="0" lvl="1" indent="-76198" defTabSz="592652"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Considers CTAS as this is minimal logged operation</a:t>
            </a:r>
          </a:p>
          <a:p>
            <a:pPr marL="152396" marR="0" lvl="2" indent="-76198" defTabSz="592652"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Use LOJ as alternative for DELETE</a:t>
            </a:r>
          </a:p>
          <a:p>
            <a:pPr marL="152396" marR="0" lvl="2" indent="-76198" defTabSz="592652"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Process by partition to leverage parallelism and partition switching</a:t>
            </a:r>
          </a:p>
        </p:txBody>
      </p:sp>
      <p:sp>
        <p:nvSpPr>
          <p:cNvPr id="13" name="Freeform: Shape 12"/>
          <p:cNvSpPr/>
          <p:nvPr/>
        </p:nvSpPr>
        <p:spPr>
          <a:xfrm>
            <a:off x="613173" y="5417261"/>
            <a:ext cx="10965657" cy="446160"/>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7820" tIns="87820" rIns="87820" bIns="87820" numCol="1" spcCol="1270" anchor="ctr" anchorCtr="0">
            <a:noAutofit/>
          </a:bodyPr>
          <a:lstStyle/>
          <a:p>
            <a:pPr marL="0" marR="0" lvl="0" indent="0" defTabSz="770447" eaLnBrk="1" fontAlgn="auto" latinLnBrk="0" hangingPunct="1">
              <a:lnSpc>
                <a:spcPct val="90000"/>
              </a:lnSpc>
              <a:spcBef>
                <a:spcPct val="0"/>
              </a:spcBef>
              <a:spcAft>
                <a:spcPct val="35000"/>
              </a:spcAft>
              <a:buClrTx/>
              <a:buSzTx/>
              <a:buFontTx/>
              <a:buNone/>
              <a:tabLst/>
              <a:defRPr/>
            </a:pPr>
            <a:r>
              <a:rPr kumimoji="0" lang="en-US" sz="2133" b="0" i="0" u="none" strike="noStrike" kern="0" cap="none" spc="0" normalizeH="0" baseline="0" noProof="0" dirty="0">
                <a:ln>
                  <a:noFill/>
                </a:ln>
                <a:solidFill>
                  <a:sysClr val="windowText" lastClr="000000"/>
                </a:solidFill>
                <a:effectLst/>
                <a:uLnTx/>
                <a:uFillTx/>
              </a:rPr>
              <a:t>Design retry logic to address service disruption</a:t>
            </a:r>
          </a:p>
        </p:txBody>
      </p:sp>
      <p:sp>
        <p:nvSpPr>
          <p:cNvPr id="14" name="Title 1"/>
          <p:cNvSpPr>
            <a:spLocks noGrp="1"/>
          </p:cNvSpPr>
          <p:nvPr>
            <p:ph type="title"/>
          </p:nvPr>
        </p:nvSpPr>
        <p:spPr/>
        <p:txBody>
          <a:bodyPr/>
          <a:lstStyle/>
          <a:p>
            <a:r>
              <a:rPr lang="en-US" dirty="0"/>
              <a:t>Data Migration Best Practices</a:t>
            </a:r>
          </a:p>
        </p:txBody>
      </p:sp>
    </p:spTree>
    <p:extLst>
      <p:ext uri="{BB962C8B-B14F-4D97-AF65-F5344CB8AC3E}">
        <p14:creationId xmlns:p14="http://schemas.microsoft.com/office/powerpoint/2010/main" val="3351932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0" grpId="0" animBg="1"/>
      <p:bldP spid="11" grpId="0" animBg="1"/>
      <p:bldP spid="12" grpId="0"/>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Best Practices</a:t>
            </a:r>
          </a:p>
        </p:txBody>
      </p:sp>
      <p:sp>
        <p:nvSpPr>
          <p:cNvPr id="4" name="Freeform: Shape 3"/>
          <p:cNvSpPr/>
          <p:nvPr/>
        </p:nvSpPr>
        <p:spPr>
          <a:xfrm>
            <a:off x="710036" y="1207063"/>
            <a:ext cx="6804040" cy="617760"/>
          </a:xfrm>
          <a:custGeom>
            <a:avLst/>
            <a:gdLst>
              <a:gd name="connsiteX0" fmla="*/ 0 w 5103030"/>
              <a:gd name="connsiteY0" fmla="*/ 77222 h 463320"/>
              <a:gd name="connsiteX1" fmla="*/ 77222 w 5103030"/>
              <a:gd name="connsiteY1" fmla="*/ 0 h 463320"/>
              <a:gd name="connsiteX2" fmla="*/ 5025808 w 5103030"/>
              <a:gd name="connsiteY2" fmla="*/ 0 h 463320"/>
              <a:gd name="connsiteX3" fmla="*/ 5103030 w 5103030"/>
              <a:gd name="connsiteY3" fmla="*/ 77222 h 463320"/>
              <a:gd name="connsiteX4" fmla="*/ 5103030 w 5103030"/>
              <a:gd name="connsiteY4" fmla="*/ 386098 h 463320"/>
              <a:gd name="connsiteX5" fmla="*/ 5025808 w 5103030"/>
              <a:gd name="connsiteY5" fmla="*/ 463320 h 463320"/>
              <a:gd name="connsiteX6" fmla="*/ 77222 w 5103030"/>
              <a:gd name="connsiteY6" fmla="*/ 463320 h 463320"/>
              <a:gd name="connsiteX7" fmla="*/ 0 w 5103030"/>
              <a:gd name="connsiteY7" fmla="*/ 386098 h 463320"/>
              <a:gd name="connsiteX8" fmla="*/ 0 w 5103030"/>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3030" h="463320">
                <a:moveTo>
                  <a:pt x="0" y="77222"/>
                </a:moveTo>
                <a:cubicBezTo>
                  <a:pt x="0" y="34573"/>
                  <a:pt x="34573" y="0"/>
                  <a:pt x="77222" y="0"/>
                </a:cubicBezTo>
                <a:lnTo>
                  <a:pt x="5025808" y="0"/>
                </a:lnTo>
                <a:cubicBezTo>
                  <a:pt x="5068457" y="0"/>
                  <a:pt x="5103030" y="34573"/>
                  <a:pt x="5103030" y="77222"/>
                </a:cubicBezTo>
                <a:lnTo>
                  <a:pt x="5103030" y="386098"/>
                </a:lnTo>
                <a:cubicBezTo>
                  <a:pt x="5103030" y="428747"/>
                  <a:pt x="5068457" y="463320"/>
                  <a:pt x="5025808"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bg1"/>
                </a:solidFill>
                <a:effectLst/>
                <a:uLnTx/>
                <a:uFillTx/>
              </a:rPr>
              <a:t>Data Format Conversion</a:t>
            </a:r>
          </a:p>
        </p:txBody>
      </p:sp>
      <p:sp>
        <p:nvSpPr>
          <p:cNvPr id="7" name="Freeform: Shape 6"/>
          <p:cNvSpPr/>
          <p:nvPr/>
        </p:nvSpPr>
        <p:spPr>
          <a:xfrm>
            <a:off x="710036" y="1824823"/>
            <a:ext cx="6804040" cy="633420"/>
          </a:xfrm>
          <a:custGeom>
            <a:avLst/>
            <a:gdLst>
              <a:gd name="connsiteX0" fmla="*/ 0 w 5103030"/>
              <a:gd name="connsiteY0" fmla="*/ 0 h 475065"/>
              <a:gd name="connsiteX1" fmla="*/ 5103030 w 5103030"/>
              <a:gd name="connsiteY1" fmla="*/ 0 h 475065"/>
              <a:gd name="connsiteX2" fmla="*/ 5103030 w 5103030"/>
              <a:gd name="connsiteY2" fmla="*/ 475065 h 475065"/>
              <a:gd name="connsiteX3" fmla="*/ 0 w 5103030"/>
              <a:gd name="connsiteY3" fmla="*/ 475065 h 475065"/>
              <a:gd name="connsiteX4" fmla="*/ 0 w 5103030"/>
              <a:gd name="connsiteY4" fmla="*/ 0 h 47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030" h="475065">
                <a:moveTo>
                  <a:pt x="0" y="0"/>
                </a:moveTo>
                <a:lnTo>
                  <a:pt x="5103030" y="0"/>
                </a:lnTo>
                <a:lnTo>
                  <a:pt x="5103030" y="475065"/>
                </a:lnTo>
                <a:lnTo>
                  <a:pt x="0" y="47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28"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Date Format, Field delimiters, escaping, field order, encoding</a:t>
            </a:r>
          </a:p>
        </p:txBody>
      </p:sp>
      <p:sp>
        <p:nvSpPr>
          <p:cNvPr id="8" name="Freeform: Shape 7"/>
          <p:cNvSpPr/>
          <p:nvPr/>
        </p:nvSpPr>
        <p:spPr>
          <a:xfrm>
            <a:off x="710036" y="2458243"/>
            <a:ext cx="6804040" cy="617760"/>
          </a:xfrm>
          <a:custGeom>
            <a:avLst/>
            <a:gdLst>
              <a:gd name="connsiteX0" fmla="*/ 0 w 5103030"/>
              <a:gd name="connsiteY0" fmla="*/ 77222 h 463320"/>
              <a:gd name="connsiteX1" fmla="*/ 77222 w 5103030"/>
              <a:gd name="connsiteY1" fmla="*/ 0 h 463320"/>
              <a:gd name="connsiteX2" fmla="*/ 5025808 w 5103030"/>
              <a:gd name="connsiteY2" fmla="*/ 0 h 463320"/>
              <a:gd name="connsiteX3" fmla="*/ 5103030 w 5103030"/>
              <a:gd name="connsiteY3" fmla="*/ 77222 h 463320"/>
              <a:gd name="connsiteX4" fmla="*/ 5103030 w 5103030"/>
              <a:gd name="connsiteY4" fmla="*/ 386098 h 463320"/>
              <a:gd name="connsiteX5" fmla="*/ 5025808 w 5103030"/>
              <a:gd name="connsiteY5" fmla="*/ 463320 h 463320"/>
              <a:gd name="connsiteX6" fmla="*/ 77222 w 5103030"/>
              <a:gd name="connsiteY6" fmla="*/ 463320 h 463320"/>
              <a:gd name="connsiteX7" fmla="*/ 0 w 5103030"/>
              <a:gd name="connsiteY7" fmla="*/ 386098 h 463320"/>
              <a:gd name="connsiteX8" fmla="*/ 0 w 5103030"/>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3030" h="463320">
                <a:moveTo>
                  <a:pt x="0" y="77222"/>
                </a:moveTo>
                <a:cubicBezTo>
                  <a:pt x="0" y="34573"/>
                  <a:pt x="34573" y="0"/>
                  <a:pt x="77222" y="0"/>
                </a:cubicBezTo>
                <a:lnTo>
                  <a:pt x="5025808" y="0"/>
                </a:lnTo>
                <a:cubicBezTo>
                  <a:pt x="5068457" y="0"/>
                  <a:pt x="5103030" y="34573"/>
                  <a:pt x="5103030" y="77222"/>
                </a:cubicBezTo>
                <a:lnTo>
                  <a:pt x="5103030" y="386098"/>
                </a:lnTo>
                <a:cubicBezTo>
                  <a:pt x="5103030" y="428747"/>
                  <a:pt x="5068457" y="463320"/>
                  <a:pt x="5025808"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a:ln>
                  <a:noFill/>
                </a:ln>
                <a:solidFill>
                  <a:schemeClr val="bg1"/>
                </a:solidFill>
                <a:effectLst/>
                <a:uLnTx/>
                <a:uFillTx/>
              </a:rPr>
              <a:t>Compression</a:t>
            </a:r>
          </a:p>
        </p:txBody>
      </p:sp>
      <p:sp>
        <p:nvSpPr>
          <p:cNvPr id="9" name="Freeform: Shape 8"/>
          <p:cNvSpPr/>
          <p:nvPr/>
        </p:nvSpPr>
        <p:spPr>
          <a:xfrm>
            <a:off x="710036" y="3076003"/>
            <a:ext cx="6804040" cy="695520"/>
          </a:xfrm>
          <a:custGeom>
            <a:avLst/>
            <a:gdLst>
              <a:gd name="connsiteX0" fmla="*/ 0 w 5103030"/>
              <a:gd name="connsiteY0" fmla="*/ 0 h 521640"/>
              <a:gd name="connsiteX1" fmla="*/ 5103030 w 5103030"/>
              <a:gd name="connsiteY1" fmla="*/ 0 h 521640"/>
              <a:gd name="connsiteX2" fmla="*/ 5103030 w 5103030"/>
              <a:gd name="connsiteY2" fmla="*/ 521640 h 521640"/>
              <a:gd name="connsiteX3" fmla="*/ 0 w 5103030"/>
              <a:gd name="connsiteY3" fmla="*/ 521640 h 521640"/>
              <a:gd name="connsiteX4" fmla="*/ 0 w 5103030"/>
              <a:gd name="connsiteY4" fmla="*/ 0 h 5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030" h="521640">
                <a:moveTo>
                  <a:pt x="0" y="0"/>
                </a:moveTo>
                <a:lnTo>
                  <a:pt x="5103030" y="0"/>
                </a:lnTo>
                <a:lnTo>
                  <a:pt x="5103030" y="521640"/>
                </a:lnTo>
                <a:lnTo>
                  <a:pt x="0" y="521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28"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Must use Gzip</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7-Zip utility, .NET/JAVA libraries</a:t>
            </a:r>
          </a:p>
        </p:txBody>
      </p:sp>
      <p:sp>
        <p:nvSpPr>
          <p:cNvPr id="10" name="Freeform: Shape 9"/>
          <p:cNvSpPr/>
          <p:nvPr/>
        </p:nvSpPr>
        <p:spPr>
          <a:xfrm>
            <a:off x="710036" y="3771523"/>
            <a:ext cx="6804040" cy="617760"/>
          </a:xfrm>
          <a:custGeom>
            <a:avLst/>
            <a:gdLst>
              <a:gd name="connsiteX0" fmla="*/ 0 w 5103030"/>
              <a:gd name="connsiteY0" fmla="*/ 77222 h 463320"/>
              <a:gd name="connsiteX1" fmla="*/ 77222 w 5103030"/>
              <a:gd name="connsiteY1" fmla="*/ 0 h 463320"/>
              <a:gd name="connsiteX2" fmla="*/ 5025808 w 5103030"/>
              <a:gd name="connsiteY2" fmla="*/ 0 h 463320"/>
              <a:gd name="connsiteX3" fmla="*/ 5103030 w 5103030"/>
              <a:gd name="connsiteY3" fmla="*/ 77222 h 463320"/>
              <a:gd name="connsiteX4" fmla="*/ 5103030 w 5103030"/>
              <a:gd name="connsiteY4" fmla="*/ 386098 h 463320"/>
              <a:gd name="connsiteX5" fmla="*/ 5025808 w 5103030"/>
              <a:gd name="connsiteY5" fmla="*/ 463320 h 463320"/>
              <a:gd name="connsiteX6" fmla="*/ 77222 w 5103030"/>
              <a:gd name="connsiteY6" fmla="*/ 463320 h 463320"/>
              <a:gd name="connsiteX7" fmla="*/ 0 w 5103030"/>
              <a:gd name="connsiteY7" fmla="*/ 386098 h 463320"/>
              <a:gd name="connsiteX8" fmla="*/ 0 w 5103030"/>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3030" h="463320">
                <a:moveTo>
                  <a:pt x="0" y="77222"/>
                </a:moveTo>
                <a:cubicBezTo>
                  <a:pt x="0" y="34573"/>
                  <a:pt x="34573" y="0"/>
                  <a:pt x="77222" y="0"/>
                </a:cubicBezTo>
                <a:lnTo>
                  <a:pt x="5025808" y="0"/>
                </a:lnTo>
                <a:cubicBezTo>
                  <a:pt x="5068457" y="0"/>
                  <a:pt x="5103030" y="34573"/>
                  <a:pt x="5103030" y="77222"/>
                </a:cubicBezTo>
                <a:lnTo>
                  <a:pt x="5103030" y="386098"/>
                </a:lnTo>
                <a:cubicBezTo>
                  <a:pt x="5103030" y="428747"/>
                  <a:pt x="5068457" y="463320"/>
                  <a:pt x="5025808"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a:ln>
                  <a:noFill/>
                </a:ln>
                <a:solidFill>
                  <a:schemeClr val="bg1"/>
                </a:solidFill>
                <a:effectLst/>
                <a:uLnTx/>
                <a:uFillTx/>
              </a:rPr>
              <a:t>Export</a:t>
            </a:r>
          </a:p>
        </p:txBody>
      </p:sp>
      <p:sp>
        <p:nvSpPr>
          <p:cNvPr id="11" name="Freeform: Shape 10"/>
          <p:cNvSpPr/>
          <p:nvPr/>
        </p:nvSpPr>
        <p:spPr>
          <a:xfrm>
            <a:off x="710036" y="4389283"/>
            <a:ext cx="6804040" cy="695520"/>
          </a:xfrm>
          <a:custGeom>
            <a:avLst/>
            <a:gdLst>
              <a:gd name="connsiteX0" fmla="*/ 0 w 5103030"/>
              <a:gd name="connsiteY0" fmla="*/ 0 h 521640"/>
              <a:gd name="connsiteX1" fmla="*/ 5103030 w 5103030"/>
              <a:gd name="connsiteY1" fmla="*/ 0 h 521640"/>
              <a:gd name="connsiteX2" fmla="*/ 5103030 w 5103030"/>
              <a:gd name="connsiteY2" fmla="*/ 521640 h 521640"/>
              <a:gd name="connsiteX3" fmla="*/ 0 w 5103030"/>
              <a:gd name="connsiteY3" fmla="*/ 521640 h 521640"/>
              <a:gd name="connsiteX4" fmla="*/ 0 w 5103030"/>
              <a:gd name="connsiteY4" fmla="*/ 0 h 5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030" h="521640">
                <a:moveTo>
                  <a:pt x="0" y="0"/>
                </a:moveTo>
                <a:lnTo>
                  <a:pt x="5103030" y="0"/>
                </a:lnTo>
                <a:lnTo>
                  <a:pt x="5103030" y="521640"/>
                </a:lnTo>
                <a:lnTo>
                  <a:pt x="0" y="521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28"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BCP for fast export</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Multiple files per large table, one folder per table</a:t>
            </a:r>
          </a:p>
        </p:txBody>
      </p:sp>
      <p:sp>
        <p:nvSpPr>
          <p:cNvPr id="12" name="Freeform: Shape 11"/>
          <p:cNvSpPr/>
          <p:nvPr/>
        </p:nvSpPr>
        <p:spPr>
          <a:xfrm>
            <a:off x="710036" y="5084803"/>
            <a:ext cx="6804040" cy="617760"/>
          </a:xfrm>
          <a:custGeom>
            <a:avLst/>
            <a:gdLst>
              <a:gd name="connsiteX0" fmla="*/ 0 w 5103030"/>
              <a:gd name="connsiteY0" fmla="*/ 77222 h 463320"/>
              <a:gd name="connsiteX1" fmla="*/ 77222 w 5103030"/>
              <a:gd name="connsiteY1" fmla="*/ 0 h 463320"/>
              <a:gd name="connsiteX2" fmla="*/ 5025808 w 5103030"/>
              <a:gd name="connsiteY2" fmla="*/ 0 h 463320"/>
              <a:gd name="connsiteX3" fmla="*/ 5103030 w 5103030"/>
              <a:gd name="connsiteY3" fmla="*/ 77222 h 463320"/>
              <a:gd name="connsiteX4" fmla="*/ 5103030 w 5103030"/>
              <a:gd name="connsiteY4" fmla="*/ 386098 h 463320"/>
              <a:gd name="connsiteX5" fmla="*/ 5025808 w 5103030"/>
              <a:gd name="connsiteY5" fmla="*/ 463320 h 463320"/>
              <a:gd name="connsiteX6" fmla="*/ 77222 w 5103030"/>
              <a:gd name="connsiteY6" fmla="*/ 463320 h 463320"/>
              <a:gd name="connsiteX7" fmla="*/ 0 w 5103030"/>
              <a:gd name="connsiteY7" fmla="*/ 386098 h 463320"/>
              <a:gd name="connsiteX8" fmla="*/ 0 w 5103030"/>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3030" h="463320">
                <a:moveTo>
                  <a:pt x="0" y="77222"/>
                </a:moveTo>
                <a:cubicBezTo>
                  <a:pt x="0" y="34573"/>
                  <a:pt x="34573" y="0"/>
                  <a:pt x="77222" y="0"/>
                </a:cubicBezTo>
                <a:lnTo>
                  <a:pt x="5025808" y="0"/>
                </a:lnTo>
                <a:cubicBezTo>
                  <a:pt x="5068457" y="0"/>
                  <a:pt x="5103030" y="34573"/>
                  <a:pt x="5103030" y="77222"/>
                </a:cubicBezTo>
                <a:lnTo>
                  <a:pt x="5103030" y="386098"/>
                </a:lnTo>
                <a:cubicBezTo>
                  <a:pt x="5103030" y="428747"/>
                  <a:pt x="5068457" y="463320"/>
                  <a:pt x="5025808"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a:ln>
                  <a:noFill/>
                </a:ln>
                <a:solidFill>
                  <a:schemeClr val="bg1"/>
                </a:solidFill>
                <a:effectLst/>
                <a:uLnTx/>
                <a:uFillTx/>
              </a:rPr>
              <a:t>Copy</a:t>
            </a:r>
          </a:p>
        </p:txBody>
      </p:sp>
      <p:sp>
        <p:nvSpPr>
          <p:cNvPr id="13" name="Freeform: Shape 12"/>
          <p:cNvSpPr/>
          <p:nvPr/>
        </p:nvSpPr>
        <p:spPr>
          <a:xfrm>
            <a:off x="710036" y="5702563"/>
            <a:ext cx="6804040" cy="695520"/>
          </a:xfrm>
          <a:custGeom>
            <a:avLst/>
            <a:gdLst>
              <a:gd name="connsiteX0" fmla="*/ 0 w 5103030"/>
              <a:gd name="connsiteY0" fmla="*/ 0 h 521640"/>
              <a:gd name="connsiteX1" fmla="*/ 5103030 w 5103030"/>
              <a:gd name="connsiteY1" fmla="*/ 0 h 521640"/>
              <a:gd name="connsiteX2" fmla="*/ 5103030 w 5103030"/>
              <a:gd name="connsiteY2" fmla="*/ 521640 h 521640"/>
              <a:gd name="connsiteX3" fmla="*/ 0 w 5103030"/>
              <a:gd name="connsiteY3" fmla="*/ 521640 h 521640"/>
              <a:gd name="connsiteX4" fmla="*/ 0 w 5103030"/>
              <a:gd name="connsiteY4" fmla="*/ 0 h 5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030" h="521640">
                <a:moveTo>
                  <a:pt x="0" y="0"/>
                </a:moveTo>
                <a:lnTo>
                  <a:pt x="5103030" y="0"/>
                </a:lnTo>
                <a:lnTo>
                  <a:pt x="5103030" y="521640"/>
                </a:lnTo>
                <a:lnTo>
                  <a:pt x="0" y="521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28"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AZCopy</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a:ln>
                  <a:noFill/>
                </a:ln>
                <a:solidFill>
                  <a:sysClr val="windowText" lastClr="000000"/>
                </a:solidFill>
                <a:effectLst/>
                <a:uLnTx/>
                <a:uFillTx/>
              </a:rPr>
              <a:t>Data Movement Library</a:t>
            </a:r>
          </a:p>
        </p:txBody>
      </p:sp>
      <p:graphicFrame>
        <p:nvGraphicFramePr>
          <p:cNvPr id="6" name="Diagram 5"/>
          <p:cNvGraphicFramePr/>
          <p:nvPr>
            <p:extLst>
              <p:ext uri="{D42A27DB-BD31-4B8C-83A1-F6EECF244321}">
                <p14:modId xmlns:p14="http://schemas.microsoft.com/office/powerpoint/2010/main" val="889951485"/>
              </p:ext>
            </p:extLst>
          </p:nvPr>
        </p:nvGraphicFramePr>
        <p:xfrm>
          <a:off x="7610246" y="739343"/>
          <a:ext cx="4401219" cy="573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5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10" grpId="0" animBg="1"/>
      <p:bldP spid="11" grpId="0"/>
      <p:bldP spid="12" grpId="0" animBg="1"/>
      <p:bldP spid="13" grpId="0"/>
      <p:bldGraphic spid="6" grpId="0">
        <p:bldAsOne/>
      </p:bldGraphic>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Import and Transformations</a:t>
            </a:r>
          </a:p>
        </p:txBody>
      </p:sp>
      <p:sp>
        <p:nvSpPr>
          <p:cNvPr id="4" name="Freeform: Shape 3"/>
          <p:cNvSpPr/>
          <p:nvPr/>
        </p:nvSpPr>
        <p:spPr>
          <a:xfrm>
            <a:off x="667431" y="1324332"/>
            <a:ext cx="7197784" cy="617760"/>
          </a:xfrm>
          <a:custGeom>
            <a:avLst/>
            <a:gdLst>
              <a:gd name="connsiteX0" fmla="*/ 0 w 5398338"/>
              <a:gd name="connsiteY0" fmla="*/ 77222 h 463320"/>
              <a:gd name="connsiteX1" fmla="*/ 77222 w 5398338"/>
              <a:gd name="connsiteY1" fmla="*/ 0 h 463320"/>
              <a:gd name="connsiteX2" fmla="*/ 5321116 w 5398338"/>
              <a:gd name="connsiteY2" fmla="*/ 0 h 463320"/>
              <a:gd name="connsiteX3" fmla="*/ 5398338 w 5398338"/>
              <a:gd name="connsiteY3" fmla="*/ 77222 h 463320"/>
              <a:gd name="connsiteX4" fmla="*/ 5398338 w 5398338"/>
              <a:gd name="connsiteY4" fmla="*/ 386098 h 463320"/>
              <a:gd name="connsiteX5" fmla="*/ 5321116 w 5398338"/>
              <a:gd name="connsiteY5" fmla="*/ 463320 h 463320"/>
              <a:gd name="connsiteX6" fmla="*/ 77222 w 5398338"/>
              <a:gd name="connsiteY6" fmla="*/ 463320 h 463320"/>
              <a:gd name="connsiteX7" fmla="*/ 0 w 5398338"/>
              <a:gd name="connsiteY7" fmla="*/ 386098 h 463320"/>
              <a:gd name="connsiteX8" fmla="*/ 0 w 5398338"/>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8338" h="463320">
                <a:moveTo>
                  <a:pt x="0" y="77222"/>
                </a:moveTo>
                <a:cubicBezTo>
                  <a:pt x="0" y="34573"/>
                  <a:pt x="34573" y="0"/>
                  <a:pt x="77222" y="0"/>
                </a:cubicBezTo>
                <a:lnTo>
                  <a:pt x="5321116" y="0"/>
                </a:lnTo>
                <a:cubicBezTo>
                  <a:pt x="5363765" y="0"/>
                  <a:pt x="5398338" y="34573"/>
                  <a:pt x="5398338" y="77222"/>
                </a:cubicBezTo>
                <a:lnTo>
                  <a:pt x="5398338" y="386098"/>
                </a:lnTo>
                <a:cubicBezTo>
                  <a:pt x="5398338" y="428747"/>
                  <a:pt x="5363765" y="463320"/>
                  <a:pt x="5321116"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Import is fastest using </a:t>
            </a:r>
            <a:r>
              <a:rPr kumimoji="0" lang="en-US" sz="2400" b="0" i="0" u="none" strike="noStrike" kern="0" cap="none" spc="0" normalizeH="0" baseline="0" noProof="0" dirty="0" err="1">
                <a:ln>
                  <a:noFill/>
                </a:ln>
                <a:solidFill>
                  <a:schemeClr val="bg1"/>
                </a:solidFill>
                <a:effectLst/>
                <a:uLnTx/>
                <a:uFillTx/>
              </a:rPr>
              <a:t>PolyBase</a:t>
            </a:r>
            <a:endParaRPr kumimoji="0" lang="en-US" sz="2400" b="0" i="0" u="none" strike="noStrike" kern="0" cap="none" spc="0" normalizeH="0" baseline="0" noProof="0" dirty="0">
              <a:ln>
                <a:noFill/>
              </a:ln>
              <a:solidFill>
                <a:schemeClr val="bg1"/>
              </a:solidFill>
              <a:effectLst/>
              <a:uLnTx/>
              <a:uFillTx/>
            </a:endParaRPr>
          </a:p>
        </p:txBody>
      </p:sp>
      <p:sp>
        <p:nvSpPr>
          <p:cNvPr id="7" name="Freeform: Shape 6"/>
          <p:cNvSpPr/>
          <p:nvPr/>
        </p:nvSpPr>
        <p:spPr>
          <a:xfrm>
            <a:off x="667431" y="1992472"/>
            <a:ext cx="7197784" cy="695520"/>
          </a:xfrm>
          <a:custGeom>
            <a:avLst/>
            <a:gdLst>
              <a:gd name="connsiteX0" fmla="*/ 0 w 5398338"/>
              <a:gd name="connsiteY0" fmla="*/ 0 h 521640"/>
              <a:gd name="connsiteX1" fmla="*/ 5398338 w 5398338"/>
              <a:gd name="connsiteY1" fmla="*/ 0 h 521640"/>
              <a:gd name="connsiteX2" fmla="*/ 5398338 w 5398338"/>
              <a:gd name="connsiteY2" fmla="*/ 521640 h 521640"/>
              <a:gd name="connsiteX3" fmla="*/ 0 w 5398338"/>
              <a:gd name="connsiteY3" fmla="*/ 521640 h 521640"/>
              <a:gd name="connsiteX4" fmla="*/ 0 w 5398338"/>
              <a:gd name="connsiteY4" fmla="*/ 0 h 5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338" h="521640">
                <a:moveTo>
                  <a:pt x="0" y="0"/>
                </a:moveTo>
                <a:lnTo>
                  <a:pt x="5398338" y="0"/>
                </a:lnTo>
                <a:lnTo>
                  <a:pt x="5398338" y="521640"/>
                </a:lnTo>
                <a:lnTo>
                  <a:pt x="0" y="521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529"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CREATE TABLE AS…</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INSERT INTO.. SELECT FROM</a:t>
            </a:r>
          </a:p>
        </p:txBody>
      </p:sp>
      <p:sp>
        <p:nvSpPr>
          <p:cNvPr id="8" name="Freeform: Shape 7"/>
          <p:cNvSpPr/>
          <p:nvPr/>
        </p:nvSpPr>
        <p:spPr>
          <a:xfrm>
            <a:off x="667431" y="2647688"/>
            <a:ext cx="7197784" cy="617760"/>
          </a:xfrm>
          <a:custGeom>
            <a:avLst/>
            <a:gdLst>
              <a:gd name="connsiteX0" fmla="*/ 0 w 5398338"/>
              <a:gd name="connsiteY0" fmla="*/ 77222 h 463320"/>
              <a:gd name="connsiteX1" fmla="*/ 77222 w 5398338"/>
              <a:gd name="connsiteY1" fmla="*/ 0 h 463320"/>
              <a:gd name="connsiteX2" fmla="*/ 5321116 w 5398338"/>
              <a:gd name="connsiteY2" fmla="*/ 0 h 463320"/>
              <a:gd name="connsiteX3" fmla="*/ 5398338 w 5398338"/>
              <a:gd name="connsiteY3" fmla="*/ 77222 h 463320"/>
              <a:gd name="connsiteX4" fmla="*/ 5398338 w 5398338"/>
              <a:gd name="connsiteY4" fmla="*/ 386098 h 463320"/>
              <a:gd name="connsiteX5" fmla="*/ 5321116 w 5398338"/>
              <a:gd name="connsiteY5" fmla="*/ 463320 h 463320"/>
              <a:gd name="connsiteX6" fmla="*/ 77222 w 5398338"/>
              <a:gd name="connsiteY6" fmla="*/ 463320 h 463320"/>
              <a:gd name="connsiteX7" fmla="*/ 0 w 5398338"/>
              <a:gd name="connsiteY7" fmla="*/ 386098 h 463320"/>
              <a:gd name="connsiteX8" fmla="*/ 0 w 5398338"/>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8338" h="463320">
                <a:moveTo>
                  <a:pt x="0" y="77222"/>
                </a:moveTo>
                <a:cubicBezTo>
                  <a:pt x="0" y="34573"/>
                  <a:pt x="34573" y="0"/>
                  <a:pt x="77222" y="0"/>
                </a:cubicBezTo>
                <a:lnTo>
                  <a:pt x="5321116" y="0"/>
                </a:lnTo>
                <a:cubicBezTo>
                  <a:pt x="5363765" y="0"/>
                  <a:pt x="5398338" y="34573"/>
                  <a:pt x="5398338" y="77222"/>
                </a:cubicBezTo>
                <a:lnTo>
                  <a:pt x="5398338" y="386098"/>
                </a:lnTo>
                <a:cubicBezTo>
                  <a:pt x="5398338" y="428747"/>
                  <a:pt x="5363765" y="463320"/>
                  <a:pt x="5321116"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Import options and Tradeoffs</a:t>
            </a:r>
          </a:p>
        </p:txBody>
      </p:sp>
      <p:sp>
        <p:nvSpPr>
          <p:cNvPr id="9" name="Freeform: Shape 8"/>
          <p:cNvSpPr/>
          <p:nvPr/>
        </p:nvSpPr>
        <p:spPr>
          <a:xfrm>
            <a:off x="667431" y="3305752"/>
            <a:ext cx="7197784" cy="1391040"/>
          </a:xfrm>
          <a:custGeom>
            <a:avLst/>
            <a:gdLst>
              <a:gd name="connsiteX0" fmla="*/ 0 w 5398338"/>
              <a:gd name="connsiteY0" fmla="*/ 0 h 1043280"/>
              <a:gd name="connsiteX1" fmla="*/ 5398338 w 5398338"/>
              <a:gd name="connsiteY1" fmla="*/ 0 h 1043280"/>
              <a:gd name="connsiteX2" fmla="*/ 5398338 w 5398338"/>
              <a:gd name="connsiteY2" fmla="*/ 1043280 h 1043280"/>
              <a:gd name="connsiteX3" fmla="*/ 0 w 5398338"/>
              <a:gd name="connsiteY3" fmla="*/ 1043280 h 1043280"/>
              <a:gd name="connsiteX4" fmla="*/ 0 w 5398338"/>
              <a:gd name="connsiteY4" fmla="*/ 0 h 104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338" h="1043280">
                <a:moveTo>
                  <a:pt x="0" y="0"/>
                </a:moveTo>
                <a:lnTo>
                  <a:pt x="5398338" y="0"/>
                </a:lnTo>
                <a:lnTo>
                  <a:pt x="5398338" y="1043280"/>
                </a:lnTo>
                <a:lnTo>
                  <a:pt x="0" y="10432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529"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Importing Compressed</a:t>
            </a:r>
          </a:p>
          <a:p>
            <a:pPr marL="304792" marR="0" lvl="2" indent="-152396" defTabSz="829713" eaLnBrk="1" fontAlgn="auto" latinLnBrk="0" hangingPunct="1">
              <a:lnSpc>
                <a:spcPct val="90000"/>
              </a:lnSpc>
              <a:spcBef>
                <a:spcPct val="0"/>
              </a:spcBef>
              <a:spcAft>
                <a:spcPct val="20000"/>
              </a:spcAft>
              <a:buClrTx/>
              <a:buSzTx/>
              <a:buFont typeface="Courier New" panose="02070309020205020404" pitchFamily="49" charset="0"/>
              <a:buChar char="o"/>
              <a:tabLst/>
              <a:defRPr/>
            </a:pPr>
            <a:r>
              <a:rPr kumimoji="0" lang="en-US" sz="1867" b="0" i="0" u="none" strike="noStrike" kern="0" cap="none" spc="0" normalizeH="0" baseline="0" noProof="0" dirty="0">
                <a:ln>
                  <a:noFill/>
                </a:ln>
                <a:solidFill>
                  <a:sysClr val="windowText" lastClr="000000"/>
                </a:solidFill>
                <a:effectLst/>
                <a:uLnTx/>
                <a:uFillTx/>
              </a:rPr>
              <a:t>Faster export and transfer, slower load</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Importing Un-compressed</a:t>
            </a:r>
          </a:p>
          <a:p>
            <a:pPr marL="304792" marR="0" lvl="2" indent="-152396" defTabSz="829713" eaLnBrk="1" fontAlgn="auto" latinLnBrk="0" hangingPunct="1">
              <a:lnSpc>
                <a:spcPct val="90000"/>
              </a:lnSpc>
              <a:spcBef>
                <a:spcPct val="0"/>
              </a:spcBef>
              <a:spcAft>
                <a:spcPct val="20000"/>
              </a:spcAft>
              <a:buClrTx/>
              <a:buSzTx/>
              <a:buFont typeface="Courier New" panose="02070309020205020404" pitchFamily="49" charset="0"/>
              <a:buChar char="o"/>
              <a:tabLst/>
              <a:defRPr/>
            </a:pPr>
            <a:r>
              <a:rPr kumimoji="0" lang="en-US" sz="1867" b="0" i="0" u="none" strike="noStrike" kern="0" cap="none" spc="0" normalizeH="0" baseline="0" noProof="0" dirty="0">
                <a:ln>
                  <a:noFill/>
                </a:ln>
                <a:solidFill>
                  <a:sysClr val="windowText" lastClr="000000"/>
                </a:solidFill>
                <a:effectLst/>
                <a:uLnTx/>
                <a:uFillTx/>
              </a:rPr>
              <a:t>Slower export and transfer, faster load</a:t>
            </a:r>
          </a:p>
        </p:txBody>
      </p:sp>
      <p:sp>
        <p:nvSpPr>
          <p:cNvPr id="10" name="Freeform: Shape 9"/>
          <p:cNvSpPr/>
          <p:nvPr/>
        </p:nvSpPr>
        <p:spPr>
          <a:xfrm>
            <a:off x="667431" y="4696792"/>
            <a:ext cx="7197784" cy="617760"/>
          </a:xfrm>
          <a:custGeom>
            <a:avLst/>
            <a:gdLst>
              <a:gd name="connsiteX0" fmla="*/ 0 w 5398338"/>
              <a:gd name="connsiteY0" fmla="*/ 77222 h 463320"/>
              <a:gd name="connsiteX1" fmla="*/ 77222 w 5398338"/>
              <a:gd name="connsiteY1" fmla="*/ 0 h 463320"/>
              <a:gd name="connsiteX2" fmla="*/ 5321116 w 5398338"/>
              <a:gd name="connsiteY2" fmla="*/ 0 h 463320"/>
              <a:gd name="connsiteX3" fmla="*/ 5398338 w 5398338"/>
              <a:gd name="connsiteY3" fmla="*/ 77222 h 463320"/>
              <a:gd name="connsiteX4" fmla="*/ 5398338 w 5398338"/>
              <a:gd name="connsiteY4" fmla="*/ 386098 h 463320"/>
              <a:gd name="connsiteX5" fmla="*/ 5321116 w 5398338"/>
              <a:gd name="connsiteY5" fmla="*/ 463320 h 463320"/>
              <a:gd name="connsiteX6" fmla="*/ 77222 w 5398338"/>
              <a:gd name="connsiteY6" fmla="*/ 463320 h 463320"/>
              <a:gd name="connsiteX7" fmla="*/ 0 w 5398338"/>
              <a:gd name="connsiteY7" fmla="*/ 386098 h 463320"/>
              <a:gd name="connsiteX8" fmla="*/ 0 w 5398338"/>
              <a:gd name="connsiteY8" fmla="*/ 77222 h 4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8338" h="463320">
                <a:moveTo>
                  <a:pt x="0" y="77222"/>
                </a:moveTo>
                <a:cubicBezTo>
                  <a:pt x="0" y="34573"/>
                  <a:pt x="34573" y="0"/>
                  <a:pt x="77222" y="0"/>
                </a:cubicBezTo>
                <a:lnTo>
                  <a:pt x="5321116" y="0"/>
                </a:lnTo>
                <a:cubicBezTo>
                  <a:pt x="5363765" y="0"/>
                  <a:pt x="5398338" y="34573"/>
                  <a:pt x="5398338" y="77222"/>
                </a:cubicBezTo>
                <a:lnTo>
                  <a:pt x="5398338" y="386098"/>
                </a:lnTo>
                <a:cubicBezTo>
                  <a:pt x="5398338" y="428747"/>
                  <a:pt x="5363765" y="463320"/>
                  <a:pt x="5321116" y="463320"/>
                </a:cubicBezTo>
                <a:lnTo>
                  <a:pt x="77222" y="463320"/>
                </a:lnTo>
                <a:cubicBezTo>
                  <a:pt x="34573" y="463320"/>
                  <a:pt x="0" y="428747"/>
                  <a:pt x="0" y="386098"/>
                </a:cubicBezTo>
                <a:lnTo>
                  <a:pt x="0" y="77222"/>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21596" tIns="121596" rIns="121596" bIns="121596" numCol="1" spcCol="1270" anchor="ctr" anchorCtr="0">
            <a:noAutofit/>
          </a:bodyPr>
          <a:lstStyle/>
          <a:p>
            <a:pPr marL="0" marR="0" lvl="0" indent="0" defTabSz="1066773"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chemeClr val="bg1"/>
                </a:solidFill>
                <a:effectLst/>
                <a:uLnTx/>
                <a:uFillTx/>
              </a:rPr>
              <a:t>Data Transformation</a:t>
            </a:r>
          </a:p>
        </p:txBody>
      </p:sp>
      <p:sp>
        <p:nvSpPr>
          <p:cNvPr id="11" name="Freeform: Shape 10"/>
          <p:cNvSpPr/>
          <p:nvPr/>
        </p:nvSpPr>
        <p:spPr>
          <a:xfrm>
            <a:off x="667431" y="5314553"/>
            <a:ext cx="7197784" cy="695520"/>
          </a:xfrm>
          <a:custGeom>
            <a:avLst/>
            <a:gdLst>
              <a:gd name="connsiteX0" fmla="*/ 0 w 5398338"/>
              <a:gd name="connsiteY0" fmla="*/ 0 h 521640"/>
              <a:gd name="connsiteX1" fmla="*/ 5398338 w 5398338"/>
              <a:gd name="connsiteY1" fmla="*/ 0 h 521640"/>
              <a:gd name="connsiteX2" fmla="*/ 5398338 w 5398338"/>
              <a:gd name="connsiteY2" fmla="*/ 521640 h 521640"/>
              <a:gd name="connsiteX3" fmla="*/ 0 w 5398338"/>
              <a:gd name="connsiteY3" fmla="*/ 521640 h 521640"/>
              <a:gd name="connsiteX4" fmla="*/ 0 w 5398338"/>
              <a:gd name="connsiteY4" fmla="*/ 0 h 5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338" h="521640">
                <a:moveTo>
                  <a:pt x="0" y="0"/>
                </a:moveTo>
                <a:lnTo>
                  <a:pt x="5398338" y="0"/>
                </a:lnTo>
                <a:lnTo>
                  <a:pt x="5398338" y="521640"/>
                </a:lnTo>
                <a:lnTo>
                  <a:pt x="0" y="521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529" tIns="30480" rIns="170688" bIns="30480" numCol="1" spcCol="1270" anchor="t" anchorCtr="0">
            <a:noAutofit/>
          </a:bodyPr>
          <a:lstStyle/>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Prefer ELT vs ETL</a:t>
            </a:r>
          </a:p>
          <a:p>
            <a:pPr marL="152396" marR="0" lvl="1" indent="-152396" defTabSz="829713" eaLnBrk="1" fontAlgn="auto" latinLnBrk="0" hangingPunct="1">
              <a:lnSpc>
                <a:spcPct val="90000"/>
              </a:lnSpc>
              <a:spcBef>
                <a:spcPct val="0"/>
              </a:spcBef>
              <a:spcAft>
                <a:spcPct val="20000"/>
              </a:spcAft>
              <a:buClrTx/>
              <a:buSzTx/>
              <a:buFontTx/>
              <a:buChar char="•"/>
              <a:tabLst/>
              <a:defRPr/>
            </a:pPr>
            <a:r>
              <a:rPr kumimoji="0" lang="en-US" sz="1867" b="0" i="0" u="none" strike="noStrike" kern="0" cap="none" spc="0" normalizeH="0" baseline="0" noProof="0" dirty="0">
                <a:ln>
                  <a:noFill/>
                </a:ln>
                <a:solidFill>
                  <a:sysClr val="windowText" lastClr="000000"/>
                </a:solidFill>
                <a:effectLst/>
                <a:uLnTx/>
                <a:uFillTx/>
              </a:rPr>
              <a:t>Create statistics</a:t>
            </a:r>
          </a:p>
        </p:txBody>
      </p:sp>
      <p:graphicFrame>
        <p:nvGraphicFramePr>
          <p:cNvPr id="6" name="Diagram 5"/>
          <p:cNvGraphicFramePr/>
          <p:nvPr>
            <p:extLst>
              <p:ext uri="{D42A27DB-BD31-4B8C-83A1-F6EECF244321}">
                <p14:modId xmlns:p14="http://schemas.microsoft.com/office/powerpoint/2010/main" val="2673559280"/>
              </p:ext>
            </p:extLst>
          </p:nvPr>
        </p:nvGraphicFramePr>
        <p:xfrm>
          <a:off x="8002718" y="1384301"/>
          <a:ext cx="3843031" cy="4261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67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10" grpId="0" animBg="1"/>
      <p:bldP spid="11" grpId="0"/>
      <p:bldGraphic spid="6" grpId="0">
        <p:bldAsOne/>
      </p:bldGraphic>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Best Practices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145147921"/>
              </p:ext>
            </p:extLst>
          </p:nvPr>
        </p:nvGraphicFramePr>
        <p:xfrm>
          <a:off x="727980" y="1189176"/>
          <a:ext cx="7197725" cy="484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955158274"/>
              </p:ext>
            </p:extLst>
          </p:nvPr>
        </p:nvGraphicFramePr>
        <p:xfrm>
          <a:off x="8160221" y="950547"/>
          <a:ext cx="3843031" cy="42618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2993011"/>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3600" dirty="0"/>
              <a:t>Azure SQL Data Warehouse</a:t>
            </a:r>
            <a:br>
              <a:rPr lang="en-US" dirty="0"/>
            </a:br>
            <a:br>
              <a:rPr lang="en-US" dirty="0"/>
            </a:br>
            <a:r>
              <a:rPr lang="en-US" dirty="0"/>
              <a:t>Pricing</a:t>
            </a:r>
            <a:br>
              <a:rPr lang="en-US" dirty="0">
                <a:highlight>
                  <a:srgbClr val="FFFF00"/>
                </a:highlight>
              </a:rPr>
            </a:br>
            <a:br>
              <a:rPr lang="en-US" dirty="0">
                <a:highlight>
                  <a:srgbClr val="FFFF00"/>
                </a:highlight>
              </a:rPr>
            </a:br>
            <a:r>
              <a:rPr lang="en-US" dirty="0"/>
              <a:t>&lt;Documentation&gt;</a:t>
            </a:r>
          </a:p>
        </p:txBody>
      </p:sp>
    </p:spTree>
    <p:extLst>
      <p:ext uri="{BB962C8B-B14F-4D97-AF65-F5344CB8AC3E}">
        <p14:creationId xmlns:p14="http://schemas.microsoft.com/office/powerpoint/2010/main" val="385807241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967306"/>
          </a:xfrm>
        </p:spPr>
        <p:txBody>
          <a:bodyPr/>
          <a:lstStyle/>
          <a:p>
            <a:r>
              <a:rPr lang="en-US" sz="5400" dirty="0"/>
              <a:t>Azure SQL DW - Appendix</a:t>
            </a:r>
          </a:p>
        </p:txBody>
      </p:sp>
    </p:spTree>
    <p:extLst>
      <p:ext uri="{BB962C8B-B14F-4D97-AF65-F5344CB8AC3E}">
        <p14:creationId xmlns:p14="http://schemas.microsoft.com/office/powerpoint/2010/main" val="744679339"/>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157264"/>
          </a:xfrm>
        </p:spPr>
        <p:txBody>
          <a:bodyPr/>
          <a:lstStyle/>
          <a:p>
            <a:r>
              <a:rPr lang="en-US" dirty="0"/>
              <a:t>Demo Steps</a:t>
            </a:r>
          </a:p>
          <a:p>
            <a:pPr lvl="1"/>
            <a:r>
              <a:rPr lang="en-US" dirty="0"/>
              <a:t>Create a Logical Server</a:t>
            </a:r>
          </a:p>
          <a:p>
            <a:pPr lvl="1"/>
            <a:r>
              <a:rPr lang="en-US" dirty="0"/>
              <a:t>Create a SQL DW (1000 DWU)</a:t>
            </a:r>
          </a:p>
          <a:p>
            <a:pPr lvl="1"/>
            <a:r>
              <a:rPr lang="en-US" dirty="0"/>
              <a:t>Load data (10GB) from TPCH Blob</a:t>
            </a:r>
          </a:p>
          <a:p>
            <a:pPr lvl="1"/>
            <a:r>
              <a:rPr lang="en-US" dirty="0"/>
              <a:t>Run simple queries</a:t>
            </a:r>
          </a:p>
          <a:p>
            <a:pPr lvl="1"/>
            <a:r>
              <a:rPr lang="en-US" dirty="0"/>
              <a:t>Pause and run simple queries again (Error)</a:t>
            </a:r>
          </a:p>
          <a:p>
            <a:pPr lvl="1"/>
            <a:r>
              <a:rPr lang="en-US" dirty="0"/>
              <a:t>Scale Down to 400</a:t>
            </a:r>
          </a:p>
          <a:p>
            <a:pPr lvl="1"/>
            <a:r>
              <a:rPr lang="en-US" dirty="0"/>
              <a:t>Run sample queries again</a:t>
            </a:r>
          </a:p>
          <a:p>
            <a:pPr lvl="1"/>
            <a:r>
              <a:rPr lang="en-US" dirty="0"/>
              <a:t>Walk through the code as needed for the above</a:t>
            </a:r>
          </a:p>
          <a:p>
            <a:pPr lvl="1"/>
            <a:endParaRPr lang="en-US" dirty="0"/>
          </a:p>
          <a:p>
            <a:endParaRPr lang="en-US" dirty="0"/>
          </a:p>
          <a:p>
            <a:endParaRPr lang="en-US" dirty="0"/>
          </a:p>
        </p:txBody>
      </p:sp>
    </p:spTree>
    <p:extLst>
      <p:ext uri="{BB962C8B-B14F-4D97-AF65-F5344CB8AC3E}">
        <p14:creationId xmlns:p14="http://schemas.microsoft.com/office/powerpoint/2010/main" val="420763129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2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IMING" val="|3.3|9.1|14.3|7.3"/>
</p:tagLst>
</file>

<file path=ppt/theme/theme1.xml><?xml version="1.0" encoding="utf-8"?>
<a:theme xmlns:a="http://schemas.openxmlformats.org/drawingml/2006/main" name="5-30551_TR19_BO_CT_Template">
  <a:themeElements>
    <a:clrScheme name="TR19 - BO">
      <a:dk1>
        <a:srgbClr val="505050"/>
      </a:dk1>
      <a:lt1>
        <a:srgbClr val="FFFFFF"/>
      </a:lt1>
      <a:dk2>
        <a:srgbClr val="0072C6"/>
      </a:dk2>
      <a:lt2>
        <a:srgbClr val="D2D2D2"/>
      </a:lt2>
      <a:accent1>
        <a:srgbClr val="DC3C00"/>
      </a:accent1>
      <a:accent2>
        <a:srgbClr val="0072C6"/>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potx" id="{EAA3FF4C-E82D-4FDD-A404-389C1EC671AE}" vid="{9637E3F3-86C2-4605-B07F-BC785CCDAE1B}"/>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4.xml><?xml version="1.0" encoding="utf-8"?>
<a:theme xmlns:a="http://schemas.openxmlformats.org/drawingml/2006/main" name="4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5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6.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7.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3D8EA723-330F-4CE4-9E9B-7A3528C3E25F}"/>
    </a:ext>
  </a:extLst>
</a:theme>
</file>

<file path=ppt/theme/theme8.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4A547913-FDF7-4DFF-9D24-2FF6685A0CA8}"/>
    </a:ext>
  </a:extLst>
</a:theme>
</file>

<file path=ppt/theme/theme9.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69cb2da1a09b2b74c0c1b7ac64839214">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a3c7c730f3e6456302d1277509957eca"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nillable="true" ma:taxonomy="true" ma:internalName="k8073fd852084ec1ba6e2c8d5ade6bf8" ma:taxonomyFieldName="Solution_x0020_Areas" ma:displayName="Solution Areas" ma:readOnly="false" ma:default="" ma:fieldId="{48073fd8-5208-4ec1-ba6e-2c8d5ade6bf8}" ma:taxonomyMulti="true" ma:sspId="e385fb40-52d4-4fae-9c5b-3e8ff8a5878e" ma:termSetId="b49e540e-074d-4845-a34c-877000c7b062"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leverages colated content from Technical Marketing and Product Group collateral. This deck enables customers to adopt Azure SQL Data Warehouse and leverage it's capabilites.  
Credit to Venks Mantha for creating this deck.​</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checklists</TermName>
          <TermId xmlns="http://schemas.microsoft.com/office/infopath/2007/PartnerControls">cdc11282-7b54-4f27-8efc-d0abec78257b</TermId>
        </TermInfo>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Kuber Sharma</DisplayName>
        <AccountId>217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SQL Server Marketing</TermName>
          <TermId xmlns="http://schemas.microsoft.com/office/infopath/2007/PartnerControls">bb7921b3-c1d8-4da4-b894-8b6075d9546d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Gear Up</TermName>
          <TermId xmlns="http://schemas.microsoft.com/office/infopath/2007/PartnerControls">5bd03d8b-c198-4367-bd72-be9dad12d703</TermId>
        </TermInfo>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SQL Server Domain</TermName>
          <TermId xmlns="http://schemas.microsoft.com/office/infopath/2007/PartnerControls">0c0f1824-39dc-4b26-8c74-eff4364b812b</TermId>
        </TermInfo>
      </Terms>
    </eb54ac91059940029a3cc8a4ff5af673>
    <PublishingPageContent xmlns="http://schemas.microsoft.com/sharepoint/v3" xsi:nil="true"/>
    <ContentID xmlns="230e9df3-be65-4c73-a93b-d1236ebd677e" xsi:nil="true"/>
    <Coowner xmlns="230e9df3-be65-4c73-a93b-d1236ebd677e">
      <UserInfo>
        <DisplayName>i:0#.f|membership|v-anmarv@microsoft.com</DisplayName>
        <AccountId>45</AccountId>
        <AccountType/>
      </UserInfo>
      <UserInfo>
        <DisplayName>i:0#.f|membership|nishanth@microsoft.com</DisplayName>
        <AccountId>144</AccountId>
        <AccountType/>
      </UserInfo>
      <UserInfo>
        <DisplayName>i:0#.f|membership|jupongra@microsoft.com</DisplayName>
        <AccountId>89218</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SQL Server</TermName>
          <TermId xmlns="http://schemas.microsoft.com/office/infopath/2007/PartnerControls">261ba873-f3ab-420e-96d6-e3004596a551</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300 (advanced)</TermName>
          <TermId xmlns="http://schemas.microsoft.com/office/infopath/2007/PartnerControls">6a5f978f-2506-442d-86c2-7f294468d8c9</TermId>
        </TermInfo>
      </Term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 xsi:nil="true"/>
      <Description xsi:nil="true"/>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Info xmlns="http://schemas.microsoft.com/office/infopath/2007/PartnerControls">
          <TermName xmlns="http://schemas.microsoft.com/office/infopath/2007/PartnerControls">modern data warehouses</TermName>
          <TermId xmlns="http://schemas.microsoft.com/office/infopath/2007/PartnerControls">73a3f3c0-b1f4-4059-b3f7-d568167cd895</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73</Value>
      <Value>3068</Value>
      <Value>401</Value>
      <Value>2325</Value>
      <Value>399</Value>
      <Value>361</Value>
      <Value>3097</Value>
      <Value>14</Value>
      <Value>3095</Value>
      <Value>22</Value>
      <Value>21</Value>
      <Value>3091</Value>
      <Value>1975</Value>
      <Value>82</Value>
      <Value>435</Value>
      <Value>42</Value>
      <Value>1628</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G01KC-1-10788 KC02-23-81739</GenericText2>
    <_dlc_DocId xmlns="230e9df3-be65-4c73-a93b-d1236ebd677e">G01KC-99682991-24070</_dlc_DocId>
    <_dlc_DocIdUrl xmlns="230e9df3-be65-4c73-a93b-d1236ebd677e">
      <Url>https://microsoft.sharepoint.com/sites/Infopedia_G01KC/_layouts/15/DocIdRedir.aspx?ID=G01KC-99682991-24070</Url>
      <Description>G01KC-99682991-24070</Description>
    </_dlc_DocIdUrl>
    <ga0c0bf70a6644469c61b3efa7025301 xmlns="230e9df3-be65-4c73-a93b-d1236ebd677e">
      <Terms xmlns="http://schemas.microsoft.com/office/infopath/2007/PartnerControls"/>
    </ga0c0bf70a6644469c61b3efa7025301>
    <FolderExtensions xmlns="230e9df3-be65-4c73-a93b-d1236ebd677e" xsi:nil="true"/>
    <ParentID1 xmlns="230e9df3-be65-4c73-a93b-d1236ebd677e">G01KC-1-10788</ParentID1>
    <Expire_x0020_Review xmlns="230e9df3-be65-4c73-a93b-d1236ebd677e">2019-12-31T08:00:00+00:00</Expire_x0020_Review>
    <dkll xmlns="b3bc04a5-d503-43b1-b98c-a8cf663329d9" xsi:nil="true"/>
    <Update_x0020_Expiration_x0020_Date_x0020_For_x0020_Docset xmlns="b3bc04a5-d503-43b1-b98c-a8cf663329d9">
      <Url xsi:nil="true"/>
      <Description xsi:nil="true"/>
    </Update_x0020_Expiration_x0020_Date_x0020_For_x0020_Docset>
    <_dlc_ExpireDateSaved xmlns="http://schemas.microsoft.com/sharepoint/v3" xsi:nil="true"/>
    <_dlc_ExpireDate xmlns="http://schemas.microsoft.com/sharepoint/v3">2019-12-31T08:00:00+00:00</_dlc_ExpireDate>
    <lbla xmlns="b3bc04a5-d503-43b1-b98c-a8cf663329d9">
      <UserInfo>
        <DisplayName/>
        <AccountId xsi:nil="true"/>
        <AccountType/>
      </UserInfo>
    </lbla>
    <MediaServiceKeyPoints xmlns="b3bc04a5-d503-43b1-b98c-a8cf663329d9" xsi:nil="true"/>
    <OwnersManager xmlns="230e9df3-be65-4c73-a93b-d1236ebd677e">
      <UserInfo>
        <DisplayName>Ruchika Bhasin</DisplayName>
        <AccountId>21054</AccountId>
        <AccountType/>
      </UserInfo>
    </OwnersManager>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mafbf0bb15774bf782b6f7937f17c8ce>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k8073fd852084ec1ba6e2c8d5ade6bf8>
  </documentManagement>
</p:properties>
</file>

<file path=customXml/item5.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6.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Props1.xml><?xml version="1.0" encoding="utf-8"?>
<ds:datastoreItem xmlns:ds="http://schemas.openxmlformats.org/officeDocument/2006/customXml" ds:itemID="{D76E9082-9CE3-494B-9CA1-E46C8AE78C25}">
  <ds:schemaRefs>
    <ds:schemaRef ds:uri="http://schemas.microsoft.com/sharepoint/v3/contenttype/forms"/>
  </ds:schemaRefs>
</ds:datastoreItem>
</file>

<file path=customXml/itemProps2.xml><?xml version="1.0" encoding="utf-8"?>
<ds:datastoreItem xmlns:ds="http://schemas.openxmlformats.org/officeDocument/2006/customXml" ds:itemID="{54E48BCF-5C4E-48E1-9C58-F311364D9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1D5D0B-DCE3-4760-BCC4-86474C1E1B9B}">
  <ds:schemaRefs>
    <ds:schemaRef ds:uri="http://schemas.microsoft.com/sharepoint/events"/>
  </ds:schemaRefs>
</ds:datastoreItem>
</file>

<file path=customXml/itemProps4.xml><?xml version="1.0" encoding="utf-8"?>
<ds:datastoreItem xmlns:ds="http://schemas.openxmlformats.org/officeDocument/2006/customXml" ds:itemID="{3E2B3768-1B60-44F7-A847-387FE1327964}">
  <ds:schemaRefs>
    <ds:schemaRef ds:uri="b3bc04a5-d503-43b1-b98c-a8cf663329d9"/>
    <ds:schemaRef ds:uri="http://schemas.microsoft.com/office/2006/documentManagement/types"/>
    <ds:schemaRef ds:uri="http://purl.org/dc/elements/1.1/"/>
    <ds:schemaRef ds:uri="230e9df3-be65-4c73-a93b-d1236ebd677e"/>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 ds:uri="230E9DF3-BE65-4C73-A93B-D1236EBD677E"/>
    <ds:schemaRef ds:uri="http://schemas.microsoft.com/sharepoint/v3"/>
    <ds:schemaRef ds:uri="http://www.w3.org/XML/1998/namespace"/>
  </ds:schemaRefs>
</ds:datastoreItem>
</file>

<file path=customXml/itemProps5.xml><?xml version="1.0" encoding="utf-8"?>
<ds:datastoreItem xmlns:ds="http://schemas.openxmlformats.org/officeDocument/2006/customXml" ds:itemID="{DA0EF6DC-6791-4FFE-A169-D520FEC0C6FD}">
  <ds:schemaRefs>
    <ds:schemaRef ds:uri="office.server.policy"/>
  </ds:schemaRefs>
</ds:datastoreItem>
</file>

<file path=customXml/itemProps6.xml><?xml version="1.0" encoding="utf-8"?>
<ds:datastoreItem xmlns:ds="http://schemas.openxmlformats.org/officeDocument/2006/customXml" ds:itemID="{C2902DE1-225E-41F5-9F89-38CE39E57B9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45695</TotalTime>
  <Words>5939</Words>
  <Application>Microsoft Office PowerPoint</Application>
  <PresentationFormat>Widescreen</PresentationFormat>
  <Paragraphs>1412</Paragraphs>
  <Slides>99</Slides>
  <Notes>50</Notes>
  <HiddenSlides>0</HiddenSlides>
  <MMClips>0</MMClips>
  <ScaleCrop>false</ScaleCrop>
  <HeadingPairs>
    <vt:vector size="6" baseType="variant">
      <vt:variant>
        <vt:lpstr>Fonts Used</vt:lpstr>
      </vt:variant>
      <vt:variant>
        <vt:i4>16</vt:i4>
      </vt:variant>
      <vt:variant>
        <vt:lpstr>Theme</vt:lpstr>
      </vt:variant>
      <vt:variant>
        <vt:i4>9</vt:i4>
      </vt:variant>
      <vt:variant>
        <vt:lpstr>Slide Titles</vt:lpstr>
      </vt:variant>
      <vt:variant>
        <vt:i4>99</vt:i4>
      </vt:variant>
    </vt:vector>
  </HeadingPairs>
  <TitlesOfParts>
    <vt:vector size="124" baseType="lpstr">
      <vt:lpstr>Arial</vt:lpstr>
      <vt:lpstr>Calibri</vt:lpstr>
      <vt:lpstr>Consolas</vt:lpstr>
      <vt:lpstr>Courier New</vt:lpstr>
      <vt:lpstr>Segoe</vt:lpstr>
      <vt:lpstr>Segoe Pro Light</vt:lpstr>
      <vt:lpstr>Segoe Semibold</vt:lpstr>
      <vt:lpstr>Segoe UI</vt:lpstr>
      <vt:lpstr>Segoe UI Black</vt:lpstr>
      <vt:lpstr>Segoe UI Light</vt:lpstr>
      <vt:lpstr>Segoe UI Semibold</vt:lpstr>
      <vt:lpstr>Segoe UI Semilight</vt:lpstr>
      <vt:lpstr>Segoe WP Semibold</vt:lpstr>
      <vt:lpstr>Symbol</vt:lpstr>
      <vt:lpstr>Wingdings</vt:lpstr>
      <vt:lpstr>Wingdings 3</vt:lpstr>
      <vt:lpstr>5-30551_TR19_BO_CT_Template</vt:lpstr>
      <vt:lpstr>Windows Azure</vt:lpstr>
      <vt:lpstr>1_Windows Azure</vt:lpstr>
      <vt:lpstr>4_Windows Azure</vt:lpstr>
      <vt:lpstr>5_Windows Azure</vt:lpstr>
      <vt:lpstr>5-50002_Ignite_Breakout_Template</vt:lpstr>
      <vt:lpstr>6-30537_Envision 2016 Concurrent Template_Dark</vt:lpstr>
      <vt:lpstr>1_5-50002_Ignite_Breakout_Template</vt:lpstr>
      <vt:lpstr>2_5-50002_Ignite_Breakout_Template</vt:lpstr>
      <vt:lpstr>Azure SQL Data Warehouse</vt:lpstr>
      <vt:lpstr>Contents</vt:lpstr>
      <vt:lpstr>Azure SQL Data Warehouse  Overview</vt:lpstr>
      <vt:lpstr>Azure SQL Data Warehouse</vt:lpstr>
      <vt:lpstr>Cortana Intelligence Suite</vt:lpstr>
      <vt:lpstr>PowerPoint Presentation</vt:lpstr>
      <vt:lpstr>Scale compute on the fly when you need it</vt:lpstr>
      <vt:lpstr>…pause compute when you don’t need it</vt:lpstr>
      <vt:lpstr>Query unstructured data via PolyBase/T-SQL</vt:lpstr>
      <vt:lpstr>PowerPoint Presentation</vt:lpstr>
      <vt:lpstr>Auditing and Threat Detection</vt:lpstr>
      <vt:lpstr>PowerPoint Presentation</vt:lpstr>
      <vt:lpstr>Your choice of language and tooling</vt:lpstr>
      <vt:lpstr>SQL DW – Fit for Purpose</vt:lpstr>
      <vt:lpstr>Azure SQL Data Warehouse  Architecture</vt:lpstr>
      <vt:lpstr>MPP architecture - Concepts</vt:lpstr>
      <vt:lpstr>MPP architecture - Concepts</vt:lpstr>
      <vt:lpstr>Azure SQL Data Warehouse Architecture</vt:lpstr>
      <vt:lpstr>Azure SQL Data Warehouse – Control Node</vt:lpstr>
      <vt:lpstr>Control node</vt:lpstr>
      <vt:lpstr>Azure SQL Data Warehouse - Compute Nodes</vt:lpstr>
      <vt:lpstr>Compute node</vt:lpstr>
      <vt:lpstr>Azure SQL Data Warehouse – premium storage</vt:lpstr>
      <vt:lpstr>SQL DW Storage - Page blobs</vt:lpstr>
      <vt:lpstr>SQL DW Control Architecture </vt:lpstr>
      <vt:lpstr>Logical overview</vt:lpstr>
      <vt:lpstr>Distributed queries</vt:lpstr>
      <vt:lpstr>Simple Example</vt:lpstr>
      <vt:lpstr>Partial Parallelism</vt:lpstr>
      <vt:lpstr>Full Parallelism</vt:lpstr>
      <vt:lpstr>Azure SQL Data Warehouse  Scaling</vt:lpstr>
      <vt:lpstr>Data warehouse unit (DWU)</vt:lpstr>
      <vt:lpstr>Data Warehouse Units (DWU)</vt:lpstr>
      <vt:lpstr>SQL DW Scaling</vt:lpstr>
      <vt:lpstr>SQL DW Scaling</vt:lpstr>
      <vt:lpstr>Azure SQL Data Warehouse  Sizing</vt:lpstr>
      <vt:lpstr>Compute Sizing Sizing by capacity</vt:lpstr>
      <vt:lpstr>Compute sizing factors</vt:lpstr>
      <vt:lpstr>Compute sizing Concurrency: queries</vt:lpstr>
      <vt:lpstr>Compute sizing  Load scaling</vt:lpstr>
      <vt:lpstr>Compute sizing  Loading delimited text</vt:lpstr>
      <vt:lpstr>Storage sizing  Data locations</vt:lpstr>
      <vt:lpstr>Storage sizing  Local Storage: Temp db sizing</vt:lpstr>
      <vt:lpstr>Storage sizing  Premium storage: Capacity limits</vt:lpstr>
      <vt:lpstr>Storage sizing  Premium Storage: Database Size</vt:lpstr>
      <vt:lpstr>Storage sizing  Premium Storage: Snapshots</vt:lpstr>
      <vt:lpstr>Storage sizing  Blob Storage: Geo-redundant backups</vt:lpstr>
      <vt:lpstr>Storage sizing  Capping storage capacity</vt:lpstr>
      <vt:lpstr>Storage sizing  Summary</vt:lpstr>
      <vt:lpstr>Azure SQL Data Warehouse  Schema Design</vt:lpstr>
      <vt:lpstr>Distributed Data = Buckets of Water</vt:lpstr>
      <vt:lpstr>Table Distribution Options</vt:lpstr>
      <vt:lpstr>Selecting a Distribution Method</vt:lpstr>
      <vt:lpstr>Dimension Table</vt:lpstr>
      <vt:lpstr>Optimizing with Indexes</vt:lpstr>
      <vt:lpstr>Partitioning</vt:lpstr>
      <vt:lpstr>DDL Example</vt:lpstr>
      <vt:lpstr>Optimizing with Statistics</vt:lpstr>
      <vt:lpstr>Azure SQL Data Warehouse  Loading</vt:lpstr>
      <vt:lpstr>Data Loading Options</vt:lpstr>
      <vt:lpstr>Best Practices – Data Loading</vt:lpstr>
      <vt:lpstr>PolyBase Characteristics</vt:lpstr>
      <vt:lpstr>Loading Options</vt:lpstr>
      <vt:lpstr>Azure SQL Data Warehouse  Querying</vt:lpstr>
      <vt:lpstr>Common Data Movement Types</vt:lpstr>
      <vt:lpstr>Best Practices – Query Performance</vt:lpstr>
      <vt:lpstr>Azure SQL Data Warehouse  High Availability</vt:lpstr>
      <vt:lpstr>High Availability – Out of the Box</vt:lpstr>
      <vt:lpstr>Azure SQL Data Warehouse  Backup and Disaster Recovery</vt:lpstr>
      <vt:lpstr>Snapshots – out of the box</vt:lpstr>
      <vt:lpstr>Back up to DR datacenter – out of the box</vt:lpstr>
      <vt:lpstr>SQL DW – Restore (3 Methods)</vt:lpstr>
      <vt:lpstr>SQL DW – Restore (3 Methods)</vt:lpstr>
      <vt:lpstr>SQL DW – Restore (3 Methods)</vt:lpstr>
      <vt:lpstr>Azure SQL Data Warehouse  Security</vt:lpstr>
      <vt:lpstr>Security</vt:lpstr>
      <vt:lpstr>Auditing &amp; Threat Detection</vt:lpstr>
      <vt:lpstr>Azure SQL Data Warehouse  Best Practices</vt:lpstr>
      <vt:lpstr>Best practice</vt:lpstr>
      <vt:lpstr>Best practice</vt:lpstr>
      <vt:lpstr>Best practice</vt:lpstr>
      <vt:lpstr>Best practice</vt:lpstr>
      <vt:lpstr>Best practice</vt:lpstr>
      <vt:lpstr>Best practice</vt:lpstr>
      <vt:lpstr>Best practice</vt:lpstr>
      <vt:lpstr>Best practice</vt:lpstr>
      <vt:lpstr>Azure SQL Data Warehouse  Management &amp; Monitoring</vt:lpstr>
      <vt:lpstr>Management tools</vt:lpstr>
      <vt:lpstr>Monitor workloads</vt:lpstr>
      <vt:lpstr>Azure SQL Data Warehouse  Migration</vt:lpstr>
      <vt:lpstr>Why does Migration efficiency matter?</vt:lpstr>
      <vt:lpstr>Data Preparation and Metadata Migration</vt:lpstr>
      <vt:lpstr>Data Migration Best Practices</vt:lpstr>
      <vt:lpstr>Data Migration Best Practices</vt:lpstr>
      <vt:lpstr>Data Import and Transformations</vt:lpstr>
      <vt:lpstr>ETL Best Practices</vt:lpstr>
      <vt:lpstr>Azure SQL Data Warehouse  Pricing  &lt;Documentation&gt;</vt:lpstr>
      <vt:lpstr>Azure SQL DW - 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 Warehouse Technical Overview Deck</dc:title>
  <dc:creator>Anagha Khanolkar</dc:creator>
  <cp:keywords/>
  <cp:lastModifiedBy>Steve Young (CANADA)</cp:lastModifiedBy>
  <cp:revision>1270</cp:revision>
  <cp:lastPrinted>2016-06-29T21:18:16Z</cp:lastPrinted>
  <dcterms:created xsi:type="dcterms:W3CDTF">2014-05-19T17:28:50Z</dcterms:created>
  <dcterms:modified xsi:type="dcterms:W3CDTF">2019-08-29T12:58:12Z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DocVizMetadataToken">
    <vt:lpwstr>300x300x1</vt:lpwstr>
  </property>
  <property fmtid="{D5CDD505-2E9C-101B-9397-08002B2CF9AE}" pid="4" name="DocVizPreviewMetadata_Count">
    <vt:i4>21</vt:i4>
  </property>
  <property fmtid="{D5CDD505-2E9C-101B-9397-08002B2CF9AE}" pid="5" name="DocVizPreviewMetadata_0">
    <vt:lpwstr>300x300x1</vt:lpwstr>
  </property>
  <property fmtid="{D5CDD505-2E9C-101B-9397-08002B2CF9AE}" pid="6" name="TaxKeyword">
    <vt:lpwstr/>
  </property>
  <property fmtid="{D5CDD505-2E9C-101B-9397-08002B2CF9AE}" pid="7" name="Audiences">
    <vt:lpwstr/>
  </property>
  <property fmtid="{D5CDD505-2E9C-101B-9397-08002B2CF9AE}" pid="8" name="Region">
    <vt:lpwstr/>
  </property>
  <property fmtid="{D5CDD505-2E9C-101B-9397-08002B2CF9AE}" pid="9" name="Industries">
    <vt:lpwstr/>
  </property>
  <property fmtid="{D5CDD505-2E9C-101B-9397-08002B2CF9AE}" pid="10" name="Roles">
    <vt:lpwstr>361;#Technical Sales|831f7989-43a4-4e48-852a-a5355978f47f</vt:lpwstr>
  </property>
  <property fmtid="{D5CDD505-2E9C-101B-9397-08002B2CF9AE}" pid="11" name="Competitors">
    <vt:lpwstr/>
  </property>
  <property fmtid="{D5CDD505-2E9C-101B-9397-08002B2CF9AE}" pid="12" name="SMSGDomain">
    <vt:lpwstr>1628;#Gear Up|5bd03d8b-c198-4367-bd72-be9dad12d703;#21;#Intelligent Cloud|adc2fe87-c79a-4ded-a449-3f86b954069d;#22;#Server and Tools Business|6783548d-8609-4f97-be4a-4ca2616905a6;#82;#SQL Server Domain|0c0f1824-39dc-4b26-8c74-eff4364b812b</vt:lpwstr>
  </property>
  <property fmtid="{D5CDD505-2E9C-101B-9397-08002B2CF9AE}" pid="13" name="BusinessArchitecture">
    <vt:lpwstr>2325;#Data and AI|60d86926-9fc6-4873-ad19-e15bf82160d7;#401;#modern data warehouses|73a3f3c0-b1f4-4059-b3f7-d568167cd895</vt:lpwstr>
  </property>
  <property fmtid="{D5CDD505-2E9C-101B-9397-08002B2CF9AE}" pid="14" name="Products">
    <vt:lpwstr>73;#Microsoft SQL Server|261ba873-f3ab-420e-96d6-e3004596a551</vt:lpwstr>
  </property>
  <property fmtid="{D5CDD505-2E9C-101B-9397-08002B2CF9AE}" pid="15" name="Segments">
    <vt:lpwstr/>
  </property>
  <property fmtid="{D5CDD505-2E9C-101B-9397-08002B2CF9AE}" pid="16" name="ActivitiesAndPrograms">
    <vt:lpwstr/>
  </property>
  <property fmtid="{D5CDD505-2E9C-101B-9397-08002B2CF9AE}" pid="17" name="Partners">
    <vt:lpwstr/>
  </property>
  <property fmtid="{D5CDD505-2E9C-101B-9397-08002B2CF9AE}" pid="18" name="Topics">
    <vt:lpwstr/>
  </property>
  <property fmtid="{D5CDD505-2E9C-101B-9397-08002B2CF9AE}" pid="19" name="Groups">
    <vt:lpwstr>399;#SQL Server Marketing|bb7921b3-c1d8-4da4-b894-8b6075d9546d;#42;#Cloud and Enterprise Marketing Group|4f75e184-e5aa-4234-a07f-b032d60df254</vt:lpwstr>
  </property>
  <property fmtid="{D5CDD505-2E9C-101B-9397-08002B2CF9AE}" pid="20" name="_dlc_policyId">
    <vt:lpwstr>0x0101000E4CB7077FEE4FF7AE86D4A500EEC780030016C849C62B10EB41ACA8C7EEDEF40BB20099ECF64382448D48A56095091C66B1A9|-661092312</vt:lpwstr>
  </property>
  <property fmtid="{D5CDD505-2E9C-101B-9397-08002B2CF9AE}" pid="21"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22" name="_dlc_DocIdItemGuid">
    <vt:lpwstr>907cdcd0-708d-4e87-9aac-04c2aa83713a</vt:lpwstr>
  </property>
  <property fmtid="{D5CDD505-2E9C-101B-9397-08002B2CF9AE}" pid="23" name="of67e5d4b76f4a9db8769983fda9cec0">
    <vt:lpwstr/>
  </property>
  <property fmtid="{D5CDD505-2E9C-101B-9397-08002B2CF9AE}" pid="24" name="NewsType">
    <vt:lpwstr/>
  </property>
  <property fmtid="{D5CDD505-2E9C-101B-9397-08002B2CF9AE}" pid="25" name="ItemType">
    <vt:lpwstr>1975;#checklists|cdc11282-7b54-4f27-8efc-d0abec78257b;#435;#technical presentations|83a894cf-702b-47fc-aba5-41bd10dc1e75</vt:lpwstr>
  </property>
  <property fmtid="{D5CDD505-2E9C-101B-9397-08002B2CF9AE}" pid="26" name="Confidentiality">
    <vt:lpwstr>14;#customer ready|8986c41d-21c5-4f8f-8a12-ea4625b46858</vt:lpwstr>
  </property>
  <property fmtid="{D5CDD505-2E9C-101B-9397-08002B2CF9AE}" pid="27" name="ga0c0bf70a6644469c61b3efa7025301">
    <vt:lpwstr/>
  </property>
  <property fmtid="{D5CDD505-2E9C-101B-9397-08002B2CF9AE}" pid="28" name="MSProducts">
    <vt:lpwstr/>
  </property>
  <property fmtid="{D5CDD505-2E9C-101B-9397-08002B2CF9AE}" pid="29" name="ExperienceContentType">
    <vt:lpwstr/>
  </property>
  <property fmtid="{D5CDD505-2E9C-101B-9397-08002B2CF9AE}" pid="30" name="l6f004f21209409da86a713c0f24627d">
    <vt:lpwstr/>
  </property>
  <property fmtid="{D5CDD505-2E9C-101B-9397-08002B2CF9AE}" pid="31" name="la4444b61d19467597d63190b69ac227">
    <vt:lpwstr/>
  </property>
  <property fmtid="{D5CDD505-2E9C-101B-9397-08002B2CF9AE}" pid="32" name="MSProductsTaxHTField0">
    <vt:lpwstr/>
  </property>
  <property fmtid="{D5CDD505-2E9C-101B-9397-08002B2CF9AE}" pid="33" name="Languages">
    <vt:lpwstr/>
  </property>
  <property fmtid="{D5CDD505-2E9C-101B-9397-08002B2CF9AE}" pid="34" name="e8080b0481964c759b2c36ae49591b31">
    <vt:lpwstr/>
  </property>
  <property fmtid="{D5CDD505-2E9C-101B-9397-08002B2CF9AE}" pid="35" name="TechnicalLevel">
    <vt:lpwstr>3068;#300 (advanced)|6a5f978f-2506-442d-86c2-7f294468d8c9</vt:lpwstr>
  </property>
  <property fmtid="{D5CDD505-2E9C-101B-9397-08002B2CF9AE}" pid="36" name="ldac8aee9d1f469e8cd8c3f8d6a615f2">
    <vt:lpwstr/>
  </property>
  <property fmtid="{D5CDD505-2E9C-101B-9397-08002B2CF9AE}" pid="37" name="EmployeeRole">
    <vt:lpwstr/>
  </property>
  <property fmtid="{D5CDD505-2E9C-101B-9397-08002B2CF9AE}" pid="38" name="NewsTopic">
    <vt:lpwstr/>
  </property>
  <property fmtid="{D5CDD505-2E9C-101B-9397-08002B2CF9AE}" pid="39" name="NewsSource">
    <vt:lpwstr/>
  </property>
  <property fmtid="{D5CDD505-2E9C-101B-9397-08002B2CF9AE}" pid="40" name="SMSGTags">
    <vt:lpwstr/>
  </property>
  <property fmtid="{D5CDD505-2E9C-101B-9397-08002B2CF9AE}" pid="41" name="MSPhysicalGeography">
    <vt:lpwstr/>
  </property>
  <property fmtid="{D5CDD505-2E9C-101B-9397-08002B2CF9AE}" pid="42" name="EnterpriseDomainTags">
    <vt:lpwstr/>
  </property>
  <property fmtid="{D5CDD505-2E9C-101B-9397-08002B2CF9AE}" pid="43" name="j3562c58ee414e028925bc902cfc01a1">
    <vt:lpwstr/>
  </property>
  <property fmtid="{D5CDD505-2E9C-101B-9397-08002B2CF9AE}" pid="44" name="_docset_NoMedatataSyncRequired">
    <vt:lpwstr>False</vt:lpwstr>
  </property>
  <property fmtid="{D5CDD505-2E9C-101B-9397-08002B2CF9AE}" pid="45" name="Update Parent Child Relation(1)0">
    <vt:lpwstr>, </vt:lpwstr>
  </property>
  <property fmtid="{D5CDD505-2E9C-101B-9397-08002B2CF9AE}" pid="46" name="ODSWF1">
    <vt:lpwstr>, </vt:lpwstr>
  </property>
  <property fmtid="{D5CDD505-2E9C-101B-9397-08002B2CF9AE}" pid="47" name="ODSWF(1)0">
    <vt:lpwstr>, </vt:lpwstr>
  </property>
  <property fmtid="{D5CDD505-2E9C-101B-9397-08002B2CF9AE}" pid="48" name="Update Parent Child Relation(1)1">
    <vt:lpwstr>, </vt:lpwstr>
  </property>
  <property fmtid="{D5CDD505-2E9C-101B-9397-08002B2CF9AE}" pid="49" name="ODSWF2">
    <vt:lpwstr>, </vt:lpwstr>
  </property>
  <property fmtid="{D5CDD505-2E9C-101B-9397-08002B2CF9AE}" pid="50" name="ODSWF(1)1">
    <vt:lpwstr>, </vt:lpwstr>
  </property>
  <property fmtid="{D5CDD505-2E9C-101B-9397-08002B2CF9AE}" pid="51" name="_ip_UnifiedCompliancePolicyUIAction">
    <vt:lpwstr/>
  </property>
  <property fmtid="{D5CDD505-2E9C-101B-9397-08002B2CF9AE}" pid="52" name="_ip_UnifiedCompliancePolicyProperties">
    <vt:lpwstr/>
  </property>
  <property fmtid="{D5CDD505-2E9C-101B-9397-08002B2CF9AE}" pid="53" name="ODSWF2(1)">
    <vt:lpwstr>, </vt:lpwstr>
  </property>
  <property fmtid="{D5CDD505-2E9C-101B-9397-08002B2CF9AE}" pid="54" name="ODSWF2(1)0">
    <vt:lpwstr>, </vt:lpwstr>
  </property>
  <property fmtid="{D5CDD505-2E9C-101B-9397-08002B2CF9AE}" pid="55" name="ODSWF(1)">
    <vt:lpwstr>, </vt:lpwstr>
  </property>
  <property fmtid="{D5CDD505-2E9C-101B-9397-08002B2CF9AE}" pid="56" name="SMSG Items">
    <vt:lpwstr>3091;#documents|e037ed84-7d8e-4cbb-9c8f-61e80301a44f</vt:lpwstr>
  </property>
  <property fmtid="{D5CDD505-2E9C-101B-9397-08002B2CF9AE}" pid="57" name="Solution Areas">
    <vt:lpwstr>3097;#Data and AI|60d86926-9fc6-4873-ad19-e15bf82160d7</vt:lpwstr>
  </property>
  <property fmtid="{D5CDD505-2E9C-101B-9397-08002B2CF9AE}" pid="58" name="MSProfessions">
    <vt:lpwstr>3095;#Technical Sales|831f7989-43a4-4e48-852a-a5355978f47f</vt:lpwstr>
  </property>
  <property fmtid="{D5CDD505-2E9C-101B-9397-08002B2CF9AE}" pid="59" name="MSIP_Label_f42aa342-8706-4288-bd11-ebb85995028c_Enabled">
    <vt:lpwstr>True</vt:lpwstr>
  </property>
  <property fmtid="{D5CDD505-2E9C-101B-9397-08002B2CF9AE}" pid="60" name="MSIP_Label_f42aa342-8706-4288-bd11-ebb85995028c_SiteId">
    <vt:lpwstr>72f988bf-86f1-41af-91ab-2d7cd011db47</vt:lpwstr>
  </property>
  <property fmtid="{D5CDD505-2E9C-101B-9397-08002B2CF9AE}" pid="61" name="MSIP_Label_f42aa342-8706-4288-bd11-ebb85995028c_Owner">
    <vt:lpwstr>styoung@microsoft.com</vt:lpwstr>
  </property>
  <property fmtid="{D5CDD505-2E9C-101B-9397-08002B2CF9AE}" pid="62" name="MSIP_Label_f42aa342-8706-4288-bd11-ebb85995028c_SetDate">
    <vt:lpwstr>2019-08-29T12:57:31.2190477Z</vt:lpwstr>
  </property>
  <property fmtid="{D5CDD505-2E9C-101B-9397-08002B2CF9AE}" pid="63" name="MSIP_Label_f42aa342-8706-4288-bd11-ebb85995028c_Name">
    <vt:lpwstr>General</vt:lpwstr>
  </property>
  <property fmtid="{D5CDD505-2E9C-101B-9397-08002B2CF9AE}" pid="64" name="MSIP_Label_f42aa342-8706-4288-bd11-ebb85995028c_Application">
    <vt:lpwstr>Microsoft Azure Information Protection</vt:lpwstr>
  </property>
  <property fmtid="{D5CDD505-2E9C-101B-9397-08002B2CF9AE}" pid="65" name="MSIP_Label_f42aa342-8706-4288-bd11-ebb85995028c_ActionId">
    <vt:lpwstr>87e3aaa5-2803-4af8-a6ff-319311c98389</vt:lpwstr>
  </property>
  <property fmtid="{D5CDD505-2E9C-101B-9397-08002B2CF9AE}" pid="66" name="MSIP_Label_f42aa342-8706-4288-bd11-ebb85995028c_Extended_MSFT_Method">
    <vt:lpwstr>Automatic</vt:lpwstr>
  </property>
  <property fmtid="{D5CDD505-2E9C-101B-9397-08002B2CF9AE}" pid="67" name="Sensitivity">
    <vt:lpwstr>General</vt:lpwstr>
  </property>
</Properties>
</file>