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90" r:id="rId4"/>
    <p:sldId id="289" r:id="rId5"/>
    <p:sldId id="279" r:id="rId6"/>
    <p:sldId id="292" r:id="rId7"/>
    <p:sldId id="288" r:id="rId8"/>
    <p:sldId id="266" r:id="rId9"/>
    <p:sldId id="291" r:id="rId10"/>
    <p:sldId id="294" r:id="rId11"/>
    <p:sldId id="278" r:id="rId12"/>
    <p:sldId id="268" r:id="rId13"/>
    <p:sldId id="307" r:id="rId14"/>
    <p:sldId id="306" r:id="rId15"/>
    <p:sldId id="302" r:id="rId16"/>
    <p:sldId id="305" r:id="rId17"/>
    <p:sldId id="303" r:id="rId18"/>
    <p:sldId id="304" r:id="rId19"/>
    <p:sldId id="308" r:id="rId20"/>
    <p:sldId id="280" r:id="rId21"/>
    <p:sldId id="285" r:id="rId22"/>
    <p:sldId id="293" r:id="rId23"/>
    <p:sldId id="295" r:id="rId24"/>
    <p:sldId id="299" r:id="rId25"/>
    <p:sldId id="300" r:id="rId26"/>
    <p:sldId id="281" r:id="rId27"/>
    <p:sldId id="298" r:id="rId28"/>
    <p:sldId id="301" r:id="rId29"/>
    <p:sldId id="296" r:id="rId30"/>
    <p:sldId id="297" r:id="rId31"/>
    <p:sldId id="27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AD2E1-1409-497B-98AC-89F62A8E0B0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D5A64-CA49-4001-936D-5960C888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4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3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3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2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6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2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5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3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5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5A64-CA49-4001-936D-5960C8881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rekelkins/tangohs" TargetMode="External"/><Relationship Id="rId3" Type="http://schemas.openxmlformats.org/officeDocument/2006/relationships/hyperlink" Target="http://dl.acm.org/citation.cfm?id=2522732" TargetMode="External"/><Relationship Id="rId7" Type="http://schemas.openxmlformats.org/officeDocument/2006/relationships/hyperlink" Target="https://github.com/derekelkins/tangojs" TargetMode="External"/><Relationship Id="rId2" Type="http://schemas.openxmlformats.org/officeDocument/2006/relationships/hyperlink" Target="http://www.confluent.io/blog/turning-the-database-inside-out-with-apache-samz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en-us/research/publication/global-sequence-protocol-a-robust-abstraction-for-replicated-shared-state-extended-version/" TargetMode="External"/><Relationship Id="rId5" Type="http://schemas.openxmlformats.org/officeDocument/2006/relationships/hyperlink" Target="https://github.com/CorfuDB/CorfuDB" TargetMode="External"/><Relationship Id="rId4" Type="http://schemas.openxmlformats.org/officeDocument/2006/relationships/hyperlink" Target="https://www.microsoft.com/en-us/research/publication/hyder-a-transactional-record-manager-for-shared-flash/" TargetMode="External"/><Relationship Id="rId9" Type="http://schemas.openxmlformats.org/officeDocument/2006/relationships/hyperlink" Target="https://github.com/tomjkidd/tangoclj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Distributed Data Structures over a Shared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Implementation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CORFU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Tango don’t care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Just needs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The log is where consensus hides</a:t>
            </a:r>
          </a:p>
        </p:txBody>
      </p:sp>
    </p:spTree>
    <p:extLst>
      <p:ext uri="{BB962C8B-B14F-4D97-AF65-F5344CB8AC3E}">
        <p14:creationId xmlns:p14="http://schemas.microsoft.com/office/powerpoint/2010/main" val="23347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Non-transactional operations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Writes append to 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Reads roll log forward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In-memory representation doesn’t change until someone rolls through a log entry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That means writes don’t change in-memory representation!</a:t>
            </a:r>
          </a:p>
        </p:txBody>
      </p:sp>
    </p:spTree>
    <p:extLst>
      <p:ext uri="{BB962C8B-B14F-4D97-AF65-F5344CB8AC3E}">
        <p14:creationId xmlns:p14="http://schemas.microsoft.com/office/powerpoint/2010/main" val="33175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Transactional operations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Writes append to log</a:t>
            </a:r>
            <a:r>
              <a:rPr lang="en-US" sz="4000" dirty="0"/>
              <a:t> </a:t>
            </a:r>
            <a:r>
              <a:rPr lang="en-US" sz="4000" dirty="0" smtClean="0"/>
              <a:t>but marked as speculative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Reads track the version (i.e. log position) 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Demo a</a:t>
            </a:r>
          </a:p>
        </p:txBody>
      </p:sp>
    </p:spTree>
    <p:extLst>
      <p:ext uri="{BB962C8B-B14F-4D97-AF65-F5344CB8AC3E}">
        <p14:creationId xmlns:p14="http://schemas.microsoft.com/office/powerpoint/2010/main" val="32376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Commit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Speculative writes are applied when a commit record is seen and validated as successful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Only read set is needed to check whether a commit committed successfully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Commit succeeds if no writes in conflict window per OID (per key)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Demo 1, 4, 5</a:t>
            </a:r>
          </a:p>
        </p:txBody>
      </p:sp>
    </p:spTree>
    <p:extLst>
      <p:ext uri="{BB962C8B-B14F-4D97-AF65-F5344CB8AC3E}">
        <p14:creationId xmlns:p14="http://schemas.microsoft.com/office/powerpoint/2010/main" val="42094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Object Registration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274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Runtime applies log entries to objects as it rolls forward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So it needs to know which objects care!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Upshot: All objects need to subscribe to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b="1" dirty="0" smtClean="0"/>
              <a:t>BEFORE</a:t>
            </a:r>
            <a:r>
              <a:rPr lang="en-US" sz="4000" dirty="0" smtClean="0"/>
              <a:t> runtime processes any entries!</a:t>
            </a:r>
          </a:p>
        </p:txBody>
      </p:sp>
    </p:spTree>
    <p:extLst>
      <p:ext uri="{BB962C8B-B14F-4D97-AF65-F5344CB8AC3E}">
        <p14:creationId xmlns:p14="http://schemas.microsoft.com/office/powerpoint/2010/main" val="9463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Read-only transactions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No commit record needs to be written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Conflict window is arguably only between first and last 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NOT first read and latest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Demo 9</a:t>
            </a:r>
          </a:p>
        </p:txBody>
      </p:sp>
    </p:spTree>
    <p:extLst>
      <p:ext uri="{BB962C8B-B14F-4D97-AF65-F5344CB8AC3E}">
        <p14:creationId xmlns:p14="http://schemas.microsoft.com/office/powerpoint/2010/main" val="19674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Write-only transactions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Can’t fail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 smtClean="0"/>
              <a:t> even when layered partitioning is added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 smtClean="0"/>
              <a:t> (unless you have explicit aborts)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 </a:t>
            </a:r>
            <a:r>
              <a:rPr lang="en-US" sz="4200" dirty="0" smtClean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20289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Checkpoints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Don’t really help start-up or recovery without trimming or auxiliary persistent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Helps enable trimming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Helps historical 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Invariant: object state is a function only of checkpoint entry </a:t>
            </a:r>
            <a:endParaRPr lang="en-US" sz="4200" dirty="0" smtClean="0"/>
          </a:p>
        </p:txBody>
      </p:sp>
    </p:spTree>
    <p:extLst>
      <p:ext uri="{BB962C8B-B14F-4D97-AF65-F5344CB8AC3E}">
        <p14:creationId xmlns:p14="http://schemas.microsoft.com/office/powerpoint/2010/main" val="41222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Implementation Details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Runtime keeps track of latest writes per OID (and key)</a:t>
            </a:r>
            <a:r>
              <a:rPr lang="en-US" sz="4200" dirty="0"/>
              <a:t> </a:t>
            </a:r>
            <a:r>
              <a:rPr lang="en-US" sz="4200" dirty="0" smtClean="0"/>
              <a:t>to make checking commits cheap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 smtClean="0"/>
              <a:t> (In my version) Runtime holds object states to duplicate them in </a:t>
            </a:r>
            <a:r>
              <a:rPr lang="en-US" sz="4200" dirty="0" smtClean="0"/>
              <a:t>transactions</a:t>
            </a:r>
            <a:endParaRPr lang="en-US" sz="4200" dirty="0" smtClean="0"/>
          </a:p>
        </p:txBody>
      </p:sp>
    </p:spTree>
    <p:extLst>
      <p:ext uri="{BB962C8B-B14F-4D97-AF65-F5344CB8AC3E}">
        <p14:creationId xmlns:p14="http://schemas.microsoft.com/office/powerpoint/2010/main" val="729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Motivation: Theirs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Ease implementation of </a:t>
            </a:r>
            <a:r>
              <a:rPr lang="en-US" sz="4000" i="1" dirty="0" smtClean="0"/>
              <a:t>meta</a:t>
            </a:r>
            <a:r>
              <a:rPr lang="en-US" sz="4000" dirty="0" smtClean="0"/>
              <a:t>data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Use Corfu</a:t>
            </a:r>
          </a:p>
        </p:txBody>
      </p:sp>
    </p:spTree>
    <p:extLst>
      <p:ext uri="{BB962C8B-B14F-4D97-AF65-F5344CB8AC3E}">
        <p14:creationId xmlns:p14="http://schemas.microsoft.com/office/powerpoint/2010/main" val="41080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Log-layer additions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9912994" cy="4023360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IStreamingLog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Entry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Append(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Entry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entry);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MultiAppend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streamIds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Entry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entry);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Entry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Read(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position);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Entry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LatestPosition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2200" dirty="0" smtClean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Commit Record cases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991299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Remote writes on producer – just do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Remote writes at consumer – just do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Producing remote reads – what?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Consuming remote reads – </a:t>
            </a:r>
            <a:r>
              <a:rPr lang="en-US" sz="4000" dirty="0" err="1" smtClean="0"/>
              <a:t>uhh</a:t>
            </a:r>
            <a:r>
              <a:rPr lang="en-US" sz="4000" dirty="0" smtClean="0"/>
              <a:t>… 	</a:t>
            </a:r>
          </a:p>
        </p:txBody>
      </p:sp>
    </p:spTree>
    <p:extLst>
      <p:ext uri="{BB962C8B-B14F-4D97-AF65-F5344CB8AC3E}">
        <p14:creationId xmlns:p14="http://schemas.microsoft.com/office/powerpoint/2010/main" val="23426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7337" cy="145075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Decision Records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534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If streams in read set is not a subset of the streams in the write set then…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Consumer may not be able to decide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So we write an additional decision record so they know what answer they should have gotten</a:t>
            </a:r>
          </a:p>
        </p:txBody>
      </p:sp>
    </p:spTree>
    <p:extLst>
      <p:ext uri="{BB962C8B-B14F-4D97-AF65-F5344CB8AC3E}">
        <p14:creationId xmlns:p14="http://schemas.microsoft.com/office/powerpoint/2010/main" val="20704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7337" cy="145075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Failure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What if Decision Record isn’t written?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If we can, decide the commit and write our 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If we can’t, hope someone else can.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If no one else can, temporarily host read-set (i.e. replay everything we were ignoring) and decide.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Duplicate Decision Records are fine (they should always be consistent)</a:t>
            </a:r>
          </a:p>
        </p:txBody>
      </p:sp>
    </p:spTree>
    <p:extLst>
      <p:ext uri="{BB962C8B-B14F-4D97-AF65-F5344CB8AC3E}">
        <p14:creationId xmlns:p14="http://schemas.microsoft.com/office/powerpoint/2010/main" val="21647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7337" cy="145075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Additional changes to Log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More failure cases and such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See the paper</a:t>
            </a:r>
          </a:p>
        </p:txBody>
      </p:sp>
    </p:spTree>
    <p:extLst>
      <p:ext uri="{BB962C8B-B14F-4D97-AF65-F5344CB8AC3E}">
        <p14:creationId xmlns:p14="http://schemas.microsoft.com/office/powerpoint/2010/main" val="30671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7337" cy="145075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Optimization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Log appends can be batched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Transaction log appends can be buffered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Different isolation levels can increase performance and availability (at the loss of </a:t>
            </a:r>
            <a:r>
              <a:rPr lang="en-US" sz="4000" dirty="0" err="1" smtClean="0"/>
              <a:t>serializability</a:t>
            </a:r>
            <a:r>
              <a:rPr lang="en-US" sz="40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Writes can roll the log forward a bit to minimize latency variations, or a background process could</a:t>
            </a:r>
          </a:p>
        </p:txBody>
      </p:sp>
    </p:spTree>
    <p:extLst>
      <p:ext uri="{BB962C8B-B14F-4D97-AF65-F5344CB8AC3E}">
        <p14:creationId xmlns:p14="http://schemas.microsoft.com/office/powerpoint/2010/main" val="3225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17337" cy="145075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Read-your-own-writes</a:t>
            </a:r>
            <a:br>
              <a:rPr lang="en-US" sz="6000" dirty="0" smtClean="0"/>
            </a:br>
            <a:r>
              <a:rPr lang="en-US" sz="4400" dirty="0" smtClean="0"/>
              <a:t>(in a transaction)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Paper version doesn’t support this! (Verified by emailing author.)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Solution requires copying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Use functional/persistent data structures to make copying cheap or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This is roughly what Hyder does</a:t>
            </a:r>
          </a:p>
        </p:txBody>
      </p:sp>
    </p:spTree>
    <p:extLst>
      <p:ext uri="{BB962C8B-B14F-4D97-AF65-F5344CB8AC3E}">
        <p14:creationId xmlns:p14="http://schemas.microsoft.com/office/powerpoint/2010/main" val="38622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Isolation Levels (idea)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Read-committed is highly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Offline usage just reads from local copy without rolling log forward and buffers writes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Similar to transaction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See “Global Sequence Protocol” for some possible inspiration</a:t>
            </a:r>
          </a:p>
        </p:txBody>
      </p:sp>
    </p:spTree>
    <p:extLst>
      <p:ext uri="{BB962C8B-B14F-4D97-AF65-F5344CB8AC3E}">
        <p14:creationId xmlns:p14="http://schemas.microsoft.com/office/powerpoint/2010/main" val="30455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Motivation: Mine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Leverage existing consistent shared logs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Stream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Use as a </a:t>
            </a:r>
            <a:r>
              <a:rPr lang="en-US" sz="4000" i="1" dirty="0" smtClean="0"/>
              <a:t>data</a:t>
            </a:r>
            <a:r>
              <a:rPr lang="en-US" sz="4000" dirty="0" smtClean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3263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Late Object Registration (idea)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2 Phase (or better 3 Phase)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Phase 0: Catch-up as much as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Phase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/>
              <a:t> </a:t>
            </a:r>
            <a:r>
              <a:rPr lang="en-US" sz="3800" dirty="0" smtClean="0"/>
              <a:t>Ask to be registered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/>
              <a:t> </a:t>
            </a:r>
            <a:r>
              <a:rPr lang="en-US" sz="3800" dirty="0" smtClean="0"/>
              <a:t>Get told position to catch up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/>
              <a:t> </a:t>
            </a:r>
            <a:r>
              <a:rPr lang="en-US" sz="3800" dirty="0" smtClean="0"/>
              <a:t>Runtime buffers any new writes</a:t>
            </a:r>
            <a:endParaRPr lang="en-US" sz="3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Phase 2: Runtime applies buffered writes assuming object is caught-up to given position </a:t>
            </a:r>
          </a:p>
        </p:txBody>
      </p:sp>
    </p:spTree>
    <p:extLst>
      <p:ext uri="{BB962C8B-B14F-4D97-AF65-F5344CB8AC3E}">
        <p14:creationId xmlns:p14="http://schemas.microsoft.com/office/powerpoint/2010/main" val="36351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hlinkClick r:id="rId2"/>
              </a:rPr>
              <a:t>Turning the Database Inside Out with Apache </a:t>
            </a:r>
            <a:r>
              <a:rPr lang="en-US" dirty="0" err="1" smtClean="0">
                <a:hlinkClick r:id="rId2"/>
              </a:rPr>
              <a:t>Samza</a:t>
            </a:r>
            <a:r>
              <a:rPr lang="en-US" dirty="0" smtClean="0"/>
              <a:t>” by Martin </a:t>
            </a:r>
            <a:r>
              <a:rPr lang="en-US" dirty="0" err="1" smtClean="0"/>
              <a:t>Kleppmann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hlinkClick r:id="rId3"/>
              </a:rPr>
              <a:t>Tango: Distributed Data Structures over a Shared Log</a:t>
            </a:r>
            <a:r>
              <a:rPr lang="en-US" dirty="0" smtClean="0"/>
              <a:t>” by </a:t>
            </a:r>
            <a:r>
              <a:rPr lang="en-US" dirty="0" err="1" smtClean="0"/>
              <a:t>Balakrishnan</a:t>
            </a:r>
            <a:r>
              <a:rPr lang="en-US" dirty="0" smtClean="0"/>
              <a:t> et al.</a:t>
            </a:r>
          </a:p>
          <a:p>
            <a:r>
              <a:rPr lang="en-US" dirty="0" smtClean="0"/>
              <a:t>“</a:t>
            </a:r>
            <a:r>
              <a:rPr lang="en-US" dirty="0" smtClean="0">
                <a:hlinkClick r:id="rId4"/>
              </a:rPr>
              <a:t>Hyder: a transactional indexed-record manager for shared Flash</a:t>
            </a:r>
            <a:r>
              <a:rPr lang="en-US" dirty="0" smtClean="0"/>
              <a:t>” by Bernstein et al.</a:t>
            </a:r>
          </a:p>
          <a:p>
            <a:r>
              <a:rPr lang="en-US" dirty="0" smtClean="0"/>
              <a:t>“</a:t>
            </a:r>
            <a:r>
              <a:rPr lang="en-US" dirty="0" err="1" smtClean="0">
                <a:hlinkClick r:id="rId5"/>
              </a:rPr>
              <a:t>CorfuDB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Paper author’s </a:t>
            </a:r>
            <a:r>
              <a:rPr lang="en-US" dirty="0" err="1" smtClean="0"/>
              <a:t>Github</a:t>
            </a:r>
            <a:r>
              <a:rPr lang="en-US" dirty="0" smtClean="0"/>
              <a:t> repository for open-source Corfu</a:t>
            </a:r>
          </a:p>
          <a:p>
            <a:r>
              <a:rPr lang="en-US" dirty="0" smtClean="0"/>
              <a:t>“</a:t>
            </a:r>
            <a:r>
              <a:rPr lang="en-US" dirty="0" smtClean="0">
                <a:hlinkClick r:id="rId6"/>
              </a:rPr>
              <a:t>Global Sequence Protocol</a:t>
            </a:r>
            <a:r>
              <a:rPr lang="en-US" dirty="0" smtClean="0"/>
              <a:t>” by Burckhardt et al.</a:t>
            </a:r>
          </a:p>
          <a:p>
            <a:pPr lvl="1"/>
            <a:r>
              <a:rPr lang="en-US" dirty="0" smtClean="0"/>
              <a:t>An approach to provide weaker (highly available) transaction isolation levels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>
                <a:hlinkClick r:id="rId7"/>
              </a:rPr>
              <a:t>tangojs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My </a:t>
            </a:r>
            <a:r>
              <a:rPr lang="en-US" dirty="0" err="1" smtClean="0"/>
              <a:t>Github</a:t>
            </a:r>
            <a:r>
              <a:rPr lang="en-US" dirty="0" smtClean="0"/>
              <a:t> repository for a JavaScript version made a year ago</a:t>
            </a:r>
          </a:p>
          <a:p>
            <a:pPr lvl="1"/>
            <a:r>
              <a:rPr lang="en-US" dirty="0" smtClean="0"/>
              <a:t>Some different design decisions made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>
                <a:hlinkClick r:id="rId8"/>
              </a:rPr>
              <a:t>tangohs</a:t>
            </a:r>
            <a:r>
              <a:rPr lang="en-US" dirty="0" smtClean="0"/>
              <a:t>” and “</a:t>
            </a:r>
            <a:r>
              <a:rPr lang="en-US" dirty="0" err="1" smtClean="0">
                <a:hlinkClick r:id="rId9"/>
              </a:rPr>
              <a:t>tangoclj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My </a:t>
            </a:r>
            <a:r>
              <a:rPr lang="en-US" dirty="0" err="1" smtClean="0"/>
              <a:t>Github</a:t>
            </a:r>
            <a:r>
              <a:rPr lang="en-US" dirty="0" smtClean="0"/>
              <a:t> repository with Haskell version used in this talk and a </a:t>
            </a:r>
            <a:r>
              <a:rPr lang="en-US" dirty="0" err="1" smtClean="0"/>
              <a:t>Clojure</a:t>
            </a:r>
            <a:r>
              <a:rPr lang="en-US" dirty="0" smtClean="0"/>
              <a:t> version by Tom Kidd</a:t>
            </a:r>
          </a:p>
        </p:txBody>
      </p:sp>
    </p:spTree>
    <p:extLst>
      <p:ext uri="{BB962C8B-B14F-4D97-AF65-F5344CB8AC3E}">
        <p14:creationId xmlns:p14="http://schemas.microsoft.com/office/powerpoint/2010/main" val="37867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Emphasizing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Shared 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User (i.e. Programmer)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Extensions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Some glossed over details</a:t>
            </a:r>
          </a:p>
        </p:txBody>
      </p:sp>
    </p:spTree>
    <p:extLst>
      <p:ext uri="{BB962C8B-B14F-4D97-AF65-F5344CB8AC3E}">
        <p14:creationId xmlns:p14="http://schemas.microsoft.com/office/powerpoint/2010/main" val="4847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De-emphasizing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Flash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CORFU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Layered Partitioning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Keying (particularly non-static keying</a:t>
            </a:r>
            <a:r>
              <a:rPr lang="en-US" sz="4000" dirty="0" smtClean="0"/>
              <a:t>)</a:t>
            </a: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6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Question!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 Ask about failure/edge cases that concern you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Generally, ask questions as you have them</a:t>
            </a:r>
          </a:p>
        </p:txBody>
      </p:sp>
    </p:spTree>
    <p:extLst>
      <p:ext uri="{BB962C8B-B14F-4D97-AF65-F5344CB8AC3E}">
        <p14:creationId xmlns:p14="http://schemas.microsoft.com/office/powerpoint/2010/main" val="31311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Log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Append(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entry);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Read(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position);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LatestPosition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Called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Check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2600" dirty="0" smtClean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Log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The log is a log of writes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6493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7279</TotalTime>
  <Words>959</Words>
  <Application>Microsoft Office PowerPoint</Application>
  <PresentationFormat>Widescreen</PresentationFormat>
  <Paragraphs>165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Lucida Sans Typewriter</vt:lpstr>
      <vt:lpstr>Retrospect</vt:lpstr>
      <vt:lpstr>Tango</vt:lpstr>
      <vt:lpstr>Motivation: Theirs</vt:lpstr>
      <vt:lpstr>Motivation: Mine</vt:lpstr>
      <vt:lpstr>Emphasizing</vt:lpstr>
      <vt:lpstr>De-emphasizing</vt:lpstr>
      <vt:lpstr>Question!</vt:lpstr>
      <vt:lpstr>Shared Logs</vt:lpstr>
      <vt:lpstr>The Log </vt:lpstr>
      <vt:lpstr>The Log </vt:lpstr>
      <vt:lpstr>Implementation </vt:lpstr>
      <vt:lpstr>Transactions</vt:lpstr>
      <vt:lpstr>Non-transactional operations</vt:lpstr>
      <vt:lpstr>Transactional operations</vt:lpstr>
      <vt:lpstr>Commit</vt:lpstr>
      <vt:lpstr>Object Registration</vt:lpstr>
      <vt:lpstr>Read-only transactions</vt:lpstr>
      <vt:lpstr>Write-only transactions</vt:lpstr>
      <vt:lpstr>Checkpoints</vt:lpstr>
      <vt:lpstr>Implementation Details</vt:lpstr>
      <vt:lpstr>Layered Partitioning</vt:lpstr>
      <vt:lpstr>Log-layer additions</vt:lpstr>
      <vt:lpstr>Commit Record cases</vt:lpstr>
      <vt:lpstr>Decision Records</vt:lpstr>
      <vt:lpstr>Failure</vt:lpstr>
      <vt:lpstr>Additional changes to Log</vt:lpstr>
      <vt:lpstr>Beyond</vt:lpstr>
      <vt:lpstr>Optimization</vt:lpstr>
      <vt:lpstr>Read-your-own-writes (in a transaction)</vt:lpstr>
      <vt:lpstr>Isolation Levels (idea)</vt:lpstr>
      <vt:lpstr>Late Object Registration (idea)</vt:lpstr>
      <vt:lpstr>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Dedalus</dc:title>
  <dc:creator>Derek</dc:creator>
  <cp:lastModifiedBy>Windows User</cp:lastModifiedBy>
  <cp:revision>106</cp:revision>
  <dcterms:created xsi:type="dcterms:W3CDTF">2015-07-04T09:39:49Z</dcterms:created>
  <dcterms:modified xsi:type="dcterms:W3CDTF">2016-08-12T01:12:43Z</dcterms:modified>
</cp:coreProperties>
</file>