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61" r:id="rId3"/>
    <p:sldId id="328" r:id="rId4"/>
    <p:sldId id="352" r:id="rId5"/>
    <p:sldId id="333" r:id="rId6"/>
    <p:sldId id="355" r:id="rId7"/>
    <p:sldId id="359" r:id="rId8"/>
    <p:sldId id="334" r:id="rId9"/>
    <p:sldId id="332" r:id="rId10"/>
    <p:sldId id="360" r:id="rId11"/>
    <p:sldId id="353" r:id="rId12"/>
    <p:sldId id="357" r:id="rId13"/>
    <p:sldId id="354" r:id="rId14"/>
    <p:sldId id="358" r:id="rId15"/>
    <p:sldId id="35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9" autoAdjust="0"/>
    <p:restoredTop sz="86389" autoAdjust="0"/>
  </p:normalViewPr>
  <p:slideViewPr>
    <p:cSldViewPr snapToGrid="0" snapToObjects="1">
      <p:cViewPr varScale="1">
        <p:scale>
          <a:sx n="74" d="100"/>
          <a:sy n="74" d="100"/>
        </p:scale>
        <p:origin x="1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EBB7-F595-0B4F-A4D9-C5A60EB25B92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7A9D-D32D-0746-A6F2-BF3A6052A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5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2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1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7A9D-D32D-0746-A6F2-BF3A6052AB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2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9E2-7339-DC4F-8188-90892E9D31DD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FFF00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682" y="274638"/>
            <a:ext cx="6288117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Spring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Biostats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Dr. Bob   </a:t>
            </a:r>
            <a:fld id="{A635E51F-CDEC-FB45-B7E3-5C734557FC6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mu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90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²"/>
        <a:defRPr sz="3200" kern="1200">
          <a:solidFill>
            <a:srgbClr val="008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²"/>
        <a:defRPr sz="28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²"/>
        <a:defRPr sz="2400" kern="12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²"/>
        <a:defRPr sz="2000" kern="1200">
          <a:solidFill>
            <a:srgbClr val="008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²"/>
        <a:defRPr sz="2000" kern="1200">
          <a:solidFill>
            <a:srgbClr val="008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12" y="1330960"/>
            <a:ext cx="7129988" cy="509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721" y="16874"/>
            <a:ext cx="6486852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BINF401 Databases with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720" y="5603240"/>
            <a:ext cx="5046853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Dr. Bob Brown</a:t>
            </a:r>
            <a:endParaRPr lang="en-US" sz="2000" dirty="0">
              <a:solidFill>
                <a:srgbClr val="008000"/>
              </a:solidFill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endParaRPr lang="en-US" sz="2800" kern="1200" dirty="0">
              <a:solidFill>
                <a:srgbClr val="008000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43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and Child</a:t>
            </a:r>
            <a:r>
              <a:rPr lang="en-US" baseline="0" dirty="0"/>
              <a:t>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If the column/field (</a:t>
            </a:r>
            <a:r>
              <a:rPr lang="en-US" sz="2800" dirty="0" err="1"/>
              <a:t>e.g</a:t>
            </a:r>
            <a:r>
              <a:rPr lang="en-US" sz="2800" dirty="0"/>
              <a:t> </a:t>
            </a:r>
            <a:r>
              <a:rPr lang="en-US" sz="2800" dirty="0" err="1"/>
              <a:t>user_id</a:t>
            </a:r>
            <a:r>
              <a:rPr lang="en-US" sz="2800" dirty="0"/>
              <a:t>) is the same in two different tables</a:t>
            </a:r>
          </a:p>
          <a:p>
            <a:r>
              <a:rPr lang="en-US" sz="2800" dirty="0"/>
              <a:t>The Parent table supplies an identifying key (secondary) to a Child Table</a:t>
            </a:r>
          </a:p>
          <a:p>
            <a:r>
              <a:rPr lang="en-US" sz="2800" dirty="0"/>
              <a:t>There cannot be data in the Child Table using that Secondary Key unless there is data with that key in the Parent Table</a:t>
            </a:r>
          </a:p>
          <a:p>
            <a:pPr lvl="1"/>
            <a:r>
              <a:rPr lang="en-US" dirty="0"/>
              <a:t>Otherwise the data in the Child Table is called Orphan rows</a:t>
            </a:r>
          </a:p>
          <a:p>
            <a:r>
              <a:rPr lang="en-US" sz="2800" dirty="0"/>
              <a:t>Generally a Parent Child relationship is also a one-to-many (rows) between the Parent and Child tables</a:t>
            </a:r>
          </a:p>
        </p:txBody>
      </p:sp>
    </p:spTree>
    <p:extLst>
      <p:ext uri="{BB962C8B-B14F-4D97-AF65-F5344CB8AC3E}">
        <p14:creationId xmlns:p14="http://schemas.microsoft.com/office/powerpoint/2010/main" val="14194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000" kern="1200" baseline="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Primary</a:t>
            </a:r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 and Secondary keys</a:t>
            </a:r>
            <a:endParaRPr lang="en-US" dirty="0"/>
          </a:p>
        </p:txBody>
      </p:sp>
      <p:pic>
        <p:nvPicPr>
          <p:cNvPr id="4" name="Picture 3" descr="Screen Shot 2017-02-18 at 6.3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700"/>
            <a:ext cx="9144000" cy="3521971"/>
          </a:xfrm>
          <a:prstGeom prst="rect">
            <a:avLst/>
          </a:prstGeom>
        </p:spPr>
      </p:pic>
      <p:pic>
        <p:nvPicPr>
          <p:cNvPr id="5" name="Picture 4" descr="Screen Shot 2017-02-18 at 6.33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5" y="5185671"/>
            <a:ext cx="6057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baseline="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Primary</a:t>
            </a:r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 and Secondary keys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 primary key can only retrieve 0 or 1 row from its Table</a:t>
            </a:r>
          </a:p>
          <a:p>
            <a:r>
              <a:rPr lang="en-US" sz="2800" dirty="0"/>
              <a:t>A secondary key can retrieve 0 to N rows from the Table</a:t>
            </a:r>
          </a:p>
          <a:p>
            <a:pPr lvl="1"/>
            <a:r>
              <a:rPr lang="en-US" dirty="0"/>
              <a:t>One or more secondary keys comprise a primary key</a:t>
            </a:r>
          </a:p>
          <a:p>
            <a:pPr lvl="1"/>
            <a:r>
              <a:rPr lang="en-US" dirty="0"/>
              <a:t>Key originates from a Parent Table</a:t>
            </a:r>
          </a:p>
          <a:p>
            <a:r>
              <a:rPr lang="en-US" sz="2800" dirty="0"/>
              <a:t>They are both indexes and retrieve more quickly than a sequential query</a:t>
            </a:r>
          </a:p>
          <a:p>
            <a:r>
              <a:rPr lang="en-US" sz="2800" dirty="0"/>
              <a:t>Sequential query looks at ALL rows to see if there is a match search) no indexing of rows</a:t>
            </a:r>
          </a:p>
        </p:txBody>
      </p:sp>
    </p:spTree>
    <p:extLst>
      <p:ext uri="{BB962C8B-B14F-4D97-AF65-F5344CB8AC3E}">
        <p14:creationId xmlns:p14="http://schemas.microsoft.com/office/powerpoint/2010/main" val="2860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82" y="274638"/>
            <a:ext cx="6288117" cy="797788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Foreign Keys and Relationships</a:t>
            </a:r>
            <a:endParaRPr lang="en-US" dirty="0"/>
          </a:p>
        </p:txBody>
      </p:sp>
      <p:pic>
        <p:nvPicPr>
          <p:cNvPr id="6" name="Picture 5" descr="Screen Shot 2017-02-18 at 6.3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26"/>
            <a:ext cx="9144000" cy="2356574"/>
          </a:xfrm>
          <a:prstGeom prst="rect">
            <a:avLst/>
          </a:prstGeom>
        </p:spPr>
      </p:pic>
      <p:pic>
        <p:nvPicPr>
          <p:cNvPr id="7" name="Picture 6" descr="Screen Shot 2017-02-18 at 6.36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479800"/>
            <a:ext cx="7429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22" y="31877"/>
            <a:ext cx="62881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Foreign Keys </a:t>
            </a:r>
            <a:br>
              <a:rPr lang="en-US" dirty="0"/>
            </a:br>
            <a:r>
              <a:rPr lang="en-US" dirty="0"/>
              <a:t>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06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If the column/field is a primary or secondary key in BOTH tables it is called an IDENTIFYING RELATIONSHIP (solid line in ERD)</a:t>
            </a:r>
          </a:p>
          <a:p>
            <a:r>
              <a:rPr lang="en-US" sz="2400" dirty="0"/>
              <a:t>It identifies (is part of the primary key in the Child (dependent ) table</a:t>
            </a:r>
          </a:p>
          <a:p>
            <a:r>
              <a:rPr lang="en-US" sz="2400" dirty="0"/>
              <a:t>Relationships are usually one-to-many meaning the columns is the entire primary key in the primary table and part of the primary key (a secondary key) in the dependent table</a:t>
            </a:r>
          </a:p>
          <a:p>
            <a:r>
              <a:rPr lang="en-US" sz="2400" dirty="0"/>
              <a:t>The Child Table will have a Compound Primary Key (made up of 2 or more columns in its Table</a:t>
            </a:r>
          </a:p>
          <a:p>
            <a:r>
              <a:rPr lang="en-US" sz="2400" dirty="0"/>
              <a:t>If the column/field is a primary or secondary key in only one of the tables it is called an NON-IDENTIFYING RELATIONSHIP (dashed line in ERD)</a:t>
            </a:r>
          </a:p>
          <a:p>
            <a:r>
              <a:rPr lang="en-US" sz="2400" dirty="0"/>
              <a:t>It does not identify rows (non-key) in the secondary table</a:t>
            </a:r>
          </a:p>
        </p:txBody>
      </p:sp>
    </p:spTree>
    <p:extLst>
      <p:ext uri="{BB962C8B-B14F-4D97-AF65-F5344CB8AC3E}">
        <p14:creationId xmlns:p14="http://schemas.microsoft.com/office/powerpoint/2010/main" val="15025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Database</a:t>
            </a:r>
            <a:r>
              <a:rPr lang="en-US" baseline="0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2400" dirty="0"/>
              <a:t>We learned the basics of a Relational Database Management System (DBMS) or DB for short</a:t>
            </a:r>
          </a:p>
          <a:p>
            <a:pPr rtl="0" eaLnBrk="1" latinLnBrk="0" hangingPunct="1"/>
            <a:r>
              <a:rPr lang="en-US" sz="2400" kern="1200" baseline="0" dirty="0">
                <a:solidFill>
                  <a:srgbClr val="008000"/>
                </a:solidFill>
                <a:effectLst/>
              </a:rPr>
              <a:t>MyS</a:t>
            </a:r>
            <a:r>
              <a:rPr lang="en-US" sz="2400" dirty="0"/>
              <a:t>QL is open-source (free) and follows the SQL standard with extensions</a:t>
            </a:r>
          </a:p>
          <a:p>
            <a:pPr rtl="0" eaLnBrk="1" latinLnBrk="0" hangingPunct="1"/>
            <a:r>
              <a:rPr lang="en-US" sz="2400" kern="1200" baseline="0" dirty="0">
                <a:solidFill>
                  <a:srgbClr val="008000"/>
                </a:solidFill>
                <a:effectLst/>
              </a:rPr>
              <a:t>Tables</a:t>
            </a:r>
            <a:r>
              <a:rPr lang="en-US" sz="2400" kern="1200" dirty="0">
                <a:solidFill>
                  <a:srgbClr val="008000"/>
                </a:solidFill>
                <a:effectLst/>
              </a:rPr>
              <a:t>   comprised of Columns and Rows</a:t>
            </a:r>
          </a:p>
          <a:p>
            <a:pPr rtl="0" eaLnBrk="1" latinLnBrk="0" hangingPunct="1"/>
            <a:r>
              <a:rPr lang="en-US" sz="2400" baseline="0" dirty="0"/>
              <a:t>Primary</a:t>
            </a:r>
            <a:r>
              <a:rPr lang="en-US" sz="2400" dirty="0"/>
              <a:t> and Secondary keys</a:t>
            </a:r>
          </a:p>
          <a:p>
            <a:pPr rtl="0" eaLnBrk="1" latinLnBrk="0" hangingPunct="1"/>
            <a:r>
              <a:rPr lang="en-US" sz="2400" dirty="0"/>
              <a:t>Foreign Keys and Relationships</a:t>
            </a:r>
          </a:p>
          <a:p>
            <a:pPr rtl="0" eaLnBrk="1" latinLnBrk="0" hangingPunct="1"/>
            <a:r>
              <a:rPr lang="en-US" sz="2400" dirty="0"/>
              <a:t>Entity Relationship Diagrams (ERD)</a:t>
            </a:r>
            <a:endParaRPr lang="en-US" sz="2400" kern="1200" baseline="0" dirty="0">
              <a:solidFill>
                <a:srgbClr val="008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0A5C-294A-1C4A-B72B-0E84687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 Query Language</a:t>
            </a:r>
            <a:r>
              <a:rPr lang="en-US" baseline="0" dirty="0"/>
              <a:t>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EC12-FCB7-BD43-8542-DF5F95CF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industry standard started in the 1980s</a:t>
            </a:r>
          </a:p>
          <a:p>
            <a:r>
              <a:rPr lang="en-US" dirty="0"/>
              <a:t>Allows users to learn one language to talk to a different databases.  </a:t>
            </a:r>
            <a:r>
              <a:rPr lang="en-US" dirty="0" err="1"/>
              <a:t>PostGres</a:t>
            </a:r>
            <a:r>
              <a:rPr lang="en-US" dirty="0"/>
              <a:t>, MySQL, Oracle, etc.</a:t>
            </a:r>
          </a:p>
          <a:p>
            <a:r>
              <a:rPr lang="en-US" dirty="0"/>
              <a:t>Based on</a:t>
            </a:r>
          </a:p>
          <a:p>
            <a:pPr lvl="1"/>
            <a:r>
              <a:rPr lang="en-US" dirty="0"/>
              <a:t>Select  (Read)</a:t>
            </a:r>
          </a:p>
          <a:p>
            <a:pPr lvl="1"/>
            <a:r>
              <a:rPr lang="en-US" dirty="0"/>
              <a:t>Insert  (add new data)</a:t>
            </a:r>
          </a:p>
          <a:p>
            <a:pPr lvl="1"/>
            <a:r>
              <a:rPr lang="en-US" dirty="0"/>
              <a:t>Update (change existing data)</a:t>
            </a:r>
          </a:p>
          <a:p>
            <a:pPr lvl="1"/>
            <a:r>
              <a:rPr lang="en-US" dirty="0"/>
              <a:t>Delete (remove data)</a:t>
            </a:r>
          </a:p>
        </p:txBody>
      </p:sp>
    </p:spTree>
    <p:extLst>
      <p:ext uri="{BB962C8B-B14F-4D97-AF65-F5344CB8AC3E}">
        <p14:creationId xmlns:p14="http://schemas.microsoft.com/office/powerpoint/2010/main" val="398127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MySQL</a:t>
            </a:r>
            <a:r>
              <a:rPr lang="en-US" baseline="0" dirty="0">
                <a:solidFill>
                  <a:srgbClr val="008000"/>
                </a:solidFill>
              </a:rPr>
              <a:t> DB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400" kern="1200" baseline="0" dirty="0">
                <a:solidFill>
                  <a:srgbClr val="008000"/>
                </a:solidFill>
                <a:effectLst/>
              </a:rPr>
              <a:t>A critical component to performing</a:t>
            </a:r>
            <a:r>
              <a:rPr lang="en-US" sz="2400" kern="1200" dirty="0">
                <a:solidFill>
                  <a:srgbClr val="008000"/>
                </a:solidFill>
                <a:effectLst/>
              </a:rPr>
              <a:t> multi-variant analysis is …..  Keeping track of your data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400" dirty="0">
                <a:solidFill>
                  <a:srgbClr val="008000"/>
                </a:solidFill>
              </a:rPr>
              <a:t>A w</a:t>
            </a:r>
            <a:r>
              <a:rPr lang="en-US" sz="2400" baseline="0" dirty="0">
                <a:solidFill>
                  <a:srgbClr val="008000"/>
                </a:solidFill>
              </a:rPr>
              <a:t>ord to the wise – Excel is</a:t>
            </a:r>
            <a:r>
              <a:rPr lang="en-US" sz="2400" dirty="0">
                <a:solidFill>
                  <a:srgbClr val="008000"/>
                </a:solidFill>
              </a:rPr>
              <a:t> NOT good enough</a:t>
            </a:r>
          </a:p>
          <a:p>
            <a:pPr lvl="1" indent="-342900">
              <a:defRPr/>
            </a:pPr>
            <a:r>
              <a:rPr lang="en-US" sz="2400" kern="1200" baseline="0" dirty="0">
                <a:solidFill>
                  <a:srgbClr val="008000"/>
                </a:solidFill>
                <a:effectLst/>
              </a:rPr>
              <a:t>And</a:t>
            </a:r>
            <a:r>
              <a:rPr lang="en-US" sz="2400" kern="1200" dirty="0">
                <a:solidFill>
                  <a:srgbClr val="008000"/>
                </a:solidFill>
                <a:effectLst/>
              </a:rPr>
              <a:t> I love Excel – the program for why desktop computers exist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My term – </a:t>
            </a:r>
            <a:r>
              <a:rPr lang="en-US" sz="2400" b="1" dirty="0">
                <a:solidFill>
                  <a:srgbClr val="FF0000"/>
                </a:solidFill>
              </a:rPr>
              <a:t>the multi-list problem</a:t>
            </a:r>
          </a:p>
          <a:p>
            <a:pPr lvl="1">
              <a:defRPr/>
            </a:pPr>
            <a:r>
              <a:rPr lang="en-US" sz="2400" kern="1200" dirty="0">
                <a:solidFill>
                  <a:srgbClr val="FF0000"/>
                </a:solidFill>
                <a:effectLst/>
              </a:rPr>
              <a:t>Several spreadsheets of the “same” data and each is different in different way – no Master (Authoritative) source</a:t>
            </a:r>
          </a:p>
          <a:p>
            <a:pPr>
              <a:defRPr/>
            </a:pPr>
            <a:r>
              <a:rPr lang="en-US" sz="2400" baseline="0" dirty="0">
                <a:solidFill>
                  <a:srgbClr val="008000"/>
                </a:solidFill>
              </a:rPr>
              <a:t>Especially important, if you</a:t>
            </a:r>
            <a:r>
              <a:rPr lang="en-US" sz="2400" dirty="0">
                <a:solidFill>
                  <a:srgbClr val="008000"/>
                </a:solidFill>
              </a:rPr>
              <a:t> work with researchers in separate labs, or many researchers in one lab</a:t>
            </a:r>
          </a:p>
          <a:p>
            <a:pPr lvl="1">
              <a:defRPr/>
            </a:pPr>
            <a:r>
              <a:rPr lang="en-US" sz="2400" dirty="0">
                <a:solidFill>
                  <a:srgbClr val="008000"/>
                </a:solidFill>
              </a:rPr>
              <a:t>Mistakes are made and everyone attempts to correct</a:t>
            </a:r>
          </a:p>
          <a:p>
            <a:pPr lvl="1">
              <a:defRPr/>
            </a:pPr>
            <a:r>
              <a:rPr lang="en-US" sz="2400" kern="1200" baseline="0" dirty="0">
                <a:solidFill>
                  <a:srgbClr val="008000"/>
                </a:solidFill>
                <a:effectLst/>
              </a:rPr>
              <a:t>New data comes in</a:t>
            </a:r>
            <a:r>
              <a:rPr lang="en-US" sz="2400" dirty="0"/>
              <a:t> – data is not static</a:t>
            </a:r>
            <a:endParaRPr lang="en-US" sz="2400" kern="1200" baseline="0" dirty="0"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61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Information Management Systems (LIMS)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Laboratory Information Management Systems (LIMS) a generally helpful with physical sample location and tracking – but not your feature data and analysis</a:t>
            </a:r>
          </a:p>
          <a:p>
            <a:pPr lvl="1">
              <a:defRPr/>
            </a:pPr>
            <a:r>
              <a:rPr lang="en-US" dirty="0"/>
              <a:t>Is it relatively easy to create your own database and load data into it – then make the database data the master values</a:t>
            </a:r>
          </a:p>
          <a:p>
            <a:pPr lvl="2">
              <a:defRPr/>
            </a:pPr>
            <a:r>
              <a:rPr lang="en-US" sz="2800" dirty="0"/>
              <a:t>You can update that info as needed</a:t>
            </a:r>
          </a:p>
          <a:p>
            <a:pPr>
              <a:defRPr/>
            </a:pPr>
            <a:r>
              <a:rPr lang="en-US" sz="2800" dirty="0"/>
              <a:t>Redcap is one system</a:t>
            </a:r>
          </a:p>
          <a:p>
            <a:pPr>
              <a:defRPr/>
            </a:pPr>
            <a:r>
              <a:rPr lang="en-US" sz="2800" dirty="0" err="1"/>
              <a:t>FreezerPro</a:t>
            </a:r>
            <a:r>
              <a:rPr lang="en-US" sz="2800" dirty="0"/>
              <a:t> is another with a different focus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6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(open 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4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A Structure</a:t>
            </a:r>
            <a:r>
              <a:rPr lang="en-US" sz="24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Query Language (S</a:t>
            </a:r>
            <a:r>
              <a:rPr lang="en-US" sz="24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QL)</a:t>
            </a:r>
            <a:r>
              <a:rPr lang="en-US" sz="24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compliant relational database (DBMS)</a:t>
            </a:r>
          </a:p>
          <a:p>
            <a:pPr lvl="1" indent="-342900">
              <a:defRPr/>
            </a:pPr>
            <a:r>
              <a:rPr lang="en-US" sz="2400" dirty="0"/>
              <a:t>Comprised of Databases (often called schemas although they are really not the same – but unimportant here)</a:t>
            </a:r>
          </a:p>
          <a:p>
            <a:pPr lvl="1" indent="-342900">
              <a:defRPr/>
            </a:pPr>
            <a:r>
              <a:rPr lang="en-US" sz="24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A database is comprised of tables</a:t>
            </a:r>
          </a:p>
          <a:p>
            <a:pPr lvl="1" indent="-342900">
              <a:defRPr/>
            </a:pPr>
            <a:r>
              <a:rPr lang="en-US" sz="2400" dirty="0"/>
              <a:t>Tables are like a tab on a spreadsheet with columns that have names</a:t>
            </a:r>
          </a:p>
          <a:p>
            <a:pPr lvl="1" indent="-342900">
              <a:defRPr/>
            </a:pPr>
            <a:r>
              <a:rPr lang="en-US" sz="24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A column usually has a given type of data values allows e.g.(integer, text, real numbers, dates)</a:t>
            </a:r>
          </a:p>
          <a:p>
            <a:pPr lvl="1" indent="-342900">
              <a:defRPr/>
            </a:pPr>
            <a:r>
              <a:rPr lang="en-US" sz="2400" dirty="0"/>
              <a:t>Each column has a unique name</a:t>
            </a:r>
          </a:p>
          <a:p>
            <a:pPr lvl="1" indent="-342900">
              <a:defRPr/>
            </a:pPr>
            <a:r>
              <a:rPr lang="en-US" sz="24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Tables are related to other tables by specified common columns in both tables (hence relational database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400" baseline="0" dirty="0" err="1"/>
              <a:t>PostGres</a:t>
            </a:r>
            <a:r>
              <a:rPr lang="en-US" sz="2400" dirty="0"/>
              <a:t> is semi-popular as well</a:t>
            </a:r>
          </a:p>
        </p:txBody>
      </p:sp>
    </p:spTree>
    <p:extLst>
      <p:ext uri="{BB962C8B-B14F-4D97-AF65-F5344CB8AC3E}">
        <p14:creationId xmlns:p14="http://schemas.microsoft.com/office/powerpoint/2010/main" val="16073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Entity Relationship Diagrams (ERD)</a:t>
            </a:r>
            <a:endParaRPr lang="en-US" dirty="0"/>
          </a:p>
        </p:txBody>
      </p:sp>
      <p:pic>
        <p:nvPicPr>
          <p:cNvPr id="4" name="Picture 3" descr="Screen Shot 2017-02-18 at 6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48356"/>
            <a:ext cx="8066015" cy="50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Entity Relationship Diagrams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display of a schema</a:t>
            </a:r>
          </a:p>
          <a:p>
            <a:r>
              <a:rPr lang="en-US" dirty="0"/>
              <a:t>Tables with column names and key icons</a:t>
            </a:r>
          </a:p>
          <a:p>
            <a:r>
              <a:rPr lang="en-US" dirty="0"/>
              <a:t>Relationships between tables</a:t>
            </a:r>
          </a:p>
          <a:p>
            <a:r>
              <a:rPr lang="en-US" dirty="0"/>
              <a:t>Can be forward-engineered to create a schema</a:t>
            </a:r>
          </a:p>
          <a:p>
            <a:r>
              <a:rPr lang="en-US" dirty="0"/>
              <a:t>An ERD can be extracted from an existing schema</a:t>
            </a:r>
          </a:p>
        </p:txBody>
      </p:sp>
    </p:spTree>
    <p:extLst>
      <p:ext uri="{BB962C8B-B14F-4D97-AF65-F5344CB8AC3E}">
        <p14:creationId xmlns:p14="http://schemas.microsoft.com/office/powerpoint/2010/main" val="7871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3200" kern="1200" baseline="0" dirty="0" err="1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MySQLWorkbench</a:t>
            </a:r>
            <a:r>
              <a:rPr lang="en-US" sz="32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(open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A program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that allows you to view, change, load, and configure your MySQL database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Create Schemas</a:t>
            </a:r>
            <a:r>
              <a:rPr lang="en-US" dirty="0"/>
              <a:t>, Tables, and Alter Tables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Database A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“bucket” for related tables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Tables – a series of columns and 0 to N rows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for each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Columns – A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field in a Table that can be required to be in many different formats – text, integer, real, time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Keys – Special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columns – more later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lang="en-US" sz="2800" kern="1200" baseline="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sz="2800" kern="1200" dirty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 Queries, verify they are correct, and see the results</a:t>
            </a:r>
            <a:endParaRPr lang="en-US" sz="2800" kern="1200" baseline="0" dirty="0">
              <a:solidFill>
                <a:srgbClr val="008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98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95" y="274638"/>
            <a:ext cx="6288117" cy="1143000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000" kern="1200" baseline="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Tables</a:t>
            </a:r>
            <a:r>
              <a:rPr lang="en-US" sz="4000" kern="1200" dirty="0">
                <a:solidFill>
                  <a:srgbClr val="008000"/>
                </a:solidFill>
                <a:effectLst/>
                <a:latin typeface="+mj-lt"/>
                <a:ea typeface="+mj-ea"/>
                <a:cs typeface="+mj-cs"/>
              </a:rPr>
              <a:t> comprised of Columns and Rows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3" name="Picture 2" descr="Screen Shot 2017-02-18 at 6.31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1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32411</TotalTime>
  <Words>863</Words>
  <Application>Microsoft Macintosh PowerPoint</Application>
  <PresentationFormat>On-screen Show (4:3)</PresentationFormat>
  <Paragraphs>92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BINF401 Databases with MySQL</vt:lpstr>
      <vt:lpstr>Structured  Query Language SQL</vt:lpstr>
      <vt:lpstr>MySQL DB</vt:lpstr>
      <vt:lpstr>Laboratory Information Management Systems (LIMS) </vt:lpstr>
      <vt:lpstr>MySQL (open source)</vt:lpstr>
      <vt:lpstr>Entity Relationship Diagrams (ERD)</vt:lpstr>
      <vt:lpstr>Entity Relationship Diagrams </vt:lpstr>
      <vt:lpstr>MySQLWorkbench (open source)</vt:lpstr>
      <vt:lpstr>Tables comprised of Columns and Rows</vt:lpstr>
      <vt:lpstr>Parent and Child Tables</vt:lpstr>
      <vt:lpstr>Primary and Secondary keys</vt:lpstr>
      <vt:lpstr>Primary and Secondary keys </vt:lpstr>
      <vt:lpstr>Foreign Keys and Relationships</vt:lpstr>
      <vt:lpstr>Foreign Keys  and Relationships</vt:lpstr>
      <vt:lpstr>Database Summary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BioStats 312</dc:title>
  <dc:creator>bob brown</dc:creator>
  <cp:lastModifiedBy>bob brown</cp:lastModifiedBy>
  <cp:revision>169</cp:revision>
  <dcterms:created xsi:type="dcterms:W3CDTF">2016-11-26T18:39:07Z</dcterms:created>
  <dcterms:modified xsi:type="dcterms:W3CDTF">2024-01-30T22:07:44Z</dcterms:modified>
</cp:coreProperties>
</file>