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80" r:id="rId2"/>
    <p:sldId id="281" r:id="rId3"/>
    <p:sldId id="319" r:id="rId4"/>
    <p:sldId id="320" r:id="rId5"/>
    <p:sldId id="321" r:id="rId6"/>
    <p:sldId id="324" r:id="rId7"/>
    <p:sldId id="322" r:id="rId8"/>
    <p:sldId id="323"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3" r:id="rId27"/>
    <p:sldId id="344" r:id="rId28"/>
    <p:sldId id="346" r:id="rId29"/>
    <p:sldId id="342" r:id="rId30"/>
    <p:sldId id="347" r:id="rId31"/>
    <p:sldId id="348" r:id="rId32"/>
    <p:sldId id="349" r:id="rId3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8887" autoAdjust="0"/>
  </p:normalViewPr>
  <p:slideViewPr>
    <p:cSldViewPr snapToGrid="0" snapToObjects="1">
      <p:cViewPr varScale="1">
        <p:scale>
          <a:sx n="133" d="100"/>
          <a:sy n="133" d="100"/>
        </p:scale>
        <p:origin x="1020" y="120"/>
      </p:cViewPr>
      <p:guideLst>
        <p:guide orient="horz" pos="180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4/14/2022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4/14/2022</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0"/>
            <a:ext cx="9206200" cy="57238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9" name="Picture 28"/>
          <p:cNvPicPr>
            <a:picLocks/>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grpSp>
        <p:nvGrpSpPr>
          <p:cNvPr id="21" name="Group 20"/>
          <p:cNvGrpSpPr/>
          <p:nvPr userDrawn="1"/>
        </p:nvGrpSpPr>
        <p:grpSpPr>
          <a:xfrm rot="10800000">
            <a:off x="-55875" y="3334547"/>
            <a:ext cx="8309800" cy="63874"/>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5" name="Title 1"/>
          <p:cNvSpPr>
            <a:spLocks noGrp="1"/>
          </p:cNvSpPr>
          <p:nvPr>
            <p:ph type="ctrTitle"/>
          </p:nvPr>
        </p:nvSpPr>
        <p:spPr>
          <a:xfrm>
            <a:off x="958147" y="1192807"/>
            <a:ext cx="7397039" cy="194125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7" name="Picture 26" descr="2-line-whitetext-colorshiel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348428" y="4774180"/>
            <a:ext cx="1966588" cy="722376"/>
          </a:xfrm>
          <a:prstGeom prst="rect">
            <a:avLst/>
          </a:prstGeom>
        </p:spPr>
      </p:pic>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245504" y="1981043"/>
            <a:ext cx="2441297" cy="533135"/>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5504" y="2567390"/>
            <a:ext cx="2441297" cy="2536128"/>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222208"/>
            <a:ext cx="0" cy="399890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53" y="1650166"/>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53" y="2009266"/>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53" y="2615211"/>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53" y="2974311"/>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53" y="3546545"/>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53" y="3905644"/>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1073186"/>
            <a:ext cx="5295900" cy="465667"/>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01" y="1233480"/>
            <a:ext cx="2198255" cy="1144221"/>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0" y="1233480"/>
            <a:ext cx="2198255" cy="527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456632"/>
            <a:ext cx="3035300" cy="1144221"/>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670562"/>
            <a:ext cx="8181976" cy="1144221"/>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233480"/>
            <a:ext cx="2762250" cy="1144221"/>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233480"/>
            <a:ext cx="3028082" cy="1144221"/>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456632"/>
            <a:ext cx="5056446" cy="1144221"/>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331049"/>
            <a:ext cx="2198254"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01" y="1972417"/>
            <a:ext cx="2198255"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331049"/>
            <a:ext cx="276225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6" y="1972417"/>
            <a:ext cx="276225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331049"/>
            <a:ext cx="302808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3" y="1972417"/>
            <a:ext cx="302808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537639"/>
            <a:ext cx="505644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3179007"/>
            <a:ext cx="5056446"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537639"/>
            <a:ext cx="3035298"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0" y="3179007"/>
            <a:ext cx="3035299"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761898"/>
            <a:ext cx="818197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4403266"/>
            <a:ext cx="8181980"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87569"/>
            <a:ext cx="8691879" cy="52786"/>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7" name="Oval 6"/>
          <p:cNvSpPr/>
          <p:nvPr/>
        </p:nvSpPr>
        <p:spPr>
          <a:xfrm>
            <a:off x="1509610" y="1329947"/>
            <a:ext cx="3931920" cy="3930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9" name="Oval 8"/>
          <p:cNvSpPr/>
          <p:nvPr/>
        </p:nvSpPr>
        <p:spPr>
          <a:xfrm>
            <a:off x="3671595" y="1318392"/>
            <a:ext cx="3931920" cy="393192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2" name="Title 1"/>
          <p:cNvSpPr>
            <a:spLocks noGrp="1"/>
          </p:cNvSpPr>
          <p:nvPr>
            <p:ph type="title" hasCustomPrompt="1"/>
          </p:nvPr>
        </p:nvSpPr>
        <p:spPr>
          <a:xfrm>
            <a:off x="1622280" y="2877722"/>
            <a:ext cx="1947510" cy="724727"/>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87569"/>
            <a:ext cx="8691879" cy="52786"/>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53" y="0"/>
            <a:ext cx="7986713" cy="787136"/>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877344"/>
            <a:ext cx="1968500" cy="724958"/>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877344"/>
            <a:ext cx="1968500" cy="724958"/>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703703"/>
            <a:ext cx="9242778" cy="10184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650918"/>
            <a:ext cx="9203267"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0" y="5103854"/>
            <a:ext cx="2229555" cy="5869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650918"/>
            <a:ext cx="9203267"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123983"/>
            <a:ext cx="9186334" cy="45981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658"/>
            <a:ext cx="9178768" cy="10748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57146"/>
            <a:ext cx="8220956" cy="506409"/>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1071198"/>
            <a:ext cx="9175834"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1673352" y="803910"/>
            <a:ext cx="5797296" cy="990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dt" idx="10"/>
          </p:nvPr>
        </p:nvSpPr>
        <p:spPr>
          <a:xfrm>
            <a:off x="5866072" y="5199014"/>
            <a:ext cx="2065310" cy="26997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ftr" idx="11"/>
          </p:nvPr>
        </p:nvSpPr>
        <p:spPr>
          <a:xfrm>
            <a:off x="1200150" y="5196840"/>
            <a:ext cx="4425892" cy="266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a:spLocks noGrp="1"/>
          </p:cNvSpPr>
          <p:nvPr>
            <p:ph type="sldNum" idx="12"/>
          </p:nvPr>
        </p:nvSpPr>
        <p:spPr>
          <a:xfrm>
            <a:off x="8707367" y="5177790"/>
            <a:ext cx="274320" cy="30480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8677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nicer text and pic">
    <p:spTree>
      <p:nvGrpSpPr>
        <p:cNvPr id="1" name=""/>
        <p:cNvGrpSpPr/>
        <p:nvPr/>
      </p:nvGrpSpPr>
      <p:grpSpPr>
        <a:xfrm>
          <a:off x="0" y="0"/>
          <a:ext cx="0" cy="0"/>
          <a:chOff x="0" y="0"/>
          <a:chExt cx="0" cy="0"/>
        </a:xfrm>
      </p:grpSpPr>
      <p:sp>
        <p:nvSpPr>
          <p:cNvPr id="2" name="Title 1"/>
          <p:cNvSpPr>
            <a:spLocks noGrp="1"/>
          </p:cNvSpPr>
          <p:nvPr>
            <p:ph type="title"/>
          </p:nvPr>
        </p:nvSpPr>
        <p:spPr>
          <a:xfrm>
            <a:off x="917499" y="803910"/>
            <a:ext cx="3203828" cy="990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7499" y="2198370"/>
            <a:ext cx="3203828" cy="25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30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4" name="Picture 13"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sp>
        <p:nvSpPr>
          <p:cNvPr id="2" name="Title 1"/>
          <p:cNvSpPr>
            <a:spLocks noGrp="1"/>
          </p:cNvSpPr>
          <p:nvPr>
            <p:ph type="ctrTitle"/>
          </p:nvPr>
        </p:nvSpPr>
        <p:spPr>
          <a:xfrm>
            <a:off x="958147" y="1192807"/>
            <a:ext cx="7397039" cy="194125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334547"/>
            <a:ext cx="8355526" cy="63874"/>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01" y="5080000"/>
            <a:ext cx="2243667" cy="635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5" name="Picture 14" descr="2-line-bluetext-colorshield.png"/>
          <p:cNvPicPr>
            <a:picLocks/>
          </p:cNvPicPr>
          <p:nvPr userDrawn="1"/>
        </p:nvPicPr>
        <p:blipFill rotWithShape="1">
          <a:blip r:embed="rId3">
            <a:extLst>
              <a:ext uri="{28A0092B-C50C-407E-A947-70E740481C1C}">
                <a14:useLocalDpi xmlns:a14="http://schemas.microsoft.com/office/drawing/2010/main" val="0"/>
              </a:ext>
            </a:extLst>
          </a:blip>
          <a:srcRect l="-1" r="-157" b="-1906"/>
          <a:stretch/>
        </p:blipFill>
        <p:spPr>
          <a:xfrm>
            <a:off x="6477238" y="4816587"/>
            <a:ext cx="1699808" cy="630936"/>
          </a:xfrm>
          <a:prstGeom prst="rect">
            <a:avLst/>
          </a:prstGeom>
        </p:spPr>
      </p:pic>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0"/>
            <a:ext cx="9143999" cy="5715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1" name="Picture 10"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87569"/>
            <a:ext cx="8691879" cy="52786"/>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0" name="Picture 9"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1" name="Picture 10" descr="upennwatermark.pdf"/>
          <p:cNvPicPr>
            <a:picLocks/>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27668"/>
            <a:ext cx="4038600" cy="3877469"/>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7669"/>
            <a:ext cx="4038600" cy="3877468"/>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87569"/>
            <a:ext cx="8691879"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665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18323"/>
            <a:ext cx="4040188"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85188"/>
            <a:ext cx="4041775"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718323"/>
            <a:ext cx="4041775"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464" y="1144120"/>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pic>
        <p:nvPicPr>
          <p:cNvPr id="9" name="Picture 8" descr="1-line-bluetext-colorshield.png"/>
          <p:cNvPicPr>
            <a:picLocks/>
          </p:cNvPicPr>
          <p:nvPr userDrawn="1"/>
        </p:nvPicPr>
        <p:blipFill>
          <a:blip r:embed="rId21">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
        <p:nvSpPr>
          <p:cNvPr id="20" name="Title Placeholder 1"/>
          <p:cNvSpPr>
            <a:spLocks noGrp="1"/>
          </p:cNvSpPr>
          <p:nvPr>
            <p:ph type="title"/>
          </p:nvPr>
        </p:nvSpPr>
        <p:spPr>
          <a:xfrm>
            <a:off x="323520" y="-21210"/>
            <a:ext cx="8229600" cy="8087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 id="2147483673" r:id="rId18"/>
    <p:sldLayoutId id="2147483674" r:id="rId19"/>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eas.upenn.edu/~edgarc/"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cschlosser/doxdocgen#generate-doxygen-comments-in-vs-code"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seas.upenn.edu/~edgarc/"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ESE516 CLOUD STARTER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Eduardo Garcia</a:t>
            </a:r>
          </a:p>
          <a:p>
            <a:r>
              <a:rPr lang="en-US" dirty="0"/>
              <a:t>Spring 2021</a:t>
            </a:r>
          </a:p>
        </p:txBody>
      </p:sp>
    </p:spTree>
    <p:extLst>
      <p:ext uri="{BB962C8B-B14F-4D97-AF65-F5344CB8AC3E}">
        <p14:creationId xmlns:p14="http://schemas.microsoft.com/office/powerpoint/2010/main" val="72263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5085471" cy="2525712"/>
          </a:xfrm>
        </p:spPr>
        <p:txBody>
          <a:bodyPr>
            <a:normAutofit/>
          </a:bodyPr>
          <a:lstStyle/>
          <a:p>
            <a:r>
              <a:rPr lang="en-US" dirty="0"/>
              <a:t>Go to the folder of the project by right clicking “</a:t>
            </a:r>
            <a:r>
              <a:rPr lang="en-US" dirty="0" err="1"/>
              <a:t>main.c</a:t>
            </a:r>
            <a:r>
              <a:rPr lang="en-US" dirty="0"/>
              <a:t>” and selecting Open File Location</a:t>
            </a:r>
          </a:p>
        </p:txBody>
      </p:sp>
      <p:pic>
        <p:nvPicPr>
          <p:cNvPr id="6" name="Picture 5">
            <a:extLst>
              <a:ext uri="{FF2B5EF4-FFF2-40B4-BE49-F238E27FC236}">
                <a16:creationId xmlns:a16="http://schemas.microsoft.com/office/drawing/2014/main" id="{B8C73440-8BD7-4002-AABD-5030F74B0909}"/>
              </a:ext>
            </a:extLst>
          </p:cNvPr>
          <p:cNvPicPr>
            <a:picLocks noChangeAspect="1"/>
          </p:cNvPicPr>
          <p:nvPr/>
        </p:nvPicPr>
        <p:blipFill>
          <a:blip r:embed="rId2"/>
          <a:stretch>
            <a:fillRect/>
          </a:stretch>
        </p:blipFill>
        <p:spPr>
          <a:xfrm>
            <a:off x="5165334" y="998806"/>
            <a:ext cx="3626940" cy="4047978"/>
          </a:xfrm>
          <a:prstGeom prst="rect">
            <a:avLst/>
          </a:prstGeom>
        </p:spPr>
      </p:pic>
    </p:spTree>
    <p:extLst>
      <p:ext uri="{BB962C8B-B14F-4D97-AF65-F5344CB8AC3E}">
        <p14:creationId xmlns:p14="http://schemas.microsoft.com/office/powerpoint/2010/main" val="410363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66722" y="1002632"/>
            <a:ext cx="8438878" cy="4100887"/>
          </a:xfrm>
        </p:spPr>
        <p:txBody>
          <a:bodyPr/>
          <a:lstStyle/>
          <a:p>
            <a:pPr marL="0" indent="0">
              <a:buNone/>
            </a:pPr>
            <a:r>
              <a:rPr lang="en-US" dirty="0"/>
              <a:t>On the path </a:t>
            </a:r>
            <a:r>
              <a:rPr lang="en-US" b="1" dirty="0"/>
              <a:t>\firmware\Tools\</a:t>
            </a:r>
            <a:r>
              <a:rPr lang="en-US" b="1" dirty="0" err="1"/>
              <a:t>root_certificate_downloader</a:t>
            </a:r>
            <a:r>
              <a:rPr lang="en-US" b="1" dirty="0"/>
              <a:t>\binary:</a:t>
            </a:r>
          </a:p>
          <a:p>
            <a:pPr marL="0" indent="0">
              <a:buNone/>
            </a:pPr>
            <a:r>
              <a:rPr lang="en-US" dirty="0"/>
              <a:t>Copy the certificate of your webpage into the folder</a:t>
            </a:r>
          </a:p>
        </p:txBody>
      </p:sp>
      <p:pic>
        <p:nvPicPr>
          <p:cNvPr id="6" name="Picture 5">
            <a:extLst>
              <a:ext uri="{FF2B5EF4-FFF2-40B4-BE49-F238E27FC236}">
                <a16:creationId xmlns:a16="http://schemas.microsoft.com/office/drawing/2014/main" id="{DB4FA04D-082B-4BC8-B352-5F6EBAD8BBC3}"/>
              </a:ext>
            </a:extLst>
          </p:cNvPr>
          <p:cNvPicPr>
            <a:picLocks noChangeAspect="1"/>
          </p:cNvPicPr>
          <p:nvPr/>
        </p:nvPicPr>
        <p:blipFill>
          <a:blip r:embed="rId2"/>
          <a:stretch>
            <a:fillRect/>
          </a:stretch>
        </p:blipFill>
        <p:spPr>
          <a:xfrm>
            <a:off x="4572000" y="2484293"/>
            <a:ext cx="3867454" cy="2833980"/>
          </a:xfrm>
          <a:prstGeom prst="rect">
            <a:avLst/>
          </a:prstGeom>
        </p:spPr>
      </p:pic>
    </p:spTree>
    <p:extLst>
      <p:ext uri="{BB962C8B-B14F-4D97-AF65-F5344CB8AC3E}">
        <p14:creationId xmlns:p14="http://schemas.microsoft.com/office/powerpoint/2010/main" val="86843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4" y="1002632"/>
            <a:ext cx="4141536" cy="4100887"/>
          </a:xfrm>
        </p:spPr>
        <p:txBody>
          <a:bodyPr/>
          <a:lstStyle/>
          <a:p>
            <a:r>
              <a:rPr lang="en-US" dirty="0"/>
              <a:t>Go thru the normal update procedure! With the certificate, the download should now work!</a:t>
            </a:r>
          </a:p>
        </p:txBody>
      </p:sp>
      <p:pic>
        <p:nvPicPr>
          <p:cNvPr id="7" name="Picture 6">
            <a:extLst>
              <a:ext uri="{FF2B5EF4-FFF2-40B4-BE49-F238E27FC236}">
                <a16:creationId xmlns:a16="http://schemas.microsoft.com/office/drawing/2014/main" id="{67778F74-A397-44B5-9D95-A63065B01A6A}"/>
              </a:ext>
            </a:extLst>
          </p:cNvPr>
          <p:cNvPicPr>
            <a:picLocks noChangeAspect="1"/>
          </p:cNvPicPr>
          <p:nvPr/>
        </p:nvPicPr>
        <p:blipFill>
          <a:blip r:embed="rId2"/>
          <a:stretch>
            <a:fillRect/>
          </a:stretch>
        </p:blipFill>
        <p:spPr>
          <a:xfrm>
            <a:off x="4198368" y="2408125"/>
            <a:ext cx="4515168" cy="2304243"/>
          </a:xfrm>
          <a:prstGeom prst="rect">
            <a:avLst/>
          </a:prstGeom>
        </p:spPr>
      </p:pic>
    </p:spTree>
    <p:extLst>
      <p:ext uri="{BB962C8B-B14F-4D97-AF65-F5344CB8AC3E}">
        <p14:creationId xmlns:p14="http://schemas.microsoft.com/office/powerpoint/2010/main" val="182510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8D3-63BF-4685-B294-E9AB7E02F3BA}"/>
              </a:ext>
            </a:extLst>
          </p:cNvPr>
          <p:cNvSpPr>
            <a:spLocks noGrp="1"/>
          </p:cNvSpPr>
          <p:nvPr>
            <p:ph type="ctrTitle"/>
          </p:nvPr>
        </p:nvSpPr>
        <p:spPr/>
        <p:txBody>
          <a:bodyPr/>
          <a:lstStyle/>
          <a:p>
            <a:r>
              <a:rPr lang="en-US" dirty="0"/>
              <a:t>Annex – how to get Microchip Studio to FINALLY format code nicely!</a:t>
            </a:r>
          </a:p>
        </p:txBody>
      </p:sp>
      <p:sp>
        <p:nvSpPr>
          <p:cNvPr id="3" name="Subtitle 2">
            <a:extLst>
              <a:ext uri="{FF2B5EF4-FFF2-40B4-BE49-F238E27FC236}">
                <a16:creationId xmlns:a16="http://schemas.microsoft.com/office/drawing/2014/main" id="{52B6E50E-0CC2-4DBA-994D-DC8DAFC8A1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64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4" y="1002632"/>
            <a:ext cx="4141536" cy="4100887"/>
          </a:xfrm>
        </p:spPr>
        <p:txBody>
          <a:bodyPr/>
          <a:lstStyle/>
          <a:p>
            <a:r>
              <a:rPr lang="en-US" dirty="0"/>
              <a:t>Native format has nor worked in Microchip studio since forever.</a:t>
            </a:r>
          </a:p>
          <a:p>
            <a:endParaRPr lang="en-US" dirty="0"/>
          </a:p>
          <a:p>
            <a:r>
              <a:rPr lang="en-US" dirty="0"/>
              <a:t>Here we detail quality of life improvements to writing code</a:t>
            </a:r>
          </a:p>
        </p:txBody>
      </p:sp>
      <p:pic>
        <p:nvPicPr>
          <p:cNvPr id="1026" name="Picture 2" descr="code format - Code formatting is important when it's not too long... -  devRant">
            <a:extLst>
              <a:ext uri="{FF2B5EF4-FFF2-40B4-BE49-F238E27FC236}">
                <a16:creationId xmlns:a16="http://schemas.microsoft.com/office/drawing/2014/main" id="{168B306C-881D-460D-B024-4671EC552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5" y="1671052"/>
            <a:ext cx="3757645" cy="266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34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6" name="Picture 5">
            <a:extLst>
              <a:ext uri="{FF2B5EF4-FFF2-40B4-BE49-F238E27FC236}">
                <a16:creationId xmlns:a16="http://schemas.microsoft.com/office/drawing/2014/main" id="{35661114-3B11-4493-880E-E85C024B0CDA}"/>
              </a:ext>
            </a:extLst>
          </p:cNvPr>
          <p:cNvPicPr>
            <a:picLocks noChangeAspect="1"/>
          </p:cNvPicPr>
          <p:nvPr/>
        </p:nvPicPr>
        <p:blipFill>
          <a:blip r:embed="rId2"/>
          <a:stretch>
            <a:fillRect/>
          </a:stretch>
        </p:blipFill>
        <p:spPr>
          <a:xfrm>
            <a:off x="2433637" y="1786250"/>
            <a:ext cx="4276725" cy="2533650"/>
          </a:xfrm>
          <a:prstGeom prst="rect">
            <a:avLst/>
          </a:prstGeom>
        </p:spPr>
      </p:pic>
    </p:spTree>
    <p:extLst>
      <p:ext uri="{BB962C8B-B14F-4D97-AF65-F5344CB8AC3E}">
        <p14:creationId xmlns:p14="http://schemas.microsoft.com/office/powerpoint/2010/main" val="285165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7" name="Picture 6">
            <a:extLst>
              <a:ext uri="{FF2B5EF4-FFF2-40B4-BE49-F238E27FC236}">
                <a16:creationId xmlns:a16="http://schemas.microsoft.com/office/drawing/2014/main" id="{7B9854CF-99E0-49A6-8AFF-8A25CDEFBEAF}"/>
              </a:ext>
            </a:extLst>
          </p:cNvPr>
          <p:cNvPicPr>
            <a:picLocks noChangeAspect="1"/>
          </p:cNvPicPr>
          <p:nvPr/>
        </p:nvPicPr>
        <p:blipFill>
          <a:blip r:embed="rId2"/>
          <a:stretch>
            <a:fillRect/>
          </a:stretch>
        </p:blipFill>
        <p:spPr>
          <a:xfrm>
            <a:off x="703375" y="1561171"/>
            <a:ext cx="7570829" cy="3422850"/>
          </a:xfrm>
          <a:prstGeom prst="rect">
            <a:avLst/>
          </a:prstGeom>
        </p:spPr>
      </p:pic>
    </p:spTree>
    <p:extLst>
      <p:ext uri="{BB962C8B-B14F-4D97-AF65-F5344CB8AC3E}">
        <p14:creationId xmlns:p14="http://schemas.microsoft.com/office/powerpoint/2010/main" val="169070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7" name="Picture 6">
            <a:extLst>
              <a:ext uri="{FF2B5EF4-FFF2-40B4-BE49-F238E27FC236}">
                <a16:creationId xmlns:a16="http://schemas.microsoft.com/office/drawing/2014/main" id="{7B9854CF-99E0-49A6-8AFF-8A25CDEFBEAF}"/>
              </a:ext>
            </a:extLst>
          </p:cNvPr>
          <p:cNvPicPr>
            <a:picLocks noChangeAspect="1"/>
          </p:cNvPicPr>
          <p:nvPr/>
        </p:nvPicPr>
        <p:blipFill>
          <a:blip r:embed="rId2"/>
          <a:stretch>
            <a:fillRect/>
          </a:stretch>
        </p:blipFill>
        <p:spPr>
          <a:xfrm>
            <a:off x="703375" y="1561171"/>
            <a:ext cx="7570829" cy="3422850"/>
          </a:xfrm>
          <a:prstGeom prst="rect">
            <a:avLst/>
          </a:prstGeom>
        </p:spPr>
      </p:pic>
    </p:spTree>
    <p:extLst>
      <p:ext uri="{BB962C8B-B14F-4D97-AF65-F5344CB8AC3E}">
        <p14:creationId xmlns:p14="http://schemas.microsoft.com/office/powerpoint/2010/main" val="223582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18</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6" name="Picture 5">
            <a:extLst>
              <a:ext uri="{FF2B5EF4-FFF2-40B4-BE49-F238E27FC236}">
                <a16:creationId xmlns:a16="http://schemas.microsoft.com/office/drawing/2014/main" id="{74F94877-6079-486A-99E6-ECD45EC72239}"/>
              </a:ext>
            </a:extLst>
          </p:cNvPr>
          <p:cNvPicPr>
            <a:picLocks noChangeAspect="1"/>
          </p:cNvPicPr>
          <p:nvPr/>
        </p:nvPicPr>
        <p:blipFill>
          <a:blip r:embed="rId2"/>
          <a:stretch>
            <a:fillRect/>
          </a:stretch>
        </p:blipFill>
        <p:spPr>
          <a:xfrm>
            <a:off x="430463" y="1588045"/>
            <a:ext cx="5985068" cy="4035770"/>
          </a:xfrm>
          <a:prstGeom prst="rect">
            <a:avLst/>
          </a:prstGeom>
        </p:spPr>
      </p:pic>
    </p:spTree>
    <p:extLst>
      <p:ext uri="{BB962C8B-B14F-4D97-AF65-F5344CB8AC3E}">
        <p14:creationId xmlns:p14="http://schemas.microsoft.com/office/powerpoint/2010/main" val="325124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19</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6" name="Picture 5">
            <a:extLst>
              <a:ext uri="{FF2B5EF4-FFF2-40B4-BE49-F238E27FC236}">
                <a16:creationId xmlns:a16="http://schemas.microsoft.com/office/drawing/2014/main" id="{74F94877-6079-486A-99E6-ECD45EC72239}"/>
              </a:ext>
            </a:extLst>
          </p:cNvPr>
          <p:cNvPicPr>
            <a:picLocks noChangeAspect="1"/>
          </p:cNvPicPr>
          <p:nvPr/>
        </p:nvPicPr>
        <p:blipFill>
          <a:blip r:embed="rId2"/>
          <a:stretch>
            <a:fillRect/>
          </a:stretch>
        </p:blipFill>
        <p:spPr>
          <a:xfrm>
            <a:off x="430463" y="1588045"/>
            <a:ext cx="5985068" cy="4035770"/>
          </a:xfrm>
          <a:prstGeom prst="rect">
            <a:avLst/>
          </a:prstGeom>
        </p:spPr>
      </p:pic>
      <p:pic>
        <p:nvPicPr>
          <p:cNvPr id="7" name="Picture 6">
            <a:extLst>
              <a:ext uri="{FF2B5EF4-FFF2-40B4-BE49-F238E27FC236}">
                <a16:creationId xmlns:a16="http://schemas.microsoft.com/office/drawing/2014/main" id="{46EB17CD-5E46-482D-83B2-A9A7B89EB15A}"/>
              </a:ext>
            </a:extLst>
          </p:cNvPr>
          <p:cNvPicPr>
            <a:picLocks noChangeAspect="1"/>
          </p:cNvPicPr>
          <p:nvPr/>
        </p:nvPicPr>
        <p:blipFill>
          <a:blip r:embed="rId3"/>
          <a:stretch>
            <a:fillRect/>
          </a:stretch>
        </p:blipFill>
        <p:spPr>
          <a:xfrm>
            <a:off x="4648200" y="2765573"/>
            <a:ext cx="3810000" cy="2552700"/>
          </a:xfrm>
          <a:prstGeom prst="rect">
            <a:avLst/>
          </a:prstGeom>
        </p:spPr>
      </p:pic>
    </p:spTree>
    <p:extLst>
      <p:ext uri="{BB962C8B-B14F-4D97-AF65-F5344CB8AC3E}">
        <p14:creationId xmlns:p14="http://schemas.microsoft.com/office/powerpoint/2010/main" val="48115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8D3-63BF-4685-B294-E9AB7E02F3BA}"/>
              </a:ext>
            </a:extLst>
          </p:cNvPr>
          <p:cNvSpPr>
            <a:spLocks noGrp="1"/>
          </p:cNvSpPr>
          <p:nvPr>
            <p:ph type="ctrTitle"/>
          </p:nvPr>
        </p:nvSpPr>
        <p:spPr/>
        <p:txBody>
          <a:bodyPr/>
          <a:lstStyle/>
          <a:p>
            <a:r>
              <a:rPr lang="en-US" dirty="0"/>
              <a:t>Annex – how to set up SAMW25 for access to Penn’s HTTPS server</a:t>
            </a:r>
          </a:p>
        </p:txBody>
      </p:sp>
      <p:sp>
        <p:nvSpPr>
          <p:cNvPr id="3" name="Subtitle 2">
            <a:extLst>
              <a:ext uri="{FF2B5EF4-FFF2-40B4-BE49-F238E27FC236}">
                <a16:creationId xmlns:a16="http://schemas.microsoft.com/office/drawing/2014/main" id="{52B6E50E-0CC2-4DBA-994D-DC8DAFC8A1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542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20</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lstStyle/>
          <a:p>
            <a:r>
              <a:rPr lang="en-US" dirty="0"/>
              <a:t>We install Clang-Format</a:t>
            </a:r>
          </a:p>
        </p:txBody>
      </p:sp>
      <p:pic>
        <p:nvPicPr>
          <p:cNvPr id="6" name="Picture 5">
            <a:extLst>
              <a:ext uri="{FF2B5EF4-FFF2-40B4-BE49-F238E27FC236}">
                <a16:creationId xmlns:a16="http://schemas.microsoft.com/office/drawing/2014/main" id="{74F94877-6079-486A-99E6-ECD45EC72239}"/>
              </a:ext>
            </a:extLst>
          </p:cNvPr>
          <p:cNvPicPr>
            <a:picLocks noChangeAspect="1"/>
          </p:cNvPicPr>
          <p:nvPr/>
        </p:nvPicPr>
        <p:blipFill>
          <a:blip r:embed="rId2"/>
          <a:stretch>
            <a:fillRect/>
          </a:stretch>
        </p:blipFill>
        <p:spPr>
          <a:xfrm>
            <a:off x="430463" y="1588045"/>
            <a:ext cx="5985068" cy="4035770"/>
          </a:xfrm>
          <a:prstGeom prst="rect">
            <a:avLst/>
          </a:prstGeom>
        </p:spPr>
      </p:pic>
      <p:pic>
        <p:nvPicPr>
          <p:cNvPr id="7" name="Picture 6">
            <a:extLst>
              <a:ext uri="{FF2B5EF4-FFF2-40B4-BE49-F238E27FC236}">
                <a16:creationId xmlns:a16="http://schemas.microsoft.com/office/drawing/2014/main" id="{46EB17CD-5E46-482D-83B2-A9A7B89EB15A}"/>
              </a:ext>
            </a:extLst>
          </p:cNvPr>
          <p:cNvPicPr>
            <a:picLocks noChangeAspect="1"/>
          </p:cNvPicPr>
          <p:nvPr/>
        </p:nvPicPr>
        <p:blipFill>
          <a:blip r:embed="rId3"/>
          <a:stretch>
            <a:fillRect/>
          </a:stretch>
        </p:blipFill>
        <p:spPr>
          <a:xfrm>
            <a:off x="4648200" y="2765573"/>
            <a:ext cx="3810000" cy="2552700"/>
          </a:xfrm>
          <a:prstGeom prst="rect">
            <a:avLst/>
          </a:prstGeom>
        </p:spPr>
      </p:pic>
    </p:spTree>
    <p:extLst>
      <p:ext uri="{BB962C8B-B14F-4D97-AF65-F5344CB8AC3E}">
        <p14:creationId xmlns:p14="http://schemas.microsoft.com/office/powerpoint/2010/main" val="54597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21</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normAutofit fontScale="85000" lnSpcReduction="10000"/>
          </a:bodyPr>
          <a:lstStyle/>
          <a:p>
            <a:r>
              <a:rPr lang="en-US" dirty="0"/>
              <a:t>Main project has a “.clang-format” file, which basically indicates the rules of formatting to Clang-format.</a:t>
            </a:r>
          </a:p>
          <a:p>
            <a:endParaRPr lang="en-US" dirty="0"/>
          </a:p>
          <a:p>
            <a:r>
              <a:rPr lang="en-US" dirty="0"/>
              <a:t>It is added to the main and bootloader project. Since you are replacing the bootloader with yours, you would need to add this file to the bootloader project as well!</a:t>
            </a:r>
            <a:br>
              <a:rPr lang="en-US" dirty="0"/>
            </a:br>
            <a:endParaRPr lang="en-US" dirty="0"/>
          </a:p>
          <a:p>
            <a:r>
              <a:rPr lang="en-US" dirty="0"/>
              <a:t>Feel free to edit the clang-format to fit your need if you don’t like this style! (example: indent size, curly braces on new line, </a:t>
            </a:r>
            <a:r>
              <a:rPr lang="en-US" dirty="0" err="1"/>
              <a:t>etc</a:t>
            </a:r>
            <a:r>
              <a:rPr lang="en-US" dirty="0"/>
              <a:t>).</a:t>
            </a:r>
          </a:p>
        </p:txBody>
      </p:sp>
      <p:pic>
        <p:nvPicPr>
          <p:cNvPr id="8" name="Picture 7">
            <a:extLst>
              <a:ext uri="{FF2B5EF4-FFF2-40B4-BE49-F238E27FC236}">
                <a16:creationId xmlns:a16="http://schemas.microsoft.com/office/drawing/2014/main" id="{3CBD1D62-9CA2-4629-B479-2ED249763B43}"/>
              </a:ext>
            </a:extLst>
          </p:cNvPr>
          <p:cNvPicPr>
            <a:picLocks noChangeAspect="1"/>
          </p:cNvPicPr>
          <p:nvPr/>
        </p:nvPicPr>
        <p:blipFill>
          <a:blip r:embed="rId2"/>
          <a:stretch>
            <a:fillRect/>
          </a:stretch>
        </p:blipFill>
        <p:spPr>
          <a:xfrm>
            <a:off x="6051743" y="4455957"/>
            <a:ext cx="1724025" cy="981075"/>
          </a:xfrm>
          <a:prstGeom prst="rect">
            <a:avLst/>
          </a:prstGeom>
        </p:spPr>
      </p:pic>
    </p:spTree>
    <p:extLst>
      <p:ext uri="{BB962C8B-B14F-4D97-AF65-F5344CB8AC3E}">
        <p14:creationId xmlns:p14="http://schemas.microsoft.com/office/powerpoint/2010/main" val="374469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Installing CLANG-FORMAT</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normAutofit/>
          </a:bodyPr>
          <a:lstStyle/>
          <a:p>
            <a:r>
              <a:rPr lang="en-US" dirty="0"/>
              <a:t>On a file, click </a:t>
            </a:r>
            <a:r>
              <a:rPr lang="en-US" b="1" dirty="0"/>
              <a:t>Tools -&gt; Clang Format Document</a:t>
            </a:r>
            <a:r>
              <a:rPr lang="en-US" dirty="0"/>
              <a:t> or do </a:t>
            </a:r>
            <a:r>
              <a:rPr lang="en-US" b="1" dirty="0"/>
              <a:t>Ctrl + R, Ctrl + D</a:t>
            </a:r>
            <a:r>
              <a:rPr lang="en-US" dirty="0"/>
              <a:t> to format the document</a:t>
            </a:r>
            <a:r>
              <a:rPr lang="en-US" b="1" dirty="0"/>
              <a:t> </a:t>
            </a:r>
            <a:endParaRPr lang="en-US" dirty="0"/>
          </a:p>
        </p:txBody>
      </p:sp>
      <p:pic>
        <p:nvPicPr>
          <p:cNvPr id="6" name="Picture 5">
            <a:extLst>
              <a:ext uri="{FF2B5EF4-FFF2-40B4-BE49-F238E27FC236}">
                <a16:creationId xmlns:a16="http://schemas.microsoft.com/office/drawing/2014/main" id="{A2B4166C-52D8-4607-B3E7-4E0669BED9AE}"/>
              </a:ext>
            </a:extLst>
          </p:cNvPr>
          <p:cNvPicPr>
            <a:picLocks noChangeAspect="1"/>
          </p:cNvPicPr>
          <p:nvPr/>
        </p:nvPicPr>
        <p:blipFill>
          <a:blip r:embed="rId2"/>
          <a:stretch>
            <a:fillRect/>
          </a:stretch>
        </p:blipFill>
        <p:spPr>
          <a:xfrm>
            <a:off x="5845329" y="3058935"/>
            <a:ext cx="3028950" cy="2162175"/>
          </a:xfrm>
          <a:prstGeom prst="rect">
            <a:avLst/>
          </a:prstGeom>
        </p:spPr>
      </p:pic>
    </p:spTree>
    <p:extLst>
      <p:ext uri="{BB962C8B-B14F-4D97-AF65-F5344CB8AC3E}">
        <p14:creationId xmlns:p14="http://schemas.microsoft.com/office/powerpoint/2010/main" val="248965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23</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Night mode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normAutofit/>
          </a:bodyPr>
          <a:lstStyle/>
          <a:p>
            <a:r>
              <a:rPr lang="en-US" dirty="0"/>
              <a:t>You might prefer a dark theme for programming.</a:t>
            </a:r>
          </a:p>
          <a:p>
            <a:endParaRPr lang="en-US" dirty="0"/>
          </a:p>
          <a:p>
            <a:r>
              <a:rPr lang="en-US" dirty="0"/>
              <a:t>Go to </a:t>
            </a:r>
            <a:r>
              <a:rPr lang="en-US" b="1" dirty="0"/>
              <a:t>Tools -&gt; Options…</a:t>
            </a:r>
            <a:r>
              <a:rPr lang="en-US" dirty="0"/>
              <a:t> and do the following:</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A1DD4159-1EE0-4E44-875A-67F26917EA12}"/>
              </a:ext>
            </a:extLst>
          </p:cNvPr>
          <p:cNvPicPr>
            <a:picLocks noChangeAspect="1"/>
          </p:cNvPicPr>
          <p:nvPr/>
        </p:nvPicPr>
        <p:blipFill>
          <a:blip r:embed="rId2"/>
          <a:stretch>
            <a:fillRect/>
          </a:stretch>
        </p:blipFill>
        <p:spPr>
          <a:xfrm>
            <a:off x="1590908" y="2599086"/>
            <a:ext cx="5455502" cy="2622024"/>
          </a:xfrm>
          <a:prstGeom prst="rect">
            <a:avLst/>
          </a:prstGeom>
        </p:spPr>
      </p:pic>
    </p:spTree>
    <p:extLst>
      <p:ext uri="{BB962C8B-B14F-4D97-AF65-F5344CB8AC3E}">
        <p14:creationId xmlns:p14="http://schemas.microsoft.com/office/powerpoint/2010/main" val="291946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24</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Using another text editor</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430463" y="1002632"/>
            <a:ext cx="7643019" cy="4100887"/>
          </a:xfrm>
        </p:spPr>
        <p:txBody>
          <a:bodyPr>
            <a:normAutofit fontScale="92500"/>
          </a:bodyPr>
          <a:lstStyle/>
          <a:p>
            <a:r>
              <a:rPr lang="en-US" dirty="0"/>
              <a:t>IDEs are usually not the best for development – you might prefer another code editor.</a:t>
            </a:r>
          </a:p>
          <a:p>
            <a:endParaRPr lang="en-US" dirty="0"/>
          </a:p>
          <a:p>
            <a:r>
              <a:rPr lang="en-US" dirty="0"/>
              <a:t>I personally use Visual Studio Code to program, and switch to the IDE when it is time to load code/debug.</a:t>
            </a:r>
          </a:p>
          <a:p>
            <a:endParaRPr lang="en-US" dirty="0"/>
          </a:p>
          <a:p>
            <a:r>
              <a:rPr lang="en-US" dirty="0"/>
              <a:t>As an embedded engineer, most of the time you will be writing code. Might as well make it comfy!</a:t>
            </a:r>
          </a:p>
          <a:p>
            <a:endParaRPr lang="en-US" dirty="0"/>
          </a:p>
          <a:p>
            <a:endParaRPr lang="en-US" dirty="0"/>
          </a:p>
          <a:p>
            <a:endParaRPr lang="en-US" dirty="0"/>
          </a:p>
        </p:txBody>
      </p:sp>
    </p:spTree>
    <p:extLst>
      <p:ext uri="{BB962C8B-B14F-4D97-AF65-F5344CB8AC3E}">
        <p14:creationId xmlns:p14="http://schemas.microsoft.com/office/powerpoint/2010/main" val="75788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25</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7643019" cy="4100887"/>
          </a:xfrm>
        </p:spPr>
        <p:txBody>
          <a:bodyPr>
            <a:normAutofit/>
          </a:bodyPr>
          <a:lstStyle/>
          <a:p>
            <a:r>
              <a:rPr lang="en-US" dirty="0"/>
              <a:t>Download from </a:t>
            </a:r>
            <a:r>
              <a:rPr lang="en-US" dirty="0">
                <a:hlinkClick r:id="rId2"/>
              </a:rPr>
              <a:t>https://code.visualstudio.com/</a:t>
            </a:r>
            <a:r>
              <a:rPr lang="en-US" dirty="0"/>
              <a:t> </a:t>
            </a:r>
          </a:p>
          <a:p>
            <a:endParaRPr lang="en-US" dirty="0"/>
          </a:p>
          <a:p>
            <a:endParaRPr lang="en-US" dirty="0"/>
          </a:p>
          <a:p>
            <a:endParaRPr lang="en-US" dirty="0"/>
          </a:p>
        </p:txBody>
      </p:sp>
      <p:pic>
        <p:nvPicPr>
          <p:cNvPr id="2052" name="Picture 4" descr="This Week in Programming: Visual Studio Code Arrives on the Web – The New  Stack">
            <a:extLst>
              <a:ext uri="{FF2B5EF4-FFF2-40B4-BE49-F238E27FC236}">
                <a16:creationId xmlns:a16="http://schemas.microsoft.com/office/drawing/2014/main" id="{A698DEC4-49A2-441C-9002-A52EF025F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814" y="1966912"/>
            <a:ext cx="2571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9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26</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4098297" cy="4100887"/>
          </a:xfrm>
        </p:spPr>
        <p:txBody>
          <a:bodyPr>
            <a:normAutofit/>
          </a:bodyPr>
          <a:lstStyle/>
          <a:p>
            <a:r>
              <a:rPr lang="en-US" b="1" dirty="0"/>
              <a:t>Explorer View: </a:t>
            </a:r>
            <a:r>
              <a:rPr lang="en-US" dirty="0"/>
              <a:t>You can use the editor now as you would do in Microchip Studio (except with debugging and loading code!) but we need to add some plugins to make coding more enjoyable.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CF528E4B-640A-427A-82D6-DF47F8403875}"/>
              </a:ext>
            </a:extLst>
          </p:cNvPr>
          <p:cNvPicPr>
            <a:picLocks noChangeAspect="1"/>
          </p:cNvPicPr>
          <p:nvPr/>
        </p:nvPicPr>
        <p:blipFill>
          <a:blip r:embed="rId2"/>
          <a:stretch>
            <a:fillRect/>
          </a:stretch>
        </p:blipFill>
        <p:spPr>
          <a:xfrm>
            <a:off x="4476750" y="1223498"/>
            <a:ext cx="4210050" cy="4219575"/>
          </a:xfrm>
          <a:prstGeom prst="rect">
            <a:avLst/>
          </a:prstGeom>
        </p:spPr>
      </p:pic>
    </p:spTree>
    <p:extLst>
      <p:ext uri="{BB962C8B-B14F-4D97-AF65-F5344CB8AC3E}">
        <p14:creationId xmlns:p14="http://schemas.microsoft.com/office/powerpoint/2010/main" val="317852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27</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4098297" cy="4100887"/>
          </a:xfrm>
        </p:spPr>
        <p:txBody>
          <a:bodyPr>
            <a:normAutofit/>
          </a:bodyPr>
          <a:lstStyle/>
          <a:p>
            <a:r>
              <a:rPr lang="en-US" b="1" dirty="0"/>
              <a:t>Plugins: </a:t>
            </a:r>
            <a:r>
              <a:rPr lang="en-US" dirty="0"/>
              <a:t>Let’s install plugins! You can click on the Plugin button and search for extensions. The following slide has a list of ones to install as a minimum.</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5F0258CB-383E-4407-A0FC-410422B5098F}"/>
              </a:ext>
            </a:extLst>
          </p:cNvPr>
          <p:cNvPicPr>
            <a:picLocks noChangeAspect="1"/>
          </p:cNvPicPr>
          <p:nvPr/>
        </p:nvPicPr>
        <p:blipFill>
          <a:blip r:embed="rId2"/>
          <a:stretch>
            <a:fillRect/>
          </a:stretch>
        </p:blipFill>
        <p:spPr>
          <a:xfrm>
            <a:off x="4329702" y="1410861"/>
            <a:ext cx="4210050" cy="3562350"/>
          </a:xfrm>
          <a:prstGeom prst="rect">
            <a:avLst/>
          </a:prstGeom>
        </p:spPr>
      </p:pic>
    </p:spTree>
    <p:extLst>
      <p:ext uri="{BB962C8B-B14F-4D97-AF65-F5344CB8AC3E}">
        <p14:creationId xmlns:p14="http://schemas.microsoft.com/office/powerpoint/2010/main" val="6742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28</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8" name="TextBox 7">
            <a:extLst>
              <a:ext uri="{FF2B5EF4-FFF2-40B4-BE49-F238E27FC236}">
                <a16:creationId xmlns:a16="http://schemas.microsoft.com/office/drawing/2014/main" id="{3300FA20-5AB1-49B7-8973-7FAE70B5BDE7}"/>
              </a:ext>
            </a:extLst>
          </p:cNvPr>
          <p:cNvSpPr txBox="1"/>
          <p:nvPr/>
        </p:nvSpPr>
        <p:spPr>
          <a:xfrm>
            <a:off x="505522" y="1092820"/>
            <a:ext cx="7627434" cy="1477328"/>
          </a:xfrm>
          <a:prstGeom prst="rect">
            <a:avLst/>
          </a:prstGeom>
          <a:noFill/>
        </p:spPr>
        <p:txBody>
          <a:bodyPr wrap="square" rtlCol="0">
            <a:spAutoFit/>
          </a:bodyPr>
          <a:lstStyle/>
          <a:p>
            <a:r>
              <a:rPr lang="en-US" dirty="0"/>
              <a:t>C/C++ Plugin</a:t>
            </a:r>
          </a:p>
          <a:p>
            <a:r>
              <a:rPr lang="en-US" dirty="0"/>
              <a:t>Clang-Format</a:t>
            </a:r>
          </a:p>
          <a:p>
            <a:r>
              <a:rPr lang="en-US" dirty="0" err="1"/>
              <a:t>Doxygen</a:t>
            </a:r>
            <a:r>
              <a:rPr lang="en-US" dirty="0"/>
              <a:t> Documentation Generator</a:t>
            </a:r>
          </a:p>
          <a:p>
            <a:r>
              <a:rPr lang="en-US" dirty="0"/>
              <a:t>Git History and Git Lens – To make using GIT easy!</a:t>
            </a:r>
          </a:p>
          <a:p>
            <a:endParaRPr lang="en-US" dirty="0"/>
          </a:p>
        </p:txBody>
      </p:sp>
    </p:spTree>
    <p:extLst>
      <p:ext uri="{BB962C8B-B14F-4D97-AF65-F5344CB8AC3E}">
        <p14:creationId xmlns:p14="http://schemas.microsoft.com/office/powerpoint/2010/main" val="883500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29</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7643019" cy="4100887"/>
          </a:xfrm>
        </p:spPr>
        <p:txBody>
          <a:bodyPr>
            <a:normAutofit/>
          </a:bodyPr>
          <a:lstStyle/>
          <a:p>
            <a:r>
              <a:rPr lang="en-US" dirty="0"/>
              <a:t>Once plugins are installed – Open visual studio code and do </a:t>
            </a:r>
            <a:r>
              <a:rPr lang="en-US" b="1" dirty="0"/>
              <a:t>File -&gt; Open Folder… and open the folder of the main project (The folder of the project you want to work on)</a:t>
            </a:r>
          </a:p>
          <a:p>
            <a:endParaRPr lang="en-US" b="1" dirty="0"/>
          </a:p>
          <a:p>
            <a:r>
              <a:rPr lang="en-US" b="1" dirty="0"/>
              <a:t>This will open the starter project main application workspace, which is set up to autoformat when saving! Super cool and useful!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03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fontScale="85000" lnSpcReduction="20000"/>
          </a:bodyPr>
          <a:lstStyle/>
          <a:p>
            <a:r>
              <a:rPr lang="en-US" dirty="0"/>
              <a:t>These slides show the process to add the certifications needed for the SAMW25 to have access to files hosted in the SEAS webpage.</a:t>
            </a:r>
          </a:p>
          <a:p>
            <a:endParaRPr lang="en-US" dirty="0"/>
          </a:p>
          <a:p>
            <a:r>
              <a:rPr lang="en-US" dirty="0"/>
              <a:t>This example will add the cert. for my webpage, but you should follow these steps to add it for yours!</a:t>
            </a:r>
          </a:p>
          <a:p>
            <a:endParaRPr lang="en-US" dirty="0"/>
          </a:p>
          <a:p>
            <a:r>
              <a:rPr lang="en-US" dirty="0">
                <a:hlinkClick r:id="rId2"/>
              </a:rPr>
              <a:t>https://www.seas.upenn.edu/~edgarc/</a:t>
            </a:r>
            <a:r>
              <a:rPr lang="en-US" dirty="0"/>
              <a:t> </a:t>
            </a:r>
          </a:p>
          <a:p>
            <a:endParaRPr lang="en-US" dirty="0"/>
          </a:p>
        </p:txBody>
      </p:sp>
    </p:spTree>
    <p:extLst>
      <p:ext uri="{BB962C8B-B14F-4D97-AF65-F5344CB8AC3E}">
        <p14:creationId xmlns:p14="http://schemas.microsoft.com/office/powerpoint/2010/main" val="3793308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30</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7643019" cy="4100887"/>
          </a:xfrm>
        </p:spPr>
        <p:txBody>
          <a:bodyPr>
            <a:normAutofit/>
          </a:bodyPr>
          <a:lstStyle/>
          <a:p>
            <a:r>
              <a:rPr lang="en-US" dirty="0"/>
              <a:t>We also added a plugin to generate </a:t>
            </a:r>
            <a:r>
              <a:rPr lang="en-US" dirty="0" err="1"/>
              <a:t>doxygen</a:t>
            </a:r>
            <a:r>
              <a:rPr lang="en-US" dirty="0"/>
              <a:t> comments! See </a:t>
            </a:r>
            <a:r>
              <a:rPr lang="en-US" dirty="0">
                <a:hlinkClick r:id="rId2"/>
              </a:rPr>
              <a:t>https://github.com/cschlosser/doxdocgen#generate-doxygen-comments-in-vs-code</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564056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31</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7643019" cy="4100887"/>
          </a:xfrm>
        </p:spPr>
        <p:txBody>
          <a:bodyPr>
            <a:normAutofit/>
          </a:bodyPr>
          <a:lstStyle/>
          <a:p>
            <a:r>
              <a:rPr lang="en-US" dirty="0"/>
              <a:t>We also added a plugin to generate </a:t>
            </a:r>
            <a:r>
              <a:rPr lang="en-US" dirty="0" err="1"/>
              <a:t>doxygen</a:t>
            </a:r>
            <a:r>
              <a:rPr lang="en-US" dirty="0"/>
              <a:t> comments!  Try it out!</a:t>
            </a:r>
          </a:p>
          <a:p>
            <a:r>
              <a:rPr lang="en-US" dirty="0"/>
              <a:t>1.) Make a function, with any parameters</a:t>
            </a:r>
            <a:br>
              <a:rPr lang="en-US" dirty="0"/>
            </a:br>
            <a:r>
              <a:rPr lang="en-US" dirty="0"/>
              <a:t>2.) On top of the function, start a </a:t>
            </a:r>
            <a:r>
              <a:rPr lang="en-US" dirty="0" err="1"/>
              <a:t>doxygen</a:t>
            </a:r>
            <a:r>
              <a:rPr lang="en-US" dirty="0"/>
              <a:t> block (type “/**” and press enter)</a:t>
            </a:r>
          </a:p>
          <a:p>
            <a:r>
              <a:rPr lang="en-US" dirty="0"/>
              <a:t>The block will be done for you! See next slide</a:t>
            </a:r>
          </a:p>
          <a:p>
            <a:endParaRPr lang="en-US" dirty="0"/>
          </a:p>
          <a:p>
            <a:endParaRPr lang="en-US" dirty="0"/>
          </a:p>
          <a:p>
            <a:endParaRPr lang="en-US" dirty="0"/>
          </a:p>
        </p:txBody>
      </p:sp>
    </p:spTree>
    <p:extLst>
      <p:ext uri="{BB962C8B-B14F-4D97-AF65-F5344CB8AC3E}">
        <p14:creationId xmlns:p14="http://schemas.microsoft.com/office/powerpoint/2010/main" val="3227465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573B8-6C95-4254-8ABB-67A763AFA5C6}"/>
              </a:ext>
            </a:extLst>
          </p:cNvPr>
          <p:cNvSpPr>
            <a:spLocks noGrp="1"/>
          </p:cNvSpPr>
          <p:nvPr>
            <p:ph type="sldNum" sz="quarter" idx="12"/>
          </p:nvPr>
        </p:nvSpPr>
        <p:spPr/>
        <p:txBody>
          <a:bodyPr/>
          <a:lstStyle/>
          <a:p>
            <a:fld id="{8A758EFE-665F-4341-B5B8-2DAEADA52F6C}" type="slidenum">
              <a:rPr lang="en-US" smtClean="0"/>
              <a:pPr/>
              <a:t>32</a:t>
            </a:fld>
            <a:endParaRPr lang="en-US" dirty="0"/>
          </a:p>
        </p:txBody>
      </p:sp>
      <p:sp>
        <p:nvSpPr>
          <p:cNvPr id="3" name="Title 2">
            <a:extLst>
              <a:ext uri="{FF2B5EF4-FFF2-40B4-BE49-F238E27FC236}">
                <a16:creationId xmlns:a16="http://schemas.microsoft.com/office/drawing/2014/main" id="{856458A4-6B59-4522-BEAF-CEB512F8BDEB}"/>
              </a:ext>
            </a:extLst>
          </p:cNvPr>
          <p:cNvSpPr>
            <a:spLocks noGrp="1"/>
          </p:cNvSpPr>
          <p:nvPr>
            <p:ph type="title"/>
          </p:nvPr>
        </p:nvSpPr>
        <p:spPr/>
        <p:txBody>
          <a:bodyPr/>
          <a:lstStyle/>
          <a:p>
            <a:r>
              <a:rPr lang="en-US" dirty="0"/>
              <a:t>Visual Studio Code</a:t>
            </a:r>
          </a:p>
        </p:txBody>
      </p:sp>
      <p:sp>
        <p:nvSpPr>
          <p:cNvPr id="4" name="Content Placeholder 3">
            <a:extLst>
              <a:ext uri="{FF2B5EF4-FFF2-40B4-BE49-F238E27FC236}">
                <a16:creationId xmlns:a16="http://schemas.microsoft.com/office/drawing/2014/main" id="{50AA0F62-1D76-438D-9E07-DDB0ECCF59D3}"/>
              </a:ext>
            </a:extLst>
          </p:cNvPr>
          <p:cNvSpPr>
            <a:spLocks noGrp="1"/>
          </p:cNvSpPr>
          <p:nvPr>
            <p:ph idx="1"/>
          </p:nvPr>
        </p:nvSpPr>
        <p:spPr>
          <a:xfrm>
            <a:off x="310152" y="1002631"/>
            <a:ext cx="7643019" cy="4100887"/>
          </a:xfrm>
        </p:spPr>
        <p:txBody>
          <a:bodyPr>
            <a:normAutofit/>
          </a:bodyPr>
          <a:lstStyle/>
          <a:p>
            <a:endParaRPr lang="en-US" dirty="0"/>
          </a:p>
          <a:p>
            <a:endParaRPr lang="en-US" dirty="0"/>
          </a:p>
          <a:p>
            <a:endParaRPr lang="en-US" dirty="0"/>
          </a:p>
        </p:txBody>
      </p:sp>
      <p:pic>
        <p:nvPicPr>
          <p:cNvPr id="13314" name="Picture 2" descr="Alignment">
            <a:extLst>
              <a:ext uri="{FF2B5EF4-FFF2-40B4-BE49-F238E27FC236}">
                <a16:creationId xmlns:a16="http://schemas.microsoft.com/office/drawing/2014/main" id="{3C681AA1-E736-4833-ADD0-470788200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829" y="1294104"/>
            <a:ext cx="6214742" cy="312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20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lnSpcReduction="10000"/>
          </a:bodyPr>
          <a:lstStyle/>
          <a:p>
            <a:r>
              <a:rPr lang="en-US" dirty="0"/>
              <a:t>1.) Go to your website. In my example, it is:</a:t>
            </a:r>
          </a:p>
          <a:p>
            <a:endParaRPr lang="en-US" dirty="0"/>
          </a:p>
          <a:p>
            <a:r>
              <a:rPr lang="en-US" dirty="0">
                <a:hlinkClick r:id="rId2"/>
              </a:rPr>
              <a:t>https://www.seas.upenn.edu/~edgarc/</a:t>
            </a:r>
            <a:r>
              <a:rPr lang="en-US" dirty="0"/>
              <a:t> </a:t>
            </a:r>
          </a:p>
          <a:p>
            <a:endParaRPr lang="en-US" dirty="0"/>
          </a:p>
          <a:p>
            <a:r>
              <a:rPr lang="en-US" dirty="0"/>
              <a:t>(Notice no file extension)</a:t>
            </a:r>
          </a:p>
          <a:p>
            <a:endParaRPr lang="en-US" dirty="0"/>
          </a:p>
          <a:p>
            <a:endParaRPr lang="en-US" dirty="0"/>
          </a:p>
        </p:txBody>
      </p:sp>
    </p:spTree>
    <p:extLst>
      <p:ext uri="{BB962C8B-B14F-4D97-AF65-F5344CB8AC3E}">
        <p14:creationId xmlns:p14="http://schemas.microsoft.com/office/powerpoint/2010/main" val="327047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On your browser there must be a way to download the certificate for the webpage.</a:t>
            </a:r>
          </a:p>
          <a:p>
            <a:endParaRPr lang="en-US" dirty="0"/>
          </a:p>
          <a:p>
            <a:r>
              <a:rPr lang="en-US" dirty="0"/>
              <a:t>On Chrome : Click on the Lock Icon near the URL and click on certificate</a:t>
            </a:r>
          </a:p>
          <a:p>
            <a:endParaRPr lang="en-US" dirty="0"/>
          </a:p>
          <a:p>
            <a:endParaRPr lang="en-US" dirty="0"/>
          </a:p>
        </p:txBody>
      </p:sp>
      <p:pic>
        <p:nvPicPr>
          <p:cNvPr id="5" name="Picture 4">
            <a:extLst>
              <a:ext uri="{FF2B5EF4-FFF2-40B4-BE49-F238E27FC236}">
                <a16:creationId xmlns:a16="http://schemas.microsoft.com/office/drawing/2014/main" id="{EA1BFEFA-A308-4ECD-8BB6-26D48E221BAF}"/>
              </a:ext>
            </a:extLst>
          </p:cNvPr>
          <p:cNvPicPr>
            <a:picLocks noChangeAspect="1"/>
          </p:cNvPicPr>
          <p:nvPr/>
        </p:nvPicPr>
        <p:blipFill>
          <a:blip r:embed="rId2"/>
          <a:stretch>
            <a:fillRect/>
          </a:stretch>
        </p:blipFill>
        <p:spPr>
          <a:xfrm>
            <a:off x="310152" y="4139785"/>
            <a:ext cx="2371725" cy="333375"/>
          </a:xfrm>
          <a:prstGeom prst="rect">
            <a:avLst/>
          </a:prstGeom>
        </p:spPr>
      </p:pic>
      <p:pic>
        <p:nvPicPr>
          <p:cNvPr id="6" name="Picture 5">
            <a:extLst>
              <a:ext uri="{FF2B5EF4-FFF2-40B4-BE49-F238E27FC236}">
                <a16:creationId xmlns:a16="http://schemas.microsoft.com/office/drawing/2014/main" id="{5D39B214-233F-4AD9-8585-9A77BA38F4A2}"/>
              </a:ext>
            </a:extLst>
          </p:cNvPr>
          <p:cNvPicPr>
            <a:picLocks noChangeAspect="1"/>
          </p:cNvPicPr>
          <p:nvPr/>
        </p:nvPicPr>
        <p:blipFill>
          <a:blip r:embed="rId3"/>
          <a:stretch>
            <a:fillRect/>
          </a:stretch>
        </p:blipFill>
        <p:spPr>
          <a:xfrm>
            <a:off x="3133350" y="2953922"/>
            <a:ext cx="5829300" cy="2705100"/>
          </a:xfrm>
          <a:prstGeom prst="rect">
            <a:avLst/>
          </a:prstGeom>
        </p:spPr>
      </p:pic>
    </p:spTree>
    <p:extLst>
      <p:ext uri="{BB962C8B-B14F-4D97-AF65-F5344CB8AC3E}">
        <p14:creationId xmlns:p14="http://schemas.microsoft.com/office/powerpoint/2010/main" val="315876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4185139" cy="2525712"/>
          </a:xfrm>
        </p:spPr>
        <p:txBody>
          <a:bodyPr>
            <a:normAutofit/>
          </a:bodyPr>
          <a:lstStyle/>
          <a:p>
            <a:r>
              <a:rPr lang="en-US" dirty="0"/>
              <a:t>Go to the Certification Path tab and click on the top certificate path. Then, click on “View Certificate”</a:t>
            </a:r>
          </a:p>
          <a:p>
            <a:endParaRPr lang="en-US" dirty="0"/>
          </a:p>
          <a:p>
            <a:endParaRPr lang="en-US" dirty="0"/>
          </a:p>
        </p:txBody>
      </p:sp>
      <p:pic>
        <p:nvPicPr>
          <p:cNvPr id="6" name="Picture 5">
            <a:extLst>
              <a:ext uri="{FF2B5EF4-FFF2-40B4-BE49-F238E27FC236}">
                <a16:creationId xmlns:a16="http://schemas.microsoft.com/office/drawing/2014/main" id="{8C6BC27A-9EC4-434C-8468-7FE939AE8FCF}"/>
              </a:ext>
            </a:extLst>
          </p:cNvPr>
          <p:cNvPicPr>
            <a:picLocks noChangeAspect="1"/>
          </p:cNvPicPr>
          <p:nvPr/>
        </p:nvPicPr>
        <p:blipFill>
          <a:blip r:embed="rId2"/>
          <a:stretch>
            <a:fillRect/>
          </a:stretch>
        </p:blipFill>
        <p:spPr>
          <a:xfrm>
            <a:off x="4739273" y="899319"/>
            <a:ext cx="3857625" cy="4857750"/>
          </a:xfrm>
          <a:prstGeom prst="rect">
            <a:avLst/>
          </a:prstGeom>
        </p:spPr>
      </p:pic>
    </p:spTree>
    <p:extLst>
      <p:ext uri="{BB962C8B-B14F-4D97-AF65-F5344CB8AC3E}">
        <p14:creationId xmlns:p14="http://schemas.microsoft.com/office/powerpoint/2010/main" val="313032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On the new window that pops up, choose the DETAILS tab, click “Copy to File”</a:t>
            </a:r>
          </a:p>
          <a:p>
            <a:endParaRPr lang="en-US" dirty="0"/>
          </a:p>
          <a:p>
            <a:endParaRPr lang="en-US" dirty="0"/>
          </a:p>
        </p:txBody>
      </p:sp>
      <p:pic>
        <p:nvPicPr>
          <p:cNvPr id="9" name="Picture 8">
            <a:extLst>
              <a:ext uri="{FF2B5EF4-FFF2-40B4-BE49-F238E27FC236}">
                <a16:creationId xmlns:a16="http://schemas.microsoft.com/office/drawing/2014/main" id="{26020D96-5450-45C1-842B-95ECA0914B2F}"/>
              </a:ext>
            </a:extLst>
          </p:cNvPr>
          <p:cNvPicPr>
            <a:picLocks noChangeAspect="1"/>
          </p:cNvPicPr>
          <p:nvPr/>
        </p:nvPicPr>
        <p:blipFill>
          <a:blip r:embed="rId2"/>
          <a:stretch>
            <a:fillRect/>
          </a:stretch>
        </p:blipFill>
        <p:spPr>
          <a:xfrm>
            <a:off x="4815887" y="1322361"/>
            <a:ext cx="3410420" cy="4294603"/>
          </a:xfrm>
          <a:prstGeom prst="rect">
            <a:avLst/>
          </a:prstGeom>
        </p:spPr>
      </p:pic>
    </p:spTree>
    <p:extLst>
      <p:ext uri="{BB962C8B-B14F-4D97-AF65-F5344CB8AC3E}">
        <p14:creationId xmlns:p14="http://schemas.microsoft.com/office/powerpoint/2010/main" val="9488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Click Next and Next, going thru the default settings. Store your file with a short name – I recommend your Penn login</a:t>
            </a:r>
          </a:p>
          <a:p>
            <a:endParaRPr lang="en-US" dirty="0"/>
          </a:p>
        </p:txBody>
      </p:sp>
      <p:pic>
        <p:nvPicPr>
          <p:cNvPr id="8" name="Picture 7">
            <a:extLst>
              <a:ext uri="{FF2B5EF4-FFF2-40B4-BE49-F238E27FC236}">
                <a16:creationId xmlns:a16="http://schemas.microsoft.com/office/drawing/2014/main" id="{53731EDB-49F0-4426-AE55-4ABB7E075E07}"/>
              </a:ext>
            </a:extLst>
          </p:cNvPr>
          <p:cNvPicPr>
            <a:picLocks noChangeAspect="1"/>
          </p:cNvPicPr>
          <p:nvPr/>
        </p:nvPicPr>
        <p:blipFill>
          <a:blip r:embed="rId2"/>
          <a:stretch>
            <a:fillRect/>
          </a:stretch>
        </p:blipFill>
        <p:spPr>
          <a:xfrm>
            <a:off x="2771335" y="2230384"/>
            <a:ext cx="2955900" cy="2861974"/>
          </a:xfrm>
          <a:prstGeom prst="rect">
            <a:avLst/>
          </a:prstGeom>
        </p:spPr>
      </p:pic>
    </p:spTree>
    <p:extLst>
      <p:ext uri="{BB962C8B-B14F-4D97-AF65-F5344CB8AC3E}">
        <p14:creationId xmlns:p14="http://schemas.microsoft.com/office/powerpoint/2010/main" val="161118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Intro</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Open Atmel Studio and generate a new SAMW25 Firmware Update project (</a:t>
            </a:r>
            <a:r>
              <a:rPr lang="en-US" b="1" dirty="0"/>
              <a:t>File-&gt;New-?Example Project).</a:t>
            </a:r>
            <a:r>
              <a:rPr lang="en-US" dirty="0"/>
              <a:t> NOTE: Please make the project in a SHORT PATH. Long paths have made the batch file we have to run fail.</a:t>
            </a:r>
          </a:p>
          <a:p>
            <a:endParaRPr lang="en-US" dirty="0"/>
          </a:p>
        </p:txBody>
      </p:sp>
      <p:pic>
        <p:nvPicPr>
          <p:cNvPr id="5" name="Picture 4">
            <a:extLst>
              <a:ext uri="{FF2B5EF4-FFF2-40B4-BE49-F238E27FC236}">
                <a16:creationId xmlns:a16="http://schemas.microsoft.com/office/drawing/2014/main" id="{AB7DD21A-FE07-4499-B0C4-D716BB2C235F}"/>
              </a:ext>
            </a:extLst>
          </p:cNvPr>
          <p:cNvPicPr>
            <a:picLocks noChangeAspect="1"/>
          </p:cNvPicPr>
          <p:nvPr/>
        </p:nvPicPr>
        <p:blipFill>
          <a:blip r:embed="rId2"/>
          <a:stretch>
            <a:fillRect/>
          </a:stretch>
        </p:blipFill>
        <p:spPr>
          <a:xfrm>
            <a:off x="2334051" y="2500559"/>
            <a:ext cx="4613949" cy="3169926"/>
          </a:xfrm>
          <a:prstGeom prst="rect">
            <a:avLst/>
          </a:prstGeom>
        </p:spPr>
      </p:pic>
    </p:spTree>
    <p:extLst>
      <p:ext uri="{BB962C8B-B14F-4D97-AF65-F5344CB8AC3E}">
        <p14:creationId xmlns:p14="http://schemas.microsoft.com/office/powerpoint/2010/main" val="1490121632"/>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57586</TotalTime>
  <Words>866</Words>
  <Application>Microsoft Office PowerPoint</Application>
  <PresentationFormat>On-screen Show (16:10)</PresentationFormat>
  <Paragraphs>119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vt:lpstr>
      <vt:lpstr>Gill Sans MT</vt:lpstr>
      <vt:lpstr>Office Theme</vt:lpstr>
      <vt:lpstr>ESE516 CLOUD STARTER</vt:lpstr>
      <vt:lpstr>Annex – how to set up SAMW25 for access to Penn’s HTTPS server</vt:lpstr>
      <vt:lpstr>Intro</vt:lpstr>
      <vt:lpstr>Intro</vt:lpstr>
      <vt:lpstr>Intro</vt:lpstr>
      <vt:lpstr>Intro</vt:lpstr>
      <vt:lpstr>Intro</vt:lpstr>
      <vt:lpstr>Intro</vt:lpstr>
      <vt:lpstr>Intro</vt:lpstr>
      <vt:lpstr>Intro</vt:lpstr>
      <vt:lpstr>PowerPoint Presentation</vt:lpstr>
      <vt:lpstr>PowerPoint Presentation</vt:lpstr>
      <vt:lpstr>Annex – how to get Microchip Studio to FINALLY format code nicely!</vt:lpstr>
      <vt:lpstr>Installing CLANG-FORMAT</vt:lpstr>
      <vt:lpstr>Installing CLANG-FORMAT</vt:lpstr>
      <vt:lpstr>Installing CLANG-FORMAT</vt:lpstr>
      <vt:lpstr>Installing CLANG-FORMAT</vt:lpstr>
      <vt:lpstr>Installing CLANG-FORMAT</vt:lpstr>
      <vt:lpstr>Installing CLANG-FORMAT</vt:lpstr>
      <vt:lpstr>Installing CLANG-FORMAT</vt:lpstr>
      <vt:lpstr>Installing CLANG-FORMAT</vt:lpstr>
      <vt:lpstr>Installing CLANG-FORMAT</vt:lpstr>
      <vt:lpstr>Night mode</vt:lpstr>
      <vt:lpstr>Using another text editor</vt:lpstr>
      <vt:lpstr>Visual Studio Code</vt:lpstr>
      <vt:lpstr>Visual Studio Code</vt:lpstr>
      <vt:lpstr>Visual Studio Code</vt:lpstr>
      <vt:lpstr>Visual Studio Code</vt:lpstr>
      <vt:lpstr>Visual Studio Code</vt:lpstr>
      <vt:lpstr>Visual Studio Code</vt:lpstr>
      <vt:lpstr>Visual Studio Code</vt:lpstr>
      <vt:lpstr>Visual Studio Code</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Eduardo Garcia</cp:lastModifiedBy>
  <cp:revision>481</cp:revision>
  <dcterms:created xsi:type="dcterms:W3CDTF">2017-09-22T15:37:04Z</dcterms:created>
  <dcterms:modified xsi:type="dcterms:W3CDTF">2022-04-14T04:14:55Z</dcterms:modified>
</cp:coreProperties>
</file>