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59" r:id="rId5"/>
    <p:sldId id="270" r:id="rId6"/>
    <p:sldId id="263" r:id="rId7"/>
    <p:sldId id="268" r:id="rId8"/>
    <p:sldId id="267" r:id="rId9"/>
    <p:sldId id="269" r:id="rId10"/>
    <p:sldId id="271" r:id="rId11"/>
    <p:sldId id="265" r:id="rId12"/>
    <p:sldId id="274" r:id="rId13"/>
    <p:sldId id="272" r:id="rId14"/>
    <p:sldId id="266" r:id="rId15"/>
    <p:sldId id="264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51" autoAdjust="0"/>
  </p:normalViewPr>
  <p:slideViewPr>
    <p:cSldViewPr snapToGrid="0">
      <p:cViewPr varScale="1">
        <p:scale>
          <a:sx n="65" d="100"/>
          <a:sy n="65" d="100"/>
        </p:scale>
        <p:origin x="91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32B91-6842-4E7B-8658-370172B8B0C3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64BD0-0C9F-4CA2-8163-F8B5E5213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8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64BD0-0C9F-4CA2-8163-F8B5E52131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18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64BD0-0C9F-4CA2-8163-F8B5E52131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13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64BD0-0C9F-4CA2-8163-F8B5E52131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64BD0-0C9F-4CA2-8163-F8B5E52131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24CA-19E7-43ED-A8C8-9BF56BB13F62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BBEA-853C-4B42-96C4-5E444C23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24CA-19E7-43ED-A8C8-9BF56BB13F62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BBEA-853C-4B42-96C4-5E444C23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2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24CA-19E7-43ED-A8C8-9BF56BB13F62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BBEA-853C-4B42-96C4-5E444C23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24CA-19E7-43ED-A8C8-9BF56BB13F62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BBEA-853C-4B42-96C4-5E444C23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0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24CA-19E7-43ED-A8C8-9BF56BB13F62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BBEA-853C-4B42-96C4-5E444C23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1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24CA-19E7-43ED-A8C8-9BF56BB13F62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BBEA-853C-4B42-96C4-5E444C23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24CA-19E7-43ED-A8C8-9BF56BB13F62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BBEA-853C-4B42-96C4-5E444C23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24CA-19E7-43ED-A8C8-9BF56BB13F62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BBEA-853C-4B42-96C4-5E444C23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5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24CA-19E7-43ED-A8C8-9BF56BB13F62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BBEA-853C-4B42-96C4-5E444C23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1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24CA-19E7-43ED-A8C8-9BF56BB13F62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BBEA-853C-4B42-96C4-5E444C23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24CA-19E7-43ED-A8C8-9BF56BB13F62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BBEA-853C-4B42-96C4-5E444C23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6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24CA-19E7-43ED-A8C8-9BF56BB13F62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0BBEA-853C-4B42-96C4-5E444C23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2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Final Project </a:t>
            </a:r>
            <a:b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Computational Physics 6860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99318"/>
            <a:ext cx="9144000" cy="16557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Abir </a:t>
            </a:r>
            <a:r>
              <a:rPr lang="en-US" sz="2800" b="1" dirty="0" err="1" smtClean="0"/>
              <a:t>Maarouf</a:t>
            </a:r>
            <a:r>
              <a:rPr lang="en-US" sz="2800" b="1" dirty="0" smtClean="0"/>
              <a:t> , Derek Hazard, </a:t>
            </a:r>
            <a:r>
              <a:rPr lang="en-US" sz="2800" b="1" dirty="0" err="1" smtClean="0"/>
              <a:t>Utsab</a:t>
            </a:r>
            <a:r>
              <a:rPr lang="en-US" sz="2800" b="1" dirty="0" smtClean="0"/>
              <a:t> Shrestha, </a:t>
            </a:r>
            <a:r>
              <a:rPr lang="en-US" sz="2800" b="1" dirty="0" err="1" smtClean="0"/>
              <a:t>Joydeep</a:t>
            </a:r>
            <a:r>
              <a:rPr lang="en-US" sz="2800" b="1" dirty="0" smtClean="0"/>
              <a:t> Roy</a:t>
            </a:r>
          </a:p>
          <a:p>
            <a:r>
              <a:rPr lang="en-US" sz="2800" b="1" dirty="0" smtClean="0"/>
              <a:t>Friday 4/25/2014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1207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Excecutable</a:t>
            </a: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        Macro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1765" y="5022379"/>
            <a:ext cx="4130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u="sng" dirty="0" err="1" smtClean="0">
                <a:solidFill>
                  <a:schemeClr val="accent2">
                    <a:lumMod val="75000"/>
                  </a:schemeClr>
                </a:solidFill>
              </a:rPr>
              <a:t>ResonanceDecay.C</a:t>
            </a:r>
            <a:endParaRPr lang="en-US" sz="4000" b="1" u="sng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3995" y="5022379"/>
            <a:ext cx="4550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u="sng" dirty="0" err="1" smtClean="0">
                <a:solidFill>
                  <a:schemeClr val="accent2">
                    <a:lumMod val="75000"/>
                  </a:schemeClr>
                </a:solidFill>
              </a:rPr>
              <a:t>AnalyseResonance.C</a:t>
            </a:r>
            <a:endParaRPr lang="en-US" sz="4000" b="1" u="sng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8802807" y="3760839"/>
            <a:ext cx="1980" cy="1152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060773" y="3760839"/>
            <a:ext cx="21640" cy="12615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1765" y="5730265"/>
            <a:ext cx="39074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To create the events and decays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boost them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save in a tree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97302" y="5730265"/>
            <a:ext cx="39786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To read the results from the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Calculate the invariant mass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Repeat for all the saved events</a:t>
            </a:r>
          </a:p>
        </p:txBody>
      </p:sp>
    </p:spTree>
    <p:extLst>
      <p:ext uri="{BB962C8B-B14F-4D97-AF65-F5344CB8AC3E}">
        <p14:creationId xmlns:p14="http://schemas.microsoft.com/office/powerpoint/2010/main" val="243312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9024"/>
            <a:ext cx="10515600" cy="1325563"/>
          </a:xfrm>
        </p:spPr>
        <p:txBody>
          <a:bodyPr/>
          <a:lstStyle/>
          <a:p>
            <a:pPr algn="ctr"/>
            <a:r>
              <a:rPr lang="en-US" b="1" u="sng" dirty="0" err="1" smtClean="0">
                <a:solidFill>
                  <a:schemeClr val="accent2">
                    <a:lumMod val="75000"/>
                  </a:schemeClr>
                </a:solidFill>
              </a:rPr>
              <a:t>ResonanceDecay.C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56" y="718354"/>
            <a:ext cx="5264459" cy="32829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8211" b="48927"/>
          <a:stretch/>
        </p:blipFill>
        <p:spPr>
          <a:xfrm>
            <a:off x="256456" y="4164037"/>
            <a:ext cx="5264459" cy="244777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152267" y="1049840"/>
            <a:ext cx="3303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accent6">
                    <a:lumMod val="75000"/>
                  </a:schemeClr>
                </a:solidFill>
              </a:rPr>
              <a:t>Setting up the decay </a:t>
            </a:r>
            <a:endParaRPr lang="en-US" sz="28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ight Bracket 8"/>
          <p:cNvSpPr/>
          <p:nvPr/>
        </p:nvSpPr>
        <p:spPr>
          <a:xfrm>
            <a:off x="5751592" y="2455359"/>
            <a:ext cx="655092" cy="139331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accent1">
                    <a:lumMod val="50000"/>
                  </a:schemeClr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37361" y="2188073"/>
            <a:ext cx="50950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accent1">
                    <a:lumMod val="75000"/>
                  </a:schemeClr>
                </a:solidFill>
              </a:rPr>
              <a:t>user defined values: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mass of daughter particles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Mass of mother particle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Momentum of mother after boost in z direction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Names of daughter particles depending on the decay taking place 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ight Bracket 10"/>
          <p:cNvSpPr/>
          <p:nvPr/>
        </p:nvSpPr>
        <p:spPr>
          <a:xfrm>
            <a:off x="5751592" y="4530834"/>
            <a:ext cx="655092" cy="1393310"/>
          </a:xfrm>
          <a:prstGeom prst="rightBracket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accent1">
                    <a:lumMod val="50000"/>
                  </a:schemeClr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6684" y="4873546"/>
            <a:ext cx="5095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Setting up the tree and pointing the event to the created branch 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657600" y="6386732"/>
            <a:ext cx="27490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06683" y="6032789"/>
            <a:ext cx="5621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Seed Random number generator to select the angle at which the daughter particles are decayed at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0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9024"/>
            <a:ext cx="10515600" cy="1325563"/>
          </a:xfrm>
        </p:spPr>
        <p:txBody>
          <a:bodyPr/>
          <a:lstStyle/>
          <a:p>
            <a:pPr algn="ctr"/>
            <a:r>
              <a:rPr lang="en-US" b="1" u="sng" dirty="0" err="1" smtClean="0">
                <a:solidFill>
                  <a:schemeClr val="accent2">
                    <a:lumMod val="75000"/>
                  </a:schemeClr>
                </a:solidFill>
              </a:rPr>
              <a:t>ResonanceDecay.C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1474" r="17338"/>
          <a:stretch/>
        </p:blipFill>
        <p:spPr>
          <a:xfrm>
            <a:off x="142528" y="806934"/>
            <a:ext cx="5794037" cy="226019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28" y="3088258"/>
            <a:ext cx="5794037" cy="367126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33" name="Group 32"/>
          <p:cNvGrpSpPr/>
          <p:nvPr/>
        </p:nvGrpSpPr>
        <p:grpSpPr>
          <a:xfrm>
            <a:off x="5961580" y="652908"/>
            <a:ext cx="6230420" cy="4130410"/>
            <a:chOff x="6037385" y="-61433"/>
            <a:chExt cx="6230420" cy="4130410"/>
          </a:xfrm>
        </p:grpSpPr>
        <p:sp>
          <p:nvSpPr>
            <p:cNvPr id="22" name="Curved Up Arrow 21"/>
            <p:cNvSpPr/>
            <p:nvPr/>
          </p:nvSpPr>
          <p:spPr>
            <a:xfrm rot="15043291">
              <a:off x="8901909" y="1085480"/>
              <a:ext cx="877072" cy="689664"/>
            </a:xfrm>
            <a:prstGeom prst="curvedUpArrow">
              <a:avLst>
                <a:gd name="adj1" fmla="val 4449"/>
                <a:gd name="adj2" fmla="val 50000"/>
                <a:gd name="adj3" fmla="val 107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6302326" y="2082017"/>
              <a:ext cx="5598942" cy="28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632236" y="621244"/>
              <a:ext cx="5285793" cy="2586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886923" y="250563"/>
              <a:ext cx="56271" cy="3818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10581595" y="672091"/>
              <a:ext cx="920756" cy="67524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pion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8394553" y="1624816"/>
              <a:ext cx="1041010" cy="970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Rho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47336" y="3137607"/>
              <a:ext cx="12394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180+</a:t>
              </a:r>
              <a:r>
                <a:rPr lang="el-GR" sz="3200" b="1" dirty="0" smtClean="0">
                  <a:solidFill>
                    <a:srgbClr val="FF0000"/>
                  </a:solidFill>
                </a:rPr>
                <a:t>θ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058873" y="1216961"/>
              <a:ext cx="4090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200" b="1" dirty="0" smtClean="0">
                  <a:solidFill>
                    <a:srgbClr val="FF0000"/>
                  </a:solidFill>
                </a:rPr>
                <a:t>θ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Curved Up Arrow 22"/>
            <p:cNvSpPr/>
            <p:nvPr/>
          </p:nvSpPr>
          <p:spPr>
            <a:xfrm rot="2400761">
              <a:off x="8069435" y="2552224"/>
              <a:ext cx="877072" cy="689664"/>
            </a:xfrm>
            <a:prstGeom prst="curvedUpArrow">
              <a:avLst>
                <a:gd name="adj1" fmla="val 4449"/>
                <a:gd name="adj2" fmla="val 50000"/>
                <a:gd name="adj3" fmla="val 107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Arc 23"/>
            <p:cNvSpPr/>
            <p:nvPr/>
          </p:nvSpPr>
          <p:spPr>
            <a:xfrm>
              <a:off x="9125624" y="1760609"/>
              <a:ext cx="824447" cy="699083"/>
            </a:xfrm>
            <a:prstGeom prst="arc">
              <a:avLst>
                <a:gd name="adj1" fmla="val 16754911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Arc 24"/>
            <p:cNvSpPr/>
            <p:nvPr/>
          </p:nvSpPr>
          <p:spPr>
            <a:xfrm rot="11748256">
              <a:off x="7801145" y="1859665"/>
              <a:ext cx="824447" cy="699083"/>
            </a:xfrm>
            <a:prstGeom prst="arc">
              <a:avLst>
                <a:gd name="adj1" fmla="val 16754911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423412" y="1698105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b="1" dirty="0" smtClean="0">
                  <a:solidFill>
                    <a:srgbClr val="00B050"/>
                  </a:solidFill>
                </a:rPr>
                <a:t>φ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14184" y="2141647"/>
              <a:ext cx="1088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180+ </a:t>
              </a:r>
              <a:r>
                <a:rPr lang="el-GR" sz="2400" b="1" dirty="0" smtClean="0">
                  <a:solidFill>
                    <a:srgbClr val="00B050"/>
                  </a:solidFill>
                </a:rPr>
                <a:t>φ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037385" y="2859237"/>
              <a:ext cx="920756" cy="67524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pion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865686" y="-61433"/>
              <a:ext cx="3273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z</a:t>
              </a:r>
              <a:endParaRPr lang="en-US" sz="28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918029" y="1760608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x</a:t>
              </a:r>
              <a:endParaRPr lang="en-US" sz="28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901268" y="250563"/>
              <a:ext cx="354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y</a:t>
              </a:r>
              <a:endParaRPr lang="en-US" sz="2800" b="1" dirty="0"/>
            </a:p>
          </p:txBody>
        </p:sp>
      </p:grpSp>
      <p:sp>
        <p:nvSpPr>
          <p:cNvPr id="34" name="Right Bracket 33"/>
          <p:cNvSpPr/>
          <p:nvPr/>
        </p:nvSpPr>
        <p:spPr>
          <a:xfrm>
            <a:off x="6022893" y="1616858"/>
            <a:ext cx="485393" cy="1381311"/>
          </a:xfrm>
          <a:prstGeom prst="rightBracke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307102" y="4684305"/>
            <a:ext cx="4575234" cy="42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011680" y="5230370"/>
            <a:ext cx="4861425" cy="41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020911" y="4985933"/>
            <a:ext cx="4861425" cy="22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913896" y="4842780"/>
            <a:ext cx="4867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Each daughter particle starts with p=0 and receives half the mother energy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894472" y="6443004"/>
            <a:ext cx="14689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36565" y="5582371"/>
            <a:ext cx="36641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Evaluating the momentum of daughter particles and creating track to save their information within </a:t>
            </a:r>
            <a:endParaRPr lang="en-US" sz="2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9062109" y="5811421"/>
                <a:ext cx="3664102" cy="63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109" y="5811421"/>
                <a:ext cx="3664102" cy="6315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49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9024"/>
            <a:ext cx="10515600" cy="1325563"/>
          </a:xfrm>
        </p:spPr>
        <p:txBody>
          <a:bodyPr/>
          <a:lstStyle/>
          <a:p>
            <a:pPr algn="ctr"/>
            <a:r>
              <a:rPr lang="en-US" b="1" u="sng" dirty="0" err="1" smtClean="0">
                <a:solidFill>
                  <a:schemeClr val="accent2">
                    <a:lumMod val="75000"/>
                  </a:schemeClr>
                </a:solidFill>
              </a:rPr>
              <a:t>ResonanceDecay.C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153" y="1076539"/>
            <a:ext cx="7244413" cy="54899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85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102" y="-264157"/>
            <a:ext cx="10515600" cy="1325563"/>
          </a:xfrm>
        </p:spPr>
        <p:txBody>
          <a:bodyPr/>
          <a:lstStyle/>
          <a:p>
            <a:pPr algn="ctr"/>
            <a:r>
              <a:rPr lang="en-US" b="1" u="sng" dirty="0" err="1" smtClean="0">
                <a:solidFill>
                  <a:schemeClr val="accent2">
                    <a:lumMod val="75000"/>
                  </a:schemeClr>
                </a:solidFill>
              </a:rPr>
              <a:t>AnalyseDecay.C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92" y="763923"/>
            <a:ext cx="4868350" cy="392842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92" y="5015802"/>
            <a:ext cx="8658225" cy="17145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59793" y="3848460"/>
                <a:ext cx="5566909" cy="84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Invariant mass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𝒎𝒐𝒕𝒉𝒆𝒓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/>
                            </m:sSubSup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/>
                            </m:sSubSup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793" y="3848460"/>
                <a:ext cx="5566909" cy="843885"/>
              </a:xfrm>
              <a:prstGeom prst="rect">
                <a:avLst/>
              </a:prstGeom>
              <a:blipFill rotWithShape="0">
                <a:blip r:embed="rId4"/>
                <a:stretch>
                  <a:fillRect l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ent-Up Arrow 7"/>
          <p:cNvSpPr/>
          <p:nvPr/>
        </p:nvSpPr>
        <p:spPr>
          <a:xfrm>
            <a:off x="9114043" y="4911213"/>
            <a:ext cx="1563789" cy="1445342"/>
          </a:xfrm>
          <a:prstGeom prst="bentUpArrow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010159" y="832461"/>
            <a:ext cx="4812921" cy="2862322"/>
            <a:chOff x="6921666" y="876704"/>
            <a:chExt cx="4812921" cy="2862322"/>
          </a:xfrm>
        </p:grpSpPr>
        <p:sp>
          <p:nvSpPr>
            <p:cNvPr id="10" name="TextBox 9"/>
            <p:cNvSpPr txBox="1"/>
            <p:nvPr/>
          </p:nvSpPr>
          <p:spPr>
            <a:xfrm>
              <a:off x="6921666" y="876704"/>
              <a:ext cx="4812921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Accessing Tree</a:t>
              </a:r>
            </a:p>
            <a:p>
              <a:pPr algn="ctr"/>
              <a:endParaRPr lang="en-US" sz="2000" b="1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/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Branch </a:t>
              </a:r>
            </a:p>
            <a:p>
              <a:pPr algn="ctr"/>
              <a:endParaRPr lang="en-US" sz="2000" b="1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/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Event </a:t>
              </a:r>
            </a:p>
            <a:p>
              <a:pPr algn="ctr"/>
              <a:endParaRPr lang="en-US" sz="2000" b="1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/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Entry (Tracks)</a:t>
              </a:r>
            </a:p>
            <a:p>
              <a:pPr algn="ctr"/>
              <a:endParaRPr lang="en-US" sz="2000" b="1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/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Calculate the invariant </a:t>
              </a:r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mass for each event </a:t>
              </a:r>
              <a:endParaRPr lang="en-US" sz="2000" b="1" dirty="0" smtClean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9114043" y="1281759"/>
              <a:ext cx="428163" cy="2218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9114042" y="1876012"/>
              <a:ext cx="428163" cy="2218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099292" y="2538556"/>
              <a:ext cx="428163" cy="2218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9099291" y="3190326"/>
              <a:ext cx="428163" cy="2218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263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19" y="-180785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Final result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2" y="810419"/>
            <a:ext cx="5629275" cy="3190875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0586"/>
          <a:stretch/>
        </p:blipFill>
        <p:spPr>
          <a:xfrm>
            <a:off x="115081" y="4394388"/>
            <a:ext cx="5629275" cy="2354239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971571" y="4001294"/>
            <a:ext cx="191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Up to 1000 events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87195" y="497950"/>
            <a:ext cx="1601339" cy="200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394507" y="438688"/>
            <a:ext cx="1601339" cy="200392"/>
          </a:xfrm>
          <a:prstGeom prst="straightConnector1">
            <a:avLst/>
          </a:prstGeom>
          <a:ln w="38100">
            <a:tailEnd type="triangle"/>
          </a:ln>
          <a:scene3d>
            <a:camera prst="orthographicFront">
              <a:rot lat="0" lon="0" rev="99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74" y="853231"/>
            <a:ext cx="3152775" cy="2524125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t="42285" b="-358"/>
          <a:stretch/>
        </p:blipFill>
        <p:spPr>
          <a:xfrm>
            <a:off x="7762874" y="4429125"/>
            <a:ext cx="3152775" cy="231950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7294851" y="3420169"/>
            <a:ext cx="4729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Evaluate the invariant mass for all stored events, and the same value of 775 MeV confirms that the program is running smoothly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02" y="252264"/>
            <a:ext cx="1147208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We have also included a Readme text file to help with setting out the environment and running the code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3032"/>
          <a:stretch/>
        </p:blipFill>
        <p:spPr>
          <a:xfrm>
            <a:off x="168891" y="2104700"/>
            <a:ext cx="5481142" cy="356904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481"/>
          <a:stretch/>
        </p:blipFill>
        <p:spPr>
          <a:xfrm>
            <a:off x="5765184" y="2104700"/>
            <a:ext cx="6257925" cy="356904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0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solidFill>
                  <a:srgbClr val="FF0000"/>
                </a:solidFill>
              </a:rPr>
              <a:t>Problem: </a:t>
            </a:r>
            <a:endParaRPr lang="en-US" sz="4800" b="1" u="sng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75"/>
          <a:stretch/>
        </p:blipFill>
        <p:spPr>
          <a:xfrm>
            <a:off x="-176131" y="1325563"/>
            <a:ext cx="10649628" cy="532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solidFill>
                  <a:srgbClr val="FF0000"/>
                </a:solidFill>
              </a:rPr>
              <a:t>What we need </a:t>
            </a:r>
            <a:endParaRPr lang="en-US" sz="4800" b="1" u="sn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75"/>
          <a:stretch/>
        </p:blipFill>
        <p:spPr>
          <a:xfrm>
            <a:off x="-176131" y="1325563"/>
            <a:ext cx="10649628" cy="532701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6469039" y="3630304"/>
            <a:ext cx="1692322" cy="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402086" y="4855599"/>
            <a:ext cx="1692322" cy="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983827" y="5365842"/>
            <a:ext cx="1692322" cy="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82360" y="3399471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Rho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97382" y="4666523"/>
            <a:ext cx="1778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Momentum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94514" y="5128188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Tree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0047027" y="4217558"/>
            <a:ext cx="321444" cy="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496196" y="3607462"/>
            <a:ext cx="279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TLorentz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vector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944815" y="3824214"/>
            <a:ext cx="528682" cy="3933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943408" y="4229307"/>
            <a:ext cx="530089" cy="3640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96196" y="3976794"/>
            <a:ext cx="21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Event class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96196" y="4408685"/>
            <a:ext cx="21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Track class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9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u="sng" dirty="0" smtClean="0">
                <a:solidFill>
                  <a:srgbClr val="FF0000"/>
                </a:solidFill>
              </a:rPr>
              <a:t>How to perform the Boost</a:t>
            </a:r>
            <a:endParaRPr lang="en-US" sz="4800" b="1" u="sng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" y="962239"/>
            <a:ext cx="4300111" cy="35484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2963" y="6488668"/>
            <a:ext cx="4590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http://en.wikipedia.org/wiki/Lorentz_transformation</a:t>
            </a:r>
            <a:endParaRPr lang="en-US" sz="1600" dirty="0"/>
          </a:p>
        </p:txBody>
      </p:sp>
      <p:sp>
        <p:nvSpPr>
          <p:cNvPr id="7" name="Right Arrow 6"/>
          <p:cNvSpPr/>
          <p:nvPr/>
        </p:nvSpPr>
        <p:spPr>
          <a:xfrm>
            <a:off x="3789866" y="2129864"/>
            <a:ext cx="1746913" cy="1173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Boost in the z direction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48543"/>
          <a:stretch/>
        </p:blipFill>
        <p:spPr>
          <a:xfrm>
            <a:off x="5595168" y="1160925"/>
            <a:ext cx="5360601" cy="1310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56523" b="78777"/>
          <a:stretch/>
        </p:blipFill>
        <p:spPr>
          <a:xfrm>
            <a:off x="6735170" y="2715036"/>
            <a:ext cx="3879486" cy="1177070"/>
          </a:xfrm>
          <a:prstGeom prst="rect">
            <a:avLst/>
          </a:prstGeom>
        </p:spPr>
      </p:pic>
      <p:sp>
        <p:nvSpPr>
          <p:cNvPr id="12" name="Curved Left Arrow 11"/>
          <p:cNvSpPr/>
          <p:nvPr/>
        </p:nvSpPr>
        <p:spPr>
          <a:xfrm>
            <a:off x="10916361" y="1325563"/>
            <a:ext cx="701296" cy="22047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19319" y="4211170"/>
            <a:ext cx="2320119" cy="1137594"/>
            <a:chOff x="7514853" y="4389748"/>
            <a:chExt cx="2320119" cy="113759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/>
            <a:srcRect l="14928" t="70876" r="48336" b="7320"/>
            <a:stretch/>
          </p:blipFill>
          <p:spPr>
            <a:xfrm>
              <a:off x="7560860" y="4444339"/>
              <a:ext cx="2156347" cy="1028413"/>
            </a:xfrm>
            <a:prstGeom prst="rect">
              <a:avLst/>
            </a:prstGeom>
          </p:spPr>
        </p:pic>
        <p:sp>
          <p:nvSpPr>
            <p:cNvPr id="13" name="Frame 12"/>
            <p:cNvSpPr/>
            <p:nvPr/>
          </p:nvSpPr>
          <p:spPr>
            <a:xfrm>
              <a:off x="7514853" y="4389748"/>
              <a:ext cx="2320119" cy="1137594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128016" y="5667828"/>
            <a:ext cx="690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So, we can use the boost command available in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TLorentz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 vector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l="8657" r="27911"/>
          <a:stretch/>
        </p:blipFill>
        <p:spPr>
          <a:xfrm>
            <a:off x="7288564" y="5979583"/>
            <a:ext cx="2772697" cy="87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Shared libraries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8560" y="3930555"/>
            <a:ext cx="27170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u="sng" dirty="0" smtClean="0">
                <a:solidFill>
                  <a:schemeClr val="accent2">
                    <a:lumMod val="75000"/>
                  </a:schemeClr>
                </a:solidFill>
              </a:rPr>
              <a:t>Event class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</a:rPr>
              <a:t>event.h</a:t>
            </a:r>
            <a:endParaRPr lang="en-US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</a:rPr>
              <a:t>vent.C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4765" y="3930555"/>
            <a:ext cx="26493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u="sng" dirty="0" smtClean="0">
                <a:solidFill>
                  <a:schemeClr val="accent2">
                    <a:lumMod val="75000"/>
                  </a:schemeClr>
                </a:solidFill>
              </a:rPr>
              <a:t>Track class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</a:rPr>
              <a:t>track.h</a:t>
            </a:r>
            <a:endParaRPr lang="en-US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</a:rPr>
              <a:t>track.C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405264" y="-126196"/>
            <a:ext cx="19781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err="1" smtClean="0">
                <a:solidFill>
                  <a:schemeClr val="accent2">
                    <a:lumMod val="75000"/>
                  </a:schemeClr>
                </a:solidFill>
              </a:rPr>
              <a:t>Track.h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4870" y="849697"/>
            <a:ext cx="6477000" cy="5907596"/>
            <a:chOff x="114870" y="904289"/>
            <a:chExt cx="6477000" cy="59075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t="7311" r="25439"/>
            <a:stretch/>
          </p:blipFill>
          <p:spPr>
            <a:xfrm>
              <a:off x="114870" y="904289"/>
              <a:ext cx="6477000" cy="371684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r="1758"/>
            <a:stretch/>
          </p:blipFill>
          <p:spPr>
            <a:xfrm>
              <a:off x="114870" y="4621135"/>
              <a:ext cx="6477000" cy="21907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cxnSp>
        <p:nvCxnSpPr>
          <p:cNvPr id="12" name="Straight Arrow Connector 11"/>
          <p:cNvCxnSpPr/>
          <p:nvPr/>
        </p:nvCxnSpPr>
        <p:spPr>
          <a:xfrm>
            <a:off x="4326340" y="2593075"/>
            <a:ext cx="305709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45989" y="2362242"/>
            <a:ext cx="4642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Using the 4 vector: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TLorentzVector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623146" y="4383212"/>
            <a:ext cx="91269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98389" y="4152380"/>
            <a:ext cx="4642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Constructor is defined using the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name of the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partice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Rest mass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Phi : azimutha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angle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Theta: polar angle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Momentum </a:t>
            </a:r>
          </a:p>
        </p:txBody>
      </p:sp>
    </p:spTree>
    <p:extLst>
      <p:ext uri="{BB962C8B-B14F-4D97-AF65-F5344CB8AC3E}">
        <p14:creationId xmlns:p14="http://schemas.microsoft.com/office/powerpoint/2010/main" val="108240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64564"/>
            <a:ext cx="10515600" cy="1325563"/>
          </a:xfrm>
        </p:spPr>
        <p:txBody>
          <a:bodyPr/>
          <a:lstStyle/>
          <a:p>
            <a:pPr algn="ctr"/>
            <a:r>
              <a:rPr lang="en-US" b="1" u="sng" dirty="0" err="1" smtClean="0">
                <a:solidFill>
                  <a:schemeClr val="accent2">
                    <a:lumMod val="75000"/>
                  </a:schemeClr>
                </a:solidFill>
              </a:rPr>
              <a:t>Track.C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83" y="796907"/>
            <a:ext cx="5658517" cy="288699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83" y="4142843"/>
            <a:ext cx="5658517" cy="264213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708644" y="2036768"/>
            <a:ext cx="127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constructor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75556" y="5463909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Setters 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61488" y="6289142"/>
            <a:ext cx="886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Getters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48944" y="4187623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Destructor</a:t>
            </a:r>
            <a:endParaRPr lang="en-US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2242782" y="1323947"/>
            <a:ext cx="8865358" cy="5132306"/>
            <a:chOff x="1111156" y="1229931"/>
            <a:chExt cx="8865358" cy="513230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r="764"/>
            <a:stretch/>
          </p:blipFill>
          <p:spPr>
            <a:xfrm>
              <a:off x="1111156" y="1229931"/>
              <a:ext cx="8865358" cy="5132306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</p:pic>
        <p:cxnSp>
          <p:nvCxnSpPr>
            <p:cNvPr id="12" name="Straight Connector 11"/>
            <p:cNvCxnSpPr/>
            <p:nvPr/>
          </p:nvCxnSpPr>
          <p:spPr>
            <a:xfrm flipV="1">
              <a:off x="1596788" y="1366279"/>
              <a:ext cx="2866030" cy="4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596788" y="2166434"/>
              <a:ext cx="2866030" cy="4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596788" y="2953487"/>
              <a:ext cx="2866030" cy="4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596788" y="3717484"/>
              <a:ext cx="2866030" cy="4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96788" y="4464765"/>
              <a:ext cx="7942997" cy="57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105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961" y="-276320"/>
            <a:ext cx="10515600" cy="1325563"/>
          </a:xfrm>
        </p:spPr>
        <p:txBody>
          <a:bodyPr/>
          <a:lstStyle/>
          <a:p>
            <a:pPr algn="ctr"/>
            <a:r>
              <a:rPr lang="en-US" b="1" u="sng" dirty="0" err="1" smtClean="0">
                <a:solidFill>
                  <a:schemeClr val="accent2">
                    <a:lumMod val="75000"/>
                  </a:schemeClr>
                </a:solidFill>
              </a:rPr>
              <a:t>Event.h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258" y="1383482"/>
            <a:ext cx="4629150" cy="42386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7732"/>
          <a:stretch/>
        </p:blipFill>
        <p:spPr>
          <a:xfrm>
            <a:off x="4848509" y="1721620"/>
            <a:ext cx="7057172" cy="35623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Donut 8"/>
          <p:cNvSpPr/>
          <p:nvPr/>
        </p:nvSpPr>
        <p:spPr>
          <a:xfrm>
            <a:off x="4594034" y="2265530"/>
            <a:ext cx="7566121" cy="764273"/>
          </a:xfrm>
          <a:prstGeom prst="donut">
            <a:avLst>
              <a:gd name="adj" fmla="val 2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4594034" y="3029803"/>
            <a:ext cx="7566121" cy="764273"/>
          </a:xfrm>
          <a:prstGeom prst="donut">
            <a:avLst>
              <a:gd name="adj" fmla="val 2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41817" y="1927393"/>
            <a:ext cx="4543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Set the number of events and add tracks 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9267" y="3850463"/>
            <a:ext cx="5208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Get the number of events, the number of tracks, and the track itself 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9036"/>
            <a:ext cx="10515600" cy="1325563"/>
          </a:xfrm>
        </p:spPr>
        <p:txBody>
          <a:bodyPr/>
          <a:lstStyle/>
          <a:p>
            <a:pPr algn="ctr"/>
            <a:r>
              <a:rPr lang="en-US" b="1" u="sng" dirty="0" err="1" smtClean="0">
                <a:solidFill>
                  <a:schemeClr val="accent2">
                    <a:lumMod val="75000"/>
                  </a:schemeClr>
                </a:solidFill>
              </a:rPr>
              <a:t>Event.C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5197" r="14891"/>
          <a:stretch/>
        </p:blipFill>
        <p:spPr>
          <a:xfrm>
            <a:off x="263857" y="125513"/>
            <a:ext cx="4908643" cy="33897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893" y="125513"/>
            <a:ext cx="4872250" cy="339055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8178" y="3480647"/>
            <a:ext cx="7085321" cy="330468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8" name="Straight Connector 7"/>
          <p:cNvCxnSpPr/>
          <p:nvPr/>
        </p:nvCxnSpPr>
        <p:spPr>
          <a:xfrm flipV="1">
            <a:off x="2868303" y="5895833"/>
            <a:ext cx="1371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169623" y="1495047"/>
            <a:ext cx="15672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7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331</Words>
  <Application>Microsoft Office PowerPoint</Application>
  <PresentationFormat>Widescreen</PresentationFormat>
  <Paragraphs>91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Final Project  Computational Physics 6860</vt:lpstr>
      <vt:lpstr>Problem: </vt:lpstr>
      <vt:lpstr>What we need </vt:lpstr>
      <vt:lpstr>PowerPoint Presentation</vt:lpstr>
      <vt:lpstr>PowerPoint Presentation</vt:lpstr>
      <vt:lpstr>PowerPoint Presentation</vt:lpstr>
      <vt:lpstr>Track.C</vt:lpstr>
      <vt:lpstr>Event.h</vt:lpstr>
      <vt:lpstr>Event.C</vt:lpstr>
      <vt:lpstr>PowerPoint Presentation</vt:lpstr>
      <vt:lpstr>ResonanceDecay.C</vt:lpstr>
      <vt:lpstr>ResonanceDecay.C</vt:lpstr>
      <vt:lpstr>ResonanceDecay.C</vt:lpstr>
      <vt:lpstr>AnalyseDecay.C</vt:lpstr>
      <vt:lpstr>Final result</vt:lpstr>
      <vt:lpstr>We have also included a Readme text file to help with setting out the environment and running the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Computational Physics 6860</dc:title>
  <dc:creator>Abir</dc:creator>
  <cp:lastModifiedBy>Abir</cp:lastModifiedBy>
  <cp:revision>31</cp:revision>
  <dcterms:created xsi:type="dcterms:W3CDTF">2014-04-21T17:55:27Z</dcterms:created>
  <dcterms:modified xsi:type="dcterms:W3CDTF">2014-04-23T15:20:02Z</dcterms:modified>
</cp:coreProperties>
</file>