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8" r:id="rId3"/>
    <p:sldId id="259" r:id="rId4"/>
    <p:sldId id="260" r:id="rId5"/>
    <p:sldId id="261" r:id="rId6"/>
    <p:sldId id="281" r:id="rId7"/>
    <p:sldId id="262" r:id="rId8"/>
    <p:sldId id="267" r:id="rId9"/>
    <p:sldId id="268" r:id="rId10"/>
    <p:sldId id="297" r:id="rId11"/>
    <p:sldId id="263" r:id="rId12"/>
    <p:sldId id="280" r:id="rId13"/>
    <p:sldId id="279" r:id="rId14"/>
    <p:sldId id="264" r:id="rId15"/>
    <p:sldId id="271" r:id="rId16"/>
    <p:sldId id="282" r:id="rId17"/>
    <p:sldId id="295" r:id="rId18"/>
    <p:sldId id="270" r:id="rId19"/>
    <p:sldId id="269" r:id="rId20"/>
    <p:sldId id="301" r:id="rId21"/>
    <p:sldId id="292" r:id="rId22"/>
    <p:sldId id="283" r:id="rId23"/>
    <p:sldId id="287" r:id="rId24"/>
    <p:sldId id="293" r:id="rId25"/>
    <p:sldId id="298" r:id="rId26"/>
    <p:sldId id="274" r:id="rId27"/>
    <p:sldId id="289" r:id="rId28"/>
    <p:sldId id="276" r:id="rId29"/>
    <p:sldId id="285" r:id="rId30"/>
    <p:sldId id="290" r:id="rId31"/>
    <p:sldId id="294" r:id="rId32"/>
    <p:sldId id="291" r:id="rId33"/>
    <p:sldId id="300" r:id="rId34"/>
    <p:sldId id="266" r:id="rId35"/>
    <p:sldId id="296" r:id="rId36"/>
    <p:sldId id="30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6CD901-91C9-4716-A89A-A59FFC0705DD}" v="30" dt="2022-05-14T13:50:20.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7" autoAdjust="0"/>
    <p:restoredTop sz="76648" autoAdjust="0"/>
  </p:normalViewPr>
  <p:slideViewPr>
    <p:cSldViewPr snapToGrid="0">
      <p:cViewPr varScale="1">
        <p:scale>
          <a:sx n="115" d="100"/>
          <a:sy n="115" d="100"/>
        </p:scale>
        <p:origin x="12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24A76-48F1-4029-A3E2-F59497ACF2AB}" type="datetimeFigureOut">
              <a:rPr lang="en-US" smtClean="0"/>
              <a:t>5/14/2022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CB847-D1AB-4631-B12B-908C921D04AF}" type="slidenum">
              <a:rPr lang="en-US" smtClean="0"/>
              <a:t>‹#›</a:t>
            </a:fld>
            <a:endParaRPr lang="en-US"/>
          </a:p>
        </p:txBody>
      </p:sp>
    </p:spTree>
    <p:extLst>
      <p:ext uri="{BB962C8B-B14F-4D97-AF65-F5344CB8AC3E}">
        <p14:creationId xmlns:p14="http://schemas.microsoft.com/office/powerpoint/2010/main" val="73876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love government transparency, so I am really pumped to be talking about public records and information security today</a:t>
            </a:r>
          </a:p>
          <a:p>
            <a:r>
              <a:rPr lang="en-US" dirty="0"/>
              <a:t>I’m going to start off talking about Washington State’s Public Records Act and what makes it such a strong tool for researchers.</a:t>
            </a:r>
          </a:p>
          <a:p>
            <a:r>
              <a:rPr lang="en-US" dirty="0"/>
              <a:t>Then I’ll show you how easy it is to request records, followed by giving you tips and tricks when it comes to making requests and reviewing the records you get back.</a:t>
            </a:r>
          </a:p>
          <a:p>
            <a:r>
              <a:rPr lang="en-US" dirty="0"/>
              <a:t>Finally I’ll dig into the things I found in the records and show you how these records provide a view you often don’t see unless you’re in the incident yourself along with some things that I found that I wasn’t looking for.</a:t>
            </a:r>
          </a:p>
        </p:txBody>
      </p:sp>
      <p:sp>
        <p:nvSpPr>
          <p:cNvPr id="4" name="Slide Number Placeholder 3"/>
          <p:cNvSpPr>
            <a:spLocks noGrp="1"/>
          </p:cNvSpPr>
          <p:nvPr>
            <p:ph type="sldNum" sz="quarter" idx="5"/>
          </p:nvPr>
        </p:nvSpPr>
        <p:spPr/>
        <p:txBody>
          <a:bodyPr/>
          <a:lstStyle/>
          <a:p>
            <a:fld id="{AD4CB847-D1AB-4631-B12B-908C921D04AF}" type="slidenum">
              <a:rPr lang="en-US" smtClean="0"/>
              <a:t>2</a:t>
            </a:fld>
            <a:endParaRPr lang="en-US"/>
          </a:p>
        </p:txBody>
      </p:sp>
    </p:spTree>
    <p:extLst>
      <p:ext uri="{BB962C8B-B14F-4D97-AF65-F5344CB8AC3E}">
        <p14:creationId xmlns:p14="http://schemas.microsoft.com/office/powerpoint/2010/main" val="3849370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got the initial records back for Jon Biggerstaff I used them to inform my next batches of requests.</a:t>
            </a:r>
          </a:p>
          <a:p>
            <a:r>
              <a:rPr lang="en-US" dirty="0"/>
              <a:t>I was able to find out more people and companies involved and the kinds of work being done</a:t>
            </a:r>
          </a:p>
          <a:p>
            <a:r>
              <a:rPr lang="en-US" dirty="0"/>
              <a:t>I was able to find additional communications tools being used like Google Hangouts thanks to an emailed reminder about maintaining public records.</a:t>
            </a:r>
          </a:p>
          <a:p>
            <a:r>
              <a:rPr lang="en-US" dirty="0"/>
              <a:t>Using all that information my next batch of requests covering more communication methods, more individuals, and more record types.</a:t>
            </a:r>
          </a:p>
        </p:txBody>
      </p:sp>
      <p:sp>
        <p:nvSpPr>
          <p:cNvPr id="4" name="Slide Number Placeholder 3"/>
          <p:cNvSpPr>
            <a:spLocks noGrp="1"/>
          </p:cNvSpPr>
          <p:nvPr>
            <p:ph type="sldNum" sz="quarter" idx="5"/>
          </p:nvPr>
        </p:nvSpPr>
        <p:spPr/>
        <p:txBody>
          <a:bodyPr/>
          <a:lstStyle/>
          <a:p>
            <a:fld id="{AD4CB847-D1AB-4631-B12B-908C921D04AF}" type="slidenum">
              <a:rPr lang="en-US" smtClean="0"/>
              <a:t>14</a:t>
            </a:fld>
            <a:endParaRPr lang="en-US"/>
          </a:p>
        </p:txBody>
      </p:sp>
    </p:spTree>
    <p:extLst>
      <p:ext uri="{BB962C8B-B14F-4D97-AF65-F5344CB8AC3E}">
        <p14:creationId xmlns:p14="http://schemas.microsoft.com/office/powerpoint/2010/main" val="1137975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event like this where sensitivity is high and desire for secrecy is high you are going to encounter a lot of redactions, maybe even improper ones.</a:t>
            </a:r>
          </a:p>
          <a:p>
            <a:r>
              <a:rPr lang="en-US" dirty="0"/>
              <a:t>While you can appeal, you can also just use your security knowledge and OSINT skills</a:t>
            </a:r>
          </a:p>
          <a:p>
            <a:r>
              <a:rPr lang="en-US" dirty="0"/>
              <a:t>Initially they were even redacting the words “ransomware” and “</a:t>
            </a:r>
            <a:r>
              <a:rPr lang="en-US" dirty="0" err="1"/>
              <a:t>ryuk</a:t>
            </a:r>
            <a:r>
              <a:rPr lang="en-US" dirty="0"/>
              <a:t>”, despite this having been publicly reported within days by ransomware monitoring sites. They stopped after I put in a records request specifically asking for emails containing those words.</a:t>
            </a:r>
          </a:p>
          <a:p>
            <a:r>
              <a:rPr lang="en-US" dirty="0"/>
              <a:t>They weirdly redacted, as far as I could tell, the name and URL of the state’s E-</a:t>
            </a:r>
            <a:r>
              <a:rPr lang="en-US" dirty="0" err="1"/>
              <a:t>Certifcation</a:t>
            </a:r>
            <a:r>
              <a:rPr lang="en-US" dirty="0"/>
              <a:t> system despite it being a public web app</a:t>
            </a:r>
          </a:p>
          <a:p>
            <a:r>
              <a:rPr lang="en-US" dirty="0"/>
              <a:t>Despite redactions I was able to find out about their </a:t>
            </a:r>
            <a:r>
              <a:rPr lang="en-US" dirty="0" err="1"/>
              <a:t>Bitwarden</a:t>
            </a:r>
            <a:r>
              <a:rPr lang="en-US" dirty="0"/>
              <a:t> instance, how the outside incident response team brought in Carbon Black and Gigamon all by looking at what wasn’t redacted.</a:t>
            </a:r>
          </a:p>
          <a:p>
            <a:r>
              <a:rPr lang="en-US" dirty="0"/>
              <a:t>In my case I also noticed that redactions seemed to change over time. Early documents were redacted more heavily than later documents and that’s something you might run into as well.</a:t>
            </a:r>
          </a:p>
          <a:p>
            <a:r>
              <a:rPr lang="en-US" dirty="0"/>
              <a:t>One fun thing is when you have redacted emails involving another public agency, you can always put in a records request for the other agency and see if you can get an unredacted copy or different redactions.</a:t>
            </a:r>
          </a:p>
          <a:p>
            <a:r>
              <a:rPr lang="en-US" dirty="0"/>
              <a:t>Even overlapping requests with the same agency can sometimes provide different results.</a:t>
            </a:r>
          </a:p>
        </p:txBody>
      </p:sp>
      <p:sp>
        <p:nvSpPr>
          <p:cNvPr id="4" name="Slide Number Placeholder 3"/>
          <p:cNvSpPr>
            <a:spLocks noGrp="1"/>
          </p:cNvSpPr>
          <p:nvPr>
            <p:ph type="sldNum" sz="quarter" idx="5"/>
          </p:nvPr>
        </p:nvSpPr>
        <p:spPr/>
        <p:txBody>
          <a:bodyPr/>
          <a:lstStyle/>
          <a:p>
            <a:fld id="{AD4CB847-D1AB-4631-B12B-908C921D04AF}" type="slidenum">
              <a:rPr lang="en-US" smtClean="0"/>
              <a:t>15</a:t>
            </a:fld>
            <a:endParaRPr lang="en-US"/>
          </a:p>
        </p:txBody>
      </p:sp>
    </p:spTree>
    <p:extLst>
      <p:ext uri="{BB962C8B-B14F-4D97-AF65-F5344CB8AC3E}">
        <p14:creationId xmlns:p14="http://schemas.microsoft.com/office/powerpoint/2010/main" val="2777748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topic of reading around redactions, I’m going to use this as an example.</a:t>
            </a:r>
          </a:p>
          <a:p>
            <a:r>
              <a:rPr lang="en-US" dirty="0"/>
              <a:t>This is a quote that I would say was improperly redacted under the security exemption.</a:t>
            </a:r>
          </a:p>
          <a:p>
            <a:r>
              <a:rPr lang="en-US" dirty="0"/>
              <a:t>I could have pushed back and explained my position, but it was simply not necessary.</a:t>
            </a:r>
          </a:p>
          <a:p>
            <a:r>
              <a:rPr lang="en-US" dirty="0"/>
              <a:t>How many clues can you see in this email that can tell you the vendor involved?</a:t>
            </a:r>
          </a:p>
          <a:p>
            <a:r>
              <a:rPr lang="en-US" dirty="0"/>
              <a:t>Address, product names, the name of the sales person for you to look up on LinkedIn, and even just the entire template including color used.</a:t>
            </a:r>
          </a:p>
        </p:txBody>
      </p:sp>
      <p:sp>
        <p:nvSpPr>
          <p:cNvPr id="4" name="Slide Number Placeholder 3"/>
          <p:cNvSpPr>
            <a:spLocks noGrp="1"/>
          </p:cNvSpPr>
          <p:nvPr>
            <p:ph type="sldNum" sz="quarter" idx="5"/>
          </p:nvPr>
        </p:nvSpPr>
        <p:spPr/>
        <p:txBody>
          <a:bodyPr/>
          <a:lstStyle/>
          <a:p>
            <a:fld id="{AD4CB847-D1AB-4631-B12B-908C921D04AF}" type="slidenum">
              <a:rPr lang="en-US" smtClean="0"/>
              <a:t>16</a:t>
            </a:fld>
            <a:endParaRPr lang="en-US"/>
          </a:p>
        </p:txBody>
      </p:sp>
    </p:spTree>
    <p:extLst>
      <p:ext uri="{BB962C8B-B14F-4D97-AF65-F5344CB8AC3E}">
        <p14:creationId xmlns:p14="http://schemas.microsoft.com/office/powerpoint/2010/main" val="2133478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Especially if you are using broader searches, you are going to end up with a huge volume of records</a:t>
            </a:r>
          </a:p>
          <a:p>
            <a:r>
              <a:rPr lang="en-US" dirty="0"/>
              <a:t>Because of this you’ll also need a system for taking notes. I just used some simple notepad type scratch notes with page numbers and a note about what I found but pick a system that fits your need</a:t>
            </a:r>
          </a:p>
          <a:p>
            <a:r>
              <a:rPr lang="en-US" dirty="0"/>
              <a:t>Notebook, commenting </a:t>
            </a:r>
            <a:r>
              <a:rPr lang="en-US"/>
              <a:t>or notation </a:t>
            </a:r>
            <a:r>
              <a:rPr lang="en-US" dirty="0"/>
              <a:t>features in a PDF reader, extracting out specific pages are all options.</a:t>
            </a:r>
          </a:p>
          <a:p>
            <a:r>
              <a:rPr lang="en-US" dirty="0"/>
              <a:t>Also consider how you want to organize your records. I kept mine organized by request but make sure your system for notes and record organizing go together.</a:t>
            </a:r>
          </a:p>
        </p:txBody>
      </p:sp>
      <p:sp>
        <p:nvSpPr>
          <p:cNvPr id="4" name="Slide Number Placeholder 3"/>
          <p:cNvSpPr>
            <a:spLocks noGrp="1"/>
          </p:cNvSpPr>
          <p:nvPr>
            <p:ph type="sldNum" sz="quarter" idx="5"/>
          </p:nvPr>
        </p:nvSpPr>
        <p:spPr/>
        <p:txBody>
          <a:bodyPr/>
          <a:lstStyle/>
          <a:p>
            <a:fld id="{AD4CB847-D1AB-4631-B12B-908C921D04AF}" type="slidenum">
              <a:rPr lang="en-US" smtClean="0"/>
              <a:t>17</a:t>
            </a:fld>
            <a:endParaRPr lang="en-US"/>
          </a:p>
        </p:txBody>
      </p:sp>
    </p:spTree>
    <p:extLst>
      <p:ext uri="{BB962C8B-B14F-4D97-AF65-F5344CB8AC3E}">
        <p14:creationId xmlns:p14="http://schemas.microsoft.com/office/powerpoint/2010/main" val="1038134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morning the attack was discovered.</a:t>
            </a:r>
          </a:p>
          <a:p>
            <a:r>
              <a:rPr lang="en-US" dirty="0"/>
              <a:t>The ransomware attack was discovered early Saturday morning by a DBA who logged in and discovered an important database was not working.</a:t>
            </a:r>
          </a:p>
          <a:p>
            <a:r>
              <a:rPr lang="en-US" dirty="0"/>
              <a:t>They reached out to others on the IT team and word got around quick.</a:t>
            </a:r>
          </a:p>
          <a:p>
            <a:r>
              <a:rPr lang="en-US" dirty="0"/>
              <a:t>These text messages are between Jon </a:t>
            </a:r>
            <a:r>
              <a:rPr lang="en-US" dirty="0" err="1"/>
              <a:t>Wiederspan</a:t>
            </a:r>
            <a:r>
              <a:rPr lang="en-US" dirty="0"/>
              <a:t>, Elizabeth Hunter both networking engineers after that discovery was made.</a:t>
            </a:r>
          </a:p>
          <a:p>
            <a:r>
              <a:rPr lang="en-US" dirty="0"/>
              <a:t>Their first concern is of course stopping the attack.</a:t>
            </a:r>
          </a:p>
          <a:p>
            <a:r>
              <a:rPr lang="en-US" dirty="0"/>
              <a:t>We can see that there was no plan for dealing with an incident like this and that the team needed time to develop a plan, this is not uncommon of course.</a:t>
            </a:r>
          </a:p>
          <a:p>
            <a:r>
              <a:rPr lang="en-US" dirty="0"/>
              <a:t>We also get a look at what were considering as the source of the attack. They were thinking this was something that came through the perimeter recently, though from experience many of us know that the attackers have been in their systems for awhile already.</a:t>
            </a:r>
          </a:p>
          <a:p>
            <a:r>
              <a:rPr lang="en-US" dirty="0"/>
              <a:t>Finally we can see what time the encryption attack started as Zabbix remained online and they were able to see when alerts started triggering. Though it also tells us nobody was getting paged either.</a:t>
            </a:r>
          </a:p>
        </p:txBody>
      </p:sp>
      <p:sp>
        <p:nvSpPr>
          <p:cNvPr id="4" name="Slide Number Placeholder 3"/>
          <p:cNvSpPr>
            <a:spLocks noGrp="1"/>
          </p:cNvSpPr>
          <p:nvPr>
            <p:ph type="sldNum" sz="quarter" idx="5"/>
          </p:nvPr>
        </p:nvSpPr>
        <p:spPr/>
        <p:txBody>
          <a:bodyPr/>
          <a:lstStyle/>
          <a:p>
            <a:fld id="{AD4CB847-D1AB-4631-B12B-908C921D04AF}" type="slidenum">
              <a:rPr lang="en-US" smtClean="0"/>
              <a:t>19</a:t>
            </a:fld>
            <a:endParaRPr lang="en-US"/>
          </a:p>
        </p:txBody>
      </p:sp>
    </p:spTree>
    <p:extLst>
      <p:ext uri="{BB962C8B-B14F-4D97-AF65-F5344CB8AC3E}">
        <p14:creationId xmlns:p14="http://schemas.microsoft.com/office/powerpoint/2010/main" val="455688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involvement of law enforcement and other government agencies came a notice sent by CISA about the attack</a:t>
            </a:r>
          </a:p>
          <a:p>
            <a:r>
              <a:rPr lang="en-US" dirty="0"/>
              <a:t>This notice included a description of the events, including that it was discovered at 5:21am</a:t>
            </a:r>
          </a:p>
          <a:p>
            <a:r>
              <a:rPr lang="en-US" dirty="0"/>
              <a:t>From the notice it is clear they also attempted to shut down servers remotely but were stymied as more encrypted systems took critical services offline</a:t>
            </a:r>
          </a:p>
          <a:p>
            <a:r>
              <a:rPr lang="en-US" dirty="0"/>
              <a:t>This meant getting engineers on site to finish the shut down, which by the end took over 2 hours to accomplish</a:t>
            </a:r>
          </a:p>
        </p:txBody>
      </p:sp>
      <p:sp>
        <p:nvSpPr>
          <p:cNvPr id="4" name="Slide Number Placeholder 3"/>
          <p:cNvSpPr>
            <a:spLocks noGrp="1"/>
          </p:cNvSpPr>
          <p:nvPr>
            <p:ph type="sldNum" sz="quarter" idx="5"/>
          </p:nvPr>
        </p:nvSpPr>
        <p:spPr/>
        <p:txBody>
          <a:bodyPr/>
          <a:lstStyle/>
          <a:p>
            <a:fld id="{AD4CB847-D1AB-4631-B12B-908C921D04AF}" type="slidenum">
              <a:rPr lang="en-US" smtClean="0"/>
              <a:t>20</a:t>
            </a:fld>
            <a:endParaRPr lang="en-US"/>
          </a:p>
        </p:txBody>
      </p:sp>
    </p:spTree>
    <p:extLst>
      <p:ext uri="{BB962C8B-B14F-4D97-AF65-F5344CB8AC3E}">
        <p14:creationId xmlns:p14="http://schemas.microsoft.com/office/powerpoint/2010/main" val="2669916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thing I found a lot of was people wanting to help.</a:t>
            </a:r>
          </a:p>
          <a:p>
            <a:r>
              <a:rPr lang="en-US" dirty="0"/>
              <a:t>Your best partners are the ones ready to help in any way they can to get you back up and running.</a:t>
            </a:r>
          </a:p>
          <a:p>
            <a:r>
              <a:rPr lang="en-US" dirty="0"/>
              <a:t>There were many emails with Microsoft engineers and resources on how to quickly get a new domain established and reconnect the new domain with Azure AD.</a:t>
            </a:r>
          </a:p>
          <a:p>
            <a:r>
              <a:rPr lang="en-US" dirty="0" err="1"/>
              <a:t>Edupoint</a:t>
            </a:r>
            <a:r>
              <a:rPr lang="en-US" dirty="0"/>
              <a:t>, which provided a student information system named Synergy to the district, kicked off technical planning and work before the contract was even signed for their software as a service offering.</a:t>
            </a:r>
          </a:p>
          <a:p>
            <a:r>
              <a:rPr lang="en-US" dirty="0"/>
              <a:t>But unfortunately mixed in with the helpful people, you have some not so helpful people.</a:t>
            </a:r>
          </a:p>
        </p:txBody>
      </p:sp>
      <p:sp>
        <p:nvSpPr>
          <p:cNvPr id="4" name="Slide Number Placeholder 3"/>
          <p:cNvSpPr>
            <a:spLocks noGrp="1"/>
          </p:cNvSpPr>
          <p:nvPr>
            <p:ph type="sldNum" sz="quarter" idx="5"/>
          </p:nvPr>
        </p:nvSpPr>
        <p:spPr/>
        <p:txBody>
          <a:bodyPr/>
          <a:lstStyle/>
          <a:p>
            <a:fld id="{AD4CB847-D1AB-4631-B12B-908C921D04AF}" type="slidenum">
              <a:rPr lang="en-US" smtClean="0"/>
              <a:t>21</a:t>
            </a:fld>
            <a:endParaRPr lang="en-US"/>
          </a:p>
        </p:txBody>
      </p:sp>
    </p:spTree>
    <p:extLst>
      <p:ext uri="{BB962C8B-B14F-4D97-AF65-F5344CB8AC3E}">
        <p14:creationId xmlns:p14="http://schemas.microsoft.com/office/powerpoint/2010/main" val="4039032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you’ll also have not so helpful people trying to leverage it as a sales opportunity.</a:t>
            </a:r>
          </a:p>
        </p:txBody>
      </p:sp>
      <p:sp>
        <p:nvSpPr>
          <p:cNvPr id="4" name="Slide Number Placeholder 3"/>
          <p:cNvSpPr>
            <a:spLocks noGrp="1"/>
          </p:cNvSpPr>
          <p:nvPr>
            <p:ph type="sldNum" sz="quarter" idx="5"/>
          </p:nvPr>
        </p:nvSpPr>
        <p:spPr/>
        <p:txBody>
          <a:bodyPr/>
          <a:lstStyle/>
          <a:p>
            <a:fld id="{AD4CB847-D1AB-4631-B12B-908C921D04AF}" type="slidenum">
              <a:rPr lang="en-US" smtClean="0"/>
              <a:t>22</a:t>
            </a:fld>
            <a:endParaRPr lang="en-US"/>
          </a:p>
        </p:txBody>
      </p:sp>
    </p:spTree>
    <p:extLst>
      <p:ext uri="{BB962C8B-B14F-4D97-AF65-F5344CB8AC3E}">
        <p14:creationId xmlns:p14="http://schemas.microsoft.com/office/powerpoint/2010/main" val="582881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any security breach sometimes you catch breaks just by being lucky.</a:t>
            </a:r>
          </a:p>
          <a:p>
            <a:r>
              <a:rPr lang="en-US" dirty="0"/>
              <a:t>The district was using Veeam as their main backup system, which was also targeted in the attack.</a:t>
            </a:r>
          </a:p>
          <a:p>
            <a:r>
              <a:rPr lang="en-US" dirty="0"/>
              <a:t>But the district ran both Windows and Linux servers. Their Linux servers remained online and services available. This meant they could still do things like deploy VMs in </a:t>
            </a:r>
            <a:r>
              <a:rPr lang="en-US" dirty="0" err="1"/>
              <a:t>ESXi</a:t>
            </a:r>
            <a:r>
              <a:rPr lang="en-US" dirty="0"/>
              <a:t>.</a:t>
            </a:r>
          </a:p>
          <a:p>
            <a:r>
              <a:rPr lang="en-US" dirty="0"/>
              <a:t>In a stroke of luck reminiscent of the Maersk </a:t>
            </a:r>
            <a:r>
              <a:rPr lang="en-US" dirty="0" err="1"/>
              <a:t>NotPetya</a:t>
            </a:r>
            <a:r>
              <a:rPr lang="en-US" dirty="0"/>
              <a:t> attack, they discovered a domain controller that was still operational.</a:t>
            </a:r>
          </a:p>
          <a:p>
            <a:r>
              <a:rPr lang="en-US" dirty="0"/>
              <a:t>This allowed the team to pull directory information and provide a significant boost to their ability to bring identity services back online quickly since they didn’t have to start from scratch.</a:t>
            </a:r>
          </a:p>
        </p:txBody>
      </p:sp>
      <p:sp>
        <p:nvSpPr>
          <p:cNvPr id="4" name="Slide Number Placeholder 3"/>
          <p:cNvSpPr>
            <a:spLocks noGrp="1"/>
          </p:cNvSpPr>
          <p:nvPr>
            <p:ph type="sldNum" sz="quarter" idx="5"/>
          </p:nvPr>
        </p:nvSpPr>
        <p:spPr/>
        <p:txBody>
          <a:bodyPr/>
          <a:lstStyle/>
          <a:p>
            <a:fld id="{AD4CB847-D1AB-4631-B12B-908C921D04AF}" type="slidenum">
              <a:rPr lang="en-US" smtClean="0"/>
              <a:t>23</a:t>
            </a:fld>
            <a:endParaRPr lang="en-US"/>
          </a:p>
        </p:txBody>
      </p:sp>
    </p:spTree>
    <p:extLst>
      <p:ext uri="{BB962C8B-B14F-4D97-AF65-F5344CB8AC3E}">
        <p14:creationId xmlns:p14="http://schemas.microsoft.com/office/powerpoint/2010/main" val="1476934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there’s also just a lot of stress.</a:t>
            </a:r>
          </a:p>
          <a:p>
            <a:r>
              <a:rPr lang="en-US" dirty="0"/>
              <a:t>It’s not a great feeling having the servers you were responsible for being attacked and destroyed when part of your job was protecting them.</a:t>
            </a:r>
          </a:p>
          <a:p>
            <a:r>
              <a:rPr lang="en-US" dirty="0"/>
              <a:t>There’s also a lot of people needing a lot of things. You have teachers who can’t access student records, librarians who lost inventory records, lunch staff unable to access meal accounts, building engineers unable to control HVAC, and the list goes on.</a:t>
            </a:r>
          </a:p>
          <a:p>
            <a:r>
              <a:rPr lang="en-US" dirty="0"/>
              <a:t>There’s a lot of pressure to get everything back online as fast as possible.</a:t>
            </a:r>
          </a:p>
        </p:txBody>
      </p:sp>
      <p:sp>
        <p:nvSpPr>
          <p:cNvPr id="4" name="Slide Number Placeholder 3"/>
          <p:cNvSpPr>
            <a:spLocks noGrp="1"/>
          </p:cNvSpPr>
          <p:nvPr>
            <p:ph type="sldNum" sz="quarter" idx="5"/>
          </p:nvPr>
        </p:nvSpPr>
        <p:spPr/>
        <p:txBody>
          <a:bodyPr/>
          <a:lstStyle/>
          <a:p>
            <a:fld id="{AD4CB847-D1AB-4631-B12B-908C921D04AF}" type="slidenum">
              <a:rPr lang="en-US" smtClean="0"/>
              <a:t>24</a:t>
            </a:fld>
            <a:endParaRPr lang="en-US"/>
          </a:p>
        </p:txBody>
      </p:sp>
    </p:spTree>
    <p:extLst>
      <p:ext uri="{BB962C8B-B14F-4D97-AF65-F5344CB8AC3E}">
        <p14:creationId xmlns:p14="http://schemas.microsoft.com/office/powerpoint/2010/main" val="122731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public records act has a much longer definition, but a public record is basically anything produced by a public agency as part of conducting their duties.</a:t>
            </a:r>
          </a:p>
          <a:p>
            <a:r>
              <a:rPr lang="en-US" dirty="0"/>
              <a:t>The law very strongly favors release and states explicitly that the act should be interpreted liberally in favor of the public and narrowly in favor of exemptions.</a:t>
            </a:r>
          </a:p>
          <a:p>
            <a:r>
              <a:rPr lang="en-US" dirty="0"/>
              <a:t>Within the PRA there’s a few sections that will probably be of particular interest to you.</a:t>
            </a:r>
          </a:p>
          <a:p>
            <a:r>
              <a:rPr lang="en-US" dirty="0"/>
              <a:t>One section covers what charges are allowable for requests and it’s very minimal. I wasn’t charged for any of my requests. In Washington you can’t be charged for the labor to prepare the records except for some very narrow specific cases.</a:t>
            </a:r>
          </a:p>
          <a:p>
            <a:r>
              <a:rPr lang="en-US" dirty="0"/>
              <a:t>There’s three exemptions you’ll likely see most often in this kind of research.</a:t>
            </a:r>
          </a:p>
          <a:p>
            <a:r>
              <a:rPr lang="en-US" dirty="0"/>
              <a:t>The information security exemption is defined as information that increases risk to confidentiality, integrity, or availability of infrastructure or assets. Examples include things like credentials or specific vulnerability information.</a:t>
            </a:r>
          </a:p>
          <a:p>
            <a:r>
              <a:rPr lang="en-US" dirty="0"/>
              <a:t>Personal information does not cover things like the contact information of people the agency is conducting business with, but for my project would cover personal information of students and parents.</a:t>
            </a:r>
          </a:p>
          <a:p>
            <a:r>
              <a:rPr lang="en-US" dirty="0"/>
              <a:t>Finally, since we’re talking security breaches you’ll likely run into attorney-client privilege exemption.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also up to the agency to decide what, if any redactions they want to make unless they are specifically required by law as is the case with certain personal information.</a:t>
            </a:r>
          </a:p>
        </p:txBody>
      </p:sp>
      <p:sp>
        <p:nvSpPr>
          <p:cNvPr id="4" name="Slide Number Placeholder 3"/>
          <p:cNvSpPr>
            <a:spLocks noGrp="1"/>
          </p:cNvSpPr>
          <p:nvPr>
            <p:ph type="sldNum" sz="quarter" idx="5"/>
          </p:nvPr>
        </p:nvSpPr>
        <p:spPr/>
        <p:txBody>
          <a:bodyPr/>
          <a:lstStyle/>
          <a:p>
            <a:fld id="{AD4CB847-D1AB-4631-B12B-908C921D04AF}" type="slidenum">
              <a:rPr lang="en-US" smtClean="0"/>
              <a:t>4</a:t>
            </a:fld>
            <a:endParaRPr lang="en-US"/>
          </a:p>
        </p:txBody>
      </p:sp>
    </p:spTree>
    <p:extLst>
      <p:ext uri="{BB962C8B-B14F-4D97-AF65-F5344CB8AC3E}">
        <p14:creationId xmlns:p14="http://schemas.microsoft.com/office/powerpoint/2010/main" val="1869791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I couldn’t do all this work to not ask for a copy of the report from the firm brought in to do the incident investigation.</a:t>
            </a:r>
          </a:p>
          <a:p>
            <a:r>
              <a:rPr lang="en-US" dirty="0"/>
              <a:t>The report fills in some of the details that don’t show up in the other requested records.</a:t>
            </a:r>
          </a:p>
          <a:p>
            <a:r>
              <a:rPr lang="en-US" dirty="0"/>
              <a:t>We can see the initial presence was established using </a:t>
            </a:r>
            <a:r>
              <a:rPr lang="en-US" dirty="0" err="1"/>
              <a:t>TrickBot</a:t>
            </a:r>
            <a:r>
              <a:rPr lang="en-US" dirty="0"/>
              <a:t> some 6 plus months prior to the </a:t>
            </a:r>
            <a:r>
              <a:rPr lang="en-US" dirty="0" err="1"/>
              <a:t>Ryuk</a:t>
            </a:r>
            <a:r>
              <a:rPr lang="en-US" dirty="0"/>
              <a:t> attack.</a:t>
            </a:r>
          </a:p>
          <a:p>
            <a:r>
              <a:rPr lang="en-US" dirty="0"/>
              <a:t>This kind of long persistence isn’t rare of course but </a:t>
            </a:r>
          </a:p>
          <a:p>
            <a:r>
              <a:rPr lang="en-US" dirty="0"/>
              <a:t>And when it came time to execute the ransomware attack the Window’s admins account was used to execute </a:t>
            </a:r>
            <a:r>
              <a:rPr lang="en-US" dirty="0" err="1"/>
              <a:t>Powershell</a:t>
            </a:r>
            <a:r>
              <a:rPr lang="en-US" dirty="0"/>
              <a:t> Empire and deploy the ransomware.</a:t>
            </a:r>
          </a:p>
          <a:p>
            <a:endParaRPr lang="en-US" dirty="0"/>
          </a:p>
        </p:txBody>
      </p:sp>
      <p:sp>
        <p:nvSpPr>
          <p:cNvPr id="4" name="Slide Number Placeholder 3"/>
          <p:cNvSpPr>
            <a:spLocks noGrp="1"/>
          </p:cNvSpPr>
          <p:nvPr>
            <p:ph type="sldNum" sz="quarter" idx="5"/>
          </p:nvPr>
        </p:nvSpPr>
        <p:spPr/>
        <p:txBody>
          <a:bodyPr/>
          <a:lstStyle/>
          <a:p>
            <a:fld id="{AD4CB847-D1AB-4631-B12B-908C921D04AF}" type="slidenum">
              <a:rPr lang="en-US" smtClean="0"/>
              <a:t>25</a:t>
            </a:fld>
            <a:endParaRPr lang="en-US"/>
          </a:p>
        </p:txBody>
      </p:sp>
    </p:spTree>
    <p:extLst>
      <p:ext uri="{BB962C8B-B14F-4D97-AF65-F5344CB8AC3E}">
        <p14:creationId xmlns:p14="http://schemas.microsoft.com/office/powerpoint/2010/main" val="2782068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marketing emails just arrive with incredibly awkward timing.</a:t>
            </a:r>
          </a:p>
          <a:p>
            <a:r>
              <a:rPr lang="en-US" dirty="0"/>
              <a:t>I don’t know if Ski ended up reading the guide but he might have wished it arrived a little earlier in the year.</a:t>
            </a:r>
          </a:p>
        </p:txBody>
      </p:sp>
      <p:sp>
        <p:nvSpPr>
          <p:cNvPr id="4" name="Slide Number Placeholder 3"/>
          <p:cNvSpPr>
            <a:spLocks noGrp="1"/>
          </p:cNvSpPr>
          <p:nvPr>
            <p:ph type="sldNum" sz="quarter" idx="5"/>
          </p:nvPr>
        </p:nvSpPr>
        <p:spPr/>
        <p:txBody>
          <a:bodyPr/>
          <a:lstStyle/>
          <a:p>
            <a:fld id="{AD4CB847-D1AB-4631-B12B-908C921D04AF}" type="slidenum">
              <a:rPr lang="en-US" smtClean="0"/>
              <a:t>27</a:t>
            </a:fld>
            <a:endParaRPr lang="en-US"/>
          </a:p>
        </p:txBody>
      </p:sp>
    </p:spTree>
    <p:extLst>
      <p:ext uri="{BB962C8B-B14F-4D97-AF65-F5344CB8AC3E}">
        <p14:creationId xmlns:p14="http://schemas.microsoft.com/office/powerpoint/2010/main" val="563790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wasn’t expecting to find a system vulnerability to report.</a:t>
            </a:r>
          </a:p>
          <a:p>
            <a:r>
              <a:rPr lang="en-US" dirty="0"/>
              <a:t>In many emails I kept seeing this URL shortening service that was running at go.nsd.org.</a:t>
            </a:r>
          </a:p>
          <a:p>
            <a:r>
              <a:rPr lang="en-US" dirty="0"/>
              <a:t>At one point I was reading some emails about phishing attacks and some of the challenges they have had responding.</a:t>
            </a:r>
          </a:p>
          <a:p>
            <a:r>
              <a:rPr lang="en-US" dirty="0"/>
              <a:t>So my brain immediately though “oh, I wonder if I could abuse their URL shortener for a phishing attack”</a:t>
            </a:r>
          </a:p>
          <a:p>
            <a:r>
              <a:rPr lang="en-US" dirty="0"/>
              <a:t>I went to the site and quickly noticed that not only was it fully public, but the only control implemented was a basic allow list.</a:t>
            </a:r>
          </a:p>
          <a:p>
            <a:r>
              <a:rPr lang="en-US" dirty="0"/>
              <a:t>The problem is, their allow list permitted all Google URLs for products like Google Workspace. You might see where this is going.</a:t>
            </a:r>
          </a:p>
          <a:p>
            <a:r>
              <a:rPr lang="en-US" dirty="0"/>
              <a:t>I went ahead and created a phishing form using my own Google account and then created a </a:t>
            </a:r>
            <a:r>
              <a:rPr lang="en-US" dirty="0" err="1"/>
              <a:t>shortlink</a:t>
            </a:r>
            <a:r>
              <a:rPr lang="en-US" dirty="0"/>
              <a:t> to that form.</a:t>
            </a:r>
          </a:p>
          <a:p>
            <a:r>
              <a:rPr lang="en-US" dirty="0"/>
              <a:t>I sent an email to the Director of IT explaining the vulnerability and the impact, along with providing some ideas for additional controls, and they did take action.</a:t>
            </a:r>
          </a:p>
          <a:p>
            <a:r>
              <a:rPr lang="en-US" dirty="0"/>
              <a:t>While it was a simple vulnerability, it just shows how even with an intense focus on improving security after an attack it’s still easy to miss things that could be impactful.</a:t>
            </a:r>
          </a:p>
        </p:txBody>
      </p:sp>
      <p:sp>
        <p:nvSpPr>
          <p:cNvPr id="4" name="Slide Number Placeholder 3"/>
          <p:cNvSpPr>
            <a:spLocks noGrp="1"/>
          </p:cNvSpPr>
          <p:nvPr>
            <p:ph type="sldNum" sz="quarter" idx="5"/>
          </p:nvPr>
        </p:nvSpPr>
        <p:spPr/>
        <p:txBody>
          <a:bodyPr/>
          <a:lstStyle/>
          <a:p>
            <a:fld id="{AD4CB847-D1AB-4631-B12B-908C921D04AF}" type="slidenum">
              <a:rPr lang="en-US" smtClean="0"/>
              <a:t>28</a:t>
            </a:fld>
            <a:endParaRPr lang="en-US"/>
          </a:p>
        </p:txBody>
      </p:sp>
    </p:spTree>
    <p:extLst>
      <p:ext uri="{BB962C8B-B14F-4D97-AF65-F5344CB8AC3E}">
        <p14:creationId xmlns:p14="http://schemas.microsoft.com/office/powerpoint/2010/main" val="1965711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people wanting to be helpful turned out to be talking about when they got hit with ransomware.</a:t>
            </a:r>
          </a:p>
          <a:p>
            <a:r>
              <a:rPr lang="en-US" dirty="0"/>
              <a:t>Moses Lake had been hit in July 2019 and yes, I did visit that URL and found they had it open so that anyone with the link could view it.</a:t>
            </a:r>
          </a:p>
          <a:p>
            <a:r>
              <a:rPr lang="en-US" dirty="0"/>
              <a:t>Their root cause analysis boiled down to “we asked for better antimalware but our budget request was rejected and this is was the consequence”.</a:t>
            </a:r>
          </a:p>
          <a:p>
            <a:r>
              <a:rPr lang="en-US" dirty="0"/>
              <a:t>And while the Moses Lake incident had made news, I also found out Highline Public Schools also got hit but it doesn’t seem to have been reported about.</a:t>
            </a:r>
          </a:p>
        </p:txBody>
      </p:sp>
      <p:sp>
        <p:nvSpPr>
          <p:cNvPr id="4" name="Slide Number Placeholder 3"/>
          <p:cNvSpPr>
            <a:spLocks noGrp="1"/>
          </p:cNvSpPr>
          <p:nvPr>
            <p:ph type="sldNum" sz="quarter" idx="5"/>
          </p:nvPr>
        </p:nvSpPr>
        <p:spPr/>
        <p:txBody>
          <a:bodyPr/>
          <a:lstStyle/>
          <a:p>
            <a:fld id="{AD4CB847-D1AB-4631-B12B-908C921D04AF}" type="slidenum">
              <a:rPr lang="en-US" smtClean="0"/>
              <a:t>29</a:t>
            </a:fld>
            <a:endParaRPr lang="en-US"/>
          </a:p>
        </p:txBody>
      </p:sp>
    </p:spTree>
    <p:extLst>
      <p:ext uri="{BB962C8B-B14F-4D97-AF65-F5344CB8AC3E}">
        <p14:creationId xmlns:p14="http://schemas.microsoft.com/office/powerpoint/2010/main" val="3256358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4CB847-D1AB-4631-B12B-908C921D04AF}" type="slidenum">
              <a:rPr lang="en-US" smtClean="0"/>
              <a:t>31</a:t>
            </a:fld>
            <a:endParaRPr lang="en-US"/>
          </a:p>
        </p:txBody>
      </p:sp>
    </p:spTree>
    <p:extLst>
      <p:ext uri="{BB962C8B-B14F-4D97-AF65-F5344CB8AC3E}">
        <p14:creationId xmlns:p14="http://schemas.microsoft.com/office/powerpoint/2010/main" val="776528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get your own look at the records you can! I encourage everyone to!</a:t>
            </a:r>
          </a:p>
          <a:p>
            <a:r>
              <a:rPr lang="en-US" dirty="0"/>
              <a:t>There’s so much in there that I haven’t talked about.</a:t>
            </a:r>
          </a:p>
          <a:p>
            <a:r>
              <a:rPr lang="en-US" dirty="0"/>
              <a:t>You can see how they decided to not join their new backup servers to the domain.</a:t>
            </a:r>
          </a:p>
          <a:p>
            <a:r>
              <a:rPr lang="en-US" dirty="0"/>
              <a:t>You can see how they looked for compromised user accounts, or how food services estimated a $250k-$400k revenue hit.</a:t>
            </a:r>
          </a:p>
          <a:p>
            <a:r>
              <a:rPr lang="en-US" dirty="0"/>
              <a:t>There’s plenty of boring stuff too, but it is quite fascinating getting this kind of perspective.</a:t>
            </a:r>
          </a:p>
        </p:txBody>
      </p:sp>
      <p:sp>
        <p:nvSpPr>
          <p:cNvPr id="4" name="Slide Number Placeholder 3"/>
          <p:cNvSpPr>
            <a:spLocks noGrp="1"/>
          </p:cNvSpPr>
          <p:nvPr>
            <p:ph type="sldNum" sz="quarter" idx="5"/>
          </p:nvPr>
        </p:nvSpPr>
        <p:spPr/>
        <p:txBody>
          <a:bodyPr/>
          <a:lstStyle/>
          <a:p>
            <a:fld id="{AD4CB847-D1AB-4631-B12B-908C921D04AF}" type="slidenum">
              <a:rPr lang="en-US" smtClean="0"/>
              <a:t>32</a:t>
            </a:fld>
            <a:endParaRPr lang="en-US"/>
          </a:p>
        </p:txBody>
      </p:sp>
    </p:spTree>
    <p:extLst>
      <p:ext uri="{BB962C8B-B14F-4D97-AF65-F5344CB8AC3E}">
        <p14:creationId xmlns:p14="http://schemas.microsoft.com/office/powerpoint/2010/main" val="1254778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very much an advocate about transparency and knowledge sharing</a:t>
            </a:r>
          </a:p>
          <a:p>
            <a:r>
              <a:rPr lang="en-US" dirty="0"/>
              <a:t>To me, incidents like this should be rallying cries for under resourced public agencies and opportunities to teach, and you can’t do that being silent</a:t>
            </a:r>
          </a:p>
          <a:p>
            <a:r>
              <a:rPr lang="en-US" dirty="0"/>
              <a:t>Eventually Ski </a:t>
            </a:r>
            <a:r>
              <a:rPr lang="en-US" dirty="0" err="1"/>
              <a:t>Kacaroski</a:t>
            </a:r>
            <a:r>
              <a:rPr lang="en-US" dirty="0"/>
              <a:t> talked publicly about this, for a Malware Bytes podcast and at LISA21.</a:t>
            </a:r>
          </a:p>
          <a:p>
            <a:r>
              <a:rPr lang="en-US" dirty="0"/>
              <a:t>It’s a cool opportunity to not only see records from the district but then also hear from someone who was on the team.</a:t>
            </a:r>
          </a:p>
        </p:txBody>
      </p:sp>
      <p:sp>
        <p:nvSpPr>
          <p:cNvPr id="4" name="Slide Number Placeholder 3"/>
          <p:cNvSpPr>
            <a:spLocks noGrp="1"/>
          </p:cNvSpPr>
          <p:nvPr>
            <p:ph type="sldNum" sz="quarter" idx="5"/>
          </p:nvPr>
        </p:nvSpPr>
        <p:spPr/>
        <p:txBody>
          <a:bodyPr/>
          <a:lstStyle/>
          <a:p>
            <a:fld id="{AD4CB847-D1AB-4631-B12B-908C921D04AF}" type="slidenum">
              <a:rPr lang="en-US" smtClean="0"/>
              <a:t>34</a:t>
            </a:fld>
            <a:endParaRPr lang="en-US"/>
          </a:p>
        </p:txBody>
      </p:sp>
    </p:spTree>
    <p:extLst>
      <p:ext uri="{BB962C8B-B14F-4D97-AF65-F5344CB8AC3E}">
        <p14:creationId xmlns:p14="http://schemas.microsoft.com/office/powerpoint/2010/main" val="4118083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this section there’s one last important thing to remember:</a:t>
            </a:r>
          </a:p>
          <a:p>
            <a:r>
              <a:rPr lang="en-US" dirty="0"/>
              <a:t>What you’re asking for has to actually exist. You only get to request records the agency already possesses; you don’t get to request they create new records for you.</a:t>
            </a:r>
          </a:p>
        </p:txBody>
      </p:sp>
      <p:sp>
        <p:nvSpPr>
          <p:cNvPr id="4" name="Slide Number Placeholder 3"/>
          <p:cNvSpPr>
            <a:spLocks noGrp="1"/>
          </p:cNvSpPr>
          <p:nvPr>
            <p:ph type="sldNum" sz="quarter" idx="5"/>
          </p:nvPr>
        </p:nvSpPr>
        <p:spPr/>
        <p:txBody>
          <a:bodyPr/>
          <a:lstStyle/>
          <a:p>
            <a:fld id="{AD4CB847-D1AB-4631-B12B-908C921D04AF}" type="slidenum">
              <a:rPr lang="en-US" smtClean="0"/>
              <a:t>35</a:t>
            </a:fld>
            <a:endParaRPr lang="en-US"/>
          </a:p>
        </p:txBody>
      </p:sp>
    </p:spTree>
    <p:extLst>
      <p:ext uri="{BB962C8B-B14F-4D97-AF65-F5344CB8AC3E}">
        <p14:creationId xmlns:p14="http://schemas.microsoft.com/office/powerpoint/2010/main" val="1053633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using one of the requests I made.</a:t>
            </a:r>
          </a:p>
          <a:p>
            <a:r>
              <a:rPr lang="en-US" dirty="0" err="1"/>
              <a:t>Muckrock</a:t>
            </a:r>
            <a:r>
              <a:rPr lang="en-US" dirty="0"/>
              <a:t> added a lot of template language but the core of my request is in the red box.</a:t>
            </a:r>
          </a:p>
          <a:p>
            <a:r>
              <a:rPr lang="en-US" dirty="0"/>
              <a:t>The rest of the language is not necessary for your request, just what </a:t>
            </a:r>
            <a:r>
              <a:rPr lang="en-US" dirty="0" err="1"/>
              <a:t>Muckrock</a:t>
            </a:r>
            <a:r>
              <a:rPr lang="en-US" dirty="0"/>
              <a:t> includes.</a:t>
            </a:r>
          </a:p>
        </p:txBody>
      </p:sp>
      <p:sp>
        <p:nvSpPr>
          <p:cNvPr id="4" name="Slide Number Placeholder 3"/>
          <p:cNvSpPr>
            <a:spLocks noGrp="1"/>
          </p:cNvSpPr>
          <p:nvPr>
            <p:ph type="sldNum" sz="quarter" idx="5"/>
          </p:nvPr>
        </p:nvSpPr>
        <p:spPr/>
        <p:txBody>
          <a:bodyPr/>
          <a:lstStyle/>
          <a:p>
            <a:fld id="{AD4CB847-D1AB-4631-B12B-908C921D04AF}" type="slidenum">
              <a:rPr lang="en-US" smtClean="0"/>
              <a:t>36</a:t>
            </a:fld>
            <a:endParaRPr lang="en-US"/>
          </a:p>
        </p:txBody>
      </p:sp>
    </p:spTree>
    <p:extLst>
      <p:ext uri="{BB962C8B-B14F-4D97-AF65-F5344CB8AC3E}">
        <p14:creationId xmlns:p14="http://schemas.microsoft.com/office/powerpoint/2010/main" val="22176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topic of exemptions and redactions, it’s important to remember that it’s always possible that an agency will improperly redact a document.</a:t>
            </a:r>
          </a:p>
          <a:p>
            <a:r>
              <a:rPr lang="en-US" dirty="0"/>
              <a:t>The Municipal Research and Services Center of Washington has useful page where they have a whole list of public records case decisions.</a:t>
            </a:r>
          </a:p>
          <a:p>
            <a:r>
              <a:rPr lang="en-US" dirty="0"/>
              <a:t>What you’ll find is that the law and the courts very much place the burden on the agency to show redactions have been explicitly allowed.</a:t>
            </a:r>
          </a:p>
          <a:p>
            <a:r>
              <a:rPr lang="en-US" dirty="0"/>
              <a:t>This leads me to…</a:t>
            </a:r>
          </a:p>
        </p:txBody>
      </p:sp>
      <p:sp>
        <p:nvSpPr>
          <p:cNvPr id="4" name="Slide Number Placeholder 3"/>
          <p:cNvSpPr>
            <a:spLocks noGrp="1"/>
          </p:cNvSpPr>
          <p:nvPr>
            <p:ph type="sldNum" sz="quarter" idx="5"/>
          </p:nvPr>
        </p:nvSpPr>
        <p:spPr/>
        <p:txBody>
          <a:bodyPr/>
          <a:lstStyle/>
          <a:p>
            <a:fld id="{AD4CB847-D1AB-4631-B12B-908C921D04AF}" type="slidenum">
              <a:rPr lang="en-US" smtClean="0"/>
              <a:t>5</a:t>
            </a:fld>
            <a:endParaRPr lang="en-US"/>
          </a:p>
        </p:txBody>
      </p:sp>
    </p:spTree>
    <p:extLst>
      <p:ext uri="{BB962C8B-B14F-4D97-AF65-F5344CB8AC3E}">
        <p14:creationId xmlns:p14="http://schemas.microsoft.com/office/powerpoint/2010/main" val="1632103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do if you have received records you believe have been improperly redacted?</a:t>
            </a:r>
          </a:p>
          <a:p>
            <a:r>
              <a:rPr lang="en-US" dirty="0"/>
              <a:t>Well for one, just ask about it. Explain why you think the redaction is improper and give them the chance to take another look.</a:t>
            </a:r>
          </a:p>
          <a:p>
            <a:r>
              <a:rPr lang="en-US" dirty="0"/>
              <a:t>If you’re dealing with a state agency, you can ask the Attorney General’s office to conduct a 3</a:t>
            </a:r>
            <a:r>
              <a:rPr lang="en-US" baseline="30000" dirty="0"/>
              <a:t>rd</a:t>
            </a:r>
            <a:r>
              <a:rPr lang="en-US" dirty="0"/>
              <a:t> party review.</a:t>
            </a:r>
          </a:p>
          <a:p>
            <a:r>
              <a:rPr lang="en-US" dirty="0"/>
              <a:t>The last resort option is a lawsuit, which you file in the county the agency is in. If you win the agency must pay court costs, legal fees, and potentially damages if the court finds bad faith or improper procedures.</a:t>
            </a:r>
          </a:p>
        </p:txBody>
      </p:sp>
      <p:sp>
        <p:nvSpPr>
          <p:cNvPr id="4" name="Slide Number Placeholder 3"/>
          <p:cNvSpPr>
            <a:spLocks noGrp="1"/>
          </p:cNvSpPr>
          <p:nvPr>
            <p:ph type="sldNum" sz="quarter" idx="5"/>
          </p:nvPr>
        </p:nvSpPr>
        <p:spPr/>
        <p:txBody>
          <a:bodyPr/>
          <a:lstStyle/>
          <a:p>
            <a:fld id="{AD4CB847-D1AB-4631-B12B-908C921D04AF}" type="slidenum">
              <a:rPr lang="en-US" smtClean="0"/>
              <a:t>6</a:t>
            </a:fld>
            <a:endParaRPr lang="en-US"/>
          </a:p>
        </p:txBody>
      </p:sp>
    </p:spTree>
    <p:extLst>
      <p:ext uri="{BB962C8B-B14F-4D97-AF65-F5344CB8AC3E}">
        <p14:creationId xmlns:p14="http://schemas.microsoft.com/office/powerpoint/2010/main" val="356323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Muckrock</a:t>
            </a:r>
            <a:r>
              <a:rPr lang="en-US" dirty="0"/>
              <a:t> is a cool tool that helps you make public records requests, organize those requests, and help you track progress.</a:t>
            </a:r>
          </a:p>
          <a:p>
            <a:r>
              <a:rPr lang="en-US" dirty="0"/>
              <a:t>If the agency you are submitted a records request to isn’t present, you have to provide some information to add it.</a:t>
            </a:r>
          </a:p>
          <a:p>
            <a:r>
              <a:rPr lang="en-US" dirty="0"/>
              <a:t>It can be a great tool but it can also be a little frustrating if you run into issues like communications not showing up which I did.</a:t>
            </a:r>
          </a:p>
          <a:p>
            <a:r>
              <a:rPr lang="en-US" dirty="0"/>
              <a:t>Another option is to just make your requests directly with the agency, if I was doing this again I think I would have done. </a:t>
            </a:r>
          </a:p>
          <a:p>
            <a:r>
              <a:rPr lang="en-US" dirty="0"/>
              <a:t>In the screenshot you can see Northshore’s GovQA portal for records requests. This is a very common portal for request tracking and is easy to use.</a:t>
            </a:r>
          </a:p>
          <a:p>
            <a:r>
              <a:rPr lang="en-US" dirty="0"/>
              <a:t>Not all agencies use software like this, sometimes it’s just an email you send your request to. But the PRA requires agencies to make their public records request process easily found.</a:t>
            </a:r>
          </a:p>
          <a:p>
            <a:r>
              <a:rPr lang="en-US" dirty="0"/>
              <a:t>So it’s always going to be pretty easy to find using a search engine with the agency’s name and the phrase “public records request”.</a:t>
            </a:r>
          </a:p>
        </p:txBody>
      </p:sp>
      <p:sp>
        <p:nvSpPr>
          <p:cNvPr id="4" name="Slide Number Placeholder 3"/>
          <p:cNvSpPr>
            <a:spLocks noGrp="1"/>
          </p:cNvSpPr>
          <p:nvPr>
            <p:ph type="sldNum" sz="quarter" idx="5"/>
          </p:nvPr>
        </p:nvSpPr>
        <p:spPr/>
        <p:txBody>
          <a:bodyPr/>
          <a:lstStyle/>
          <a:p>
            <a:fld id="{AD4CB847-D1AB-4631-B12B-908C921D04AF}" type="slidenum">
              <a:rPr lang="en-US" smtClean="0"/>
              <a:t>8</a:t>
            </a:fld>
            <a:endParaRPr lang="en-US"/>
          </a:p>
        </p:txBody>
      </p:sp>
    </p:spTree>
    <p:extLst>
      <p:ext uri="{BB962C8B-B14F-4D97-AF65-F5344CB8AC3E}">
        <p14:creationId xmlns:p14="http://schemas.microsoft.com/office/powerpoint/2010/main" val="228004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the individual requests I made for this project, 10 in all.</a:t>
            </a:r>
          </a:p>
          <a:p>
            <a:r>
              <a:rPr lang="en-US" dirty="0"/>
              <a:t>If you look at the dates you’ll see that start to finish it took one year for all the requests I made to be fulfilled and I was often waiting months.</a:t>
            </a:r>
          </a:p>
          <a:p>
            <a:r>
              <a:rPr lang="en-US" dirty="0"/>
              <a:t>This is not a fast process, there’s a lot of patience required.</a:t>
            </a:r>
          </a:p>
        </p:txBody>
      </p:sp>
      <p:sp>
        <p:nvSpPr>
          <p:cNvPr id="4" name="Slide Number Placeholder 3"/>
          <p:cNvSpPr>
            <a:spLocks noGrp="1"/>
          </p:cNvSpPr>
          <p:nvPr>
            <p:ph type="sldNum" sz="quarter" idx="5"/>
          </p:nvPr>
        </p:nvSpPr>
        <p:spPr/>
        <p:txBody>
          <a:bodyPr/>
          <a:lstStyle/>
          <a:p>
            <a:fld id="{AD4CB847-D1AB-4631-B12B-908C921D04AF}" type="slidenum">
              <a:rPr lang="en-US" smtClean="0"/>
              <a:t>9</a:t>
            </a:fld>
            <a:endParaRPr lang="en-US"/>
          </a:p>
        </p:txBody>
      </p:sp>
    </p:spTree>
    <p:extLst>
      <p:ext uri="{BB962C8B-B14F-4D97-AF65-F5344CB8AC3E}">
        <p14:creationId xmlns:p14="http://schemas.microsoft.com/office/powerpoint/2010/main" val="1465764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start digging into making requests. When making a request you want to use very prescriptive language. Don’t rely on the other person “getting it”, you want they to know exactly what you are looking for.</a:t>
            </a:r>
          </a:p>
          <a:p>
            <a:r>
              <a:rPr lang="en-US" dirty="0"/>
              <a:t>Here’s an example of the same request, one prescriptive and one vague.</a:t>
            </a:r>
          </a:p>
          <a:p>
            <a:r>
              <a:rPr lang="en-US" dirty="0"/>
              <a:t>In the good request I specify the type of records I want inspected, the exact date range I want included, and the exact words I am looking for. This also makes their job easier because they can just plug this right into their discovery tools.</a:t>
            </a:r>
          </a:p>
          <a:p>
            <a:r>
              <a:rPr lang="en-US" dirty="0"/>
              <a:t>With the bad request there’s a lot of room for interpretation. There’s no specific records types, there no specific dates, and while there is a subject it’s been left up to the agency to determine how to locate records matching those subjects.</a:t>
            </a:r>
          </a:p>
        </p:txBody>
      </p:sp>
      <p:sp>
        <p:nvSpPr>
          <p:cNvPr id="4" name="Slide Number Placeholder 3"/>
          <p:cNvSpPr>
            <a:spLocks noGrp="1"/>
          </p:cNvSpPr>
          <p:nvPr>
            <p:ph type="sldNum" sz="quarter" idx="5"/>
          </p:nvPr>
        </p:nvSpPr>
        <p:spPr/>
        <p:txBody>
          <a:bodyPr/>
          <a:lstStyle/>
          <a:p>
            <a:fld id="{AD4CB847-D1AB-4631-B12B-908C921D04AF}" type="slidenum">
              <a:rPr lang="en-US" smtClean="0"/>
              <a:t>10</a:t>
            </a:fld>
            <a:endParaRPr lang="en-US"/>
          </a:p>
        </p:txBody>
      </p:sp>
    </p:spTree>
    <p:extLst>
      <p:ext uri="{BB962C8B-B14F-4D97-AF65-F5344CB8AC3E}">
        <p14:creationId xmlns:p14="http://schemas.microsoft.com/office/powerpoint/2010/main" val="50190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important source of information when making or reviewing records is open source intelligence.</a:t>
            </a:r>
          </a:p>
          <a:p>
            <a:r>
              <a:rPr lang="en-US" dirty="0"/>
              <a:t>For example, all basic employment information for public agencies are public records and often easily searchable.</a:t>
            </a:r>
          </a:p>
          <a:p>
            <a:r>
              <a:rPr lang="en-US" dirty="0"/>
              <a:t>They can be located in staff directories, in aggregation websites like </a:t>
            </a:r>
            <a:r>
              <a:rPr lang="en-US" dirty="0" err="1"/>
              <a:t>GovSalaries</a:t>
            </a:r>
            <a:r>
              <a:rPr lang="en-US" dirty="0"/>
              <a:t>, or even just discoverable via search engine.</a:t>
            </a:r>
          </a:p>
          <a:p>
            <a:r>
              <a:rPr lang="en-US" dirty="0"/>
              <a:t>Of course LinkedIn can always be a nice repository of information too.</a:t>
            </a:r>
          </a:p>
          <a:p>
            <a:r>
              <a:rPr lang="en-US" dirty="0"/>
              <a:t>I used the district’s directory to figure out which people should be part of my initial requests.</a:t>
            </a:r>
          </a:p>
          <a:p>
            <a:r>
              <a:rPr lang="en-US" dirty="0"/>
              <a:t>You might be able to find purchasing related records that might help direct your requests.</a:t>
            </a:r>
          </a:p>
          <a:p>
            <a:r>
              <a:rPr lang="en-US" dirty="0"/>
              <a:t>Using OSINT is also helpful for getting additional context or filling in gaps when you are reviewing records.</a:t>
            </a:r>
          </a:p>
        </p:txBody>
      </p:sp>
      <p:sp>
        <p:nvSpPr>
          <p:cNvPr id="4" name="Slide Number Placeholder 3"/>
          <p:cNvSpPr>
            <a:spLocks noGrp="1"/>
          </p:cNvSpPr>
          <p:nvPr>
            <p:ph type="sldNum" sz="quarter" idx="5"/>
          </p:nvPr>
        </p:nvSpPr>
        <p:spPr/>
        <p:txBody>
          <a:bodyPr/>
          <a:lstStyle/>
          <a:p>
            <a:fld id="{AD4CB847-D1AB-4631-B12B-908C921D04AF}" type="slidenum">
              <a:rPr lang="en-US" smtClean="0"/>
              <a:t>11</a:t>
            </a:fld>
            <a:endParaRPr lang="en-US"/>
          </a:p>
        </p:txBody>
      </p:sp>
    </p:spTree>
    <p:extLst>
      <p:ext uri="{BB962C8B-B14F-4D97-AF65-F5344CB8AC3E}">
        <p14:creationId xmlns:p14="http://schemas.microsoft.com/office/powerpoint/2010/main" val="2501502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going to be more specific to doing this kind of research</a:t>
            </a:r>
          </a:p>
          <a:p>
            <a:r>
              <a:rPr lang="en-US" dirty="0"/>
              <a:t>Broad requests in these kinds of situations means you will have to wait longer but will provide so much more information</a:t>
            </a:r>
          </a:p>
          <a:p>
            <a:r>
              <a:rPr lang="en-US" dirty="0"/>
              <a:t>You will get context and you will get things you didn’t even think to look for</a:t>
            </a:r>
          </a:p>
          <a:p>
            <a:r>
              <a:rPr lang="en-US" dirty="0"/>
              <a:t>All this information will help you make those very targeted, narrow requests</a:t>
            </a:r>
          </a:p>
          <a:p>
            <a:r>
              <a:rPr lang="en-US" dirty="0"/>
              <a:t>I started my search by requesting all emails for only two staff members for a 17 day period covering just before the attack and about 2 weeks after.</a:t>
            </a:r>
          </a:p>
          <a:p>
            <a:r>
              <a:rPr lang="en-US" dirty="0"/>
              <a:t>I wanted emails for the Director of IT, that seemed pretty relevant</a:t>
            </a:r>
          </a:p>
          <a:p>
            <a:r>
              <a:rPr lang="en-US" dirty="0"/>
              <a:t>And I also wanted the emails for the person who had the title of Windows Systems Administrator, because you know, ransomware….</a:t>
            </a:r>
          </a:p>
        </p:txBody>
      </p:sp>
      <p:sp>
        <p:nvSpPr>
          <p:cNvPr id="4" name="Slide Number Placeholder 3"/>
          <p:cNvSpPr>
            <a:spLocks noGrp="1"/>
          </p:cNvSpPr>
          <p:nvPr>
            <p:ph type="sldNum" sz="quarter" idx="5"/>
          </p:nvPr>
        </p:nvSpPr>
        <p:spPr/>
        <p:txBody>
          <a:bodyPr/>
          <a:lstStyle/>
          <a:p>
            <a:fld id="{AD4CB847-D1AB-4631-B12B-908C921D04AF}" type="slidenum">
              <a:rPr lang="en-US" smtClean="0"/>
              <a:t>12</a:t>
            </a:fld>
            <a:endParaRPr lang="en-US"/>
          </a:p>
        </p:txBody>
      </p:sp>
    </p:spTree>
    <p:extLst>
      <p:ext uri="{BB962C8B-B14F-4D97-AF65-F5344CB8AC3E}">
        <p14:creationId xmlns:p14="http://schemas.microsoft.com/office/powerpoint/2010/main" val="851200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49A731-CCD9-4BE7-B9DE-13CE851745D7}"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CF2-E07B-4159-BD15-EAA7ECB99F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52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9A731-CCD9-4BE7-B9DE-13CE851745D7}"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CF2-E07B-4159-BD15-EAA7ECB99FA7}" type="slidenum">
              <a:rPr lang="en-US" smtClean="0"/>
              <a:t>‹#›</a:t>
            </a:fld>
            <a:endParaRPr lang="en-US"/>
          </a:p>
        </p:txBody>
      </p:sp>
    </p:spTree>
    <p:extLst>
      <p:ext uri="{BB962C8B-B14F-4D97-AF65-F5344CB8AC3E}">
        <p14:creationId xmlns:p14="http://schemas.microsoft.com/office/powerpoint/2010/main" val="194423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9A731-CCD9-4BE7-B9DE-13CE851745D7}"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CF2-E07B-4159-BD15-EAA7ECB99FA7}" type="slidenum">
              <a:rPr lang="en-US" smtClean="0"/>
              <a:t>‹#›</a:t>
            </a:fld>
            <a:endParaRPr lang="en-US"/>
          </a:p>
        </p:txBody>
      </p:sp>
    </p:spTree>
    <p:extLst>
      <p:ext uri="{BB962C8B-B14F-4D97-AF65-F5344CB8AC3E}">
        <p14:creationId xmlns:p14="http://schemas.microsoft.com/office/powerpoint/2010/main" val="325716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9A731-CCD9-4BE7-B9DE-13CE851745D7}"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CF2-E07B-4159-BD15-EAA7ECB99FA7}" type="slidenum">
              <a:rPr lang="en-US" smtClean="0"/>
              <a:t>‹#›</a:t>
            </a:fld>
            <a:endParaRPr lang="en-US"/>
          </a:p>
        </p:txBody>
      </p:sp>
    </p:spTree>
    <p:extLst>
      <p:ext uri="{BB962C8B-B14F-4D97-AF65-F5344CB8AC3E}">
        <p14:creationId xmlns:p14="http://schemas.microsoft.com/office/powerpoint/2010/main" val="334357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9A731-CCD9-4BE7-B9DE-13CE851745D7}"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CF2-E07B-4159-BD15-EAA7ECB99F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8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9A731-CCD9-4BE7-B9DE-13CE851745D7}" type="datetimeFigureOut">
              <a:rPr lang="en-US" smtClean="0"/>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2ECF2-E07B-4159-BD15-EAA7ECB99FA7}" type="slidenum">
              <a:rPr lang="en-US" smtClean="0"/>
              <a:t>‹#›</a:t>
            </a:fld>
            <a:endParaRPr lang="en-US"/>
          </a:p>
        </p:txBody>
      </p:sp>
    </p:spTree>
    <p:extLst>
      <p:ext uri="{BB962C8B-B14F-4D97-AF65-F5344CB8AC3E}">
        <p14:creationId xmlns:p14="http://schemas.microsoft.com/office/powerpoint/2010/main" val="385655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9A731-CCD9-4BE7-B9DE-13CE851745D7}" type="datetimeFigureOut">
              <a:rPr lang="en-US" smtClean="0"/>
              <a:t>5/14/2022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E2ECF2-E07B-4159-BD15-EAA7ECB99FA7}" type="slidenum">
              <a:rPr lang="en-US" smtClean="0"/>
              <a:t>‹#›</a:t>
            </a:fld>
            <a:endParaRPr lang="en-US"/>
          </a:p>
        </p:txBody>
      </p:sp>
    </p:spTree>
    <p:extLst>
      <p:ext uri="{BB962C8B-B14F-4D97-AF65-F5344CB8AC3E}">
        <p14:creationId xmlns:p14="http://schemas.microsoft.com/office/powerpoint/2010/main" val="1817048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49A731-CCD9-4BE7-B9DE-13CE851745D7}" type="datetimeFigureOut">
              <a:rPr lang="en-US" smtClean="0"/>
              <a:t>5/14/2022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E2ECF2-E07B-4159-BD15-EAA7ECB99FA7}" type="slidenum">
              <a:rPr lang="en-US" smtClean="0"/>
              <a:t>‹#›</a:t>
            </a:fld>
            <a:endParaRPr lang="en-US"/>
          </a:p>
        </p:txBody>
      </p:sp>
    </p:spTree>
    <p:extLst>
      <p:ext uri="{BB962C8B-B14F-4D97-AF65-F5344CB8AC3E}">
        <p14:creationId xmlns:p14="http://schemas.microsoft.com/office/powerpoint/2010/main" val="390290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49A731-CCD9-4BE7-B9DE-13CE851745D7}" type="datetimeFigureOut">
              <a:rPr lang="en-US" smtClean="0"/>
              <a:t>5/14/2022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DE2ECF2-E07B-4159-BD15-EAA7ECB99FA7}" type="slidenum">
              <a:rPr lang="en-US" smtClean="0"/>
              <a:t>‹#›</a:t>
            </a:fld>
            <a:endParaRPr lang="en-US"/>
          </a:p>
        </p:txBody>
      </p:sp>
    </p:spTree>
    <p:extLst>
      <p:ext uri="{BB962C8B-B14F-4D97-AF65-F5344CB8AC3E}">
        <p14:creationId xmlns:p14="http://schemas.microsoft.com/office/powerpoint/2010/main" val="156208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49A731-CCD9-4BE7-B9DE-13CE851745D7}" type="datetimeFigureOut">
              <a:rPr lang="en-US" smtClean="0"/>
              <a:t>5/14/2022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E2ECF2-E07B-4159-BD15-EAA7ECB99FA7}" type="slidenum">
              <a:rPr lang="en-US" smtClean="0"/>
              <a:t>‹#›</a:t>
            </a:fld>
            <a:endParaRPr lang="en-US"/>
          </a:p>
        </p:txBody>
      </p:sp>
    </p:spTree>
    <p:extLst>
      <p:ext uri="{BB962C8B-B14F-4D97-AF65-F5344CB8AC3E}">
        <p14:creationId xmlns:p14="http://schemas.microsoft.com/office/powerpoint/2010/main" val="280451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9A731-CCD9-4BE7-B9DE-13CE851745D7}" type="datetimeFigureOut">
              <a:rPr lang="en-US" smtClean="0"/>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2ECF2-E07B-4159-BD15-EAA7ECB99FA7}" type="slidenum">
              <a:rPr lang="en-US" smtClean="0"/>
              <a:t>‹#›</a:t>
            </a:fld>
            <a:endParaRPr lang="en-US"/>
          </a:p>
        </p:txBody>
      </p:sp>
    </p:spTree>
    <p:extLst>
      <p:ext uri="{BB962C8B-B14F-4D97-AF65-F5344CB8AC3E}">
        <p14:creationId xmlns:p14="http://schemas.microsoft.com/office/powerpoint/2010/main" val="305539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49A731-CCD9-4BE7-B9DE-13CE851745D7}" type="datetimeFigureOut">
              <a:rPr lang="en-US" smtClean="0"/>
              <a:t>5/14/2022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E2ECF2-E07B-4159-BD15-EAA7ECB99FA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649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rsc.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DB30-53DF-4404-9FB5-ECE347146FF8}"/>
              </a:ext>
            </a:extLst>
          </p:cNvPr>
          <p:cNvSpPr>
            <a:spLocks noGrp="1"/>
          </p:cNvSpPr>
          <p:nvPr>
            <p:ph type="ctrTitle"/>
          </p:nvPr>
        </p:nvSpPr>
        <p:spPr/>
        <p:txBody>
          <a:bodyPr/>
          <a:lstStyle/>
          <a:p>
            <a:r>
              <a:rPr lang="en-US" dirty="0"/>
              <a:t>Outside looking in</a:t>
            </a:r>
          </a:p>
        </p:txBody>
      </p:sp>
      <p:sp>
        <p:nvSpPr>
          <p:cNvPr id="3" name="Subtitle 2">
            <a:extLst>
              <a:ext uri="{FF2B5EF4-FFF2-40B4-BE49-F238E27FC236}">
                <a16:creationId xmlns:a16="http://schemas.microsoft.com/office/drawing/2014/main" id="{764CBBA9-B289-4919-A98F-1C2F80CA55D2}"/>
              </a:ext>
            </a:extLst>
          </p:cNvPr>
          <p:cNvSpPr>
            <a:spLocks noGrp="1"/>
          </p:cNvSpPr>
          <p:nvPr>
            <p:ph type="subTitle" idx="1"/>
          </p:nvPr>
        </p:nvSpPr>
        <p:spPr/>
        <p:txBody>
          <a:bodyPr/>
          <a:lstStyle/>
          <a:p>
            <a:r>
              <a:rPr lang="en-US" sz="1800" b="1" dirty="0">
                <a:solidFill>
                  <a:srgbClr val="000000"/>
                </a:solidFill>
                <a:effectLst/>
              </a:rPr>
              <a:t>How public records can be used to research a ransomware attack</a:t>
            </a:r>
          </a:p>
          <a:p>
            <a:r>
              <a:rPr lang="en-US" sz="1800" b="1" dirty="0">
                <a:solidFill>
                  <a:srgbClr val="000000"/>
                </a:solidFill>
              </a:rPr>
              <a:t>Derek Held (@derekheld)</a:t>
            </a:r>
            <a:endParaRPr lang="en-US" dirty="0"/>
          </a:p>
        </p:txBody>
      </p:sp>
    </p:spTree>
    <p:extLst>
      <p:ext uri="{BB962C8B-B14F-4D97-AF65-F5344CB8AC3E}">
        <p14:creationId xmlns:p14="http://schemas.microsoft.com/office/powerpoint/2010/main" val="2849638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EFBF-FB42-4E92-A5BC-C85C58021899}"/>
              </a:ext>
            </a:extLst>
          </p:cNvPr>
          <p:cNvSpPr>
            <a:spLocks noGrp="1"/>
          </p:cNvSpPr>
          <p:nvPr>
            <p:ph type="title"/>
          </p:nvPr>
        </p:nvSpPr>
        <p:spPr/>
        <p:txBody>
          <a:bodyPr/>
          <a:lstStyle/>
          <a:p>
            <a:r>
              <a:rPr lang="en-US" dirty="0"/>
              <a:t>Make prescriptive requests</a:t>
            </a:r>
          </a:p>
        </p:txBody>
      </p:sp>
      <p:sp>
        <p:nvSpPr>
          <p:cNvPr id="3" name="Content Placeholder 2">
            <a:extLst>
              <a:ext uri="{FF2B5EF4-FFF2-40B4-BE49-F238E27FC236}">
                <a16:creationId xmlns:a16="http://schemas.microsoft.com/office/drawing/2014/main" id="{0ADD59CF-B357-4420-B859-4D1594F177B1}"/>
              </a:ext>
            </a:extLst>
          </p:cNvPr>
          <p:cNvSpPr>
            <a:spLocks noGrp="1"/>
          </p:cNvSpPr>
          <p:nvPr>
            <p:ph idx="1"/>
          </p:nvPr>
        </p:nvSpPr>
        <p:spPr/>
        <p:txBody>
          <a:bodyPr/>
          <a:lstStyle/>
          <a:p>
            <a:pPr>
              <a:buFont typeface="Wingdings" panose="05000000000000000000" pitchFamily="2" charset="2"/>
              <a:buChar char="v"/>
            </a:pPr>
            <a:r>
              <a:rPr lang="en-US" dirty="0"/>
              <a:t> Do not rely on the interpretation of others</a:t>
            </a:r>
          </a:p>
          <a:p>
            <a:pPr>
              <a:buFont typeface="Wingdings" panose="05000000000000000000" pitchFamily="2" charset="2"/>
              <a:buChar char="v"/>
            </a:pPr>
            <a:r>
              <a:rPr lang="en-US" dirty="0"/>
              <a:t> Good: “All emails sent/received dated from September 20th 2019 to October 4th 2019 containing any of the following words: ransom, ransomware, </a:t>
            </a:r>
            <a:r>
              <a:rPr lang="en-US" dirty="0" err="1"/>
              <a:t>Ryuk</a:t>
            </a:r>
            <a:r>
              <a:rPr lang="en-US" dirty="0"/>
              <a:t>, bitcoin, crypto, or cryptocurrency”</a:t>
            </a:r>
          </a:p>
          <a:p>
            <a:pPr>
              <a:buFont typeface="Wingdings" panose="05000000000000000000" pitchFamily="2" charset="2"/>
              <a:buChar char="v"/>
            </a:pPr>
            <a:r>
              <a:rPr lang="en-US" dirty="0"/>
              <a:t> Bad: “Records from the fall about ransoms or ransom payment”</a:t>
            </a:r>
          </a:p>
        </p:txBody>
      </p:sp>
    </p:spTree>
    <p:extLst>
      <p:ext uri="{BB962C8B-B14F-4D97-AF65-F5344CB8AC3E}">
        <p14:creationId xmlns:p14="http://schemas.microsoft.com/office/powerpoint/2010/main" val="160571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769C-A204-4029-AD65-EA6010DAEC43}"/>
              </a:ext>
            </a:extLst>
          </p:cNvPr>
          <p:cNvSpPr>
            <a:spLocks noGrp="1"/>
          </p:cNvSpPr>
          <p:nvPr>
            <p:ph type="title"/>
          </p:nvPr>
        </p:nvSpPr>
        <p:spPr/>
        <p:txBody>
          <a:bodyPr/>
          <a:lstStyle/>
          <a:p>
            <a:r>
              <a:rPr lang="en-US" dirty="0"/>
              <a:t>Use open-source intelligence (OSINT)</a:t>
            </a:r>
          </a:p>
        </p:txBody>
      </p:sp>
      <p:sp>
        <p:nvSpPr>
          <p:cNvPr id="3" name="Content Placeholder 2">
            <a:extLst>
              <a:ext uri="{FF2B5EF4-FFF2-40B4-BE49-F238E27FC236}">
                <a16:creationId xmlns:a16="http://schemas.microsoft.com/office/drawing/2014/main" id="{BF97DB25-9A02-4DE7-B8A4-AAE9A0FFC2E9}"/>
              </a:ext>
            </a:extLst>
          </p:cNvPr>
          <p:cNvSpPr>
            <a:spLocks noGrp="1"/>
          </p:cNvSpPr>
          <p:nvPr>
            <p:ph sz="half" idx="1"/>
          </p:nvPr>
        </p:nvSpPr>
        <p:spPr/>
        <p:txBody>
          <a:bodyPr/>
          <a:lstStyle/>
          <a:p>
            <a:pPr>
              <a:buFont typeface="Wingdings" panose="05000000000000000000" pitchFamily="2" charset="2"/>
              <a:buChar char="v"/>
            </a:pPr>
            <a:r>
              <a:rPr lang="en-US" dirty="0"/>
              <a:t> All basic employment information is a public record and often searchable</a:t>
            </a:r>
          </a:p>
          <a:p>
            <a:pPr lvl="1">
              <a:buFont typeface="Wingdings" panose="05000000000000000000" pitchFamily="2" charset="2"/>
              <a:buChar char="v"/>
            </a:pPr>
            <a:r>
              <a:rPr lang="en-US" dirty="0"/>
              <a:t> Staff directory</a:t>
            </a:r>
          </a:p>
          <a:p>
            <a:pPr lvl="1">
              <a:buFont typeface="Wingdings" panose="05000000000000000000" pitchFamily="2" charset="2"/>
              <a:buChar char="v"/>
            </a:pPr>
            <a:r>
              <a:rPr lang="en-US" dirty="0"/>
              <a:t> Search engines</a:t>
            </a:r>
          </a:p>
          <a:p>
            <a:pPr lvl="1">
              <a:buFont typeface="Wingdings" panose="05000000000000000000" pitchFamily="2" charset="2"/>
              <a:buChar char="v"/>
            </a:pPr>
            <a:r>
              <a:rPr lang="en-US" dirty="0"/>
              <a:t> Sites such as </a:t>
            </a:r>
            <a:r>
              <a:rPr lang="en-US" dirty="0" err="1"/>
              <a:t>GovSalaries</a:t>
            </a:r>
            <a:endParaRPr lang="en-US" dirty="0"/>
          </a:p>
          <a:p>
            <a:pPr>
              <a:buFont typeface="Wingdings" panose="05000000000000000000" pitchFamily="2" charset="2"/>
              <a:buChar char="v"/>
            </a:pPr>
            <a:r>
              <a:rPr lang="en-US" dirty="0"/>
              <a:t> Might find requests for proposals for acquisitions</a:t>
            </a:r>
          </a:p>
          <a:p>
            <a:pPr>
              <a:buFont typeface="Wingdings" panose="05000000000000000000" pitchFamily="2" charset="2"/>
              <a:buChar char="v"/>
            </a:pPr>
            <a:r>
              <a:rPr lang="en-US" dirty="0"/>
              <a:t> Can provide additional context or fill in the gaps for both making and reviewing requests</a:t>
            </a:r>
          </a:p>
          <a:p>
            <a:pPr lvl="2">
              <a:buFont typeface="Wingdings" panose="05000000000000000000" pitchFamily="2" charset="2"/>
              <a:buChar char="v"/>
            </a:pPr>
            <a:endParaRPr lang="en-US" dirty="0"/>
          </a:p>
        </p:txBody>
      </p:sp>
      <p:sp>
        <p:nvSpPr>
          <p:cNvPr id="6" name="Content Placeholder 5">
            <a:extLst>
              <a:ext uri="{FF2B5EF4-FFF2-40B4-BE49-F238E27FC236}">
                <a16:creationId xmlns:a16="http://schemas.microsoft.com/office/drawing/2014/main" id="{624BA1C2-E18A-43C9-BE7C-ECC7C57F5AB9}"/>
              </a:ext>
            </a:extLst>
          </p:cNvPr>
          <p:cNvSpPr>
            <a:spLocks noGrp="1"/>
          </p:cNvSpPr>
          <p:nvPr>
            <p:ph sz="half" idx="2"/>
          </p:nvPr>
        </p:nvSpPr>
        <p:spPr/>
        <p:txBody>
          <a:bodyPr/>
          <a:lstStyle/>
          <a:p>
            <a:endParaRPr lang="en-US"/>
          </a:p>
        </p:txBody>
      </p:sp>
      <p:pic>
        <p:nvPicPr>
          <p:cNvPr id="5" name="Picture 4" descr="Table&#10;&#10;Description automatically generated">
            <a:extLst>
              <a:ext uri="{FF2B5EF4-FFF2-40B4-BE49-F238E27FC236}">
                <a16:creationId xmlns:a16="http://schemas.microsoft.com/office/drawing/2014/main" id="{1D6984D2-BBB1-45C8-99EA-479EE6803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039" y="1837421"/>
            <a:ext cx="6090021" cy="4338935"/>
          </a:xfrm>
          <a:prstGeom prst="rect">
            <a:avLst/>
          </a:prstGeom>
        </p:spPr>
      </p:pic>
    </p:spTree>
    <p:extLst>
      <p:ext uri="{BB962C8B-B14F-4D97-AF65-F5344CB8AC3E}">
        <p14:creationId xmlns:p14="http://schemas.microsoft.com/office/powerpoint/2010/main" val="3223910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58FB-335D-4EF4-B974-846689064C81}"/>
              </a:ext>
            </a:extLst>
          </p:cNvPr>
          <p:cNvSpPr>
            <a:spLocks noGrp="1"/>
          </p:cNvSpPr>
          <p:nvPr>
            <p:ph type="title"/>
          </p:nvPr>
        </p:nvSpPr>
        <p:spPr/>
        <p:txBody>
          <a:bodyPr/>
          <a:lstStyle/>
          <a:p>
            <a:r>
              <a:rPr lang="en-US" dirty="0"/>
              <a:t>Don’t start narrow</a:t>
            </a:r>
          </a:p>
        </p:txBody>
      </p:sp>
      <p:sp>
        <p:nvSpPr>
          <p:cNvPr id="3" name="Content Placeholder 2">
            <a:extLst>
              <a:ext uri="{FF2B5EF4-FFF2-40B4-BE49-F238E27FC236}">
                <a16:creationId xmlns:a16="http://schemas.microsoft.com/office/drawing/2014/main" id="{90EE5B49-1577-4269-B23A-34286F0BCFA6}"/>
              </a:ext>
            </a:extLst>
          </p:cNvPr>
          <p:cNvSpPr>
            <a:spLocks noGrp="1"/>
          </p:cNvSpPr>
          <p:nvPr>
            <p:ph idx="1"/>
          </p:nvPr>
        </p:nvSpPr>
        <p:spPr/>
        <p:txBody>
          <a:bodyPr/>
          <a:lstStyle/>
          <a:p>
            <a:pPr>
              <a:buFont typeface="Wingdings" panose="05000000000000000000" pitchFamily="2" charset="2"/>
              <a:buChar char="v"/>
            </a:pPr>
            <a:r>
              <a:rPr lang="en-US" dirty="0"/>
              <a:t> Broad requests can help you make targeted requests</a:t>
            </a:r>
          </a:p>
          <a:p>
            <a:pPr>
              <a:buFont typeface="Wingdings" panose="05000000000000000000" pitchFamily="2" charset="2"/>
              <a:buChar char="v"/>
            </a:pPr>
            <a:r>
              <a:rPr lang="en-US" dirty="0"/>
              <a:t> Helps provide context</a:t>
            </a:r>
          </a:p>
          <a:p>
            <a:pPr>
              <a:buFont typeface="Wingdings" panose="05000000000000000000" pitchFamily="2" charset="2"/>
              <a:buChar char="v"/>
            </a:pPr>
            <a:r>
              <a:rPr lang="en-US" dirty="0"/>
              <a:t> Can direct you to topics or documents you didn’t know to request</a:t>
            </a:r>
          </a:p>
          <a:p>
            <a:pPr>
              <a:buFont typeface="Wingdings" panose="05000000000000000000" pitchFamily="2" charset="2"/>
              <a:buChar char="v"/>
            </a:pPr>
            <a:r>
              <a:rPr lang="en-US" dirty="0"/>
              <a:t> Requested all emails from September 18</a:t>
            </a:r>
            <a:r>
              <a:rPr lang="en-US" baseline="30000" dirty="0"/>
              <a:t>th</a:t>
            </a:r>
            <a:r>
              <a:rPr lang="en-US" dirty="0"/>
              <a:t> through October 4</a:t>
            </a:r>
            <a:r>
              <a:rPr lang="en-US" baseline="30000" dirty="0"/>
              <a:t>th</a:t>
            </a:r>
            <a:r>
              <a:rPr lang="en-US" dirty="0"/>
              <a:t> for</a:t>
            </a:r>
          </a:p>
          <a:p>
            <a:pPr lvl="1">
              <a:buFont typeface="Wingdings" panose="05000000000000000000" pitchFamily="2" charset="2"/>
              <a:buChar char="v"/>
            </a:pPr>
            <a:r>
              <a:rPr lang="en-US" dirty="0"/>
              <a:t> Allen </a:t>
            </a:r>
            <a:r>
              <a:rPr lang="en-US" dirty="0" err="1"/>
              <a:t>Miedema</a:t>
            </a:r>
            <a:r>
              <a:rPr lang="en-US" dirty="0"/>
              <a:t> (Director of IT)</a:t>
            </a:r>
          </a:p>
          <a:p>
            <a:pPr lvl="1">
              <a:buFont typeface="Wingdings" panose="05000000000000000000" pitchFamily="2" charset="2"/>
              <a:buChar char="v"/>
            </a:pPr>
            <a:r>
              <a:rPr lang="en-US" dirty="0"/>
              <a:t> Jon Biggerstaff (Windows Systems Administrator)</a:t>
            </a:r>
          </a:p>
          <a:p>
            <a:endParaRPr lang="en-US" dirty="0"/>
          </a:p>
        </p:txBody>
      </p:sp>
    </p:spTree>
    <p:extLst>
      <p:ext uri="{BB962C8B-B14F-4D97-AF65-F5344CB8AC3E}">
        <p14:creationId xmlns:p14="http://schemas.microsoft.com/office/powerpoint/2010/main" val="3189407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10B1BE-7F93-42BF-976B-9026FE4EE868}"/>
              </a:ext>
            </a:extLst>
          </p:cNvPr>
          <p:cNvSpPr>
            <a:spLocks noGrp="1"/>
          </p:cNvSpPr>
          <p:nvPr>
            <p:ph type="ctrTitle"/>
          </p:nvPr>
        </p:nvSpPr>
        <p:spPr/>
        <p:txBody>
          <a:bodyPr/>
          <a:lstStyle/>
          <a:p>
            <a:r>
              <a:rPr lang="en-US" dirty="0"/>
              <a:t>Review Strategies</a:t>
            </a:r>
          </a:p>
        </p:txBody>
      </p:sp>
      <p:sp>
        <p:nvSpPr>
          <p:cNvPr id="5" name="Subtitle 4">
            <a:extLst>
              <a:ext uri="{FF2B5EF4-FFF2-40B4-BE49-F238E27FC236}">
                <a16:creationId xmlns:a16="http://schemas.microsoft.com/office/drawing/2014/main" id="{DF8CA047-492A-4EF4-BB69-D4CD5AB580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5999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733C-C5BB-4684-B874-A47692A73D0B}"/>
              </a:ext>
            </a:extLst>
          </p:cNvPr>
          <p:cNvSpPr>
            <a:spLocks noGrp="1"/>
          </p:cNvSpPr>
          <p:nvPr>
            <p:ph type="title"/>
          </p:nvPr>
        </p:nvSpPr>
        <p:spPr/>
        <p:txBody>
          <a:bodyPr/>
          <a:lstStyle/>
          <a:p>
            <a:r>
              <a:rPr lang="en-US" dirty="0"/>
              <a:t>Refine requests based on results</a:t>
            </a:r>
          </a:p>
        </p:txBody>
      </p:sp>
      <p:sp>
        <p:nvSpPr>
          <p:cNvPr id="3" name="Content Placeholder 2">
            <a:extLst>
              <a:ext uri="{FF2B5EF4-FFF2-40B4-BE49-F238E27FC236}">
                <a16:creationId xmlns:a16="http://schemas.microsoft.com/office/drawing/2014/main" id="{14CE4B34-A1BA-4C88-A787-300DC7264AE2}"/>
              </a:ext>
            </a:extLst>
          </p:cNvPr>
          <p:cNvSpPr>
            <a:spLocks noGrp="1"/>
          </p:cNvSpPr>
          <p:nvPr>
            <p:ph idx="1"/>
          </p:nvPr>
        </p:nvSpPr>
        <p:spPr/>
        <p:txBody>
          <a:bodyPr/>
          <a:lstStyle/>
          <a:p>
            <a:pPr>
              <a:buFont typeface="Wingdings" panose="05000000000000000000" pitchFamily="2" charset="2"/>
              <a:buChar char="v"/>
            </a:pPr>
            <a:r>
              <a:rPr lang="en-US" dirty="0"/>
              <a:t> Use records you get back to make further requests</a:t>
            </a:r>
          </a:p>
          <a:p>
            <a:pPr lvl="1">
              <a:buFont typeface="Wingdings" panose="05000000000000000000" pitchFamily="2" charset="2"/>
              <a:buChar char="v"/>
            </a:pPr>
            <a:r>
              <a:rPr lang="en-US" dirty="0"/>
              <a:t> Additional people</a:t>
            </a:r>
          </a:p>
          <a:p>
            <a:pPr lvl="1">
              <a:buFont typeface="Wingdings" panose="05000000000000000000" pitchFamily="2" charset="2"/>
              <a:buChar char="v"/>
            </a:pPr>
            <a:r>
              <a:rPr lang="en-US" dirty="0"/>
              <a:t> Additional forms of communications</a:t>
            </a:r>
          </a:p>
          <a:p>
            <a:pPr lvl="1">
              <a:buFont typeface="Wingdings" panose="05000000000000000000" pitchFamily="2" charset="2"/>
              <a:buChar char="v"/>
            </a:pPr>
            <a:r>
              <a:rPr lang="en-US" dirty="0"/>
              <a:t> Additional types of records (invoices, statements of work, insurance claims)</a:t>
            </a:r>
          </a:p>
        </p:txBody>
      </p:sp>
    </p:spTree>
    <p:extLst>
      <p:ext uri="{BB962C8B-B14F-4D97-AF65-F5344CB8AC3E}">
        <p14:creationId xmlns:p14="http://schemas.microsoft.com/office/powerpoint/2010/main" val="3531272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FF4C-7682-4DC8-A247-1CAFE98F4B14}"/>
              </a:ext>
            </a:extLst>
          </p:cNvPr>
          <p:cNvSpPr>
            <a:spLocks noGrp="1"/>
          </p:cNvSpPr>
          <p:nvPr>
            <p:ph type="title"/>
          </p:nvPr>
        </p:nvSpPr>
        <p:spPr/>
        <p:txBody>
          <a:bodyPr/>
          <a:lstStyle/>
          <a:p>
            <a:r>
              <a:rPr lang="en-US" dirty="0"/>
              <a:t>Read around the redactions</a:t>
            </a:r>
          </a:p>
        </p:txBody>
      </p:sp>
      <p:sp>
        <p:nvSpPr>
          <p:cNvPr id="3" name="Content Placeholder 2">
            <a:extLst>
              <a:ext uri="{FF2B5EF4-FFF2-40B4-BE49-F238E27FC236}">
                <a16:creationId xmlns:a16="http://schemas.microsoft.com/office/drawing/2014/main" id="{C00A6603-EA28-4410-8A96-129488707D90}"/>
              </a:ext>
            </a:extLst>
          </p:cNvPr>
          <p:cNvSpPr>
            <a:spLocks noGrp="1"/>
          </p:cNvSpPr>
          <p:nvPr>
            <p:ph idx="1"/>
          </p:nvPr>
        </p:nvSpPr>
        <p:spPr/>
        <p:txBody>
          <a:bodyPr/>
          <a:lstStyle/>
          <a:p>
            <a:pPr>
              <a:buFont typeface="Wingdings" panose="05000000000000000000" pitchFamily="2" charset="2"/>
              <a:buChar char="v"/>
            </a:pPr>
            <a:r>
              <a:rPr lang="en-US" dirty="0"/>
              <a:t> Even if a redaction is made, use clues in the email and OSINT</a:t>
            </a:r>
          </a:p>
          <a:p>
            <a:pPr>
              <a:buFont typeface="Wingdings" panose="05000000000000000000" pitchFamily="2" charset="2"/>
              <a:buChar char="v"/>
            </a:pPr>
            <a:r>
              <a:rPr lang="en-US" dirty="0"/>
              <a:t> They improperly redacted purchase records (improper security exemption)</a:t>
            </a:r>
          </a:p>
          <a:p>
            <a:pPr>
              <a:buFont typeface="Wingdings" panose="05000000000000000000" pitchFamily="2" charset="2"/>
              <a:buChar char="v"/>
            </a:pPr>
            <a:r>
              <a:rPr lang="en-US" dirty="0"/>
              <a:t> I also found out they had just setup </a:t>
            </a:r>
            <a:r>
              <a:rPr lang="en-US" dirty="0" err="1"/>
              <a:t>Bitwarden</a:t>
            </a:r>
            <a:r>
              <a:rPr lang="en-US" dirty="0"/>
              <a:t> despite a redaction attempt</a:t>
            </a:r>
          </a:p>
          <a:p>
            <a:pPr>
              <a:buFont typeface="Wingdings" panose="05000000000000000000" pitchFamily="2" charset="2"/>
              <a:buChar char="v"/>
            </a:pPr>
            <a:r>
              <a:rPr lang="en-US" dirty="0"/>
              <a:t> Additional or overlapping requests can be your friend</a:t>
            </a:r>
          </a:p>
        </p:txBody>
      </p:sp>
    </p:spTree>
    <p:extLst>
      <p:ext uri="{BB962C8B-B14F-4D97-AF65-F5344CB8AC3E}">
        <p14:creationId xmlns:p14="http://schemas.microsoft.com/office/powerpoint/2010/main" val="922617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CC1DCA9B-CFBB-43CD-AAFD-BE9B8AC9A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280" y="70259"/>
            <a:ext cx="5263688" cy="6205849"/>
          </a:xfrm>
          <a:prstGeom prst="rect">
            <a:avLst/>
          </a:prstGeom>
        </p:spPr>
      </p:pic>
    </p:spTree>
    <p:extLst>
      <p:ext uri="{BB962C8B-B14F-4D97-AF65-F5344CB8AC3E}">
        <p14:creationId xmlns:p14="http://schemas.microsoft.com/office/powerpoint/2010/main" val="2692384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BEDE-4FA6-4C27-A9F3-6AA3F03E1D0B}"/>
              </a:ext>
            </a:extLst>
          </p:cNvPr>
          <p:cNvSpPr>
            <a:spLocks noGrp="1"/>
          </p:cNvSpPr>
          <p:nvPr>
            <p:ph type="title"/>
          </p:nvPr>
        </p:nvSpPr>
        <p:spPr/>
        <p:txBody>
          <a:bodyPr/>
          <a:lstStyle/>
          <a:p>
            <a:r>
              <a:rPr lang="en-US" dirty="0"/>
              <a:t>Remembering what you read</a:t>
            </a:r>
          </a:p>
        </p:txBody>
      </p:sp>
      <p:sp>
        <p:nvSpPr>
          <p:cNvPr id="3" name="Content Placeholder 2">
            <a:extLst>
              <a:ext uri="{FF2B5EF4-FFF2-40B4-BE49-F238E27FC236}">
                <a16:creationId xmlns:a16="http://schemas.microsoft.com/office/drawing/2014/main" id="{69277A0D-81CE-416D-B4EF-07A8B52A0CFA}"/>
              </a:ext>
            </a:extLst>
          </p:cNvPr>
          <p:cNvSpPr>
            <a:spLocks noGrp="1"/>
          </p:cNvSpPr>
          <p:nvPr>
            <p:ph idx="1"/>
          </p:nvPr>
        </p:nvSpPr>
        <p:spPr/>
        <p:txBody>
          <a:bodyPr/>
          <a:lstStyle/>
          <a:p>
            <a:pPr>
              <a:buFont typeface="Wingdings" panose="05000000000000000000" pitchFamily="2" charset="2"/>
              <a:buChar char="v"/>
            </a:pPr>
            <a:r>
              <a:rPr lang="en-US" dirty="0"/>
              <a:t> Prepare for tens of thousands of pages in the records</a:t>
            </a:r>
          </a:p>
          <a:p>
            <a:pPr>
              <a:buFont typeface="Wingdings" panose="05000000000000000000" pitchFamily="2" charset="2"/>
              <a:buChar char="v"/>
            </a:pPr>
            <a:r>
              <a:rPr lang="en-US" dirty="0"/>
              <a:t> Use a system for taking notes about what you find and where</a:t>
            </a:r>
          </a:p>
          <a:p>
            <a:pPr>
              <a:buFont typeface="Wingdings" panose="05000000000000000000" pitchFamily="2" charset="2"/>
              <a:buChar char="v"/>
            </a:pPr>
            <a:r>
              <a:rPr lang="en-US" dirty="0"/>
              <a:t> Organize your records to make source material easy to find based on your notes</a:t>
            </a:r>
          </a:p>
        </p:txBody>
      </p:sp>
    </p:spTree>
    <p:extLst>
      <p:ext uri="{BB962C8B-B14F-4D97-AF65-F5344CB8AC3E}">
        <p14:creationId xmlns:p14="http://schemas.microsoft.com/office/powerpoint/2010/main" val="2961903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F4161-B371-4F13-BE50-697662F84E93}"/>
              </a:ext>
            </a:extLst>
          </p:cNvPr>
          <p:cNvSpPr>
            <a:spLocks noGrp="1"/>
          </p:cNvSpPr>
          <p:nvPr>
            <p:ph type="ctrTitle"/>
          </p:nvPr>
        </p:nvSpPr>
        <p:spPr/>
        <p:txBody>
          <a:bodyPr/>
          <a:lstStyle/>
          <a:p>
            <a:r>
              <a:rPr lang="en-US" dirty="0"/>
              <a:t>Things I found</a:t>
            </a:r>
          </a:p>
        </p:txBody>
      </p:sp>
      <p:sp>
        <p:nvSpPr>
          <p:cNvPr id="5" name="Subtitle 4">
            <a:extLst>
              <a:ext uri="{FF2B5EF4-FFF2-40B4-BE49-F238E27FC236}">
                <a16:creationId xmlns:a16="http://schemas.microsoft.com/office/drawing/2014/main" id="{4A235030-95CF-48AF-B235-CDF64F0515B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309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1E1C-CACD-4611-9F6F-58D7BF32AC69}"/>
              </a:ext>
            </a:extLst>
          </p:cNvPr>
          <p:cNvSpPr>
            <a:spLocks noGrp="1"/>
          </p:cNvSpPr>
          <p:nvPr>
            <p:ph type="title"/>
          </p:nvPr>
        </p:nvSpPr>
        <p:spPr/>
        <p:txBody>
          <a:bodyPr/>
          <a:lstStyle/>
          <a:p>
            <a:r>
              <a:rPr lang="en-US" dirty="0"/>
              <a:t>The Morning After</a:t>
            </a:r>
          </a:p>
        </p:txBody>
      </p:sp>
      <p:sp>
        <p:nvSpPr>
          <p:cNvPr id="3" name="Content Placeholder 2">
            <a:extLst>
              <a:ext uri="{FF2B5EF4-FFF2-40B4-BE49-F238E27FC236}">
                <a16:creationId xmlns:a16="http://schemas.microsoft.com/office/drawing/2014/main" id="{0F7BA7EC-C0E1-48CA-8168-66E090F346AC}"/>
              </a:ext>
            </a:extLst>
          </p:cNvPr>
          <p:cNvSpPr>
            <a:spLocks noGrp="1"/>
          </p:cNvSpPr>
          <p:nvPr>
            <p:ph sz="half" idx="1"/>
          </p:nvPr>
        </p:nvSpPr>
        <p:spPr/>
        <p:txBody>
          <a:bodyPr/>
          <a:lstStyle/>
          <a:p>
            <a:pPr>
              <a:buFont typeface="Wingdings" panose="05000000000000000000" pitchFamily="2" charset="2"/>
              <a:buChar char="v"/>
            </a:pPr>
            <a:r>
              <a:rPr lang="en-US" dirty="0"/>
              <a:t> The attack was discovered early morning on Saturday the 21</a:t>
            </a:r>
            <a:r>
              <a:rPr lang="en-US" baseline="30000" dirty="0"/>
              <a:t>st</a:t>
            </a:r>
            <a:endParaRPr lang="en-US" dirty="0"/>
          </a:p>
          <a:p>
            <a:pPr>
              <a:buFont typeface="Wingdings" panose="05000000000000000000" pitchFamily="2" charset="2"/>
              <a:buChar char="v"/>
            </a:pPr>
            <a:r>
              <a:rPr lang="en-US" dirty="0"/>
              <a:t> Initial work was focused on stopping the attack</a:t>
            </a:r>
          </a:p>
          <a:p>
            <a:pPr>
              <a:buFont typeface="Wingdings" panose="05000000000000000000" pitchFamily="2" charset="2"/>
              <a:buChar char="v"/>
            </a:pPr>
            <a:r>
              <a:rPr lang="en-US" dirty="0"/>
              <a:t> Initial investigations looked at it as outside-in initiated/ongoing</a:t>
            </a:r>
          </a:p>
          <a:p>
            <a:pPr>
              <a:buFont typeface="Wingdings" panose="05000000000000000000" pitchFamily="2" charset="2"/>
              <a:buChar char="v"/>
            </a:pPr>
            <a:r>
              <a:rPr lang="en-US" dirty="0"/>
              <a:t> Attack started the previous night</a:t>
            </a:r>
          </a:p>
        </p:txBody>
      </p:sp>
      <p:sp>
        <p:nvSpPr>
          <p:cNvPr id="4" name="Content Placeholder 3">
            <a:extLst>
              <a:ext uri="{FF2B5EF4-FFF2-40B4-BE49-F238E27FC236}">
                <a16:creationId xmlns:a16="http://schemas.microsoft.com/office/drawing/2014/main" id="{5A8B6ED1-AC1B-4420-BEBF-35EF4BFD9409}"/>
              </a:ext>
            </a:extLst>
          </p:cNvPr>
          <p:cNvSpPr>
            <a:spLocks noGrp="1"/>
          </p:cNvSpPr>
          <p:nvPr>
            <p:ph sz="half" idx="2"/>
          </p:nvPr>
        </p:nvSpPr>
        <p:spPr/>
        <p:txBody>
          <a:bodyPr/>
          <a:lstStyle/>
          <a:p>
            <a:endParaRPr lang="en-US"/>
          </a:p>
        </p:txBody>
      </p:sp>
      <p:pic>
        <p:nvPicPr>
          <p:cNvPr id="6" name="Content Placeholder 4" descr="Text, letter&#10;&#10;Description automatically generated">
            <a:extLst>
              <a:ext uri="{FF2B5EF4-FFF2-40B4-BE49-F238E27FC236}">
                <a16:creationId xmlns:a16="http://schemas.microsoft.com/office/drawing/2014/main" id="{22CD4A6B-B89E-4AF7-BABA-A05AE5ED2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981" y="1845734"/>
            <a:ext cx="5455330" cy="4405437"/>
          </a:xfrm>
          <a:prstGeom prst="rect">
            <a:avLst/>
          </a:prstGeom>
        </p:spPr>
      </p:pic>
      <p:sp>
        <p:nvSpPr>
          <p:cNvPr id="7" name="Rectangle 6">
            <a:extLst>
              <a:ext uri="{FF2B5EF4-FFF2-40B4-BE49-F238E27FC236}">
                <a16:creationId xmlns:a16="http://schemas.microsoft.com/office/drawing/2014/main" id="{0B4504F8-698B-46FD-A9E2-44F613854F59}"/>
              </a:ext>
            </a:extLst>
          </p:cNvPr>
          <p:cNvSpPr/>
          <p:nvPr/>
        </p:nvSpPr>
        <p:spPr>
          <a:xfrm>
            <a:off x="6192981" y="1845734"/>
            <a:ext cx="5455330" cy="508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3AF919-9298-4A63-B7F3-3C005EA7474D}"/>
              </a:ext>
            </a:extLst>
          </p:cNvPr>
          <p:cNvSpPr/>
          <p:nvPr/>
        </p:nvSpPr>
        <p:spPr>
          <a:xfrm>
            <a:off x="6217919" y="4454257"/>
            <a:ext cx="5430391" cy="508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FECD6DB-52D7-4160-8CC1-D1636405101F}"/>
              </a:ext>
            </a:extLst>
          </p:cNvPr>
          <p:cNvSpPr/>
          <p:nvPr/>
        </p:nvSpPr>
        <p:spPr>
          <a:xfrm>
            <a:off x="6217919" y="5561216"/>
            <a:ext cx="5430391" cy="332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4A0576-FCA8-4B2B-9D4F-4F5B5BB8FC6E}"/>
              </a:ext>
            </a:extLst>
          </p:cNvPr>
          <p:cNvSpPr/>
          <p:nvPr/>
        </p:nvSpPr>
        <p:spPr>
          <a:xfrm>
            <a:off x="6217919" y="5977469"/>
            <a:ext cx="4181303" cy="273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81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A59A-7C46-4F61-B023-F34CC131B30C}"/>
              </a:ext>
            </a:extLst>
          </p:cNvPr>
          <p:cNvSpPr>
            <a:spLocks noGrp="1"/>
          </p:cNvSpPr>
          <p:nvPr>
            <p:ph type="title"/>
          </p:nvPr>
        </p:nvSpPr>
        <p:spPr/>
        <p:txBody>
          <a:bodyPr/>
          <a:lstStyle/>
          <a:p>
            <a:r>
              <a:rPr lang="en-US" dirty="0"/>
              <a:t>What will be covered</a:t>
            </a:r>
          </a:p>
        </p:txBody>
      </p:sp>
      <p:sp>
        <p:nvSpPr>
          <p:cNvPr id="3" name="Content Placeholder 2">
            <a:extLst>
              <a:ext uri="{FF2B5EF4-FFF2-40B4-BE49-F238E27FC236}">
                <a16:creationId xmlns:a16="http://schemas.microsoft.com/office/drawing/2014/main" id="{8608C11D-DC1E-4202-B0FE-F0811EEECA92}"/>
              </a:ext>
            </a:extLst>
          </p:cNvPr>
          <p:cNvSpPr>
            <a:spLocks noGrp="1"/>
          </p:cNvSpPr>
          <p:nvPr>
            <p:ph idx="1"/>
          </p:nvPr>
        </p:nvSpPr>
        <p:spPr/>
        <p:txBody>
          <a:bodyPr/>
          <a:lstStyle/>
          <a:p>
            <a:pPr marL="457200" indent="-457200">
              <a:buFont typeface="+mj-lt"/>
              <a:buAutoNum type="arabicPeriod"/>
            </a:pPr>
            <a:r>
              <a:rPr lang="en-US" dirty="0"/>
              <a:t>Washington State Public Records law</a:t>
            </a:r>
          </a:p>
          <a:p>
            <a:pPr marL="457200" indent="-457200">
              <a:buFont typeface="+mj-lt"/>
              <a:buAutoNum type="arabicPeriod"/>
            </a:pPr>
            <a:r>
              <a:rPr lang="en-US" dirty="0"/>
              <a:t>How and what records I requested</a:t>
            </a:r>
          </a:p>
          <a:p>
            <a:pPr marL="457200" indent="-457200">
              <a:buFont typeface="+mj-lt"/>
              <a:buAutoNum type="arabicPeriod"/>
            </a:pPr>
            <a:r>
              <a:rPr lang="en-US" dirty="0"/>
              <a:t>Strategies for reviewing records</a:t>
            </a:r>
          </a:p>
          <a:p>
            <a:pPr marL="457200" indent="-457200">
              <a:buFont typeface="+mj-lt"/>
              <a:buAutoNum type="arabicPeriod"/>
            </a:pPr>
            <a:r>
              <a:rPr lang="en-US" dirty="0"/>
              <a:t>Things I found related to the attack</a:t>
            </a:r>
          </a:p>
          <a:p>
            <a:pPr marL="457200" indent="-457200">
              <a:buFont typeface="+mj-lt"/>
              <a:buAutoNum type="arabicPeriod"/>
            </a:pPr>
            <a:r>
              <a:rPr lang="en-US" dirty="0"/>
              <a:t>Things I didn’t expect but found in the records</a:t>
            </a:r>
          </a:p>
        </p:txBody>
      </p:sp>
    </p:spTree>
    <p:extLst>
      <p:ext uri="{BB962C8B-B14F-4D97-AF65-F5344CB8AC3E}">
        <p14:creationId xmlns:p14="http://schemas.microsoft.com/office/powerpoint/2010/main" val="3004305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4CCC-0613-4BD1-A8BC-29A15CF885F1}"/>
              </a:ext>
            </a:extLst>
          </p:cNvPr>
          <p:cNvSpPr>
            <a:spLocks noGrp="1"/>
          </p:cNvSpPr>
          <p:nvPr>
            <p:ph type="title"/>
          </p:nvPr>
        </p:nvSpPr>
        <p:spPr/>
        <p:txBody>
          <a:bodyPr/>
          <a:lstStyle/>
          <a:p>
            <a:r>
              <a:rPr lang="en-US" dirty="0"/>
              <a:t>TLP: Amber</a:t>
            </a:r>
          </a:p>
        </p:txBody>
      </p:sp>
      <p:sp>
        <p:nvSpPr>
          <p:cNvPr id="3" name="Content Placeholder 2">
            <a:extLst>
              <a:ext uri="{FF2B5EF4-FFF2-40B4-BE49-F238E27FC236}">
                <a16:creationId xmlns:a16="http://schemas.microsoft.com/office/drawing/2014/main" id="{4EDE9C17-27F6-48A4-929A-157B30134ECF}"/>
              </a:ext>
            </a:extLst>
          </p:cNvPr>
          <p:cNvSpPr>
            <a:spLocks noGrp="1"/>
          </p:cNvSpPr>
          <p:nvPr>
            <p:ph sz="half" idx="1"/>
          </p:nvPr>
        </p:nvSpPr>
        <p:spPr/>
        <p:txBody>
          <a:bodyPr/>
          <a:lstStyle/>
          <a:p>
            <a:pPr>
              <a:buFont typeface="Wingdings" panose="05000000000000000000" pitchFamily="2" charset="2"/>
              <a:buChar char="v"/>
            </a:pPr>
            <a:r>
              <a:rPr lang="en-US" dirty="0"/>
              <a:t> The notice sent out by CISA included a description of events the morning after the attack</a:t>
            </a:r>
          </a:p>
          <a:p>
            <a:pPr>
              <a:buFont typeface="Wingdings" panose="05000000000000000000" pitchFamily="2" charset="2"/>
              <a:buChar char="v"/>
            </a:pPr>
            <a:r>
              <a:rPr lang="en-US" dirty="0"/>
              <a:t> Because services began to fail, remote administration became more difficult</a:t>
            </a:r>
          </a:p>
          <a:p>
            <a:pPr>
              <a:buFont typeface="Wingdings" panose="05000000000000000000" pitchFamily="2" charset="2"/>
              <a:buChar char="v"/>
            </a:pPr>
            <a:r>
              <a:rPr lang="en-US" dirty="0"/>
              <a:t> Took over 2, critical hours from discovery to full server shutdown</a:t>
            </a:r>
          </a:p>
        </p:txBody>
      </p:sp>
      <p:pic>
        <p:nvPicPr>
          <p:cNvPr id="6" name="Content Placeholder 5" descr="Text&#10;&#10;Description automatically generated">
            <a:extLst>
              <a:ext uri="{FF2B5EF4-FFF2-40B4-BE49-F238E27FC236}">
                <a16:creationId xmlns:a16="http://schemas.microsoft.com/office/drawing/2014/main" id="{BFB03787-2DBA-4F8D-9A85-A8621E7B4F2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93128" y="1846263"/>
            <a:ext cx="3081156" cy="4446756"/>
          </a:xfrm>
        </p:spPr>
      </p:pic>
    </p:spTree>
    <p:extLst>
      <p:ext uri="{BB962C8B-B14F-4D97-AF65-F5344CB8AC3E}">
        <p14:creationId xmlns:p14="http://schemas.microsoft.com/office/powerpoint/2010/main" val="3652916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4D03-52EE-4751-AF69-C494143ABF5D}"/>
              </a:ext>
            </a:extLst>
          </p:cNvPr>
          <p:cNvSpPr>
            <a:spLocks noGrp="1"/>
          </p:cNvSpPr>
          <p:nvPr>
            <p:ph type="title"/>
          </p:nvPr>
        </p:nvSpPr>
        <p:spPr/>
        <p:txBody>
          <a:bodyPr/>
          <a:lstStyle/>
          <a:p>
            <a:r>
              <a:rPr lang="en-US" dirty="0"/>
              <a:t>People want to help</a:t>
            </a:r>
          </a:p>
        </p:txBody>
      </p:sp>
      <p:pic>
        <p:nvPicPr>
          <p:cNvPr id="8" name="Content Placeholder 7" descr="Graphical user interface, text, application, email&#10;&#10;Description automatically generated">
            <a:extLst>
              <a:ext uri="{FF2B5EF4-FFF2-40B4-BE49-F238E27FC236}">
                <a16:creationId xmlns:a16="http://schemas.microsoft.com/office/drawing/2014/main" id="{EC6B0E41-90D6-49D8-9728-8DCA4DA1FE3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07700" y="1846263"/>
            <a:ext cx="4917238" cy="4022725"/>
          </a:xfrm>
        </p:spPr>
      </p:pic>
      <p:pic>
        <p:nvPicPr>
          <p:cNvPr id="6" name="Content Placeholder 5" descr="Graphical user interface, text, application&#10;&#10;Description automatically generated">
            <a:extLst>
              <a:ext uri="{FF2B5EF4-FFF2-40B4-BE49-F238E27FC236}">
                <a16:creationId xmlns:a16="http://schemas.microsoft.com/office/drawing/2014/main" id="{0AB7928C-1AA8-4558-878F-F160E7786CFC}"/>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218238" y="1980199"/>
            <a:ext cx="4937125" cy="3754853"/>
          </a:xfrm>
        </p:spPr>
      </p:pic>
    </p:spTree>
    <p:extLst>
      <p:ext uri="{BB962C8B-B14F-4D97-AF65-F5344CB8AC3E}">
        <p14:creationId xmlns:p14="http://schemas.microsoft.com/office/powerpoint/2010/main" val="2028204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A08596-0D90-4205-B22B-4DABF24ADDD2}"/>
              </a:ext>
            </a:extLst>
          </p:cNvPr>
          <p:cNvSpPr>
            <a:spLocks noGrp="1"/>
          </p:cNvSpPr>
          <p:nvPr>
            <p:ph type="title"/>
          </p:nvPr>
        </p:nvSpPr>
        <p:spPr/>
        <p:txBody>
          <a:bodyPr/>
          <a:lstStyle/>
          <a:p>
            <a:r>
              <a:rPr lang="en-US" dirty="0"/>
              <a:t>Ambulance chasers</a:t>
            </a:r>
          </a:p>
        </p:txBody>
      </p:sp>
      <p:pic>
        <p:nvPicPr>
          <p:cNvPr id="14" name="Content Placeholder 13" descr="Graphical user interface, text, application&#10;&#10;Description automatically generated">
            <a:extLst>
              <a:ext uri="{FF2B5EF4-FFF2-40B4-BE49-F238E27FC236}">
                <a16:creationId xmlns:a16="http://schemas.microsoft.com/office/drawing/2014/main" id="{94C50C4A-52A3-45BC-85B7-CAFF043F16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87827"/>
            <a:ext cx="4914924" cy="4022725"/>
          </a:xfrm>
        </p:spPr>
      </p:pic>
    </p:spTree>
    <p:extLst>
      <p:ext uri="{BB962C8B-B14F-4D97-AF65-F5344CB8AC3E}">
        <p14:creationId xmlns:p14="http://schemas.microsoft.com/office/powerpoint/2010/main" val="2909909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5F6C-9C26-49C7-ABB8-D39A3A59DC19}"/>
              </a:ext>
            </a:extLst>
          </p:cNvPr>
          <p:cNvSpPr>
            <a:spLocks noGrp="1"/>
          </p:cNvSpPr>
          <p:nvPr>
            <p:ph type="title"/>
          </p:nvPr>
        </p:nvSpPr>
        <p:spPr/>
        <p:txBody>
          <a:bodyPr/>
          <a:lstStyle/>
          <a:p>
            <a:r>
              <a:rPr lang="en-US" dirty="0"/>
              <a:t>Sometimes you get lucky</a:t>
            </a:r>
          </a:p>
        </p:txBody>
      </p:sp>
      <p:sp>
        <p:nvSpPr>
          <p:cNvPr id="4" name="Content Placeholder 3">
            <a:extLst>
              <a:ext uri="{FF2B5EF4-FFF2-40B4-BE49-F238E27FC236}">
                <a16:creationId xmlns:a16="http://schemas.microsoft.com/office/drawing/2014/main" id="{AFE5883E-4C81-4757-A51F-CB45CEFC83AA}"/>
              </a:ext>
            </a:extLst>
          </p:cNvPr>
          <p:cNvSpPr>
            <a:spLocks noGrp="1"/>
          </p:cNvSpPr>
          <p:nvPr>
            <p:ph sz="half" idx="1"/>
          </p:nvPr>
        </p:nvSpPr>
        <p:spPr/>
        <p:txBody>
          <a:bodyPr/>
          <a:lstStyle/>
          <a:p>
            <a:pPr>
              <a:buFont typeface="Wingdings" panose="05000000000000000000" pitchFamily="2" charset="2"/>
              <a:buChar char="v"/>
            </a:pPr>
            <a:r>
              <a:rPr lang="en-US" dirty="0"/>
              <a:t> Veeam backup servers were targeted and data destroyed</a:t>
            </a:r>
          </a:p>
          <a:p>
            <a:pPr>
              <a:buFont typeface="Wingdings" panose="05000000000000000000" pitchFamily="2" charset="2"/>
              <a:buChar char="v"/>
            </a:pPr>
            <a:r>
              <a:rPr lang="en-US" dirty="0"/>
              <a:t> Mixed OS environment meant some services remained functional and helped recovery</a:t>
            </a:r>
          </a:p>
          <a:p>
            <a:pPr>
              <a:buFont typeface="Wingdings" panose="05000000000000000000" pitchFamily="2" charset="2"/>
              <a:buChar char="v"/>
            </a:pPr>
            <a:r>
              <a:rPr lang="en-US" dirty="0"/>
              <a:t> One domain controller remained online and working just well enough to pull directory information from</a:t>
            </a:r>
          </a:p>
        </p:txBody>
      </p:sp>
      <p:pic>
        <p:nvPicPr>
          <p:cNvPr id="7" name="Content Placeholder 6" descr="Text&#10;&#10;Description automatically generated with medium confidence">
            <a:extLst>
              <a:ext uri="{FF2B5EF4-FFF2-40B4-BE49-F238E27FC236}">
                <a16:creationId xmlns:a16="http://schemas.microsoft.com/office/drawing/2014/main" id="{AD9BF79F-CC13-4D4E-8129-19610E3427B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26480" y="1990890"/>
            <a:ext cx="4937125" cy="1671913"/>
          </a:xfrm>
        </p:spPr>
      </p:pic>
      <p:pic>
        <p:nvPicPr>
          <p:cNvPr id="11" name="Picture 10" descr="Graphical user interface, text, application&#10;&#10;Description automatically generated">
            <a:extLst>
              <a:ext uri="{FF2B5EF4-FFF2-40B4-BE49-F238E27FC236}">
                <a16:creationId xmlns:a16="http://schemas.microsoft.com/office/drawing/2014/main" id="{CDB50C40-E590-4A3D-85F6-DD1973300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0" y="3916333"/>
            <a:ext cx="4605020" cy="1708781"/>
          </a:xfrm>
          <a:prstGeom prst="rect">
            <a:avLst/>
          </a:prstGeom>
        </p:spPr>
      </p:pic>
    </p:spTree>
    <p:extLst>
      <p:ext uri="{BB962C8B-B14F-4D97-AF65-F5344CB8AC3E}">
        <p14:creationId xmlns:p14="http://schemas.microsoft.com/office/powerpoint/2010/main" val="1875648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2E67B8-FBC4-4DF8-A5C3-C684136CCDEE}"/>
              </a:ext>
            </a:extLst>
          </p:cNvPr>
          <p:cNvSpPr>
            <a:spLocks noGrp="1"/>
          </p:cNvSpPr>
          <p:nvPr>
            <p:ph type="title"/>
          </p:nvPr>
        </p:nvSpPr>
        <p:spPr/>
        <p:txBody>
          <a:bodyPr/>
          <a:lstStyle/>
          <a:p>
            <a:r>
              <a:rPr lang="en-US" dirty="0"/>
              <a:t>But there’s also just a lot of stress</a:t>
            </a:r>
          </a:p>
        </p:txBody>
      </p:sp>
      <p:pic>
        <p:nvPicPr>
          <p:cNvPr id="12" name="Content Placeholder 11" descr="Graphical user interface, text, application, email&#10;&#10;Description automatically generated">
            <a:extLst>
              <a:ext uri="{FF2B5EF4-FFF2-40B4-BE49-F238E27FC236}">
                <a16:creationId xmlns:a16="http://schemas.microsoft.com/office/drawing/2014/main" id="{9B7DA343-4044-4A63-B3E1-963452CE99C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032951" y="1846263"/>
            <a:ext cx="3066736" cy="4022725"/>
          </a:xfrm>
        </p:spPr>
      </p:pic>
      <p:pic>
        <p:nvPicPr>
          <p:cNvPr id="14" name="Picture 13" descr="Graphical user interface, text, application&#10;&#10;Description automatically generated">
            <a:extLst>
              <a:ext uri="{FF2B5EF4-FFF2-40B4-BE49-F238E27FC236}">
                <a16:creationId xmlns:a16="http://schemas.microsoft.com/office/drawing/2014/main" id="{08C7C2A6-334E-4B51-8701-2B1486BBD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920" y="1845735"/>
            <a:ext cx="3570421" cy="4396595"/>
          </a:xfrm>
          <a:prstGeom prst="rect">
            <a:avLst/>
          </a:prstGeom>
        </p:spPr>
      </p:pic>
    </p:spTree>
    <p:extLst>
      <p:ext uri="{BB962C8B-B14F-4D97-AF65-F5344CB8AC3E}">
        <p14:creationId xmlns:p14="http://schemas.microsoft.com/office/powerpoint/2010/main" val="2279250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1696E5-459C-438E-9145-0D2F4162B773}"/>
              </a:ext>
            </a:extLst>
          </p:cNvPr>
          <p:cNvSpPr>
            <a:spLocks noGrp="1"/>
          </p:cNvSpPr>
          <p:nvPr>
            <p:ph type="title"/>
          </p:nvPr>
        </p:nvSpPr>
        <p:spPr/>
        <p:txBody>
          <a:bodyPr/>
          <a:lstStyle/>
          <a:p>
            <a:r>
              <a:rPr lang="en-US" dirty="0"/>
              <a:t>A copy of the forensics report</a:t>
            </a:r>
          </a:p>
        </p:txBody>
      </p:sp>
      <p:sp>
        <p:nvSpPr>
          <p:cNvPr id="8" name="Content Placeholder 7">
            <a:extLst>
              <a:ext uri="{FF2B5EF4-FFF2-40B4-BE49-F238E27FC236}">
                <a16:creationId xmlns:a16="http://schemas.microsoft.com/office/drawing/2014/main" id="{B5026E6E-4BD4-4AD2-904B-6EBE973C80A8}"/>
              </a:ext>
            </a:extLst>
          </p:cNvPr>
          <p:cNvSpPr>
            <a:spLocks noGrp="1"/>
          </p:cNvSpPr>
          <p:nvPr>
            <p:ph sz="half" idx="1"/>
          </p:nvPr>
        </p:nvSpPr>
        <p:spPr/>
        <p:txBody>
          <a:bodyPr/>
          <a:lstStyle/>
          <a:p>
            <a:pPr>
              <a:buFont typeface="Wingdings" panose="05000000000000000000" pitchFamily="2" charset="2"/>
              <a:buChar char="v"/>
            </a:pPr>
            <a:r>
              <a:rPr lang="en-US" dirty="0"/>
              <a:t> Forensics engagement concluded in February 2020, almost 5 months later</a:t>
            </a:r>
          </a:p>
          <a:p>
            <a:pPr>
              <a:buFont typeface="Wingdings" panose="05000000000000000000" pitchFamily="2" charset="2"/>
              <a:buChar char="v"/>
            </a:pPr>
            <a:r>
              <a:rPr lang="en-US" dirty="0"/>
              <a:t> Initial presence established using </a:t>
            </a:r>
            <a:r>
              <a:rPr lang="en-US" dirty="0" err="1"/>
              <a:t>Trickbot</a:t>
            </a:r>
            <a:r>
              <a:rPr lang="en-US" dirty="0"/>
              <a:t>, 6 months or longer prior to </a:t>
            </a:r>
            <a:r>
              <a:rPr lang="en-US" dirty="0" err="1"/>
              <a:t>Ryuk</a:t>
            </a:r>
            <a:r>
              <a:rPr lang="en-US" dirty="0"/>
              <a:t> ransomware being deployed</a:t>
            </a:r>
          </a:p>
          <a:p>
            <a:pPr>
              <a:buFont typeface="Wingdings" panose="05000000000000000000" pitchFamily="2" charset="2"/>
              <a:buChar char="v"/>
            </a:pPr>
            <a:r>
              <a:rPr lang="en-US" dirty="0"/>
              <a:t> Attackers used the Windows admin’s account for executing </a:t>
            </a:r>
            <a:r>
              <a:rPr lang="en-US" dirty="0" err="1"/>
              <a:t>Powershell</a:t>
            </a:r>
            <a:r>
              <a:rPr lang="en-US" dirty="0"/>
              <a:t> Empire.</a:t>
            </a:r>
          </a:p>
        </p:txBody>
      </p:sp>
      <p:pic>
        <p:nvPicPr>
          <p:cNvPr id="11" name="Content Placeholder 10" descr="Text, letter&#10;&#10;Description automatically generated">
            <a:extLst>
              <a:ext uri="{FF2B5EF4-FFF2-40B4-BE49-F238E27FC236}">
                <a16:creationId xmlns:a16="http://schemas.microsoft.com/office/drawing/2014/main" id="{72164888-5E6B-468E-9BA0-0532781C2F0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41457" y="1846263"/>
            <a:ext cx="3490687" cy="4022725"/>
          </a:xfrm>
        </p:spPr>
      </p:pic>
    </p:spTree>
    <p:extLst>
      <p:ext uri="{BB962C8B-B14F-4D97-AF65-F5344CB8AC3E}">
        <p14:creationId xmlns:p14="http://schemas.microsoft.com/office/powerpoint/2010/main" val="1849306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A490DA-F8F5-4E29-AD85-78A19A0600D1}"/>
              </a:ext>
            </a:extLst>
          </p:cNvPr>
          <p:cNvSpPr>
            <a:spLocks noGrp="1"/>
          </p:cNvSpPr>
          <p:nvPr>
            <p:ph type="ctrTitle"/>
          </p:nvPr>
        </p:nvSpPr>
        <p:spPr/>
        <p:txBody>
          <a:bodyPr/>
          <a:lstStyle/>
          <a:p>
            <a:r>
              <a:rPr lang="en-US" dirty="0"/>
              <a:t>Things I didn’t expect</a:t>
            </a:r>
          </a:p>
        </p:txBody>
      </p:sp>
      <p:sp>
        <p:nvSpPr>
          <p:cNvPr id="5" name="Subtitle 4">
            <a:extLst>
              <a:ext uri="{FF2B5EF4-FFF2-40B4-BE49-F238E27FC236}">
                <a16:creationId xmlns:a16="http://schemas.microsoft.com/office/drawing/2014/main" id="{2CCDB4FE-7C0D-4811-9508-910C3FB9AD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7043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5600-FC2C-4B2F-884A-C0665E8D6815}"/>
              </a:ext>
            </a:extLst>
          </p:cNvPr>
          <p:cNvSpPr>
            <a:spLocks noGrp="1"/>
          </p:cNvSpPr>
          <p:nvPr>
            <p:ph type="title"/>
          </p:nvPr>
        </p:nvSpPr>
        <p:spPr/>
        <p:txBody>
          <a:bodyPr/>
          <a:lstStyle/>
          <a:p>
            <a:r>
              <a:rPr lang="en-US" dirty="0"/>
              <a:t>Veeam’s awkward timing</a:t>
            </a:r>
          </a:p>
        </p:txBody>
      </p:sp>
      <p:pic>
        <p:nvPicPr>
          <p:cNvPr id="11" name="Content Placeholder 10" descr="Text&#10;&#10;Description automatically generated with medium confidence">
            <a:extLst>
              <a:ext uri="{FF2B5EF4-FFF2-40B4-BE49-F238E27FC236}">
                <a16:creationId xmlns:a16="http://schemas.microsoft.com/office/drawing/2014/main" id="{E5F91ED8-D677-49F2-9D73-0EA9F90B76D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22948" y="3452756"/>
            <a:ext cx="3886742" cy="809738"/>
          </a:xfrm>
        </p:spPr>
      </p:pic>
      <p:pic>
        <p:nvPicPr>
          <p:cNvPr id="13" name="Content Placeholder 12" descr="Graphical user interface, text, application, chat or text message, email&#10;&#10;Description automatically generated">
            <a:extLst>
              <a:ext uri="{FF2B5EF4-FFF2-40B4-BE49-F238E27FC236}">
                <a16:creationId xmlns:a16="http://schemas.microsoft.com/office/drawing/2014/main" id="{408A20B8-8755-42D9-8177-F102576B56EB}"/>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165516" y="1846263"/>
            <a:ext cx="3042568" cy="4022725"/>
          </a:xfrm>
        </p:spPr>
      </p:pic>
    </p:spTree>
    <p:extLst>
      <p:ext uri="{BB962C8B-B14F-4D97-AF65-F5344CB8AC3E}">
        <p14:creationId xmlns:p14="http://schemas.microsoft.com/office/powerpoint/2010/main" val="1773048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A541-3763-47F9-A9B5-16EA02001E15}"/>
              </a:ext>
            </a:extLst>
          </p:cNvPr>
          <p:cNvSpPr>
            <a:spLocks noGrp="1"/>
          </p:cNvSpPr>
          <p:nvPr>
            <p:ph type="title"/>
          </p:nvPr>
        </p:nvSpPr>
        <p:spPr/>
        <p:txBody>
          <a:bodyPr/>
          <a:lstStyle/>
          <a:p>
            <a:r>
              <a:rPr lang="en-US" dirty="0"/>
              <a:t>Publicly open URL shortener</a:t>
            </a:r>
          </a:p>
        </p:txBody>
      </p:sp>
      <p:sp>
        <p:nvSpPr>
          <p:cNvPr id="3" name="Content Placeholder 2">
            <a:extLst>
              <a:ext uri="{FF2B5EF4-FFF2-40B4-BE49-F238E27FC236}">
                <a16:creationId xmlns:a16="http://schemas.microsoft.com/office/drawing/2014/main" id="{A130B089-3524-471E-83F3-A190FAABD5C9}"/>
              </a:ext>
            </a:extLst>
          </p:cNvPr>
          <p:cNvSpPr>
            <a:spLocks noGrp="1"/>
          </p:cNvSpPr>
          <p:nvPr>
            <p:ph sz="half" idx="1"/>
          </p:nvPr>
        </p:nvSpPr>
        <p:spPr/>
        <p:txBody>
          <a:bodyPr/>
          <a:lstStyle/>
          <a:p>
            <a:pPr>
              <a:buFont typeface="Wingdings" panose="05000000000000000000" pitchFamily="2" charset="2"/>
              <a:buChar char="v"/>
            </a:pPr>
            <a:r>
              <a:rPr lang="en-US" dirty="0"/>
              <a:t> go.nsd.org is a URL shortening service they offer internally</a:t>
            </a:r>
          </a:p>
          <a:p>
            <a:pPr>
              <a:buFont typeface="Wingdings" panose="05000000000000000000" pitchFamily="2" charset="2"/>
              <a:buChar char="v"/>
            </a:pPr>
            <a:r>
              <a:rPr lang="en-US" dirty="0"/>
              <a:t> It had domain restrictions but was publicly available with no authentication</a:t>
            </a:r>
          </a:p>
          <a:p>
            <a:pPr>
              <a:buFont typeface="Wingdings" panose="05000000000000000000" pitchFamily="2" charset="2"/>
              <a:buChar char="v"/>
            </a:pPr>
            <a:r>
              <a:rPr lang="en-US" dirty="0"/>
              <a:t> Discovered and reported in May 2020, about 7 months after attack</a:t>
            </a:r>
          </a:p>
          <a:p>
            <a:pPr>
              <a:buFont typeface="Wingdings" panose="05000000000000000000" pitchFamily="2" charset="2"/>
              <a:buChar char="v"/>
            </a:pPr>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F67CA805-A3C3-4D4E-9667-907CF8F0E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039" y="2011635"/>
            <a:ext cx="6121443" cy="3691558"/>
          </a:xfrm>
          <a:prstGeom prst="rect">
            <a:avLst/>
          </a:prstGeom>
        </p:spPr>
      </p:pic>
    </p:spTree>
    <p:extLst>
      <p:ext uri="{BB962C8B-B14F-4D97-AF65-F5344CB8AC3E}">
        <p14:creationId xmlns:p14="http://schemas.microsoft.com/office/powerpoint/2010/main" val="2544043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2D33-D595-48DA-B23B-E844D1D7FA41}"/>
              </a:ext>
            </a:extLst>
          </p:cNvPr>
          <p:cNvSpPr>
            <a:spLocks noGrp="1"/>
          </p:cNvSpPr>
          <p:nvPr>
            <p:ph type="title"/>
          </p:nvPr>
        </p:nvSpPr>
        <p:spPr/>
        <p:txBody>
          <a:bodyPr/>
          <a:lstStyle/>
          <a:p>
            <a:r>
              <a:rPr lang="en-US" dirty="0"/>
              <a:t>Other Ransomware Attacks</a:t>
            </a:r>
          </a:p>
        </p:txBody>
      </p:sp>
      <p:sp>
        <p:nvSpPr>
          <p:cNvPr id="5" name="Text Placeholder 4">
            <a:extLst>
              <a:ext uri="{FF2B5EF4-FFF2-40B4-BE49-F238E27FC236}">
                <a16:creationId xmlns:a16="http://schemas.microsoft.com/office/drawing/2014/main" id="{73514798-30E0-4978-984C-7E0EE225DBEC}"/>
              </a:ext>
            </a:extLst>
          </p:cNvPr>
          <p:cNvSpPr>
            <a:spLocks noGrp="1"/>
          </p:cNvSpPr>
          <p:nvPr>
            <p:ph type="body" idx="1"/>
          </p:nvPr>
        </p:nvSpPr>
        <p:spPr/>
        <p:txBody>
          <a:bodyPr>
            <a:normAutofit/>
          </a:bodyPr>
          <a:lstStyle/>
          <a:p>
            <a:r>
              <a:rPr lang="en-US" dirty="0"/>
              <a:t>Moses lake school district</a:t>
            </a:r>
          </a:p>
        </p:txBody>
      </p:sp>
      <p:pic>
        <p:nvPicPr>
          <p:cNvPr id="9" name="Content Placeholder 8" descr="Graphical user interface, text, application, email&#10;&#10;Description automatically generated">
            <a:extLst>
              <a:ext uri="{FF2B5EF4-FFF2-40B4-BE49-F238E27FC236}">
                <a16:creationId xmlns:a16="http://schemas.microsoft.com/office/drawing/2014/main" id="{CBE0355B-1B68-4CE3-A1B6-FFFDA9A398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49220" y="2582863"/>
            <a:ext cx="4634197" cy="3378200"/>
          </a:xfrm>
        </p:spPr>
      </p:pic>
      <p:sp>
        <p:nvSpPr>
          <p:cNvPr id="6" name="Text Placeholder 5">
            <a:extLst>
              <a:ext uri="{FF2B5EF4-FFF2-40B4-BE49-F238E27FC236}">
                <a16:creationId xmlns:a16="http://schemas.microsoft.com/office/drawing/2014/main" id="{F545317C-E935-43F7-B247-C41196B08988}"/>
              </a:ext>
            </a:extLst>
          </p:cNvPr>
          <p:cNvSpPr>
            <a:spLocks noGrp="1"/>
          </p:cNvSpPr>
          <p:nvPr>
            <p:ph type="body" sz="quarter" idx="3"/>
          </p:nvPr>
        </p:nvSpPr>
        <p:spPr/>
        <p:txBody>
          <a:bodyPr>
            <a:normAutofit/>
          </a:bodyPr>
          <a:lstStyle/>
          <a:p>
            <a:r>
              <a:rPr lang="en-US" dirty="0"/>
              <a:t>Highline public schools</a:t>
            </a:r>
          </a:p>
        </p:txBody>
      </p:sp>
      <p:pic>
        <p:nvPicPr>
          <p:cNvPr id="11" name="Content Placeholder 10" descr="Text&#10;&#10;Description automatically generated">
            <a:extLst>
              <a:ext uri="{FF2B5EF4-FFF2-40B4-BE49-F238E27FC236}">
                <a16:creationId xmlns:a16="http://schemas.microsoft.com/office/drawing/2014/main" id="{82093E2E-144E-4D03-810C-76CE58E4B13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218238" y="3082356"/>
            <a:ext cx="4937125" cy="2379214"/>
          </a:xfrm>
        </p:spPr>
      </p:pic>
    </p:spTree>
    <p:extLst>
      <p:ext uri="{BB962C8B-B14F-4D97-AF65-F5344CB8AC3E}">
        <p14:creationId xmlns:p14="http://schemas.microsoft.com/office/powerpoint/2010/main" val="81390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61BE0C-AAC2-4D35-9741-9B7F5C22C509}"/>
              </a:ext>
            </a:extLst>
          </p:cNvPr>
          <p:cNvSpPr>
            <a:spLocks noGrp="1"/>
          </p:cNvSpPr>
          <p:nvPr>
            <p:ph type="title"/>
          </p:nvPr>
        </p:nvSpPr>
        <p:spPr/>
        <p:txBody>
          <a:bodyPr/>
          <a:lstStyle/>
          <a:p>
            <a:r>
              <a:rPr lang="en-US" dirty="0"/>
              <a:t>Public Records Law</a:t>
            </a:r>
          </a:p>
        </p:txBody>
      </p:sp>
      <p:sp>
        <p:nvSpPr>
          <p:cNvPr id="5" name="Text Placeholder 4">
            <a:extLst>
              <a:ext uri="{FF2B5EF4-FFF2-40B4-BE49-F238E27FC236}">
                <a16:creationId xmlns:a16="http://schemas.microsoft.com/office/drawing/2014/main" id="{90247DFF-DAF8-4F04-8928-5B2ABB4231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119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FE4E19-6D95-4B59-98DE-4016F4D9A351}"/>
              </a:ext>
            </a:extLst>
          </p:cNvPr>
          <p:cNvSpPr>
            <a:spLocks noGrp="1"/>
          </p:cNvSpPr>
          <p:nvPr>
            <p:ph type="ctrTitle"/>
          </p:nvPr>
        </p:nvSpPr>
        <p:spPr/>
        <p:txBody>
          <a:bodyPr/>
          <a:lstStyle/>
          <a:p>
            <a:r>
              <a:rPr lang="en-US" dirty="0"/>
              <a:t>Wrap up</a:t>
            </a:r>
          </a:p>
        </p:txBody>
      </p:sp>
      <p:sp>
        <p:nvSpPr>
          <p:cNvPr id="6" name="Subtitle 5">
            <a:extLst>
              <a:ext uri="{FF2B5EF4-FFF2-40B4-BE49-F238E27FC236}">
                <a16:creationId xmlns:a16="http://schemas.microsoft.com/office/drawing/2014/main" id="{C0767200-FE7D-41C7-9627-0D170CB535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4763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E21D-9083-45B2-8972-AA699AB6FCB9}"/>
              </a:ext>
            </a:extLst>
          </p:cNvPr>
          <p:cNvSpPr>
            <a:spLocks noGrp="1"/>
          </p:cNvSpPr>
          <p:nvPr>
            <p:ph type="title"/>
          </p:nvPr>
        </p:nvSpPr>
        <p:spPr/>
        <p:txBody>
          <a:bodyPr/>
          <a:lstStyle/>
          <a:p>
            <a:r>
              <a:rPr lang="en-US" dirty="0"/>
              <a:t>Things to remember</a:t>
            </a:r>
          </a:p>
        </p:txBody>
      </p:sp>
      <p:sp>
        <p:nvSpPr>
          <p:cNvPr id="3" name="Content Placeholder 2">
            <a:extLst>
              <a:ext uri="{FF2B5EF4-FFF2-40B4-BE49-F238E27FC236}">
                <a16:creationId xmlns:a16="http://schemas.microsoft.com/office/drawing/2014/main" id="{6F6C7E86-C372-4CE3-9E33-B1DF0C30E215}"/>
              </a:ext>
            </a:extLst>
          </p:cNvPr>
          <p:cNvSpPr>
            <a:spLocks noGrp="1"/>
          </p:cNvSpPr>
          <p:nvPr>
            <p:ph idx="1"/>
          </p:nvPr>
        </p:nvSpPr>
        <p:spPr/>
        <p:txBody>
          <a:bodyPr/>
          <a:lstStyle/>
          <a:p>
            <a:pPr>
              <a:buFont typeface="Wingdings" panose="05000000000000000000" pitchFamily="2" charset="2"/>
              <a:buChar char="v"/>
            </a:pPr>
            <a:r>
              <a:rPr lang="en-US" dirty="0"/>
              <a:t> Washington State’s laws favor disclosure over secrecy</a:t>
            </a:r>
          </a:p>
          <a:p>
            <a:pPr>
              <a:buFont typeface="Wingdings" panose="05000000000000000000" pitchFamily="2" charset="2"/>
              <a:buChar char="v"/>
            </a:pPr>
            <a:r>
              <a:rPr lang="en-US" dirty="0"/>
              <a:t> Use OSINT to help drive your requests and add context</a:t>
            </a:r>
          </a:p>
          <a:p>
            <a:pPr>
              <a:buFont typeface="Wingdings" panose="05000000000000000000" pitchFamily="2" charset="2"/>
              <a:buChar char="v"/>
            </a:pPr>
            <a:r>
              <a:rPr lang="en-US" dirty="0"/>
              <a:t> Redactions aren’t always a barrier</a:t>
            </a:r>
          </a:p>
          <a:p>
            <a:pPr>
              <a:buFont typeface="Wingdings" panose="05000000000000000000" pitchFamily="2" charset="2"/>
              <a:buChar char="v"/>
            </a:pPr>
            <a:r>
              <a:rPr lang="en-US" dirty="0"/>
              <a:t> Broad searches help you see an overall picture and help you make informed narrow requests</a:t>
            </a:r>
          </a:p>
          <a:p>
            <a:pPr>
              <a:buFont typeface="Wingdings" panose="05000000000000000000" pitchFamily="2" charset="2"/>
              <a:buChar char="v"/>
            </a:pPr>
            <a:r>
              <a:rPr lang="en-US" dirty="0"/>
              <a:t> This isn’t to armchair quarterback, this is about getting to peek behind the curtain</a:t>
            </a:r>
          </a:p>
        </p:txBody>
      </p:sp>
    </p:spTree>
    <p:extLst>
      <p:ext uri="{BB962C8B-B14F-4D97-AF65-F5344CB8AC3E}">
        <p14:creationId xmlns:p14="http://schemas.microsoft.com/office/powerpoint/2010/main" val="807157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F0B3-958C-49A3-B974-B384C3339CD1}"/>
              </a:ext>
            </a:extLst>
          </p:cNvPr>
          <p:cNvSpPr>
            <a:spLocks noGrp="1"/>
          </p:cNvSpPr>
          <p:nvPr>
            <p:ph type="title"/>
          </p:nvPr>
        </p:nvSpPr>
        <p:spPr/>
        <p:txBody>
          <a:bodyPr/>
          <a:lstStyle/>
          <a:p>
            <a:r>
              <a:rPr lang="en-US" dirty="0"/>
              <a:t>Dig into the records yourself!</a:t>
            </a:r>
          </a:p>
        </p:txBody>
      </p:sp>
      <p:sp>
        <p:nvSpPr>
          <p:cNvPr id="3" name="Content Placeholder 2">
            <a:extLst>
              <a:ext uri="{FF2B5EF4-FFF2-40B4-BE49-F238E27FC236}">
                <a16:creationId xmlns:a16="http://schemas.microsoft.com/office/drawing/2014/main" id="{8FAFA55B-2CB5-4724-BA2F-439644D1BCCA}"/>
              </a:ext>
            </a:extLst>
          </p:cNvPr>
          <p:cNvSpPr>
            <a:spLocks noGrp="1"/>
          </p:cNvSpPr>
          <p:nvPr>
            <p:ph idx="1"/>
          </p:nvPr>
        </p:nvSpPr>
        <p:spPr/>
        <p:txBody>
          <a:bodyPr/>
          <a:lstStyle/>
          <a:p>
            <a:r>
              <a:rPr lang="en-US" dirty="0"/>
              <a:t>https://keybase.pub/derekheld/northshoresd.zip</a:t>
            </a:r>
          </a:p>
          <a:p>
            <a:endParaRPr lang="en-US" dirty="0"/>
          </a:p>
        </p:txBody>
      </p:sp>
      <p:pic>
        <p:nvPicPr>
          <p:cNvPr id="5" name="Picture 4" descr="Qr code&#10;&#10;Description automatically generated">
            <a:extLst>
              <a:ext uri="{FF2B5EF4-FFF2-40B4-BE49-F238E27FC236}">
                <a16:creationId xmlns:a16="http://schemas.microsoft.com/office/drawing/2014/main" id="{9C553B07-9198-45E2-B5E6-46A0F8846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413533"/>
            <a:ext cx="2743583" cy="2695951"/>
          </a:xfrm>
          <a:prstGeom prst="rect">
            <a:avLst/>
          </a:prstGeom>
        </p:spPr>
      </p:pic>
    </p:spTree>
    <p:extLst>
      <p:ext uri="{BB962C8B-B14F-4D97-AF65-F5344CB8AC3E}">
        <p14:creationId xmlns:p14="http://schemas.microsoft.com/office/powerpoint/2010/main" val="893266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3360A2-704C-48D7-AEB8-F036D040678D}"/>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8DF88D60-4CAF-467B-A366-F59856A6E2C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9170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C8B2-E0CC-43F3-89B7-78F91E670554}"/>
              </a:ext>
            </a:extLst>
          </p:cNvPr>
          <p:cNvSpPr>
            <a:spLocks noGrp="1"/>
          </p:cNvSpPr>
          <p:nvPr>
            <p:ph type="title"/>
          </p:nvPr>
        </p:nvSpPr>
        <p:spPr/>
        <p:txBody>
          <a:bodyPr/>
          <a:lstStyle/>
          <a:p>
            <a:r>
              <a:rPr lang="en-US" dirty="0"/>
              <a:t>Eventual inside story</a:t>
            </a:r>
          </a:p>
        </p:txBody>
      </p:sp>
      <p:sp>
        <p:nvSpPr>
          <p:cNvPr id="3" name="Content Placeholder 2">
            <a:extLst>
              <a:ext uri="{FF2B5EF4-FFF2-40B4-BE49-F238E27FC236}">
                <a16:creationId xmlns:a16="http://schemas.microsoft.com/office/drawing/2014/main" id="{65346610-F6E5-4281-BD83-1109E1D90ABE}"/>
              </a:ext>
            </a:extLst>
          </p:cNvPr>
          <p:cNvSpPr>
            <a:spLocks noGrp="1"/>
          </p:cNvSpPr>
          <p:nvPr>
            <p:ph idx="1"/>
          </p:nvPr>
        </p:nvSpPr>
        <p:spPr/>
        <p:txBody>
          <a:bodyPr/>
          <a:lstStyle/>
          <a:p>
            <a:pPr>
              <a:buFont typeface="Wingdings" panose="05000000000000000000" pitchFamily="2" charset="2"/>
              <a:buChar char="v"/>
            </a:pPr>
            <a:r>
              <a:rPr lang="en-US" dirty="0"/>
              <a:t> While there was a lot of secrecy when I engaged, this eventually loosened</a:t>
            </a:r>
          </a:p>
          <a:p>
            <a:pPr>
              <a:buFont typeface="Wingdings" panose="05000000000000000000" pitchFamily="2" charset="2"/>
              <a:buChar char="v"/>
            </a:pPr>
            <a:r>
              <a:rPr lang="en-US" dirty="0"/>
              <a:t> Ski </a:t>
            </a:r>
            <a:r>
              <a:rPr lang="en-US" dirty="0" err="1"/>
              <a:t>Kacaroski</a:t>
            </a:r>
            <a:r>
              <a:rPr lang="en-US" dirty="0"/>
              <a:t> did multiple </a:t>
            </a:r>
          </a:p>
          <a:p>
            <a:pPr lvl="1">
              <a:buFont typeface="Wingdings" panose="05000000000000000000" pitchFamily="2" charset="2"/>
              <a:buChar char="v"/>
            </a:pPr>
            <a:r>
              <a:rPr lang="en-US" dirty="0"/>
              <a:t> Malware Bytes Lock and Code, S02E12 </a:t>
            </a:r>
          </a:p>
          <a:p>
            <a:pPr lvl="1">
              <a:buFont typeface="Wingdings" panose="05000000000000000000" pitchFamily="2" charset="2"/>
              <a:buChar char="v"/>
            </a:pPr>
            <a:r>
              <a:rPr lang="en-US" dirty="0"/>
              <a:t> LISA21</a:t>
            </a:r>
          </a:p>
          <a:p>
            <a:pPr lvl="1">
              <a:buFont typeface="Wingdings" panose="05000000000000000000" pitchFamily="2" charset="2"/>
              <a:buChar char="v"/>
            </a:pPr>
            <a:r>
              <a:rPr lang="en-US" dirty="0"/>
              <a:t> The Ransomware Files</a:t>
            </a:r>
          </a:p>
        </p:txBody>
      </p:sp>
    </p:spTree>
    <p:extLst>
      <p:ext uri="{BB962C8B-B14F-4D97-AF65-F5344CB8AC3E}">
        <p14:creationId xmlns:p14="http://schemas.microsoft.com/office/powerpoint/2010/main" val="569777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21C3-6837-46BC-A383-D7B5341D5B40}"/>
              </a:ext>
            </a:extLst>
          </p:cNvPr>
          <p:cNvSpPr>
            <a:spLocks noGrp="1"/>
          </p:cNvSpPr>
          <p:nvPr>
            <p:ph type="title"/>
          </p:nvPr>
        </p:nvSpPr>
        <p:spPr/>
        <p:txBody>
          <a:bodyPr/>
          <a:lstStyle/>
          <a:p>
            <a:r>
              <a:rPr lang="en-US" dirty="0"/>
              <a:t>The records must exist</a:t>
            </a:r>
          </a:p>
        </p:txBody>
      </p:sp>
      <p:sp>
        <p:nvSpPr>
          <p:cNvPr id="3" name="Content Placeholder 2">
            <a:extLst>
              <a:ext uri="{FF2B5EF4-FFF2-40B4-BE49-F238E27FC236}">
                <a16:creationId xmlns:a16="http://schemas.microsoft.com/office/drawing/2014/main" id="{E185E091-F988-4CB5-AA14-875C129A18E9}"/>
              </a:ext>
            </a:extLst>
          </p:cNvPr>
          <p:cNvSpPr>
            <a:spLocks noGrp="1"/>
          </p:cNvSpPr>
          <p:nvPr>
            <p:ph idx="1"/>
          </p:nvPr>
        </p:nvSpPr>
        <p:spPr/>
        <p:txBody>
          <a:bodyPr/>
          <a:lstStyle/>
          <a:p>
            <a:pPr>
              <a:buFont typeface="Wingdings" panose="05000000000000000000" pitchFamily="2" charset="2"/>
              <a:buChar char="v"/>
            </a:pPr>
            <a:r>
              <a:rPr lang="en-US" dirty="0"/>
              <a:t> You cannot ask an agency to make a new record for you</a:t>
            </a:r>
          </a:p>
          <a:p>
            <a:pPr>
              <a:buFont typeface="Wingdings" panose="05000000000000000000" pitchFamily="2" charset="2"/>
              <a:buChar char="v"/>
            </a:pPr>
            <a:r>
              <a:rPr lang="en-US" dirty="0"/>
              <a:t> You can only request records which the agency already possesses</a:t>
            </a:r>
          </a:p>
        </p:txBody>
      </p:sp>
    </p:spTree>
    <p:extLst>
      <p:ext uri="{BB962C8B-B14F-4D97-AF65-F5344CB8AC3E}">
        <p14:creationId xmlns:p14="http://schemas.microsoft.com/office/powerpoint/2010/main" val="2957560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92DF-01DD-40A4-B2EA-BAFC492454D6}"/>
              </a:ext>
            </a:extLst>
          </p:cNvPr>
          <p:cNvSpPr>
            <a:spLocks noGrp="1"/>
          </p:cNvSpPr>
          <p:nvPr>
            <p:ph type="title"/>
          </p:nvPr>
        </p:nvSpPr>
        <p:spPr/>
        <p:txBody>
          <a:bodyPr/>
          <a:lstStyle/>
          <a:p>
            <a:r>
              <a:rPr lang="en-US" dirty="0"/>
              <a:t>Example request</a:t>
            </a:r>
          </a:p>
        </p:txBody>
      </p:sp>
      <p:pic>
        <p:nvPicPr>
          <p:cNvPr id="8" name="Content Placeholder 7" descr="Graphical user interface, text, application, email&#10;&#10;Description automatically generated">
            <a:extLst>
              <a:ext uri="{FF2B5EF4-FFF2-40B4-BE49-F238E27FC236}">
                <a16:creationId xmlns:a16="http://schemas.microsoft.com/office/drawing/2014/main" id="{0A30BEFD-9878-4079-A8FD-EF407E337F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1964186"/>
            <a:ext cx="10058400" cy="3786879"/>
          </a:xfrm>
        </p:spPr>
      </p:pic>
      <p:sp>
        <p:nvSpPr>
          <p:cNvPr id="9" name="Rectangle 8">
            <a:extLst>
              <a:ext uri="{FF2B5EF4-FFF2-40B4-BE49-F238E27FC236}">
                <a16:creationId xmlns:a16="http://schemas.microsoft.com/office/drawing/2014/main" id="{D21EF637-7EE6-48CE-9FE1-288F2E539151}"/>
              </a:ext>
            </a:extLst>
          </p:cNvPr>
          <p:cNvSpPr/>
          <p:nvPr/>
        </p:nvSpPr>
        <p:spPr>
          <a:xfrm>
            <a:off x="1172095" y="3358342"/>
            <a:ext cx="8886305" cy="3325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22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5B1CB5-C148-4D9F-8CBE-00DE034B11B2}"/>
              </a:ext>
            </a:extLst>
          </p:cNvPr>
          <p:cNvSpPr>
            <a:spLocks noGrp="1"/>
          </p:cNvSpPr>
          <p:nvPr>
            <p:ph type="title"/>
          </p:nvPr>
        </p:nvSpPr>
        <p:spPr/>
        <p:txBody>
          <a:bodyPr/>
          <a:lstStyle/>
          <a:p>
            <a:r>
              <a:rPr lang="en-US" dirty="0"/>
              <a:t>Public Records Act (Chapter 42.56 RCW)</a:t>
            </a:r>
          </a:p>
        </p:txBody>
      </p:sp>
      <p:sp>
        <p:nvSpPr>
          <p:cNvPr id="5" name="Content Placeholder 4">
            <a:extLst>
              <a:ext uri="{FF2B5EF4-FFF2-40B4-BE49-F238E27FC236}">
                <a16:creationId xmlns:a16="http://schemas.microsoft.com/office/drawing/2014/main" id="{285B4EFD-E9FF-42F5-8184-3BF0C4E703C4}"/>
              </a:ext>
            </a:extLst>
          </p:cNvPr>
          <p:cNvSpPr>
            <a:spLocks noGrp="1"/>
          </p:cNvSpPr>
          <p:nvPr>
            <p:ph idx="1"/>
          </p:nvPr>
        </p:nvSpPr>
        <p:spPr/>
        <p:txBody>
          <a:bodyPr/>
          <a:lstStyle/>
          <a:p>
            <a:pPr>
              <a:buFont typeface="Wingdings" panose="05000000000000000000" pitchFamily="2" charset="2"/>
              <a:buChar char="v"/>
            </a:pPr>
            <a:r>
              <a:rPr lang="en-US" dirty="0"/>
              <a:t> Any document, record, or data a public agency produces is a public record</a:t>
            </a:r>
          </a:p>
          <a:p>
            <a:pPr>
              <a:buFont typeface="Wingdings" panose="05000000000000000000" pitchFamily="2" charset="2"/>
              <a:buChar char="v"/>
            </a:pPr>
            <a:r>
              <a:rPr lang="en-US" dirty="0"/>
              <a:t> Washington State’s laws are strongly written towards disclosure</a:t>
            </a:r>
          </a:p>
          <a:p>
            <a:pPr>
              <a:buFont typeface="Wingdings" panose="05000000000000000000" pitchFamily="2" charset="2"/>
              <a:buChar char="v"/>
            </a:pPr>
            <a:r>
              <a:rPr lang="en-US" dirty="0"/>
              <a:t> 42.56.120 covers what you can be charged</a:t>
            </a:r>
          </a:p>
          <a:p>
            <a:pPr>
              <a:buFont typeface="Wingdings" panose="05000000000000000000" pitchFamily="2" charset="2"/>
              <a:buChar char="v"/>
            </a:pPr>
            <a:r>
              <a:rPr lang="en-US" dirty="0">
                <a:effectLst/>
              </a:rPr>
              <a:t> Common reactions may be under</a:t>
            </a:r>
          </a:p>
          <a:p>
            <a:pPr lvl="1">
              <a:buFont typeface="Wingdings" panose="05000000000000000000" pitchFamily="2" charset="2"/>
              <a:buChar char="v"/>
            </a:pPr>
            <a:r>
              <a:rPr lang="en-US" dirty="0"/>
              <a:t> 42.56.420(4) (information security exemption)</a:t>
            </a:r>
          </a:p>
          <a:p>
            <a:pPr lvl="1">
              <a:buFont typeface="Wingdings" panose="05000000000000000000" pitchFamily="2" charset="2"/>
              <a:buChar char="v"/>
            </a:pPr>
            <a:r>
              <a:rPr lang="en-US" dirty="0">
                <a:effectLst/>
              </a:rPr>
              <a:t> 42.56.230 (personal information)</a:t>
            </a:r>
          </a:p>
          <a:p>
            <a:pPr lvl="1">
              <a:buFont typeface="Wingdings" panose="05000000000000000000" pitchFamily="2" charset="2"/>
              <a:buChar char="v"/>
            </a:pPr>
            <a:r>
              <a:rPr lang="en-US" dirty="0"/>
              <a:t> 5.60.060 (attorney-client privilege)</a:t>
            </a:r>
          </a:p>
          <a:p>
            <a:pPr lvl="1">
              <a:buFont typeface="Wingdings" panose="05000000000000000000" pitchFamily="2" charset="2"/>
              <a:buChar char="v"/>
            </a:pPr>
            <a:endParaRPr lang="en-US" dirty="0"/>
          </a:p>
        </p:txBody>
      </p:sp>
    </p:spTree>
    <p:extLst>
      <p:ext uri="{BB962C8B-B14F-4D97-AF65-F5344CB8AC3E}">
        <p14:creationId xmlns:p14="http://schemas.microsoft.com/office/powerpoint/2010/main" val="297933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C98B-F759-420A-9197-CD00CB017033}"/>
              </a:ext>
            </a:extLst>
          </p:cNvPr>
          <p:cNvSpPr>
            <a:spLocks noGrp="1"/>
          </p:cNvSpPr>
          <p:nvPr>
            <p:ph type="title"/>
          </p:nvPr>
        </p:nvSpPr>
        <p:spPr/>
        <p:txBody>
          <a:bodyPr/>
          <a:lstStyle/>
          <a:p>
            <a:r>
              <a:rPr lang="en-US" dirty="0"/>
              <a:t>Public Records Case Law</a:t>
            </a:r>
          </a:p>
        </p:txBody>
      </p:sp>
      <p:sp>
        <p:nvSpPr>
          <p:cNvPr id="3" name="Content Placeholder 2">
            <a:extLst>
              <a:ext uri="{FF2B5EF4-FFF2-40B4-BE49-F238E27FC236}">
                <a16:creationId xmlns:a16="http://schemas.microsoft.com/office/drawing/2014/main" id="{5CBF7222-21C7-4189-9322-1AF08666BBD0}"/>
              </a:ext>
            </a:extLst>
          </p:cNvPr>
          <p:cNvSpPr>
            <a:spLocks noGrp="1"/>
          </p:cNvSpPr>
          <p:nvPr>
            <p:ph idx="1"/>
          </p:nvPr>
        </p:nvSpPr>
        <p:spPr/>
        <p:txBody>
          <a:bodyPr/>
          <a:lstStyle/>
          <a:p>
            <a:pPr>
              <a:buFont typeface="Wingdings" panose="05000000000000000000" pitchFamily="2" charset="2"/>
              <a:buChar char="v"/>
            </a:pPr>
            <a:r>
              <a:rPr lang="en-US" dirty="0"/>
              <a:t> Just because it was redacted doesn’t mean it is a permitted redaction</a:t>
            </a:r>
          </a:p>
          <a:p>
            <a:pPr>
              <a:buFont typeface="Wingdings" panose="05000000000000000000" pitchFamily="2" charset="2"/>
              <a:buChar char="v"/>
            </a:pPr>
            <a:r>
              <a:rPr lang="en-US" dirty="0"/>
              <a:t> Municipal Research and Services Center of Washington maintains an entire directory of Public Records case law (</a:t>
            </a:r>
            <a:r>
              <a:rPr lang="en-US" dirty="0">
                <a:hlinkClick r:id="rId3"/>
              </a:rPr>
              <a:t>https://mrsc.org</a:t>
            </a:r>
            <a:r>
              <a:rPr lang="en-US" dirty="0"/>
              <a:t>)</a:t>
            </a:r>
          </a:p>
          <a:p>
            <a:pPr>
              <a:buFont typeface="Wingdings" panose="05000000000000000000" pitchFamily="2" charset="2"/>
              <a:buChar char="v"/>
            </a:pPr>
            <a:r>
              <a:rPr lang="en-US" dirty="0"/>
              <a:t> The law and courts place the burden on the agency to prove the redaction is explicitly permitted</a:t>
            </a:r>
          </a:p>
        </p:txBody>
      </p:sp>
    </p:spTree>
    <p:extLst>
      <p:ext uri="{BB962C8B-B14F-4D97-AF65-F5344CB8AC3E}">
        <p14:creationId xmlns:p14="http://schemas.microsoft.com/office/powerpoint/2010/main" val="409218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9871-F221-4D80-A83C-FECD503ED2E3}"/>
              </a:ext>
            </a:extLst>
          </p:cNvPr>
          <p:cNvSpPr>
            <a:spLocks noGrp="1"/>
          </p:cNvSpPr>
          <p:nvPr>
            <p:ph type="title"/>
          </p:nvPr>
        </p:nvSpPr>
        <p:spPr/>
        <p:txBody>
          <a:bodyPr/>
          <a:lstStyle/>
          <a:p>
            <a:r>
              <a:rPr lang="en-US" dirty="0"/>
              <a:t>Legal Remedies and Review</a:t>
            </a:r>
          </a:p>
        </p:txBody>
      </p:sp>
      <p:sp>
        <p:nvSpPr>
          <p:cNvPr id="3" name="Content Placeholder 2">
            <a:extLst>
              <a:ext uri="{FF2B5EF4-FFF2-40B4-BE49-F238E27FC236}">
                <a16:creationId xmlns:a16="http://schemas.microsoft.com/office/drawing/2014/main" id="{2301E926-1010-44A6-976B-02649542EA80}"/>
              </a:ext>
            </a:extLst>
          </p:cNvPr>
          <p:cNvSpPr>
            <a:spLocks noGrp="1"/>
          </p:cNvSpPr>
          <p:nvPr>
            <p:ph idx="1"/>
          </p:nvPr>
        </p:nvSpPr>
        <p:spPr/>
        <p:txBody>
          <a:bodyPr/>
          <a:lstStyle/>
          <a:p>
            <a:pPr>
              <a:buFont typeface="Wingdings" panose="05000000000000000000" pitchFamily="2" charset="2"/>
              <a:buChar char="v"/>
            </a:pPr>
            <a:r>
              <a:rPr lang="en-US" dirty="0"/>
              <a:t> You can appeal a redaction directly with the agency</a:t>
            </a:r>
          </a:p>
          <a:p>
            <a:pPr>
              <a:buFont typeface="Wingdings" panose="05000000000000000000" pitchFamily="2" charset="2"/>
              <a:buChar char="v"/>
            </a:pPr>
            <a:r>
              <a:rPr lang="en-US" dirty="0"/>
              <a:t> If it’s a state agency, the Attorney General’s office can be asked to review</a:t>
            </a:r>
          </a:p>
          <a:p>
            <a:pPr>
              <a:buFont typeface="Wingdings" panose="05000000000000000000" pitchFamily="2" charset="2"/>
              <a:buChar char="v"/>
            </a:pPr>
            <a:r>
              <a:rPr lang="en-US" dirty="0"/>
              <a:t> A lawsuit can be filed in Superior Court of the agency’s county</a:t>
            </a:r>
          </a:p>
          <a:p>
            <a:pPr lvl="1">
              <a:buFont typeface="Wingdings" panose="05000000000000000000" pitchFamily="2" charset="2"/>
              <a:buChar char="v"/>
            </a:pPr>
            <a:r>
              <a:rPr lang="en-US" dirty="0"/>
              <a:t> If you win, the agency must pay your court and reasonable legal fees</a:t>
            </a:r>
          </a:p>
        </p:txBody>
      </p:sp>
    </p:spTree>
    <p:extLst>
      <p:ext uri="{BB962C8B-B14F-4D97-AF65-F5344CB8AC3E}">
        <p14:creationId xmlns:p14="http://schemas.microsoft.com/office/powerpoint/2010/main" val="265710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FE43C3-7FCA-4D05-A1A0-1D896357FD24}"/>
              </a:ext>
            </a:extLst>
          </p:cNvPr>
          <p:cNvSpPr>
            <a:spLocks noGrp="1"/>
          </p:cNvSpPr>
          <p:nvPr>
            <p:ph type="ctrTitle"/>
          </p:nvPr>
        </p:nvSpPr>
        <p:spPr/>
        <p:txBody>
          <a:bodyPr/>
          <a:lstStyle/>
          <a:p>
            <a:r>
              <a:rPr lang="en-US" dirty="0"/>
              <a:t>Requesting Records</a:t>
            </a:r>
          </a:p>
        </p:txBody>
      </p:sp>
      <p:sp>
        <p:nvSpPr>
          <p:cNvPr id="5" name="Subtitle 4">
            <a:extLst>
              <a:ext uri="{FF2B5EF4-FFF2-40B4-BE49-F238E27FC236}">
                <a16:creationId xmlns:a16="http://schemas.microsoft.com/office/drawing/2014/main" id="{82520F0C-E859-4EC5-A61C-10BEA90AF5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9541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C6C0-41A5-4491-BFE9-40AE57E058DC}"/>
              </a:ext>
            </a:extLst>
          </p:cNvPr>
          <p:cNvSpPr>
            <a:spLocks noGrp="1"/>
          </p:cNvSpPr>
          <p:nvPr>
            <p:ph type="title"/>
          </p:nvPr>
        </p:nvSpPr>
        <p:spPr/>
        <p:txBody>
          <a:bodyPr/>
          <a:lstStyle/>
          <a:p>
            <a:r>
              <a:rPr lang="en-US" dirty="0"/>
              <a:t>How I requested records</a:t>
            </a:r>
          </a:p>
        </p:txBody>
      </p:sp>
      <p:sp>
        <p:nvSpPr>
          <p:cNvPr id="3" name="Content Placeholder 2">
            <a:extLst>
              <a:ext uri="{FF2B5EF4-FFF2-40B4-BE49-F238E27FC236}">
                <a16:creationId xmlns:a16="http://schemas.microsoft.com/office/drawing/2014/main" id="{FB04F816-E6A4-46D0-B17B-59FEFEDA936D}"/>
              </a:ext>
            </a:extLst>
          </p:cNvPr>
          <p:cNvSpPr>
            <a:spLocks noGrp="1"/>
          </p:cNvSpPr>
          <p:nvPr>
            <p:ph sz="half" idx="1"/>
          </p:nvPr>
        </p:nvSpPr>
        <p:spPr/>
        <p:txBody>
          <a:bodyPr/>
          <a:lstStyle/>
          <a:p>
            <a:pPr>
              <a:buFont typeface="Wingdings" panose="05000000000000000000" pitchFamily="2" charset="2"/>
              <a:buChar char="v"/>
            </a:pPr>
            <a:r>
              <a:rPr lang="en-US" dirty="0"/>
              <a:t> I used </a:t>
            </a:r>
            <a:r>
              <a:rPr lang="en-US" dirty="0" err="1"/>
              <a:t>Muckrock</a:t>
            </a:r>
            <a:r>
              <a:rPr lang="en-US" dirty="0"/>
              <a:t> to be the interface for all my requests</a:t>
            </a:r>
          </a:p>
          <a:p>
            <a:pPr>
              <a:buFont typeface="Wingdings" panose="05000000000000000000" pitchFamily="2" charset="2"/>
              <a:buChar char="v"/>
            </a:pPr>
            <a:r>
              <a:rPr lang="en-US" dirty="0"/>
              <a:t> Like many public agencies, the district uses GovQA public records portal</a:t>
            </a:r>
          </a:p>
          <a:p>
            <a:pPr>
              <a:buFont typeface="Wingdings" panose="05000000000000000000" pitchFamily="2" charset="2"/>
              <a:buChar char="v"/>
            </a:pPr>
            <a:r>
              <a:rPr lang="en-US" dirty="0"/>
              <a:t> Another common way agencies handle public records requests is just via a dedicated email</a:t>
            </a:r>
          </a:p>
          <a:p>
            <a:pPr marL="0" indent="0">
              <a:buNone/>
            </a:pPr>
            <a:endParaRPr lang="en-US" dirty="0"/>
          </a:p>
        </p:txBody>
      </p:sp>
      <p:sp>
        <p:nvSpPr>
          <p:cNvPr id="6" name="Content Placeholder 5">
            <a:extLst>
              <a:ext uri="{FF2B5EF4-FFF2-40B4-BE49-F238E27FC236}">
                <a16:creationId xmlns:a16="http://schemas.microsoft.com/office/drawing/2014/main" id="{C9B1051E-DA88-4FEB-A533-527C57D76B0C}"/>
              </a:ext>
            </a:extLst>
          </p:cNvPr>
          <p:cNvSpPr>
            <a:spLocks noGrp="1"/>
          </p:cNvSpPr>
          <p:nvPr>
            <p:ph sz="half" idx="2"/>
          </p:nvPr>
        </p:nvSpPr>
        <p:spPr/>
        <p:txBody>
          <a:bodyPr/>
          <a:lstStyle/>
          <a:p>
            <a:endParaRPr lang="en-US"/>
          </a:p>
        </p:txBody>
      </p:sp>
      <p:pic>
        <p:nvPicPr>
          <p:cNvPr id="5" name="Picture 4" descr="Graphical user interface, application&#10;&#10;Description automatically generated">
            <a:extLst>
              <a:ext uri="{FF2B5EF4-FFF2-40B4-BE49-F238E27FC236}">
                <a16:creationId xmlns:a16="http://schemas.microsoft.com/office/drawing/2014/main" id="{9BDF0FC3-249C-4B0E-B7A4-15A05900E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824" y="1837421"/>
            <a:ext cx="5928562" cy="4435524"/>
          </a:xfrm>
          <a:prstGeom prst="rect">
            <a:avLst/>
          </a:prstGeom>
        </p:spPr>
      </p:pic>
    </p:spTree>
    <p:extLst>
      <p:ext uri="{BB962C8B-B14F-4D97-AF65-F5344CB8AC3E}">
        <p14:creationId xmlns:p14="http://schemas.microsoft.com/office/powerpoint/2010/main" val="112684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DB0D7E3-3A47-4598-BBDE-D47E1C6D993A}"/>
              </a:ext>
            </a:extLst>
          </p:cNvPr>
          <p:cNvSpPr>
            <a:spLocks noGrp="1"/>
          </p:cNvSpPr>
          <p:nvPr>
            <p:ph type="title"/>
          </p:nvPr>
        </p:nvSpPr>
        <p:spPr/>
        <p:txBody>
          <a:bodyPr/>
          <a:lstStyle/>
          <a:p>
            <a:r>
              <a:rPr lang="en-US" dirty="0"/>
              <a:t>My </a:t>
            </a:r>
            <a:r>
              <a:rPr lang="en-US" dirty="0" err="1"/>
              <a:t>Muckrock</a:t>
            </a:r>
            <a:r>
              <a:rPr lang="en-US" dirty="0"/>
              <a:t> Requests</a:t>
            </a:r>
          </a:p>
        </p:txBody>
      </p:sp>
      <p:pic>
        <p:nvPicPr>
          <p:cNvPr id="8" name="Picture Placeholder 7" descr="Graphical user interface, application, email&#10;&#10;Description automatically generated">
            <a:extLst>
              <a:ext uri="{FF2B5EF4-FFF2-40B4-BE49-F238E27FC236}">
                <a16:creationId xmlns:a16="http://schemas.microsoft.com/office/drawing/2014/main" id="{DFEFF1CD-5365-465F-AF67-1689E11B12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20275" y="1846263"/>
            <a:ext cx="5959475" cy="4429846"/>
          </a:xfrm>
        </p:spPr>
      </p:pic>
    </p:spTree>
    <p:extLst>
      <p:ext uri="{BB962C8B-B14F-4D97-AF65-F5344CB8AC3E}">
        <p14:creationId xmlns:p14="http://schemas.microsoft.com/office/powerpoint/2010/main" val="33265465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11484</TotalTime>
  <Words>4093</Words>
  <Application>Microsoft Office PowerPoint</Application>
  <PresentationFormat>Widescreen</PresentationFormat>
  <Paragraphs>275</Paragraphs>
  <Slides>36</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Calibri</vt:lpstr>
      <vt:lpstr>Calibri Light</vt:lpstr>
      <vt:lpstr>Wingdings</vt:lpstr>
      <vt:lpstr>Retrospect</vt:lpstr>
      <vt:lpstr>Outside looking in</vt:lpstr>
      <vt:lpstr>What will be covered</vt:lpstr>
      <vt:lpstr>Public Records Law</vt:lpstr>
      <vt:lpstr>Public Records Act (Chapter 42.56 RCW)</vt:lpstr>
      <vt:lpstr>Public Records Case Law</vt:lpstr>
      <vt:lpstr>Legal Remedies and Review</vt:lpstr>
      <vt:lpstr>Requesting Records</vt:lpstr>
      <vt:lpstr>How I requested records</vt:lpstr>
      <vt:lpstr>My Muckrock Requests</vt:lpstr>
      <vt:lpstr>Make prescriptive requests</vt:lpstr>
      <vt:lpstr>Use open-source intelligence (OSINT)</vt:lpstr>
      <vt:lpstr>Don’t start narrow</vt:lpstr>
      <vt:lpstr>Review Strategies</vt:lpstr>
      <vt:lpstr>Refine requests based on results</vt:lpstr>
      <vt:lpstr>Read around the redactions</vt:lpstr>
      <vt:lpstr>PowerPoint Presentation</vt:lpstr>
      <vt:lpstr>Remembering what you read</vt:lpstr>
      <vt:lpstr>Things I found</vt:lpstr>
      <vt:lpstr>The Morning After</vt:lpstr>
      <vt:lpstr>TLP: Amber</vt:lpstr>
      <vt:lpstr>People want to help</vt:lpstr>
      <vt:lpstr>Ambulance chasers</vt:lpstr>
      <vt:lpstr>Sometimes you get lucky</vt:lpstr>
      <vt:lpstr>But there’s also just a lot of stress</vt:lpstr>
      <vt:lpstr>A copy of the forensics report</vt:lpstr>
      <vt:lpstr>Things I didn’t expect</vt:lpstr>
      <vt:lpstr>Veeam’s awkward timing</vt:lpstr>
      <vt:lpstr>Publicly open URL shortener</vt:lpstr>
      <vt:lpstr>Other Ransomware Attacks</vt:lpstr>
      <vt:lpstr>Wrap up</vt:lpstr>
      <vt:lpstr>Things to remember</vt:lpstr>
      <vt:lpstr>Dig into the records yourself!</vt:lpstr>
      <vt:lpstr>Thank you!</vt:lpstr>
      <vt:lpstr>Eventual inside story</vt:lpstr>
      <vt:lpstr>The records must exist</vt:lpstr>
      <vt:lpstr>Example request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Outside looking in</dc:title>
  <dc:creator>Derek Held</dc:creator>
  <cp:lastModifiedBy>Derek Held</cp:lastModifiedBy>
  <cp:revision>4</cp:revision>
  <dcterms:created xsi:type="dcterms:W3CDTF">2022-04-23T15:54:11Z</dcterms:created>
  <dcterms:modified xsi:type="dcterms:W3CDTF">2022-05-15T02:39:33Z</dcterms:modified>
</cp:coreProperties>
</file>