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62" r:id="rId6"/>
    <p:sldId id="259" r:id="rId7"/>
    <p:sldId id="264" r:id="rId8"/>
    <p:sldId id="265"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60" autoAdjust="0"/>
    <p:restoredTop sz="96272"/>
  </p:normalViewPr>
  <p:slideViewPr>
    <p:cSldViewPr snapToGrid="0">
      <p:cViewPr varScale="1">
        <p:scale>
          <a:sx n="126" d="100"/>
          <a:sy n="126" d="100"/>
        </p:scale>
        <p:origin x="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38819AF-2DC4-4748-B1E0-E61FFDBA6E53}" type="datetimeFigureOut">
              <a:rPr lang="en-US" smtClean="0"/>
              <a:t>5/7/24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165332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819AF-2DC4-4748-B1E0-E61FFDBA6E53}" type="datetimeFigureOut">
              <a:rPr lang="en-US" smtClean="0"/>
              <a:t>5/7/24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20133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819AF-2DC4-4748-B1E0-E61FFDBA6E53}" type="datetimeFigureOut">
              <a:rPr lang="en-US" smtClean="0"/>
              <a:t>5/7/24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66362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819AF-2DC4-4748-B1E0-E61FFDBA6E53}" type="datetimeFigureOut">
              <a:rPr lang="en-US" smtClean="0"/>
              <a:t>5/7/24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2E171-7876-40D9-8ABA-3A9C7C5825AA}"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6096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819AF-2DC4-4748-B1E0-E61FFDBA6E53}" type="datetimeFigureOut">
              <a:rPr lang="en-US" smtClean="0"/>
              <a:t>5/7/24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2499817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38819AF-2DC4-4748-B1E0-E61FFDBA6E53}" type="datetimeFigureOut">
              <a:rPr lang="en-US" smtClean="0"/>
              <a:t>5/7/24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2442652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38819AF-2DC4-4748-B1E0-E61FFDBA6E53}" type="datetimeFigureOut">
              <a:rPr lang="en-US" smtClean="0"/>
              <a:t>5/7/24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22560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819AF-2DC4-4748-B1E0-E61FFDBA6E53}" type="datetimeFigureOut">
              <a:rPr lang="en-US" smtClean="0"/>
              <a:t>5/7/24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2554239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819AF-2DC4-4748-B1E0-E61FFDBA6E53}" type="datetimeFigureOut">
              <a:rPr lang="en-US" smtClean="0"/>
              <a:t>5/7/24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180942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819AF-2DC4-4748-B1E0-E61FFDBA6E53}" type="datetimeFigureOut">
              <a:rPr lang="en-US" smtClean="0"/>
              <a:t>5/7/24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60473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8819AF-2DC4-4748-B1E0-E61FFDBA6E53}" type="datetimeFigureOut">
              <a:rPr lang="en-US" smtClean="0"/>
              <a:t>5/7/24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102542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8819AF-2DC4-4748-B1E0-E61FFDBA6E53}" type="datetimeFigureOut">
              <a:rPr lang="en-US" smtClean="0"/>
              <a:t>5/7/24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1375264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819AF-2DC4-4748-B1E0-E61FFDBA6E53}" type="datetimeFigureOut">
              <a:rPr lang="en-US" smtClean="0"/>
              <a:t>5/7/24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369544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8819AF-2DC4-4748-B1E0-E61FFDBA6E53}" type="datetimeFigureOut">
              <a:rPr lang="en-US" smtClean="0"/>
              <a:t>5/7/24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39217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819AF-2DC4-4748-B1E0-E61FFDBA6E53}" type="datetimeFigureOut">
              <a:rPr lang="en-US" smtClean="0"/>
              <a:t>5/7/24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173498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819AF-2DC4-4748-B1E0-E61FFDBA6E53}" type="datetimeFigureOut">
              <a:rPr lang="en-US" smtClean="0"/>
              <a:t>5/7/24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249289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819AF-2DC4-4748-B1E0-E61FFDBA6E53}" type="datetimeFigureOut">
              <a:rPr lang="en-US" smtClean="0"/>
              <a:t>5/7/24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2E171-7876-40D9-8ABA-3A9C7C5825AA}" type="slidenum">
              <a:rPr lang="en-US" smtClean="0"/>
              <a:t>‹#›</a:t>
            </a:fld>
            <a:endParaRPr lang="en-US"/>
          </a:p>
        </p:txBody>
      </p:sp>
    </p:spTree>
    <p:extLst>
      <p:ext uri="{BB962C8B-B14F-4D97-AF65-F5344CB8AC3E}">
        <p14:creationId xmlns:p14="http://schemas.microsoft.com/office/powerpoint/2010/main" val="332677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38819AF-2DC4-4748-B1E0-E61FFDBA6E53}" type="datetimeFigureOut">
              <a:rPr lang="en-US" smtClean="0"/>
              <a:t>5/7/24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682E171-7876-40D9-8ABA-3A9C7C5825AA}" type="slidenum">
              <a:rPr lang="en-US" smtClean="0"/>
              <a:t>‹#›</a:t>
            </a:fld>
            <a:endParaRPr lang="en-US"/>
          </a:p>
        </p:txBody>
      </p:sp>
    </p:spTree>
    <p:extLst>
      <p:ext uri="{BB962C8B-B14F-4D97-AF65-F5344CB8AC3E}">
        <p14:creationId xmlns:p14="http://schemas.microsoft.com/office/powerpoint/2010/main" val="1050134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erek@dh-solutions.com" TargetMode="External"/><Relationship Id="rId2" Type="http://schemas.openxmlformats.org/officeDocument/2006/relationships/hyperlink" Target="https://www.linkedin.com/in/derekphill/" TargetMode="External"/><Relationship Id="rId1" Type="http://schemas.openxmlformats.org/officeDocument/2006/relationships/slideLayout" Target="../slideLayouts/slideLayout1.xml"/><Relationship Id="rId4" Type="http://schemas.openxmlformats.org/officeDocument/2006/relationships/hyperlink" Target="mailto:derek.hill@zay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ybersecurityventures.com/job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pdx2600.org/" TargetMode="External"/><Relationship Id="rId3" Type="http://schemas.openxmlformats.org/officeDocument/2006/relationships/hyperlink" Target="https://www.meetup.com/find/?allMeetups=false&amp;radius=25&amp;userFreeform=98683&amp;mcId=z98683&amp;keywords=security&amp;source=EVENTS&amp;location=us--or--Portland" TargetMode="External"/><Relationship Id="rId7" Type="http://schemas.openxmlformats.org/officeDocument/2006/relationships/hyperlink" Target="http://pdxhackerspace.org/" TargetMode="External"/><Relationship Id="rId2" Type="http://schemas.openxmlformats.org/officeDocument/2006/relationships/hyperlink" Target="http://calagator.org/" TargetMode="External"/><Relationship Id="rId1" Type="http://schemas.openxmlformats.org/officeDocument/2006/relationships/slideLayout" Target="../slideLayouts/slideLayout2.xml"/><Relationship Id="rId6" Type="http://schemas.openxmlformats.org/officeDocument/2006/relationships/hyperlink" Target="https://github.com/digininja/DVWA" TargetMode="External"/><Relationship Id="rId5" Type="http://schemas.openxmlformats.org/officeDocument/2006/relationships/hyperlink" Target="https://www.owasp.org/index.php/Category:OWASP_WebGoat_Project" TargetMode="External"/><Relationship Id="rId10" Type="http://schemas.openxmlformats.org/officeDocument/2006/relationships/hyperlink" Target="https://www.offensive-security.com/information-security-training/penetration-testing-training-kali-linux/" TargetMode="External"/><Relationship Id="rId4" Type="http://schemas.openxmlformats.org/officeDocument/2006/relationships/hyperlink" Target="https://www.meetup.com/rainsec/" TargetMode="External"/><Relationship Id="rId9" Type="http://schemas.openxmlformats.org/officeDocument/2006/relationships/hyperlink" Target="https://www.holidayhackchallenge.com/20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FD3F-496C-4A92-BE8C-D404AE888216}"/>
              </a:ext>
            </a:extLst>
          </p:cNvPr>
          <p:cNvSpPr>
            <a:spLocks noGrp="1"/>
          </p:cNvSpPr>
          <p:nvPr>
            <p:ph type="ctrTitle"/>
          </p:nvPr>
        </p:nvSpPr>
        <p:spPr>
          <a:xfrm>
            <a:off x="753036" y="1043492"/>
            <a:ext cx="10262796" cy="1463040"/>
          </a:xfrm>
        </p:spPr>
        <p:txBody>
          <a:bodyPr>
            <a:normAutofit fontScale="90000"/>
          </a:bodyPr>
          <a:lstStyle/>
          <a:p>
            <a:r>
              <a:rPr lang="en-US" sz="6600" dirty="0"/>
              <a:t>So, you want a career in </a:t>
            </a:r>
            <a:br>
              <a:rPr lang="en-US" sz="6600" dirty="0"/>
            </a:br>
            <a:r>
              <a:rPr lang="en-US" sz="6600" dirty="0"/>
              <a:t>Security?</a:t>
            </a:r>
          </a:p>
        </p:txBody>
      </p:sp>
      <p:sp>
        <p:nvSpPr>
          <p:cNvPr id="3" name="Subtitle 2">
            <a:extLst>
              <a:ext uri="{FF2B5EF4-FFF2-40B4-BE49-F238E27FC236}">
                <a16:creationId xmlns:a16="http://schemas.microsoft.com/office/drawing/2014/main" id="{1FBBE7C5-E038-42D6-838E-B5B313166A3B}"/>
              </a:ext>
            </a:extLst>
          </p:cNvPr>
          <p:cNvSpPr>
            <a:spLocks noGrp="1"/>
          </p:cNvSpPr>
          <p:nvPr>
            <p:ph type="subTitle" idx="1"/>
          </p:nvPr>
        </p:nvSpPr>
        <p:spPr>
          <a:xfrm>
            <a:off x="753036" y="4010829"/>
            <a:ext cx="10726659" cy="2078000"/>
          </a:xfrm>
        </p:spPr>
        <p:txBody>
          <a:bodyPr>
            <a:normAutofit fontScale="62500" lnSpcReduction="20000"/>
          </a:bodyPr>
          <a:lstStyle/>
          <a:p>
            <a:r>
              <a:rPr lang="en-US" dirty="0"/>
              <a:t>Derek Hill</a:t>
            </a:r>
          </a:p>
          <a:p>
            <a:r>
              <a:rPr lang="en-US" dirty="0"/>
              <a:t>Director of Application and Product Security</a:t>
            </a:r>
          </a:p>
          <a:p>
            <a:r>
              <a:rPr lang="en-US" dirty="0"/>
              <a:t>Zayo Group</a:t>
            </a:r>
          </a:p>
          <a:p>
            <a:r>
              <a:rPr lang="en-US" dirty="0"/>
              <a:t>@</a:t>
            </a:r>
            <a:r>
              <a:rPr lang="en-US" dirty="0" err="1"/>
              <a:t>secureITtoday</a:t>
            </a:r>
            <a:endParaRPr lang="en-US" dirty="0"/>
          </a:p>
          <a:p>
            <a:r>
              <a:rPr lang="en-US" dirty="0">
                <a:hlinkClick r:id="rId2"/>
              </a:rPr>
              <a:t>https://www.linkedin.com/in/derekphill/</a:t>
            </a:r>
            <a:r>
              <a:rPr lang="en-US" dirty="0"/>
              <a:t> </a:t>
            </a:r>
          </a:p>
          <a:p>
            <a:r>
              <a:rPr lang="en-US" dirty="0">
                <a:hlinkClick r:id="rId3"/>
              </a:rPr>
              <a:t>derek@dh-solutions.com</a:t>
            </a:r>
            <a:r>
              <a:rPr lang="en-US" dirty="0"/>
              <a:t> or </a:t>
            </a:r>
            <a:r>
              <a:rPr lang="en-US" dirty="0">
                <a:hlinkClick r:id="rId4"/>
              </a:rPr>
              <a:t>derek.hill@zayo.com</a:t>
            </a:r>
            <a:r>
              <a:rPr lang="en-US" dirty="0"/>
              <a:t> </a:t>
            </a:r>
          </a:p>
        </p:txBody>
      </p:sp>
    </p:spTree>
    <p:extLst>
      <p:ext uri="{BB962C8B-B14F-4D97-AF65-F5344CB8AC3E}">
        <p14:creationId xmlns:p14="http://schemas.microsoft.com/office/powerpoint/2010/main" val="74113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D155-7881-9B27-5547-930270280AF2}"/>
              </a:ext>
            </a:extLst>
          </p:cNvPr>
          <p:cNvSpPr>
            <a:spLocks noGrp="1"/>
          </p:cNvSpPr>
          <p:nvPr>
            <p:ph type="title"/>
          </p:nvPr>
        </p:nvSpPr>
        <p:spPr/>
        <p:txBody>
          <a:bodyPr/>
          <a:lstStyle/>
          <a:p>
            <a:r>
              <a:rPr lang="en-US" dirty="0"/>
              <a:t>What to expect</a:t>
            </a:r>
          </a:p>
        </p:txBody>
      </p:sp>
      <p:sp>
        <p:nvSpPr>
          <p:cNvPr id="3" name="Content Placeholder 2">
            <a:extLst>
              <a:ext uri="{FF2B5EF4-FFF2-40B4-BE49-F238E27FC236}">
                <a16:creationId xmlns:a16="http://schemas.microsoft.com/office/drawing/2014/main" id="{13BE4B27-C31A-BFFE-3AFF-DE5CD68DD790}"/>
              </a:ext>
            </a:extLst>
          </p:cNvPr>
          <p:cNvSpPr>
            <a:spLocks noGrp="1"/>
          </p:cNvSpPr>
          <p:nvPr>
            <p:ph idx="1"/>
          </p:nvPr>
        </p:nvSpPr>
        <p:spPr/>
        <p:txBody>
          <a:bodyPr/>
          <a:lstStyle/>
          <a:p>
            <a:r>
              <a:rPr lang="en-US" dirty="0"/>
              <a:t>Just a few slides</a:t>
            </a:r>
          </a:p>
          <a:p>
            <a:r>
              <a:rPr lang="en-US" dirty="0"/>
              <a:t>I encourage lots of interaction and questions</a:t>
            </a:r>
          </a:p>
          <a:p>
            <a:pPr lvl="1"/>
            <a:r>
              <a:rPr lang="en-US" dirty="0"/>
              <a:t>I might defer a question until a later slide</a:t>
            </a:r>
          </a:p>
          <a:p>
            <a:pPr lvl="1"/>
            <a:r>
              <a:rPr lang="en-US" dirty="0"/>
              <a:t>There are no stupid questions</a:t>
            </a:r>
          </a:p>
          <a:p>
            <a:r>
              <a:rPr lang="en-US" dirty="0"/>
              <a:t>This is not an interview, so don’t be afraid to ask things you wanted to know, but didn’t know how to ask</a:t>
            </a:r>
          </a:p>
        </p:txBody>
      </p:sp>
    </p:spTree>
    <p:extLst>
      <p:ext uri="{BB962C8B-B14F-4D97-AF65-F5344CB8AC3E}">
        <p14:creationId xmlns:p14="http://schemas.microsoft.com/office/powerpoint/2010/main" val="3150756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74C0-BE8F-4F4B-A72D-5F04E2B2BAB7}"/>
              </a:ext>
            </a:extLst>
          </p:cNvPr>
          <p:cNvSpPr>
            <a:spLocks noGrp="1"/>
          </p:cNvSpPr>
          <p:nvPr>
            <p:ph type="title"/>
          </p:nvPr>
        </p:nvSpPr>
        <p:spPr>
          <a:xfrm>
            <a:off x="838200" y="354368"/>
            <a:ext cx="10515600" cy="1325563"/>
          </a:xfrm>
        </p:spPr>
        <p:txBody>
          <a:bodyPr/>
          <a:lstStyle/>
          <a:p>
            <a:r>
              <a:rPr lang="en-US" dirty="0"/>
              <a:t>Lot of jobs (today and in the future)</a:t>
            </a:r>
          </a:p>
        </p:txBody>
      </p:sp>
      <p:sp>
        <p:nvSpPr>
          <p:cNvPr id="3" name="Content Placeholder 2">
            <a:extLst>
              <a:ext uri="{FF2B5EF4-FFF2-40B4-BE49-F238E27FC236}">
                <a16:creationId xmlns:a16="http://schemas.microsoft.com/office/drawing/2014/main" id="{BF098F4C-8B9C-4564-9C64-6B58165860B2}"/>
              </a:ext>
            </a:extLst>
          </p:cNvPr>
          <p:cNvSpPr>
            <a:spLocks noGrp="1"/>
          </p:cNvSpPr>
          <p:nvPr>
            <p:ph idx="1"/>
          </p:nvPr>
        </p:nvSpPr>
        <p:spPr>
          <a:xfrm>
            <a:off x="838200" y="1825625"/>
            <a:ext cx="10515600" cy="4351338"/>
          </a:xfrm>
        </p:spPr>
        <p:txBody>
          <a:bodyPr>
            <a:normAutofit lnSpcReduction="10000"/>
          </a:bodyPr>
          <a:lstStyle/>
          <a:p>
            <a:r>
              <a:rPr lang="en-US" dirty="0"/>
              <a:t>Security had a projected global shortage of about 3.5 million people (750k in the US alone) in 2025 - </a:t>
            </a:r>
            <a:r>
              <a:rPr lang="en-US" sz="1700" dirty="0">
                <a:hlinkClick r:id="rId2"/>
              </a:rPr>
              <a:t>https://cybersecurityventures.com/jobs/</a:t>
            </a:r>
            <a:r>
              <a:rPr lang="en-US" sz="1700" dirty="0"/>
              <a:t> </a:t>
            </a:r>
          </a:p>
          <a:p>
            <a:r>
              <a:rPr lang="en-US" dirty="0"/>
              <a:t>It is a very big field (almost like healthcare, not size but scope)</a:t>
            </a:r>
          </a:p>
          <a:p>
            <a:pPr lvl="1"/>
            <a:r>
              <a:rPr lang="en-US" dirty="0"/>
              <a:t>Many different types of roles …. Just some examples</a:t>
            </a:r>
          </a:p>
          <a:p>
            <a:pPr lvl="1"/>
            <a:r>
              <a:rPr lang="en-US" dirty="0"/>
              <a:t>Blue team</a:t>
            </a:r>
          </a:p>
          <a:p>
            <a:pPr lvl="1"/>
            <a:r>
              <a:rPr lang="en-US" dirty="0"/>
              <a:t>Red team (or blended </a:t>
            </a:r>
            <a:r>
              <a:rPr lang="en-US" dirty="0">
                <a:sym typeface="Wingdings" panose="05000000000000000000" pitchFamily="2" charset="2"/>
              </a:rPr>
              <a:t> </a:t>
            </a:r>
            <a:r>
              <a:rPr lang="en-US" dirty="0"/>
              <a:t>Purple team)</a:t>
            </a:r>
          </a:p>
          <a:p>
            <a:pPr lvl="1"/>
            <a:r>
              <a:rPr lang="en-US" dirty="0"/>
              <a:t>Auditing</a:t>
            </a:r>
          </a:p>
          <a:p>
            <a:pPr lvl="1"/>
            <a:r>
              <a:rPr lang="en-US" dirty="0"/>
              <a:t>GRC (Governance, Risk, Compliance)</a:t>
            </a:r>
          </a:p>
          <a:p>
            <a:pPr lvl="1"/>
            <a:r>
              <a:rPr lang="en-US" dirty="0"/>
              <a:t>Security Operations Center (SOC) – considered the entry role by many</a:t>
            </a:r>
          </a:p>
          <a:p>
            <a:pPr lvl="1"/>
            <a:r>
              <a:rPr lang="en-US" dirty="0" err="1"/>
              <a:t>Etc</a:t>
            </a:r>
            <a:r>
              <a:rPr lang="en-US" dirty="0"/>
              <a:t>…..</a:t>
            </a:r>
          </a:p>
          <a:p>
            <a:r>
              <a:rPr lang="en-US" dirty="0"/>
              <a:t>Shortage is not only bodies, but also skills</a:t>
            </a:r>
          </a:p>
        </p:txBody>
      </p:sp>
    </p:spTree>
    <p:extLst>
      <p:ext uri="{BB962C8B-B14F-4D97-AF65-F5344CB8AC3E}">
        <p14:creationId xmlns:p14="http://schemas.microsoft.com/office/powerpoint/2010/main" val="3253458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0C8D-7EE1-427D-A6C0-8E2EC3B4FCB6}"/>
              </a:ext>
            </a:extLst>
          </p:cNvPr>
          <p:cNvSpPr>
            <a:spLocks noGrp="1"/>
          </p:cNvSpPr>
          <p:nvPr>
            <p:ph type="title"/>
          </p:nvPr>
        </p:nvSpPr>
        <p:spPr>
          <a:xfrm>
            <a:off x="677731" y="365124"/>
            <a:ext cx="10515600" cy="1325563"/>
          </a:xfrm>
        </p:spPr>
        <p:txBody>
          <a:bodyPr/>
          <a:lstStyle/>
          <a:p>
            <a:r>
              <a:rPr lang="en-US" dirty="0"/>
              <a:t>How to get ready for that job</a:t>
            </a:r>
          </a:p>
        </p:txBody>
      </p:sp>
      <p:sp>
        <p:nvSpPr>
          <p:cNvPr id="3" name="Content Placeholder 2">
            <a:extLst>
              <a:ext uri="{FF2B5EF4-FFF2-40B4-BE49-F238E27FC236}">
                <a16:creationId xmlns:a16="http://schemas.microsoft.com/office/drawing/2014/main" id="{0754414B-1225-4FE4-8040-E04A2CB7A11E}"/>
              </a:ext>
            </a:extLst>
          </p:cNvPr>
          <p:cNvSpPr>
            <a:spLocks noGrp="1"/>
          </p:cNvSpPr>
          <p:nvPr>
            <p:ph idx="1"/>
          </p:nvPr>
        </p:nvSpPr>
        <p:spPr>
          <a:xfrm>
            <a:off x="677731" y="1690687"/>
            <a:ext cx="10822193" cy="4731627"/>
          </a:xfrm>
        </p:spPr>
        <p:txBody>
          <a:bodyPr>
            <a:normAutofit fontScale="70000" lnSpcReduction="20000"/>
          </a:bodyPr>
          <a:lstStyle/>
          <a:p>
            <a:r>
              <a:rPr lang="en-US" dirty="0"/>
              <a:t>Think about what exactly you want to do</a:t>
            </a:r>
          </a:p>
          <a:p>
            <a:pPr lvl="1"/>
            <a:r>
              <a:rPr lang="en-US" dirty="0"/>
              <a:t>Talk to friends, teachers, industry professionals and see what interests you</a:t>
            </a:r>
          </a:p>
          <a:p>
            <a:r>
              <a:rPr lang="en-US" dirty="0"/>
              <a:t>Spend some time in various security groups (even Reddit)</a:t>
            </a:r>
          </a:p>
          <a:p>
            <a:pPr lvl="1"/>
            <a:r>
              <a:rPr lang="en-US" dirty="0"/>
              <a:t>Get exposed to what is out there in terms of vulnerabilities, what people are working on, </a:t>
            </a:r>
            <a:r>
              <a:rPr lang="en-US" dirty="0" err="1"/>
              <a:t>etc</a:t>
            </a:r>
            <a:endParaRPr lang="en-US" dirty="0"/>
          </a:p>
          <a:p>
            <a:pPr lvl="1"/>
            <a:r>
              <a:rPr lang="en-US" dirty="0"/>
              <a:t>Lots of great local security groups to participate in</a:t>
            </a:r>
          </a:p>
          <a:p>
            <a:pPr lvl="2"/>
            <a:r>
              <a:rPr lang="en-US" dirty="0"/>
              <a:t>Some paid (ISSA, ISACA)</a:t>
            </a:r>
          </a:p>
          <a:p>
            <a:pPr lvl="2"/>
            <a:r>
              <a:rPr lang="en-US" dirty="0"/>
              <a:t>Lots of free (OWASP [membership optional], CTRL-H, DefCon 503, Vancouver Security meetup, 2600, </a:t>
            </a:r>
            <a:r>
              <a:rPr lang="en-US" dirty="0" err="1"/>
              <a:t>RainSec</a:t>
            </a:r>
            <a:r>
              <a:rPr lang="en-US" dirty="0"/>
              <a:t>, </a:t>
            </a:r>
            <a:r>
              <a:rPr lang="en-US" dirty="0" err="1"/>
              <a:t>etc</a:t>
            </a:r>
            <a:r>
              <a:rPr lang="en-US" dirty="0"/>
              <a:t>)</a:t>
            </a:r>
          </a:p>
          <a:p>
            <a:pPr lvl="2"/>
            <a:r>
              <a:rPr lang="en-US" dirty="0"/>
              <a:t>Make connections, learn what others are working on, topics of the day/week, </a:t>
            </a:r>
            <a:r>
              <a:rPr lang="en-US" dirty="0" err="1"/>
              <a:t>etc</a:t>
            </a:r>
            <a:endParaRPr lang="en-US" dirty="0"/>
          </a:p>
          <a:p>
            <a:pPr lvl="2"/>
            <a:r>
              <a:rPr lang="en-US" dirty="0"/>
              <a:t>Go to DefCon ($440 for the ticket, but you have to get to and stay in Vegas)</a:t>
            </a:r>
          </a:p>
          <a:p>
            <a:r>
              <a:rPr lang="en-US" dirty="0"/>
              <a:t>Once you figure out what you want to do, spend extra time getting ready</a:t>
            </a:r>
          </a:p>
          <a:p>
            <a:pPr lvl="1"/>
            <a:r>
              <a:rPr lang="en-US" dirty="0"/>
              <a:t>Education in school is great, but that really only scratches the surface</a:t>
            </a:r>
          </a:p>
          <a:p>
            <a:pPr lvl="1"/>
            <a:r>
              <a:rPr lang="en-US" dirty="0"/>
              <a:t>Pursue internships, volunteer, anything to get some real world experience</a:t>
            </a:r>
          </a:p>
          <a:p>
            <a:pPr lvl="1"/>
            <a:r>
              <a:rPr lang="en-US" dirty="0"/>
              <a:t>Additional security specific education/certifications – a great “lower cost” certification is OSCP</a:t>
            </a:r>
          </a:p>
          <a:p>
            <a:pPr lvl="1"/>
            <a:r>
              <a:rPr lang="en-US" dirty="0"/>
              <a:t>Participate in security events such as Capture the Flag (CTF), and other free training</a:t>
            </a:r>
          </a:p>
          <a:p>
            <a:pPr lvl="1"/>
            <a:r>
              <a:rPr lang="en-US" dirty="0"/>
              <a:t>Enroll with one or more bug bounty programs and try out your skills, you could even earn some money (</a:t>
            </a:r>
            <a:r>
              <a:rPr lang="en-US" dirty="0" err="1"/>
              <a:t>HackerOne</a:t>
            </a:r>
            <a:r>
              <a:rPr lang="en-US" dirty="0"/>
              <a:t> or </a:t>
            </a:r>
            <a:r>
              <a:rPr lang="en-US" dirty="0" err="1"/>
              <a:t>BugCrowd</a:t>
            </a:r>
            <a:r>
              <a:rPr lang="en-US" dirty="0"/>
              <a:t>)</a:t>
            </a:r>
          </a:p>
          <a:p>
            <a:r>
              <a:rPr lang="en-US" dirty="0"/>
              <a:t>Be passionate</a:t>
            </a:r>
          </a:p>
        </p:txBody>
      </p:sp>
    </p:spTree>
    <p:extLst>
      <p:ext uri="{BB962C8B-B14F-4D97-AF65-F5344CB8AC3E}">
        <p14:creationId xmlns:p14="http://schemas.microsoft.com/office/powerpoint/2010/main" val="3805844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4BFF-7848-D379-6D11-F98390C3704E}"/>
              </a:ext>
            </a:extLst>
          </p:cNvPr>
          <p:cNvSpPr>
            <a:spLocks noGrp="1"/>
          </p:cNvSpPr>
          <p:nvPr>
            <p:ph type="title"/>
          </p:nvPr>
        </p:nvSpPr>
        <p:spPr>
          <a:xfrm>
            <a:off x="838200" y="599300"/>
            <a:ext cx="10515600" cy="928417"/>
          </a:xfrm>
        </p:spPr>
        <p:txBody>
          <a:bodyPr>
            <a:normAutofit fontScale="90000"/>
          </a:bodyPr>
          <a:lstStyle/>
          <a:p>
            <a:r>
              <a:rPr lang="en-US" dirty="0"/>
              <a:t>You have experience – </a:t>
            </a:r>
            <a:r>
              <a:rPr lang="en-US" sz="3600" dirty="0"/>
              <a:t>even if you don’t realize it</a:t>
            </a:r>
            <a:br>
              <a:rPr lang="en-US" dirty="0"/>
            </a:br>
            <a:br>
              <a:rPr lang="en-US" dirty="0"/>
            </a:br>
            <a:r>
              <a:rPr lang="en-US" sz="2700" dirty="0"/>
              <a:t>Quote from the article:  https://</a:t>
            </a:r>
            <a:r>
              <a:rPr lang="en-US" sz="2700" dirty="0" err="1"/>
              <a:t>cybersecurityventures.com</a:t>
            </a:r>
            <a:r>
              <a:rPr lang="en-US" sz="2700" dirty="0"/>
              <a:t>/jobs/</a:t>
            </a:r>
          </a:p>
        </p:txBody>
      </p:sp>
      <p:sp>
        <p:nvSpPr>
          <p:cNvPr id="3" name="Content Placeholder 2">
            <a:extLst>
              <a:ext uri="{FF2B5EF4-FFF2-40B4-BE49-F238E27FC236}">
                <a16:creationId xmlns:a16="http://schemas.microsoft.com/office/drawing/2014/main" id="{E325A219-4991-4CAA-8625-1F446285E3F7}"/>
              </a:ext>
            </a:extLst>
          </p:cNvPr>
          <p:cNvSpPr>
            <a:spLocks noGrp="1"/>
          </p:cNvSpPr>
          <p:nvPr>
            <p:ph idx="1"/>
          </p:nvPr>
        </p:nvSpPr>
        <p:spPr>
          <a:xfrm>
            <a:off x="591015" y="2062975"/>
            <a:ext cx="11140068" cy="4195725"/>
          </a:xfrm>
        </p:spPr>
        <p:txBody>
          <a:bodyPr>
            <a:normAutofit/>
          </a:bodyPr>
          <a:lstStyle/>
          <a:p>
            <a:pPr marL="457200" lvl="1" indent="0" fontAlgn="base">
              <a:buNone/>
            </a:pPr>
            <a:r>
              <a:rPr lang="en-US" sz="2000" b="0" i="1" dirty="0">
                <a:solidFill>
                  <a:schemeClr val="tx1"/>
                </a:solidFill>
                <a:effectLst/>
                <a:latin typeface="Lato" panose="020F0502020204030203" pitchFamily="34" charset="0"/>
              </a:rPr>
              <a:t>Despite the disarray of the tech industry, cybersecurity remains a near-zero unemployment marketplace for those with </a:t>
            </a:r>
            <a:r>
              <a:rPr lang="en-US" sz="2000" b="0" i="1" dirty="0">
                <a:solidFill>
                  <a:srgbClr val="FFFF00"/>
                </a:solidFill>
                <a:effectLst/>
                <a:latin typeface="Lato" panose="020F0502020204030203" pitchFamily="34" charset="0"/>
              </a:rPr>
              <a:t>extensive backgrounds</a:t>
            </a:r>
            <a:r>
              <a:rPr lang="en-US" sz="2000" b="0" i="1" dirty="0">
                <a:solidFill>
                  <a:schemeClr val="tx1"/>
                </a:solidFill>
                <a:effectLst/>
                <a:latin typeface="Lato" panose="020F0502020204030203" pitchFamily="34" charset="0"/>
              </a:rPr>
              <a:t>, and the shortage means that IT teams must also shoulder a security burden. Staff must train in modern threat awareness, including phishing, social engineering, Business Email Compromise (BEC), and financial fraud. They must also know how to protect and defend apps, data, devices, infrastructure, and people.</a:t>
            </a:r>
          </a:p>
          <a:p>
            <a:pPr marL="457200" lvl="1" indent="0" fontAlgn="base">
              <a:buNone/>
            </a:pPr>
            <a:endParaRPr lang="en-US" sz="2000" b="0" i="1" dirty="0">
              <a:solidFill>
                <a:schemeClr val="tx1"/>
              </a:solidFill>
              <a:effectLst/>
              <a:latin typeface="Lato" panose="020F0502020204030203" pitchFamily="34" charset="0"/>
            </a:endParaRPr>
          </a:p>
          <a:p>
            <a:pPr algn="l" fontAlgn="base"/>
            <a:r>
              <a:rPr lang="en-US" sz="2400" b="0" i="0" dirty="0">
                <a:solidFill>
                  <a:schemeClr val="tx1"/>
                </a:solidFill>
                <a:effectLst/>
                <a:latin typeface="Lato" panose="020F0502020204030203" pitchFamily="34" charset="0"/>
              </a:rPr>
              <a:t>Every IT position is also a cybersecurity position now. Every IT worker, </a:t>
            </a:r>
            <a:r>
              <a:rPr lang="en-US" sz="2400" b="0" i="0" dirty="0">
                <a:solidFill>
                  <a:srgbClr val="FFFF00"/>
                </a:solidFill>
                <a:effectLst/>
                <a:latin typeface="Lato" panose="020F0502020204030203" pitchFamily="34" charset="0"/>
              </a:rPr>
              <a:t>every technology worker</a:t>
            </a:r>
            <a:r>
              <a:rPr lang="en-US" sz="2400" b="0" i="0" dirty="0">
                <a:solidFill>
                  <a:schemeClr val="tx1"/>
                </a:solidFill>
                <a:effectLst/>
                <a:latin typeface="Lato" panose="020F0502020204030203" pitchFamily="34" charset="0"/>
              </a:rPr>
              <a:t>, is (or should be) involved at some level with protecting and defending apps, data, devices, infrastructure, and people.</a:t>
            </a:r>
          </a:p>
          <a:p>
            <a:pPr algn="l" fontAlgn="base"/>
            <a:r>
              <a:rPr lang="en-US" sz="2400">
                <a:solidFill>
                  <a:schemeClr val="tx1"/>
                </a:solidFill>
                <a:latin typeface="Lato" panose="020F0502020204030203" pitchFamily="34" charset="0"/>
              </a:rPr>
              <a:t>A rticulate</a:t>
            </a:r>
            <a:r>
              <a:rPr lang="en-US" sz="2400" dirty="0">
                <a:solidFill>
                  <a:schemeClr val="tx1"/>
                </a:solidFill>
                <a:latin typeface="Lato" panose="020F0502020204030203" pitchFamily="34" charset="0"/>
              </a:rPr>
              <a:t> your experience on your resume AND cover letter(s)……..you do have a cover letter, right?</a:t>
            </a:r>
            <a:endParaRPr lang="en-US" sz="2400" b="0" i="0" dirty="0">
              <a:solidFill>
                <a:schemeClr val="tx1"/>
              </a:solidFill>
              <a:effectLst/>
              <a:latin typeface="Lato" panose="020F0502020204030203" pitchFamily="34" charset="0"/>
            </a:endParaRPr>
          </a:p>
          <a:p>
            <a:endParaRPr lang="en-US" dirty="0"/>
          </a:p>
        </p:txBody>
      </p:sp>
    </p:spTree>
    <p:extLst>
      <p:ext uri="{BB962C8B-B14F-4D97-AF65-F5344CB8AC3E}">
        <p14:creationId xmlns:p14="http://schemas.microsoft.com/office/powerpoint/2010/main" val="271282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BD123-8541-4F8E-BA84-32F5BAE19E18}"/>
              </a:ext>
            </a:extLst>
          </p:cNvPr>
          <p:cNvSpPr>
            <a:spLocks noGrp="1"/>
          </p:cNvSpPr>
          <p:nvPr>
            <p:ph type="title"/>
          </p:nvPr>
        </p:nvSpPr>
        <p:spPr>
          <a:xfrm>
            <a:off x="838200" y="0"/>
            <a:ext cx="10515600" cy="1325563"/>
          </a:xfrm>
        </p:spPr>
        <p:txBody>
          <a:bodyPr>
            <a:normAutofit fontScale="90000"/>
          </a:bodyPr>
          <a:lstStyle/>
          <a:p>
            <a:r>
              <a:rPr lang="en-US" dirty="0"/>
              <a:t>What about my team(s)? – </a:t>
            </a:r>
            <a:r>
              <a:rPr lang="en-US" sz="4900" dirty="0"/>
              <a:t>past &amp; present</a:t>
            </a:r>
            <a:endParaRPr lang="en-US" dirty="0"/>
          </a:p>
        </p:txBody>
      </p:sp>
      <p:sp>
        <p:nvSpPr>
          <p:cNvPr id="3" name="Content Placeholder 2">
            <a:extLst>
              <a:ext uri="{FF2B5EF4-FFF2-40B4-BE49-F238E27FC236}">
                <a16:creationId xmlns:a16="http://schemas.microsoft.com/office/drawing/2014/main" id="{93B00794-B59E-47B2-843C-A43240F73952}"/>
              </a:ext>
            </a:extLst>
          </p:cNvPr>
          <p:cNvSpPr>
            <a:spLocks noGrp="1"/>
          </p:cNvSpPr>
          <p:nvPr>
            <p:ph idx="1"/>
          </p:nvPr>
        </p:nvSpPr>
        <p:spPr>
          <a:xfrm>
            <a:off x="401444" y="1170878"/>
            <a:ext cx="11285034" cy="5519855"/>
          </a:xfrm>
        </p:spPr>
        <p:txBody>
          <a:bodyPr>
            <a:normAutofit fontScale="62500" lnSpcReduction="20000"/>
          </a:bodyPr>
          <a:lstStyle/>
          <a:p>
            <a:r>
              <a:rPr lang="en-US" dirty="0"/>
              <a:t>Over the years, I have managed a variety of security teams, skills/experience(s) vary drastically, some examples:</a:t>
            </a:r>
          </a:p>
          <a:p>
            <a:r>
              <a:rPr lang="en-US" dirty="0"/>
              <a:t>Application Security (purple team)</a:t>
            </a:r>
          </a:p>
          <a:p>
            <a:pPr lvl="1"/>
            <a:r>
              <a:rPr lang="en-US" dirty="0"/>
              <a:t>Be able to read and write code</a:t>
            </a:r>
          </a:p>
          <a:p>
            <a:pPr lvl="1"/>
            <a:r>
              <a:rPr lang="en-US" dirty="0"/>
              <a:t>Spot vulnerabilities in code</a:t>
            </a:r>
          </a:p>
          <a:p>
            <a:pPr lvl="1"/>
            <a:r>
              <a:rPr lang="en-US" dirty="0"/>
              <a:t>Background CS major with a security focus/interest</a:t>
            </a:r>
          </a:p>
          <a:p>
            <a:pPr lvl="1"/>
            <a:r>
              <a:rPr lang="en-US" dirty="0"/>
              <a:t>Curious, want to figure out a way to break stuff</a:t>
            </a:r>
          </a:p>
          <a:p>
            <a:r>
              <a:rPr lang="en-US" dirty="0"/>
              <a:t>Infrastructure Security and Compliance (blue team)</a:t>
            </a:r>
          </a:p>
          <a:p>
            <a:pPr lvl="1"/>
            <a:r>
              <a:rPr lang="en-US" dirty="0"/>
              <a:t>Defense, secure the infrastructure that houses the applications and data</a:t>
            </a:r>
          </a:p>
          <a:p>
            <a:pPr lvl="1"/>
            <a:r>
              <a:rPr lang="en-US" dirty="0"/>
              <a:t>System admin background</a:t>
            </a:r>
          </a:p>
          <a:p>
            <a:pPr lvl="1"/>
            <a:r>
              <a:rPr lang="en-US" dirty="0"/>
              <a:t>Scripting or programming background</a:t>
            </a:r>
          </a:p>
          <a:p>
            <a:pPr lvl="1"/>
            <a:r>
              <a:rPr lang="en-US" dirty="0"/>
              <a:t>Automate things as much as possible, think infrastructure as code</a:t>
            </a:r>
          </a:p>
          <a:p>
            <a:pPr lvl="1"/>
            <a:r>
              <a:rPr lang="en-US" dirty="0"/>
              <a:t>Report on security findings and communicate to stakeholders</a:t>
            </a:r>
          </a:p>
          <a:p>
            <a:r>
              <a:rPr lang="en-US" dirty="0"/>
              <a:t>Governance, Risk Management &amp; Compliance (GRC)</a:t>
            </a:r>
          </a:p>
          <a:p>
            <a:pPr lvl="1"/>
            <a:r>
              <a:rPr lang="en-US" dirty="0"/>
              <a:t>Creating and updating policies, required for certifications such as ISO</a:t>
            </a:r>
          </a:p>
          <a:p>
            <a:pPr lvl="1"/>
            <a:r>
              <a:rPr lang="en-US" dirty="0"/>
              <a:t>Processes and risk acceptance</a:t>
            </a:r>
          </a:p>
          <a:p>
            <a:pPr lvl="1"/>
            <a:r>
              <a:rPr lang="en-US" dirty="0"/>
              <a:t>Measuring for effectiveness (auditing) </a:t>
            </a:r>
          </a:p>
          <a:p>
            <a:r>
              <a:rPr lang="en-US" dirty="0"/>
              <a:t>Data Privacy Engineering</a:t>
            </a:r>
          </a:p>
          <a:p>
            <a:pPr lvl="1"/>
            <a:r>
              <a:rPr lang="en-US" dirty="0"/>
              <a:t>Ensure we are doing the right thing, only collect what we need, don’t keep it any longer than we need &amp; protect it adequately</a:t>
            </a:r>
          </a:p>
          <a:p>
            <a:pPr lvl="1"/>
            <a:r>
              <a:rPr lang="en-US" dirty="0"/>
              <a:t>Privacy by Design and Privacy by Default</a:t>
            </a:r>
          </a:p>
          <a:p>
            <a:pPr lvl="1"/>
            <a:r>
              <a:rPr lang="en-US" dirty="0"/>
              <a:t>Comply with regulations all around the world</a:t>
            </a:r>
          </a:p>
          <a:p>
            <a:pPr lvl="1"/>
            <a:r>
              <a:rPr lang="en-US" dirty="0"/>
              <a:t>Focus is on GDPR (EU), Data Protection Act (UK), CCPA (California) and the various spinoffs (countries and states)</a:t>
            </a:r>
          </a:p>
        </p:txBody>
      </p:sp>
    </p:spTree>
    <p:extLst>
      <p:ext uri="{BB962C8B-B14F-4D97-AF65-F5344CB8AC3E}">
        <p14:creationId xmlns:p14="http://schemas.microsoft.com/office/powerpoint/2010/main" val="76151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3003-CAE7-7175-BEC5-39A76B7973C1}"/>
              </a:ext>
            </a:extLst>
          </p:cNvPr>
          <p:cNvSpPr>
            <a:spLocks noGrp="1"/>
          </p:cNvSpPr>
          <p:nvPr>
            <p:ph type="title"/>
          </p:nvPr>
        </p:nvSpPr>
        <p:spPr/>
        <p:txBody>
          <a:bodyPr/>
          <a:lstStyle/>
          <a:p>
            <a:r>
              <a:rPr lang="en-US" dirty="0"/>
              <a:t>Lots of other roles out there</a:t>
            </a:r>
          </a:p>
        </p:txBody>
      </p:sp>
      <p:sp>
        <p:nvSpPr>
          <p:cNvPr id="3" name="Content Placeholder 2">
            <a:extLst>
              <a:ext uri="{FF2B5EF4-FFF2-40B4-BE49-F238E27FC236}">
                <a16:creationId xmlns:a16="http://schemas.microsoft.com/office/drawing/2014/main" id="{4829D2EA-C11D-B80A-D715-9238B30BD778}"/>
              </a:ext>
            </a:extLst>
          </p:cNvPr>
          <p:cNvSpPr>
            <a:spLocks noGrp="1"/>
          </p:cNvSpPr>
          <p:nvPr>
            <p:ph idx="1"/>
          </p:nvPr>
        </p:nvSpPr>
        <p:spPr>
          <a:xfrm>
            <a:off x="1120000" y="1507172"/>
            <a:ext cx="10233800" cy="4398776"/>
          </a:xfrm>
        </p:spPr>
        <p:txBody>
          <a:bodyPr>
            <a:normAutofit fontScale="92500" lnSpcReduction="20000"/>
          </a:bodyPr>
          <a:lstStyle/>
          <a:p>
            <a:r>
              <a:rPr lang="en-US" dirty="0"/>
              <a:t>Pen Tester</a:t>
            </a:r>
          </a:p>
          <a:p>
            <a:r>
              <a:rPr lang="en-US" dirty="0"/>
              <a:t>Reverse exploit researcher</a:t>
            </a:r>
          </a:p>
          <a:p>
            <a:r>
              <a:rPr lang="en-US" dirty="0"/>
              <a:t>Hacker for the mob or the government</a:t>
            </a:r>
          </a:p>
          <a:p>
            <a:r>
              <a:rPr lang="en-US" dirty="0"/>
              <a:t>Professional bug bounty researcher</a:t>
            </a:r>
          </a:p>
          <a:p>
            <a:pPr lvl="1"/>
            <a:r>
              <a:rPr lang="en-US" dirty="0"/>
              <a:t>Yes, people specialize in certain types of vulnerabilities and become experts (small but very specialized scope, great potential)</a:t>
            </a:r>
          </a:p>
          <a:p>
            <a:r>
              <a:rPr lang="en-US" dirty="0"/>
              <a:t>Auditor</a:t>
            </a:r>
          </a:p>
          <a:p>
            <a:r>
              <a:rPr lang="en-US" dirty="0"/>
              <a:t>Security Operations</a:t>
            </a:r>
          </a:p>
          <a:p>
            <a:r>
              <a:rPr lang="en-US" dirty="0"/>
              <a:t>Incident Handling / Response</a:t>
            </a:r>
          </a:p>
          <a:p>
            <a:r>
              <a:rPr lang="en-US" dirty="0"/>
              <a:t>Forensics</a:t>
            </a:r>
          </a:p>
          <a:p>
            <a:r>
              <a:rPr lang="en-US" dirty="0"/>
              <a:t>and many more</a:t>
            </a:r>
          </a:p>
        </p:txBody>
      </p:sp>
      <p:sp>
        <p:nvSpPr>
          <p:cNvPr id="4" name="TextBox 3">
            <a:extLst>
              <a:ext uri="{FF2B5EF4-FFF2-40B4-BE49-F238E27FC236}">
                <a16:creationId xmlns:a16="http://schemas.microsoft.com/office/drawing/2014/main" id="{6D950BA7-CC53-8E57-DEDF-6E9919678D30}"/>
              </a:ext>
            </a:extLst>
          </p:cNvPr>
          <p:cNvSpPr txBox="1"/>
          <p:nvPr/>
        </p:nvSpPr>
        <p:spPr>
          <a:xfrm>
            <a:off x="4528968" y="6024282"/>
            <a:ext cx="7465807" cy="584775"/>
          </a:xfrm>
          <a:prstGeom prst="rect">
            <a:avLst/>
          </a:prstGeom>
          <a:noFill/>
        </p:spPr>
        <p:txBody>
          <a:bodyPr wrap="square" rtlCol="0">
            <a:spAutoFit/>
          </a:bodyPr>
          <a:lstStyle/>
          <a:p>
            <a:r>
              <a:rPr lang="en-US" sz="3200" dirty="0"/>
              <a:t>It comes back to passion and pursuing it</a:t>
            </a:r>
          </a:p>
        </p:txBody>
      </p:sp>
    </p:spTree>
    <p:extLst>
      <p:ext uri="{BB962C8B-B14F-4D97-AF65-F5344CB8AC3E}">
        <p14:creationId xmlns:p14="http://schemas.microsoft.com/office/powerpoint/2010/main" val="320037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B3048-A866-D82D-B059-32298DE639AD}"/>
              </a:ext>
            </a:extLst>
          </p:cNvPr>
          <p:cNvSpPr>
            <a:spLocks noGrp="1"/>
          </p:cNvSpPr>
          <p:nvPr>
            <p:ph idx="1"/>
          </p:nvPr>
        </p:nvSpPr>
        <p:spPr>
          <a:xfrm>
            <a:off x="1862254" y="3166945"/>
            <a:ext cx="9491546" cy="3010017"/>
          </a:xfrm>
        </p:spPr>
        <p:txBody>
          <a:bodyPr/>
          <a:lstStyle/>
          <a:p>
            <a:pPr marL="0" indent="0">
              <a:buNone/>
            </a:pPr>
            <a:r>
              <a:rPr lang="en-US" dirty="0"/>
              <a:t>……and when all else fails, there is always management</a:t>
            </a:r>
          </a:p>
        </p:txBody>
      </p:sp>
    </p:spTree>
    <p:extLst>
      <p:ext uri="{BB962C8B-B14F-4D97-AF65-F5344CB8AC3E}">
        <p14:creationId xmlns:p14="http://schemas.microsoft.com/office/powerpoint/2010/main" val="506754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E33F-8877-4262-9133-FC851A528D27}"/>
              </a:ext>
            </a:extLst>
          </p:cNvPr>
          <p:cNvSpPr>
            <a:spLocks noGrp="1"/>
          </p:cNvSpPr>
          <p:nvPr>
            <p:ph type="title"/>
          </p:nvPr>
        </p:nvSpPr>
        <p:spPr>
          <a:xfrm>
            <a:off x="398033" y="279064"/>
            <a:ext cx="10515600" cy="925792"/>
          </a:xfrm>
        </p:spPr>
        <p:txBody>
          <a:bodyPr>
            <a:normAutofit fontScale="90000"/>
          </a:bodyPr>
          <a:lstStyle/>
          <a:p>
            <a:r>
              <a:rPr lang="en-US" dirty="0"/>
              <a:t>Resources</a:t>
            </a:r>
            <a:br>
              <a:rPr lang="en-US" dirty="0"/>
            </a:br>
            <a:r>
              <a:rPr lang="en-US" sz="2200" dirty="0"/>
              <a:t>  just a few examples, lots more out there</a:t>
            </a:r>
          </a:p>
        </p:txBody>
      </p:sp>
      <p:sp>
        <p:nvSpPr>
          <p:cNvPr id="3" name="Content Placeholder 2">
            <a:extLst>
              <a:ext uri="{FF2B5EF4-FFF2-40B4-BE49-F238E27FC236}">
                <a16:creationId xmlns:a16="http://schemas.microsoft.com/office/drawing/2014/main" id="{4B7E8CC3-9D94-4269-ACB2-B3CE5EEB9194}"/>
              </a:ext>
            </a:extLst>
          </p:cNvPr>
          <p:cNvSpPr>
            <a:spLocks noGrp="1"/>
          </p:cNvSpPr>
          <p:nvPr>
            <p:ph idx="1"/>
          </p:nvPr>
        </p:nvSpPr>
        <p:spPr>
          <a:xfrm>
            <a:off x="398033" y="1376980"/>
            <a:ext cx="11435379" cy="5174428"/>
          </a:xfrm>
        </p:spPr>
        <p:txBody>
          <a:bodyPr>
            <a:normAutofit fontScale="85000" lnSpcReduction="20000"/>
          </a:bodyPr>
          <a:lstStyle/>
          <a:p>
            <a:r>
              <a:rPr lang="en-US" dirty="0"/>
              <a:t>Local training and meetups (not only security): </a:t>
            </a:r>
            <a:r>
              <a:rPr lang="en-US" dirty="0">
                <a:hlinkClick r:id="rId2"/>
              </a:rPr>
              <a:t>http://calagator.org/</a:t>
            </a:r>
            <a:r>
              <a:rPr lang="en-US" dirty="0"/>
              <a:t> </a:t>
            </a:r>
          </a:p>
          <a:p>
            <a:r>
              <a:rPr lang="en-US" dirty="0"/>
              <a:t>Security “meetups”: </a:t>
            </a:r>
            <a:r>
              <a:rPr lang="en-US" dirty="0">
                <a:hlinkClick r:id="rId3"/>
              </a:rPr>
              <a:t>https://www.meetup.com/find/?allMeetups=false&amp;radius=25&amp;userFreeform=98683&amp;mcId=z98683&amp;keywords=security&amp;source=EVENTS&amp;location=us--or--Portland</a:t>
            </a:r>
            <a:r>
              <a:rPr lang="en-US" dirty="0"/>
              <a:t> </a:t>
            </a:r>
          </a:p>
          <a:p>
            <a:r>
              <a:rPr lang="en-US" dirty="0" err="1"/>
              <a:t>RainSec</a:t>
            </a:r>
            <a:r>
              <a:rPr lang="en-US" dirty="0"/>
              <a:t>: </a:t>
            </a:r>
            <a:r>
              <a:rPr lang="en-US" dirty="0">
                <a:hlinkClick r:id="rId4"/>
              </a:rPr>
              <a:t>https://www.meetup.com/rainsec/</a:t>
            </a:r>
            <a:endParaRPr lang="en-US" dirty="0"/>
          </a:p>
          <a:p>
            <a:r>
              <a:rPr lang="en-US" dirty="0"/>
              <a:t>OWASP security training (</a:t>
            </a:r>
            <a:r>
              <a:rPr lang="en-US" dirty="0" err="1"/>
              <a:t>webgoat</a:t>
            </a:r>
            <a:r>
              <a:rPr lang="en-US" dirty="0"/>
              <a:t>): </a:t>
            </a:r>
            <a:r>
              <a:rPr lang="en-US" dirty="0">
                <a:hlinkClick r:id="rId5"/>
              </a:rPr>
              <a:t>https://www.owasp.org/index.php/Category:OWASP_WebGoat_Project</a:t>
            </a:r>
            <a:r>
              <a:rPr lang="en-US" dirty="0"/>
              <a:t> </a:t>
            </a:r>
          </a:p>
          <a:p>
            <a:r>
              <a:rPr lang="en-US" dirty="0"/>
              <a:t>Damn Vulnerable Web Application: </a:t>
            </a:r>
            <a:r>
              <a:rPr lang="en-US" dirty="0">
                <a:hlinkClick r:id="rId6"/>
              </a:rPr>
              <a:t>https://github.com/digininja/DVWA</a:t>
            </a:r>
            <a:endParaRPr lang="en-US" dirty="0"/>
          </a:p>
          <a:p>
            <a:r>
              <a:rPr lang="en-US" dirty="0"/>
              <a:t>PDX Hackerspace (CTRL H): </a:t>
            </a:r>
            <a:r>
              <a:rPr lang="en-US" dirty="0">
                <a:hlinkClick r:id="rId7"/>
              </a:rPr>
              <a:t>http://pdxhackerspace.org/</a:t>
            </a:r>
            <a:r>
              <a:rPr lang="en-US" dirty="0"/>
              <a:t> </a:t>
            </a:r>
          </a:p>
          <a:p>
            <a:r>
              <a:rPr lang="en-US" dirty="0"/>
              <a:t>Portland 2600: </a:t>
            </a:r>
            <a:r>
              <a:rPr lang="en-US" dirty="0">
                <a:hlinkClick r:id="rId8"/>
              </a:rPr>
              <a:t>http://www.pdx2600.org/</a:t>
            </a:r>
            <a:r>
              <a:rPr lang="en-US" dirty="0"/>
              <a:t> </a:t>
            </a:r>
          </a:p>
          <a:p>
            <a:r>
              <a:rPr lang="en-US" dirty="0"/>
              <a:t>CTF Events: search for “free CTF events” – lots of them out there, a personal favorite is the SANS holiday hack challenge: </a:t>
            </a:r>
            <a:r>
              <a:rPr lang="en-US" dirty="0">
                <a:hlinkClick r:id="rId9"/>
              </a:rPr>
              <a:t>https://www.holidayhackchallenge.com/2022/</a:t>
            </a:r>
            <a:endParaRPr lang="en-US" dirty="0"/>
          </a:p>
          <a:p>
            <a:r>
              <a:rPr lang="en-US" dirty="0" err="1"/>
              <a:t>Pentesting</a:t>
            </a:r>
            <a:r>
              <a:rPr lang="en-US" dirty="0"/>
              <a:t> with Kali (</a:t>
            </a:r>
            <a:r>
              <a:rPr lang="en-US" dirty="0" err="1"/>
              <a:t>PwK</a:t>
            </a:r>
            <a:r>
              <a:rPr lang="en-US" dirty="0"/>
              <a:t>) and OSCP certification: </a:t>
            </a:r>
            <a:br>
              <a:rPr lang="en-US" dirty="0"/>
            </a:br>
            <a:r>
              <a:rPr lang="en-US" dirty="0">
                <a:hlinkClick r:id="rId10"/>
              </a:rPr>
              <a:t>https://www.offensive-security.com/information-security-training/penetration-testing-training-kali-linux/</a:t>
            </a:r>
            <a:r>
              <a:rPr lang="en-US" dirty="0"/>
              <a:t> </a:t>
            </a:r>
          </a:p>
        </p:txBody>
      </p:sp>
    </p:spTree>
    <p:extLst>
      <p:ext uri="{BB962C8B-B14F-4D97-AF65-F5344CB8AC3E}">
        <p14:creationId xmlns:p14="http://schemas.microsoft.com/office/powerpoint/2010/main" val="53054272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51329</TotalTime>
  <Words>1107</Words>
  <Application>Microsoft Macintosh PowerPoint</Application>
  <PresentationFormat>Widescreen</PresentationFormat>
  <Paragraphs>91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Lato</vt:lpstr>
      <vt:lpstr>Depth</vt:lpstr>
      <vt:lpstr>So, you want a career in  Security?</vt:lpstr>
      <vt:lpstr>What to expect</vt:lpstr>
      <vt:lpstr>Lot of jobs (today and in the future)</vt:lpstr>
      <vt:lpstr>How to get ready for that job</vt:lpstr>
      <vt:lpstr>You have experience – even if you don’t realize it  Quote from the article:  https://cybersecurityventures.com/jobs/</vt:lpstr>
      <vt:lpstr>What about my team(s)? – past &amp; present</vt:lpstr>
      <vt:lpstr>Lots of other roles out there</vt:lpstr>
      <vt:lpstr>PowerPoint Presentation</vt:lpstr>
      <vt:lpstr>Resources   just a few examples, lots more out there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Hill, Derek</dc:creator>
  <cp:lastModifiedBy>Derek Hill</cp:lastModifiedBy>
  <cp:revision>9</cp:revision>
  <dcterms:created xsi:type="dcterms:W3CDTF">2018-02-25T14:32:23Z</dcterms:created>
  <dcterms:modified xsi:type="dcterms:W3CDTF">2024-05-08T18:52:05Z</dcterms:modified>
</cp:coreProperties>
</file>