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85" r:id="rId2"/>
    <p:sldId id="256" r:id="rId3"/>
    <p:sldId id="257" r:id="rId4"/>
    <p:sldId id="258" r:id="rId5"/>
    <p:sldId id="261" r:id="rId6"/>
    <p:sldId id="260" r:id="rId7"/>
    <p:sldId id="259" r:id="rId8"/>
    <p:sldId id="274" r:id="rId9"/>
    <p:sldId id="275" r:id="rId10"/>
    <p:sldId id="276" r:id="rId11"/>
    <p:sldId id="277" r:id="rId12"/>
    <p:sldId id="278" r:id="rId13"/>
    <p:sldId id="279" r:id="rId14"/>
    <p:sldId id="262" r:id="rId15"/>
    <p:sldId id="280" r:id="rId16"/>
    <p:sldId id="268" r:id="rId17"/>
    <p:sldId id="270" r:id="rId18"/>
    <p:sldId id="269" r:id="rId19"/>
    <p:sldId id="271" r:id="rId20"/>
    <p:sldId id="263" r:id="rId21"/>
    <p:sldId id="281" r:id="rId22"/>
    <p:sldId id="282" r:id="rId23"/>
    <p:sldId id="283" r:id="rId24"/>
    <p:sldId id="284" r:id="rId25"/>
    <p:sldId id="286" r:id="rId26"/>
    <p:sldId id="287" r:id="rId27"/>
    <p:sldId id="288" r:id="rId28"/>
    <p:sldId id="289"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F35D4-C991-C140-B410-FBAD26C8A641}" v="7" dt="2024-03-07T01:37:34.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68"/>
    <p:restoredTop sz="64560"/>
  </p:normalViewPr>
  <p:slideViewPr>
    <p:cSldViewPr snapToGrid="0">
      <p:cViewPr varScale="1">
        <p:scale>
          <a:sx n="79" d="100"/>
          <a:sy n="79" d="100"/>
        </p:scale>
        <p:origin x="1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Hill" userId="975e3b6356834472" providerId="LiveId" clId="{1FDF35D4-C991-C140-B410-FBAD26C8A641}"/>
    <pc:docChg chg="custSel addSld modSld sldOrd">
      <pc:chgData name="Derek Hill" userId="975e3b6356834472" providerId="LiveId" clId="{1FDF35D4-C991-C140-B410-FBAD26C8A641}" dt="2024-03-07T01:37:42.396" v="1269" actId="27636"/>
      <pc:docMkLst>
        <pc:docMk/>
      </pc:docMkLst>
      <pc:sldChg chg="modSp mod">
        <pc:chgData name="Derek Hill" userId="975e3b6356834472" providerId="LiveId" clId="{1FDF35D4-C991-C140-B410-FBAD26C8A641}" dt="2024-03-06T23:05:06.766" v="1134" actId="20577"/>
        <pc:sldMkLst>
          <pc:docMk/>
          <pc:sldMk cId="1196568760" sldId="284"/>
        </pc:sldMkLst>
        <pc:spChg chg="mod">
          <ac:chgData name="Derek Hill" userId="975e3b6356834472" providerId="LiveId" clId="{1FDF35D4-C991-C140-B410-FBAD26C8A641}" dt="2024-03-06T23:05:06.766" v="1134" actId="20577"/>
          <ac:spMkLst>
            <pc:docMk/>
            <pc:sldMk cId="1196568760" sldId="284"/>
            <ac:spMk id="2" creationId="{75EBF7B7-F30C-B1A9-5AC0-C0EF93FC595C}"/>
          </ac:spMkLst>
        </pc:spChg>
        <pc:spChg chg="mod">
          <ac:chgData name="Derek Hill" userId="975e3b6356834472" providerId="LiveId" clId="{1FDF35D4-C991-C140-B410-FBAD26C8A641}" dt="2024-03-06T23:04:59.664" v="1116" actId="20577"/>
          <ac:spMkLst>
            <pc:docMk/>
            <pc:sldMk cId="1196568760" sldId="284"/>
            <ac:spMk id="3" creationId="{96E5D3A7-B2CB-BA0C-4F7E-97469008F599}"/>
          </ac:spMkLst>
        </pc:spChg>
      </pc:sldChg>
      <pc:sldChg chg="modSp new mod ord">
        <pc:chgData name="Derek Hill" userId="975e3b6356834472" providerId="LiveId" clId="{1FDF35D4-C991-C140-B410-FBAD26C8A641}" dt="2024-03-07T01:37:42.396" v="1269" actId="27636"/>
        <pc:sldMkLst>
          <pc:docMk/>
          <pc:sldMk cId="4108914914" sldId="285"/>
        </pc:sldMkLst>
        <pc:spChg chg="mod">
          <ac:chgData name="Derek Hill" userId="975e3b6356834472" providerId="LiveId" clId="{1FDF35D4-C991-C140-B410-FBAD26C8A641}" dt="2024-03-06T17:10:03.527" v="506" actId="20577"/>
          <ac:spMkLst>
            <pc:docMk/>
            <pc:sldMk cId="4108914914" sldId="285"/>
            <ac:spMk id="2" creationId="{00DF2CDA-8F68-9A12-F606-D7B1C0D96298}"/>
          </ac:spMkLst>
        </pc:spChg>
        <pc:spChg chg="mod">
          <ac:chgData name="Derek Hill" userId="975e3b6356834472" providerId="LiveId" clId="{1FDF35D4-C991-C140-B410-FBAD26C8A641}" dt="2024-03-07T01:37:42.396" v="1269" actId="27636"/>
          <ac:spMkLst>
            <pc:docMk/>
            <pc:sldMk cId="4108914914" sldId="285"/>
            <ac:spMk id="3" creationId="{B9E5FF5D-F740-7004-23E2-21EEDEB9C3C6}"/>
          </ac:spMkLst>
        </pc:spChg>
      </pc:sldChg>
      <pc:sldChg chg="addSp delSp modSp new mod">
        <pc:chgData name="Derek Hill" userId="975e3b6356834472" providerId="LiveId" clId="{1FDF35D4-C991-C140-B410-FBAD26C8A641}" dt="2024-03-06T23:03:16.819" v="925" actId="14100"/>
        <pc:sldMkLst>
          <pc:docMk/>
          <pc:sldMk cId="3848072783" sldId="286"/>
        </pc:sldMkLst>
        <pc:spChg chg="mod">
          <ac:chgData name="Derek Hill" userId="975e3b6356834472" providerId="LiveId" clId="{1FDF35D4-C991-C140-B410-FBAD26C8A641}" dt="2024-03-06T22:59:05.921" v="853" actId="20577"/>
          <ac:spMkLst>
            <pc:docMk/>
            <pc:sldMk cId="3848072783" sldId="286"/>
            <ac:spMk id="2" creationId="{53E93B4A-DB50-9E15-7008-5511F65220C3}"/>
          </ac:spMkLst>
        </pc:spChg>
        <pc:spChg chg="del">
          <ac:chgData name="Derek Hill" userId="975e3b6356834472" providerId="LiveId" clId="{1FDF35D4-C991-C140-B410-FBAD26C8A641}" dt="2024-03-06T22:59:15.298" v="855" actId="478"/>
          <ac:spMkLst>
            <pc:docMk/>
            <pc:sldMk cId="3848072783" sldId="286"/>
            <ac:spMk id="3" creationId="{711C6D12-2724-B6B6-F096-7A077BD2BC73}"/>
          </ac:spMkLst>
        </pc:spChg>
        <pc:picChg chg="add mod">
          <ac:chgData name="Derek Hill" userId="975e3b6356834472" providerId="LiveId" clId="{1FDF35D4-C991-C140-B410-FBAD26C8A641}" dt="2024-03-06T23:03:16.819" v="925" actId="14100"/>
          <ac:picMkLst>
            <pc:docMk/>
            <pc:sldMk cId="3848072783" sldId="286"/>
            <ac:picMk id="4" creationId="{BBF2E414-3433-07F5-FDC2-DDAB6B35611D}"/>
          </ac:picMkLst>
        </pc:picChg>
      </pc:sldChg>
      <pc:sldChg chg="addSp delSp modSp new mod">
        <pc:chgData name="Derek Hill" userId="975e3b6356834472" providerId="LiveId" clId="{1FDF35D4-C991-C140-B410-FBAD26C8A641}" dt="2024-03-06T23:03:09.622" v="923" actId="1076"/>
        <pc:sldMkLst>
          <pc:docMk/>
          <pc:sldMk cId="3606943635" sldId="287"/>
        </pc:sldMkLst>
        <pc:spChg chg="mod">
          <ac:chgData name="Derek Hill" userId="975e3b6356834472" providerId="LiveId" clId="{1FDF35D4-C991-C140-B410-FBAD26C8A641}" dt="2024-03-06T23:00:53.236" v="890" actId="20577"/>
          <ac:spMkLst>
            <pc:docMk/>
            <pc:sldMk cId="3606943635" sldId="287"/>
            <ac:spMk id="2" creationId="{9541D5F2-1114-8B00-D689-94B46DB1939F}"/>
          </ac:spMkLst>
        </pc:spChg>
        <pc:spChg chg="del">
          <ac:chgData name="Derek Hill" userId="975e3b6356834472" providerId="LiveId" clId="{1FDF35D4-C991-C140-B410-FBAD26C8A641}" dt="2024-03-06T23:00:56.221" v="891" actId="478"/>
          <ac:spMkLst>
            <pc:docMk/>
            <pc:sldMk cId="3606943635" sldId="287"/>
            <ac:spMk id="3" creationId="{05183F9C-FC6F-EA41-4001-6D9EC748FA68}"/>
          </ac:spMkLst>
        </pc:spChg>
        <pc:picChg chg="add mod">
          <ac:chgData name="Derek Hill" userId="975e3b6356834472" providerId="LiveId" clId="{1FDF35D4-C991-C140-B410-FBAD26C8A641}" dt="2024-03-06T23:03:09.622" v="923" actId="1076"/>
          <ac:picMkLst>
            <pc:docMk/>
            <pc:sldMk cId="3606943635" sldId="287"/>
            <ac:picMk id="4" creationId="{FDB5B1E1-52A3-3D0E-95B6-140F09224A76}"/>
          </ac:picMkLst>
        </pc:picChg>
      </pc:sldChg>
      <pc:sldChg chg="addSp delSp modSp new mod">
        <pc:chgData name="Derek Hill" userId="975e3b6356834472" providerId="LiveId" clId="{1FDF35D4-C991-C140-B410-FBAD26C8A641}" dt="2024-03-06T23:03:03.391" v="921" actId="14100"/>
        <pc:sldMkLst>
          <pc:docMk/>
          <pc:sldMk cId="4204227634" sldId="288"/>
        </pc:sldMkLst>
        <pc:spChg chg="mod">
          <ac:chgData name="Derek Hill" userId="975e3b6356834472" providerId="LiveId" clId="{1FDF35D4-C991-C140-B410-FBAD26C8A641}" dt="2024-03-06T23:02:53.910" v="918" actId="20577"/>
          <ac:spMkLst>
            <pc:docMk/>
            <pc:sldMk cId="4204227634" sldId="288"/>
            <ac:spMk id="2" creationId="{C8D991A1-92CB-3E85-B3BF-6FC982326C4C}"/>
          </ac:spMkLst>
        </pc:spChg>
        <pc:spChg chg="del">
          <ac:chgData name="Derek Hill" userId="975e3b6356834472" providerId="LiveId" clId="{1FDF35D4-C991-C140-B410-FBAD26C8A641}" dt="2024-03-06T23:02:57.264" v="919" actId="478"/>
          <ac:spMkLst>
            <pc:docMk/>
            <pc:sldMk cId="4204227634" sldId="288"/>
            <ac:spMk id="3" creationId="{E6EC8892-F614-C2E1-CC03-DEE4A75C5CE0}"/>
          </ac:spMkLst>
        </pc:spChg>
        <pc:picChg chg="add mod">
          <ac:chgData name="Derek Hill" userId="975e3b6356834472" providerId="LiveId" clId="{1FDF35D4-C991-C140-B410-FBAD26C8A641}" dt="2024-03-06T23:03:03.391" v="921" actId="14100"/>
          <ac:picMkLst>
            <pc:docMk/>
            <pc:sldMk cId="4204227634" sldId="288"/>
            <ac:picMk id="4" creationId="{6638ED10-9866-E0A0-0226-FDF42B56C450}"/>
          </ac:picMkLst>
        </pc:picChg>
      </pc:sldChg>
      <pc:sldChg chg="modSp new mod">
        <pc:chgData name="Derek Hill" userId="975e3b6356834472" providerId="LiveId" clId="{1FDF35D4-C991-C140-B410-FBAD26C8A641}" dt="2024-03-06T23:06:06.426" v="1241" actId="20577"/>
        <pc:sldMkLst>
          <pc:docMk/>
          <pc:sldMk cId="1111195109" sldId="289"/>
        </pc:sldMkLst>
        <pc:spChg chg="mod">
          <ac:chgData name="Derek Hill" userId="975e3b6356834472" providerId="LiveId" clId="{1FDF35D4-C991-C140-B410-FBAD26C8A641}" dt="2024-03-06T23:06:06.426" v="1241" actId="20577"/>
          <ac:spMkLst>
            <pc:docMk/>
            <pc:sldMk cId="1111195109" sldId="289"/>
            <ac:spMk id="2" creationId="{F066ECF7-2145-D592-E237-C0DF6985F279}"/>
          </ac:spMkLst>
        </pc:spChg>
        <pc:spChg chg="mod">
          <ac:chgData name="Derek Hill" userId="975e3b6356834472" providerId="LiveId" clId="{1FDF35D4-C991-C140-B410-FBAD26C8A641}" dt="2024-03-06T23:05:56.800" v="1211" actId="20577"/>
          <ac:spMkLst>
            <pc:docMk/>
            <pc:sldMk cId="1111195109" sldId="289"/>
            <ac:spMk id="3" creationId="{8901717C-C61A-5011-ED43-B357DA263D3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0B58A4-FA6A-344B-8318-8493A547EAE7}" type="doc">
      <dgm:prSet loTypeId="urn:microsoft.com/office/officeart/2005/8/layout/chevron1" loCatId="process" qsTypeId="urn:microsoft.com/office/officeart/2005/8/quickstyle/simple1" qsCatId="simple" csTypeId="urn:microsoft.com/office/officeart/2005/8/colors/accent1_2" csCatId="accent1" phldr="1"/>
      <dgm:spPr/>
    </dgm:pt>
    <dgm:pt modelId="{09A86B58-2E24-A64D-ABA0-20A1C3460A1E}">
      <dgm:prSet phldrT="[Text]" custT="1"/>
      <dgm:spPr>
        <a:noFill/>
        <a:ln>
          <a:solidFill>
            <a:schemeClr val="tx1"/>
          </a:solidFill>
        </a:ln>
      </dgm:spPr>
      <dgm:t>
        <a:bodyPr/>
        <a:lstStyle/>
        <a:p>
          <a:r>
            <a:rPr lang="en-US" sz="1200" b="1" dirty="0">
              <a:solidFill>
                <a:schemeClr val="tx1"/>
              </a:solidFill>
              <a:latin typeface="Gill Sans MT" panose="020B0502020104020203" pitchFamily="34" charset="77"/>
            </a:rPr>
            <a:t>Requirements</a:t>
          </a:r>
        </a:p>
      </dgm:t>
    </dgm:pt>
    <dgm:pt modelId="{917AE297-2462-CA40-A242-BA3668E8B271}" type="parTrans" cxnId="{058D1C9A-D0F2-524F-B2D3-E749A5B00042}">
      <dgm:prSet/>
      <dgm:spPr/>
      <dgm:t>
        <a:bodyPr/>
        <a:lstStyle/>
        <a:p>
          <a:endParaRPr lang="en-US"/>
        </a:p>
      </dgm:t>
    </dgm:pt>
    <dgm:pt modelId="{66E7A598-4439-8740-A3D8-7F9136330EF5}" type="sibTrans" cxnId="{058D1C9A-D0F2-524F-B2D3-E749A5B00042}">
      <dgm:prSet/>
      <dgm:spPr/>
      <dgm:t>
        <a:bodyPr/>
        <a:lstStyle/>
        <a:p>
          <a:endParaRPr lang="en-US"/>
        </a:p>
      </dgm:t>
    </dgm:pt>
    <dgm:pt modelId="{8E47CFD0-D96C-A34A-8B0E-ED1D60A9DAD4}">
      <dgm:prSet phldrT="[Text]" custT="1"/>
      <dgm:spPr>
        <a:noFill/>
        <a:ln>
          <a:solidFill>
            <a:schemeClr val="tx1"/>
          </a:solidFill>
        </a:ln>
      </dgm:spPr>
      <dgm:t>
        <a:bodyPr/>
        <a:lstStyle/>
        <a:p>
          <a:r>
            <a:rPr lang="en-US" sz="1300" b="1" dirty="0">
              <a:solidFill>
                <a:schemeClr val="tx1"/>
              </a:solidFill>
              <a:latin typeface="Gill Sans MT" panose="020B0502020104020203" pitchFamily="34" charset="77"/>
            </a:rPr>
            <a:t>Design</a:t>
          </a:r>
        </a:p>
      </dgm:t>
    </dgm:pt>
    <dgm:pt modelId="{B80B190D-0A32-6C42-A439-289D062CB131}" type="parTrans" cxnId="{409D0FF8-140C-5D42-890B-1306514137AB}">
      <dgm:prSet/>
      <dgm:spPr/>
      <dgm:t>
        <a:bodyPr/>
        <a:lstStyle/>
        <a:p>
          <a:endParaRPr lang="en-US"/>
        </a:p>
      </dgm:t>
    </dgm:pt>
    <dgm:pt modelId="{FF6135FA-4CC2-9F49-89A9-2ABEE0228CF1}" type="sibTrans" cxnId="{409D0FF8-140C-5D42-890B-1306514137AB}">
      <dgm:prSet/>
      <dgm:spPr/>
      <dgm:t>
        <a:bodyPr/>
        <a:lstStyle/>
        <a:p>
          <a:endParaRPr lang="en-US"/>
        </a:p>
      </dgm:t>
    </dgm:pt>
    <dgm:pt modelId="{908FCFA1-2833-9A40-BA52-5D7B51AC3CCE}">
      <dgm:prSet phldrT="[Text]" custT="1"/>
      <dgm:spPr>
        <a:noFill/>
        <a:ln>
          <a:solidFill>
            <a:schemeClr val="tx1"/>
          </a:solidFill>
        </a:ln>
      </dgm:spPr>
      <dgm:t>
        <a:bodyPr/>
        <a:lstStyle/>
        <a:p>
          <a:r>
            <a:rPr lang="en-US" sz="1300" b="1" dirty="0">
              <a:solidFill>
                <a:schemeClr val="tx1"/>
              </a:solidFill>
              <a:latin typeface="Gill Sans MT" panose="020B0502020104020203" pitchFamily="34" charset="77"/>
            </a:rPr>
            <a:t>Development</a:t>
          </a:r>
        </a:p>
      </dgm:t>
    </dgm:pt>
    <dgm:pt modelId="{9E991C3F-0AB5-6A44-BED9-36543BF94DEC}" type="parTrans" cxnId="{392269ED-C522-FE4D-B4D6-C808C1D4E2C7}">
      <dgm:prSet/>
      <dgm:spPr/>
      <dgm:t>
        <a:bodyPr/>
        <a:lstStyle/>
        <a:p>
          <a:endParaRPr lang="en-US"/>
        </a:p>
      </dgm:t>
    </dgm:pt>
    <dgm:pt modelId="{E5CF8DF3-B4AB-F144-8033-D5F04D77AD65}" type="sibTrans" cxnId="{392269ED-C522-FE4D-B4D6-C808C1D4E2C7}">
      <dgm:prSet/>
      <dgm:spPr/>
      <dgm:t>
        <a:bodyPr/>
        <a:lstStyle/>
        <a:p>
          <a:endParaRPr lang="en-US"/>
        </a:p>
      </dgm:t>
    </dgm:pt>
    <dgm:pt modelId="{9AF0B884-4F6A-F44D-825E-C14C746CA300}">
      <dgm:prSet custT="1"/>
      <dgm:spPr>
        <a:noFill/>
        <a:ln>
          <a:solidFill>
            <a:schemeClr val="tx1"/>
          </a:solidFill>
        </a:ln>
      </dgm:spPr>
      <dgm:t>
        <a:bodyPr/>
        <a:lstStyle/>
        <a:p>
          <a:r>
            <a:rPr lang="en-US" sz="1300" b="1" dirty="0">
              <a:solidFill>
                <a:schemeClr val="tx1"/>
              </a:solidFill>
              <a:latin typeface="Gill Sans MT" panose="020B0502020104020203" pitchFamily="34" charset="77"/>
            </a:rPr>
            <a:t>Testing</a:t>
          </a:r>
        </a:p>
      </dgm:t>
    </dgm:pt>
    <dgm:pt modelId="{9AFEEC97-3FC0-9849-A3A2-E61622191B65}" type="parTrans" cxnId="{16BC5840-85DE-4249-B90D-0643B81DBF43}">
      <dgm:prSet/>
      <dgm:spPr/>
      <dgm:t>
        <a:bodyPr/>
        <a:lstStyle/>
        <a:p>
          <a:endParaRPr lang="en-US"/>
        </a:p>
      </dgm:t>
    </dgm:pt>
    <dgm:pt modelId="{1C826E2C-1FCC-0743-9725-9A924305673E}" type="sibTrans" cxnId="{16BC5840-85DE-4249-B90D-0643B81DBF43}">
      <dgm:prSet/>
      <dgm:spPr/>
      <dgm:t>
        <a:bodyPr/>
        <a:lstStyle/>
        <a:p>
          <a:endParaRPr lang="en-US"/>
        </a:p>
      </dgm:t>
    </dgm:pt>
    <dgm:pt modelId="{A4EAA55F-1FA7-9440-8C2F-19A58AF02186}">
      <dgm:prSet custT="1"/>
      <dgm:spPr>
        <a:noFill/>
        <a:ln>
          <a:solidFill>
            <a:schemeClr val="tx1"/>
          </a:solidFill>
        </a:ln>
      </dgm:spPr>
      <dgm:t>
        <a:bodyPr/>
        <a:lstStyle/>
        <a:p>
          <a:r>
            <a:rPr lang="en-US" sz="1300" b="1" dirty="0">
              <a:solidFill>
                <a:schemeClr val="tx1"/>
              </a:solidFill>
              <a:latin typeface="Gill Sans MT" panose="020B0502020104020203" pitchFamily="34" charset="77"/>
            </a:rPr>
            <a:t>Production</a:t>
          </a:r>
        </a:p>
      </dgm:t>
    </dgm:pt>
    <dgm:pt modelId="{8796E27A-C333-0141-BAB1-95791699D8FA}" type="parTrans" cxnId="{00EE2088-64C7-B04D-83B8-FC155A92B182}">
      <dgm:prSet/>
      <dgm:spPr/>
      <dgm:t>
        <a:bodyPr/>
        <a:lstStyle/>
        <a:p>
          <a:endParaRPr lang="en-US"/>
        </a:p>
      </dgm:t>
    </dgm:pt>
    <dgm:pt modelId="{93F4980E-C4B0-154D-BE66-39E38E563AAE}" type="sibTrans" cxnId="{00EE2088-64C7-B04D-83B8-FC155A92B182}">
      <dgm:prSet/>
      <dgm:spPr/>
      <dgm:t>
        <a:bodyPr/>
        <a:lstStyle/>
        <a:p>
          <a:endParaRPr lang="en-US"/>
        </a:p>
      </dgm:t>
    </dgm:pt>
    <dgm:pt modelId="{1008B660-3A9D-F644-8212-44A4C007CF8F}" type="pres">
      <dgm:prSet presAssocID="{A20B58A4-FA6A-344B-8318-8493A547EAE7}" presName="Name0" presStyleCnt="0">
        <dgm:presLayoutVars>
          <dgm:dir/>
          <dgm:animLvl val="lvl"/>
          <dgm:resizeHandles val="exact"/>
        </dgm:presLayoutVars>
      </dgm:prSet>
      <dgm:spPr/>
    </dgm:pt>
    <dgm:pt modelId="{D60F9597-2C53-4F44-92AB-7F37253D4AC6}" type="pres">
      <dgm:prSet presAssocID="{09A86B58-2E24-A64D-ABA0-20A1C3460A1E}" presName="parTxOnly" presStyleLbl="node1" presStyleIdx="0" presStyleCnt="5">
        <dgm:presLayoutVars>
          <dgm:chMax val="0"/>
          <dgm:chPref val="0"/>
          <dgm:bulletEnabled val="1"/>
        </dgm:presLayoutVars>
      </dgm:prSet>
      <dgm:spPr/>
    </dgm:pt>
    <dgm:pt modelId="{1D727C5E-DA92-874E-9CAB-031234DB4204}" type="pres">
      <dgm:prSet presAssocID="{66E7A598-4439-8740-A3D8-7F9136330EF5}" presName="parTxOnlySpace" presStyleCnt="0"/>
      <dgm:spPr/>
    </dgm:pt>
    <dgm:pt modelId="{4808781A-6737-5148-B9D5-1660D307B435}" type="pres">
      <dgm:prSet presAssocID="{8E47CFD0-D96C-A34A-8B0E-ED1D60A9DAD4}" presName="parTxOnly" presStyleLbl="node1" presStyleIdx="1" presStyleCnt="5">
        <dgm:presLayoutVars>
          <dgm:chMax val="0"/>
          <dgm:chPref val="0"/>
          <dgm:bulletEnabled val="1"/>
        </dgm:presLayoutVars>
      </dgm:prSet>
      <dgm:spPr/>
    </dgm:pt>
    <dgm:pt modelId="{7C816703-AB8B-114F-A076-6119F0D10578}" type="pres">
      <dgm:prSet presAssocID="{FF6135FA-4CC2-9F49-89A9-2ABEE0228CF1}" presName="parTxOnlySpace" presStyleCnt="0"/>
      <dgm:spPr/>
    </dgm:pt>
    <dgm:pt modelId="{CF91EAE1-BBC6-C642-B2AE-3DF893D8762C}" type="pres">
      <dgm:prSet presAssocID="{908FCFA1-2833-9A40-BA52-5D7B51AC3CCE}" presName="parTxOnly" presStyleLbl="node1" presStyleIdx="2" presStyleCnt="5">
        <dgm:presLayoutVars>
          <dgm:chMax val="0"/>
          <dgm:chPref val="0"/>
          <dgm:bulletEnabled val="1"/>
        </dgm:presLayoutVars>
      </dgm:prSet>
      <dgm:spPr/>
    </dgm:pt>
    <dgm:pt modelId="{86F0D28C-FBC2-BC4F-A5F7-5F1BABCC99CD}" type="pres">
      <dgm:prSet presAssocID="{E5CF8DF3-B4AB-F144-8033-D5F04D77AD65}" presName="parTxOnlySpace" presStyleCnt="0"/>
      <dgm:spPr/>
    </dgm:pt>
    <dgm:pt modelId="{3761160F-2A90-964D-94E3-F23110648844}" type="pres">
      <dgm:prSet presAssocID="{9AF0B884-4F6A-F44D-825E-C14C746CA300}" presName="parTxOnly" presStyleLbl="node1" presStyleIdx="3" presStyleCnt="5">
        <dgm:presLayoutVars>
          <dgm:chMax val="0"/>
          <dgm:chPref val="0"/>
          <dgm:bulletEnabled val="1"/>
        </dgm:presLayoutVars>
      </dgm:prSet>
      <dgm:spPr/>
    </dgm:pt>
    <dgm:pt modelId="{015A98EC-440A-0B4D-B3D1-8FE56176DB61}" type="pres">
      <dgm:prSet presAssocID="{1C826E2C-1FCC-0743-9725-9A924305673E}" presName="parTxOnlySpace" presStyleCnt="0"/>
      <dgm:spPr/>
    </dgm:pt>
    <dgm:pt modelId="{13A69893-CAF6-AE42-94C2-6F2EFA69DC11}" type="pres">
      <dgm:prSet presAssocID="{A4EAA55F-1FA7-9440-8C2F-19A58AF02186}" presName="parTxOnly" presStyleLbl="node1" presStyleIdx="4" presStyleCnt="5">
        <dgm:presLayoutVars>
          <dgm:chMax val="0"/>
          <dgm:chPref val="0"/>
          <dgm:bulletEnabled val="1"/>
        </dgm:presLayoutVars>
      </dgm:prSet>
      <dgm:spPr/>
    </dgm:pt>
  </dgm:ptLst>
  <dgm:cxnLst>
    <dgm:cxn modelId="{6E94BC38-A2AB-0A43-829D-F41F0A5CADDF}" type="presOf" srcId="{09A86B58-2E24-A64D-ABA0-20A1C3460A1E}" destId="{D60F9597-2C53-4F44-92AB-7F37253D4AC6}" srcOrd="0" destOrd="0" presId="urn:microsoft.com/office/officeart/2005/8/layout/chevron1"/>
    <dgm:cxn modelId="{16BC5840-85DE-4249-B90D-0643B81DBF43}" srcId="{A20B58A4-FA6A-344B-8318-8493A547EAE7}" destId="{9AF0B884-4F6A-F44D-825E-C14C746CA300}" srcOrd="3" destOrd="0" parTransId="{9AFEEC97-3FC0-9849-A3A2-E61622191B65}" sibTransId="{1C826E2C-1FCC-0743-9725-9A924305673E}"/>
    <dgm:cxn modelId="{C15F0F82-D061-844B-ADBF-575CED8504E1}" type="presOf" srcId="{9AF0B884-4F6A-F44D-825E-C14C746CA300}" destId="{3761160F-2A90-964D-94E3-F23110648844}" srcOrd="0" destOrd="0" presId="urn:microsoft.com/office/officeart/2005/8/layout/chevron1"/>
    <dgm:cxn modelId="{00EE2088-64C7-B04D-83B8-FC155A92B182}" srcId="{A20B58A4-FA6A-344B-8318-8493A547EAE7}" destId="{A4EAA55F-1FA7-9440-8C2F-19A58AF02186}" srcOrd="4" destOrd="0" parTransId="{8796E27A-C333-0141-BAB1-95791699D8FA}" sibTransId="{93F4980E-C4B0-154D-BE66-39E38E563AAE}"/>
    <dgm:cxn modelId="{C486D98A-864D-154D-803E-50B6420DF98C}" type="presOf" srcId="{8E47CFD0-D96C-A34A-8B0E-ED1D60A9DAD4}" destId="{4808781A-6737-5148-B9D5-1660D307B435}" srcOrd="0" destOrd="0" presId="urn:microsoft.com/office/officeart/2005/8/layout/chevron1"/>
    <dgm:cxn modelId="{E198108B-9290-584C-8FB3-32EB7A833A04}" type="presOf" srcId="{A4EAA55F-1FA7-9440-8C2F-19A58AF02186}" destId="{13A69893-CAF6-AE42-94C2-6F2EFA69DC11}" srcOrd="0" destOrd="0" presId="urn:microsoft.com/office/officeart/2005/8/layout/chevron1"/>
    <dgm:cxn modelId="{058D1C9A-D0F2-524F-B2D3-E749A5B00042}" srcId="{A20B58A4-FA6A-344B-8318-8493A547EAE7}" destId="{09A86B58-2E24-A64D-ABA0-20A1C3460A1E}" srcOrd="0" destOrd="0" parTransId="{917AE297-2462-CA40-A242-BA3668E8B271}" sibTransId="{66E7A598-4439-8740-A3D8-7F9136330EF5}"/>
    <dgm:cxn modelId="{21BC06DC-E39C-7947-9AEC-55B921BC1912}" type="presOf" srcId="{A20B58A4-FA6A-344B-8318-8493A547EAE7}" destId="{1008B660-3A9D-F644-8212-44A4C007CF8F}" srcOrd="0" destOrd="0" presId="urn:microsoft.com/office/officeart/2005/8/layout/chevron1"/>
    <dgm:cxn modelId="{11C16CE1-6264-4143-8E75-32A5C954ACCB}" type="presOf" srcId="{908FCFA1-2833-9A40-BA52-5D7B51AC3CCE}" destId="{CF91EAE1-BBC6-C642-B2AE-3DF893D8762C}" srcOrd="0" destOrd="0" presId="urn:microsoft.com/office/officeart/2005/8/layout/chevron1"/>
    <dgm:cxn modelId="{392269ED-C522-FE4D-B4D6-C808C1D4E2C7}" srcId="{A20B58A4-FA6A-344B-8318-8493A547EAE7}" destId="{908FCFA1-2833-9A40-BA52-5D7B51AC3CCE}" srcOrd="2" destOrd="0" parTransId="{9E991C3F-0AB5-6A44-BED9-36543BF94DEC}" sibTransId="{E5CF8DF3-B4AB-F144-8033-D5F04D77AD65}"/>
    <dgm:cxn modelId="{409D0FF8-140C-5D42-890B-1306514137AB}" srcId="{A20B58A4-FA6A-344B-8318-8493A547EAE7}" destId="{8E47CFD0-D96C-A34A-8B0E-ED1D60A9DAD4}" srcOrd="1" destOrd="0" parTransId="{B80B190D-0A32-6C42-A439-289D062CB131}" sibTransId="{FF6135FA-4CC2-9F49-89A9-2ABEE0228CF1}"/>
    <dgm:cxn modelId="{406D1414-3AD3-5B4F-ADD0-C2AEA2917C39}" type="presParOf" srcId="{1008B660-3A9D-F644-8212-44A4C007CF8F}" destId="{D60F9597-2C53-4F44-92AB-7F37253D4AC6}" srcOrd="0" destOrd="0" presId="urn:microsoft.com/office/officeart/2005/8/layout/chevron1"/>
    <dgm:cxn modelId="{FE218C01-4897-FD4C-8D16-E07515FF264E}" type="presParOf" srcId="{1008B660-3A9D-F644-8212-44A4C007CF8F}" destId="{1D727C5E-DA92-874E-9CAB-031234DB4204}" srcOrd="1" destOrd="0" presId="urn:microsoft.com/office/officeart/2005/8/layout/chevron1"/>
    <dgm:cxn modelId="{0B73DB39-0A9C-9B48-B79E-FF97B8EC83AC}" type="presParOf" srcId="{1008B660-3A9D-F644-8212-44A4C007CF8F}" destId="{4808781A-6737-5148-B9D5-1660D307B435}" srcOrd="2" destOrd="0" presId="urn:microsoft.com/office/officeart/2005/8/layout/chevron1"/>
    <dgm:cxn modelId="{9794283E-A9DB-3C43-9865-979EFD397A73}" type="presParOf" srcId="{1008B660-3A9D-F644-8212-44A4C007CF8F}" destId="{7C816703-AB8B-114F-A076-6119F0D10578}" srcOrd="3" destOrd="0" presId="urn:microsoft.com/office/officeart/2005/8/layout/chevron1"/>
    <dgm:cxn modelId="{5F003BDE-8D2C-5248-BC16-8FBDFF867B89}" type="presParOf" srcId="{1008B660-3A9D-F644-8212-44A4C007CF8F}" destId="{CF91EAE1-BBC6-C642-B2AE-3DF893D8762C}" srcOrd="4" destOrd="0" presId="urn:microsoft.com/office/officeart/2005/8/layout/chevron1"/>
    <dgm:cxn modelId="{BE5084FA-7F71-5B4C-BEF2-A58B578DF95E}" type="presParOf" srcId="{1008B660-3A9D-F644-8212-44A4C007CF8F}" destId="{86F0D28C-FBC2-BC4F-A5F7-5F1BABCC99CD}" srcOrd="5" destOrd="0" presId="urn:microsoft.com/office/officeart/2005/8/layout/chevron1"/>
    <dgm:cxn modelId="{AB4FFA60-5EEF-4840-80B8-236AD6E2D471}" type="presParOf" srcId="{1008B660-3A9D-F644-8212-44A4C007CF8F}" destId="{3761160F-2A90-964D-94E3-F23110648844}" srcOrd="6" destOrd="0" presId="urn:microsoft.com/office/officeart/2005/8/layout/chevron1"/>
    <dgm:cxn modelId="{3E0BA3B1-F9FF-B544-A536-444B9DB54D3E}" type="presParOf" srcId="{1008B660-3A9D-F644-8212-44A4C007CF8F}" destId="{015A98EC-440A-0B4D-B3D1-8FE56176DB61}" srcOrd="7" destOrd="0" presId="urn:microsoft.com/office/officeart/2005/8/layout/chevron1"/>
    <dgm:cxn modelId="{A4A05C75-A5A8-2047-AEA0-E7D771B61EE4}" type="presParOf" srcId="{1008B660-3A9D-F644-8212-44A4C007CF8F}" destId="{13A69893-CAF6-AE42-94C2-6F2EFA69DC1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F9597-2C53-4F44-92AB-7F37253D4AC6}">
      <dsp:nvSpPr>
        <dsp:cNvPr id="0" name=""/>
        <dsp:cNvSpPr/>
      </dsp:nvSpPr>
      <dsp:spPr>
        <a:xfrm>
          <a:off x="2083" y="545676"/>
          <a:ext cx="1854150" cy="741660"/>
        </a:xfrm>
        <a:prstGeom prst="chevron">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latin typeface="Gill Sans MT" panose="020B0502020104020203" pitchFamily="34" charset="77"/>
            </a:rPr>
            <a:t>Requirements</a:t>
          </a:r>
        </a:p>
      </dsp:txBody>
      <dsp:txXfrm>
        <a:off x="372913" y="545676"/>
        <a:ext cx="1112490" cy="741660"/>
      </dsp:txXfrm>
    </dsp:sp>
    <dsp:sp modelId="{4808781A-6737-5148-B9D5-1660D307B435}">
      <dsp:nvSpPr>
        <dsp:cNvPr id="0" name=""/>
        <dsp:cNvSpPr/>
      </dsp:nvSpPr>
      <dsp:spPr>
        <a:xfrm>
          <a:off x="1670818" y="545676"/>
          <a:ext cx="1854150" cy="741660"/>
        </a:xfrm>
        <a:prstGeom prst="chevron">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Gill Sans MT" panose="020B0502020104020203" pitchFamily="34" charset="77"/>
            </a:rPr>
            <a:t>Design</a:t>
          </a:r>
        </a:p>
      </dsp:txBody>
      <dsp:txXfrm>
        <a:off x="2041648" y="545676"/>
        <a:ext cx="1112490" cy="741660"/>
      </dsp:txXfrm>
    </dsp:sp>
    <dsp:sp modelId="{CF91EAE1-BBC6-C642-B2AE-3DF893D8762C}">
      <dsp:nvSpPr>
        <dsp:cNvPr id="0" name=""/>
        <dsp:cNvSpPr/>
      </dsp:nvSpPr>
      <dsp:spPr>
        <a:xfrm>
          <a:off x="3339553" y="545676"/>
          <a:ext cx="1854150" cy="741660"/>
        </a:xfrm>
        <a:prstGeom prst="chevron">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Gill Sans MT" panose="020B0502020104020203" pitchFamily="34" charset="77"/>
            </a:rPr>
            <a:t>Development</a:t>
          </a:r>
        </a:p>
      </dsp:txBody>
      <dsp:txXfrm>
        <a:off x="3710383" y="545676"/>
        <a:ext cx="1112490" cy="741660"/>
      </dsp:txXfrm>
    </dsp:sp>
    <dsp:sp modelId="{3761160F-2A90-964D-94E3-F23110648844}">
      <dsp:nvSpPr>
        <dsp:cNvPr id="0" name=""/>
        <dsp:cNvSpPr/>
      </dsp:nvSpPr>
      <dsp:spPr>
        <a:xfrm>
          <a:off x="5008289" y="545676"/>
          <a:ext cx="1854150" cy="741660"/>
        </a:xfrm>
        <a:prstGeom prst="chevron">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Gill Sans MT" panose="020B0502020104020203" pitchFamily="34" charset="77"/>
            </a:rPr>
            <a:t>Testing</a:t>
          </a:r>
        </a:p>
      </dsp:txBody>
      <dsp:txXfrm>
        <a:off x="5379119" y="545676"/>
        <a:ext cx="1112490" cy="741660"/>
      </dsp:txXfrm>
    </dsp:sp>
    <dsp:sp modelId="{13A69893-CAF6-AE42-94C2-6F2EFA69DC11}">
      <dsp:nvSpPr>
        <dsp:cNvPr id="0" name=""/>
        <dsp:cNvSpPr/>
      </dsp:nvSpPr>
      <dsp:spPr>
        <a:xfrm>
          <a:off x="6677024" y="545676"/>
          <a:ext cx="1854150" cy="741660"/>
        </a:xfrm>
        <a:prstGeom prst="chevron">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Gill Sans MT" panose="020B0502020104020203" pitchFamily="34" charset="77"/>
            </a:rPr>
            <a:t>Production</a:t>
          </a:r>
        </a:p>
      </dsp:txBody>
      <dsp:txXfrm>
        <a:off x="7047854" y="545676"/>
        <a:ext cx="1112490" cy="7416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BC2AA-683C-DC4D-BAD8-2B3C70ABE499}" type="datetimeFigureOut">
              <a:rPr lang="en-US" smtClean="0"/>
              <a:t>3/6/24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7115B-31E3-BC48-B4A6-C4EDF4F9217F}" type="slidenum">
              <a:rPr lang="en-US" smtClean="0"/>
              <a:t>‹#›</a:t>
            </a:fld>
            <a:endParaRPr lang="en-US"/>
          </a:p>
        </p:txBody>
      </p:sp>
    </p:spTree>
    <p:extLst>
      <p:ext uri="{BB962C8B-B14F-4D97-AF65-F5344CB8AC3E}">
        <p14:creationId xmlns:p14="http://schemas.microsoft.com/office/powerpoint/2010/main" val="20792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2</a:t>
            </a:fld>
            <a:endParaRPr lang="en-US"/>
          </a:p>
        </p:txBody>
      </p:sp>
    </p:spTree>
    <p:extLst>
      <p:ext uri="{BB962C8B-B14F-4D97-AF65-F5344CB8AC3E}">
        <p14:creationId xmlns:p14="http://schemas.microsoft.com/office/powerpoint/2010/main" val="1896719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Supporting documents:</a:t>
            </a:r>
          </a:p>
          <a:p>
            <a:endParaRPr lang="en-US" dirty="0"/>
          </a:p>
          <a:p>
            <a:pPr marL="171450" indent="-171450">
              <a:buFont typeface="Arial" panose="020B0604020202020204" pitchFamily="34" charset="0"/>
              <a:buChar char="•"/>
            </a:pPr>
            <a:r>
              <a:rPr lang="en-US" dirty="0"/>
              <a:t>Application / Product purpose, scope, </a:t>
            </a:r>
            <a:r>
              <a:rPr lang="en-US" dirty="0" err="1"/>
              <a:t>etc</a:t>
            </a:r>
            <a:endParaRPr lang="en-US" dirty="0"/>
          </a:p>
          <a:p>
            <a:pPr marL="171450" indent="-171450">
              <a:buFont typeface="Arial" panose="020B0604020202020204" pitchFamily="34" charset="0"/>
              <a:buChar char="•"/>
            </a:pPr>
            <a:r>
              <a:rPr lang="en-US" dirty="0"/>
              <a:t>Architecture / Infrastructure Diagrams</a:t>
            </a:r>
          </a:p>
          <a:p>
            <a:pPr marL="171450" indent="-171450">
              <a:buFont typeface="Arial" panose="020B0604020202020204" pitchFamily="34" charset="0"/>
              <a:buChar char="•"/>
            </a:pPr>
            <a:r>
              <a:rPr lang="en-US" dirty="0"/>
              <a:t>Dataflow Diagrams</a:t>
            </a:r>
          </a:p>
          <a:p>
            <a:pPr marL="171450" indent="-171450">
              <a:buFont typeface="Arial" panose="020B0604020202020204" pitchFamily="34" charset="0"/>
              <a:buChar char="•"/>
            </a:pPr>
            <a:r>
              <a:rPr lang="en-US" dirty="0"/>
              <a:t>Process Diagrams</a:t>
            </a:r>
          </a:p>
          <a:p>
            <a:pPr marL="171450" indent="-171450">
              <a:buFont typeface="Arial" panose="020B0604020202020204" pitchFamily="34" charset="0"/>
              <a:buChar char="•"/>
            </a:pPr>
            <a:r>
              <a:rPr lang="en-US" dirty="0"/>
              <a:t>User / role mappings</a:t>
            </a:r>
          </a:p>
          <a:p>
            <a:pPr marL="171450" indent="-171450">
              <a:buFont typeface="Arial" panose="020B0604020202020204" pitchFamily="34" charset="0"/>
              <a:buChar char="•"/>
            </a:pPr>
            <a:r>
              <a:rPr lang="en-US" dirty="0"/>
              <a:t>Other documentation such as: </a:t>
            </a:r>
          </a:p>
          <a:p>
            <a:pPr marL="628650" lvl="1" indent="-171450">
              <a:buFont typeface="Arial" panose="020B0604020202020204" pitchFamily="34" charset="0"/>
              <a:buChar char="•"/>
            </a:pPr>
            <a:r>
              <a:rPr lang="en-US" dirty="0"/>
              <a:t>All endpoints (API, UI, </a:t>
            </a:r>
            <a:r>
              <a:rPr lang="en-US" dirty="0" err="1"/>
              <a:t>etc</a:t>
            </a:r>
            <a:r>
              <a:rPr lang="en-US" dirty="0"/>
              <a:t>)</a:t>
            </a:r>
          </a:p>
          <a:p>
            <a:pPr marL="628650" lvl="1" indent="-171450">
              <a:buFont typeface="Arial" panose="020B0604020202020204" pitchFamily="34" charset="0"/>
              <a:buChar char="•"/>
            </a:pPr>
            <a:r>
              <a:rPr lang="en-US" dirty="0"/>
              <a:t>Data storage (</a:t>
            </a:r>
            <a:r>
              <a:rPr lang="en-US" dirty="0" err="1"/>
              <a:t>db</a:t>
            </a:r>
            <a:r>
              <a:rPr lang="en-US" dirty="0"/>
              <a:t>, 3</a:t>
            </a:r>
            <a:r>
              <a:rPr lang="en-US" baseline="30000" dirty="0"/>
              <a:t>rd</a:t>
            </a:r>
            <a:r>
              <a:rPr lang="en-US" dirty="0"/>
              <a:t> party storage, cloud, </a:t>
            </a:r>
            <a:r>
              <a:rPr lang="en-US" dirty="0" err="1"/>
              <a:t>etc</a:t>
            </a:r>
            <a:r>
              <a:rPr lang="en-US" dirty="0"/>
              <a:t>)</a:t>
            </a:r>
          </a:p>
          <a:p>
            <a:pPr marL="628650" lvl="1" indent="-171450">
              <a:buFont typeface="Arial" panose="020B0604020202020204" pitchFamily="34" charset="0"/>
              <a:buChar char="•"/>
            </a:pPr>
            <a:r>
              <a:rPr lang="en-US" dirty="0"/>
              <a:t>Technologies uses (languages, frameworks (frontend/backend/middleware), encryption, </a:t>
            </a:r>
            <a:r>
              <a:rPr lang="en-US" dirty="0" err="1"/>
              <a:t>etc</a:t>
            </a:r>
            <a:r>
              <a:rPr lang="en-US" dirty="0"/>
              <a:t>)</a:t>
            </a:r>
          </a:p>
          <a:p>
            <a:pPr marL="628650" lvl="1" indent="-171450">
              <a:buFont typeface="Arial" panose="020B0604020202020204" pitchFamily="34" charset="0"/>
              <a:buChar char="•"/>
            </a:pPr>
            <a:r>
              <a:rPr lang="en-US" dirty="0"/>
              <a:t>Authentication mechanisms</a:t>
            </a:r>
          </a:p>
          <a:p>
            <a:pPr marL="628650" lvl="1" indent="-171450">
              <a:buFont typeface="Arial" panose="020B0604020202020204" pitchFamily="34" charset="0"/>
              <a:buChar char="•"/>
            </a:pPr>
            <a:r>
              <a:rPr lang="en-US" dirty="0"/>
              <a:t>Etc.</a:t>
            </a:r>
          </a:p>
          <a:p>
            <a:endParaRPr lang="en-US" dirty="0"/>
          </a:p>
          <a:p>
            <a:r>
              <a:rPr lang="en-US" b="1" dirty="0"/>
              <a:t>Identifying Threats:</a:t>
            </a:r>
          </a:p>
          <a:p>
            <a:endParaRPr lang="en-US" dirty="0"/>
          </a:p>
          <a:p>
            <a:r>
              <a:rPr lang="en-US" dirty="0"/>
              <a:t>If you are not sure where to start, </a:t>
            </a:r>
            <a:r>
              <a:rPr lang="en-US" b="1" dirty="0"/>
              <a:t>start with external entities</a:t>
            </a:r>
            <a:r>
              <a:rPr lang="en-US" dirty="0"/>
              <a:t> such as the user / web browser</a:t>
            </a:r>
          </a:p>
          <a:p>
            <a:r>
              <a:rPr lang="en-US" dirty="0"/>
              <a:t>It doesn't really matter if you cover all the categories of STRIDE or even if you cannot classify a threat correctly (this is Information Disclosure vs. Spoofing). The answer here should be "who cares", </a:t>
            </a:r>
            <a:r>
              <a:rPr lang="en-US" b="1" dirty="0"/>
              <a:t>the fact that you discovered a vulnerability that can be addressed is the value here</a:t>
            </a:r>
            <a:endParaRPr lang="en-US" dirty="0"/>
          </a:p>
          <a:p>
            <a:r>
              <a:rPr lang="en-US" b="1" dirty="0"/>
              <a:t>Focus on feasible threats</a:t>
            </a:r>
            <a:r>
              <a:rPr lang="en-US" dirty="0"/>
              <a:t>, not the once in a "blue moon" threat that is so complex and remote. Granted, if you cannot find any other threats, then focus on the odd ball one out there, but generally there are more low hanging fruit out there that should be addressed first</a:t>
            </a:r>
          </a:p>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14</a:t>
            </a:fld>
            <a:endParaRPr lang="en-US"/>
          </a:p>
        </p:txBody>
      </p:sp>
    </p:spTree>
    <p:extLst>
      <p:ext uri="{BB962C8B-B14F-4D97-AF65-F5344CB8AC3E}">
        <p14:creationId xmlns:p14="http://schemas.microsoft.com/office/powerpoint/2010/main" val="199589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15</a:t>
            </a:fld>
            <a:endParaRPr lang="en-US"/>
          </a:p>
        </p:txBody>
      </p:sp>
    </p:spTree>
    <p:extLst>
      <p:ext uri="{BB962C8B-B14F-4D97-AF65-F5344CB8AC3E}">
        <p14:creationId xmlns:p14="http://schemas.microsoft.com/office/powerpoint/2010/main" val="2913661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flow vs. data flow, less concerned about the sequence of execution of functions, procedures, </a:t>
            </a:r>
            <a:r>
              <a:rPr lang="en-US" dirty="0" err="1"/>
              <a:t>etc</a:t>
            </a:r>
            <a:r>
              <a:rPr lang="en-US" dirty="0"/>
              <a:t> vs. how the data moves from one place to another.</a:t>
            </a:r>
          </a:p>
        </p:txBody>
      </p:sp>
      <p:sp>
        <p:nvSpPr>
          <p:cNvPr id="4" name="Slide Number Placeholder 3"/>
          <p:cNvSpPr>
            <a:spLocks noGrp="1"/>
          </p:cNvSpPr>
          <p:nvPr>
            <p:ph type="sldNum" sz="quarter" idx="5"/>
          </p:nvPr>
        </p:nvSpPr>
        <p:spPr/>
        <p:txBody>
          <a:bodyPr/>
          <a:lstStyle/>
          <a:p>
            <a:fld id="{32B7115B-31E3-BC48-B4A6-C4EDF4F9217F}" type="slidenum">
              <a:rPr lang="en-US" smtClean="0"/>
              <a:t>17</a:t>
            </a:fld>
            <a:endParaRPr lang="en-US"/>
          </a:p>
        </p:txBody>
      </p:sp>
    </p:spTree>
    <p:extLst>
      <p:ext uri="{BB962C8B-B14F-4D97-AF65-F5344CB8AC3E}">
        <p14:creationId xmlns:p14="http://schemas.microsoft.com/office/powerpoint/2010/main" val="1398399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18</a:t>
            </a:fld>
            <a:endParaRPr lang="en-US"/>
          </a:p>
        </p:txBody>
      </p:sp>
    </p:spTree>
    <p:extLst>
      <p:ext uri="{BB962C8B-B14F-4D97-AF65-F5344CB8AC3E}">
        <p14:creationId xmlns:p14="http://schemas.microsoft.com/office/powerpoint/2010/main" val="3359728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19</a:t>
            </a:fld>
            <a:endParaRPr lang="en-US"/>
          </a:p>
        </p:txBody>
      </p:sp>
    </p:spTree>
    <p:extLst>
      <p:ext uri="{BB962C8B-B14F-4D97-AF65-F5344CB8AC3E}">
        <p14:creationId xmlns:p14="http://schemas.microsoft.com/office/powerpoint/2010/main" val="3733836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20</a:t>
            </a:fld>
            <a:endParaRPr lang="en-US"/>
          </a:p>
        </p:txBody>
      </p:sp>
    </p:spTree>
    <p:extLst>
      <p:ext uri="{BB962C8B-B14F-4D97-AF65-F5344CB8AC3E}">
        <p14:creationId xmlns:p14="http://schemas.microsoft.com/office/powerpoint/2010/main" val="373102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A8437-9833-E282-B102-6DC649F6BF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B51EB2-E2A0-BC86-0DA2-E1F1AEE41C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CBA77C-8F70-4F92-E705-DBD9D2DF91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B2BD8F-533F-A7EB-A7C8-CD4AACEDF378}"/>
              </a:ext>
            </a:extLst>
          </p:cNvPr>
          <p:cNvSpPr>
            <a:spLocks noGrp="1"/>
          </p:cNvSpPr>
          <p:nvPr>
            <p:ph type="sldNum" sz="quarter" idx="5"/>
          </p:nvPr>
        </p:nvSpPr>
        <p:spPr/>
        <p:txBody>
          <a:bodyPr/>
          <a:lstStyle/>
          <a:p>
            <a:fld id="{32B7115B-31E3-BC48-B4A6-C4EDF4F9217F}" type="slidenum">
              <a:rPr lang="en-US" smtClean="0"/>
              <a:t>21</a:t>
            </a:fld>
            <a:endParaRPr lang="en-US"/>
          </a:p>
        </p:txBody>
      </p:sp>
    </p:spTree>
    <p:extLst>
      <p:ext uri="{BB962C8B-B14F-4D97-AF65-F5344CB8AC3E}">
        <p14:creationId xmlns:p14="http://schemas.microsoft.com/office/powerpoint/2010/main" val="2660012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tooling (biggest question to ask when using tools, where is the data stored and how secure is it)</a:t>
            </a:r>
          </a:p>
          <a:p>
            <a:r>
              <a:rPr lang="en-US" dirty="0"/>
              <a:t>https://</a:t>
            </a:r>
            <a:r>
              <a:rPr lang="en-US" dirty="0" err="1"/>
              <a:t>www.iriusrisk.com</a:t>
            </a:r>
            <a:r>
              <a:rPr lang="en-US" dirty="0"/>
              <a:t>/resources-blog/recommended-threat-modeling-tools </a:t>
            </a:r>
          </a:p>
        </p:txBody>
      </p:sp>
      <p:sp>
        <p:nvSpPr>
          <p:cNvPr id="4" name="Slide Number Placeholder 3"/>
          <p:cNvSpPr>
            <a:spLocks noGrp="1"/>
          </p:cNvSpPr>
          <p:nvPr>
            <p:ph type="sldNum" sz="quarter" idx="5"/>
          </p:nvPr>
        </p:nvSpPr>
        <p:spPr/>
        <p:txBody>
          <a:bodyPr/>
          <a:lstStyle/>
          <a:p>
            <a:fld id="{32B7115B-31E3-BC48-B4A6-C4EDF4F9217F}" type="slidenum">
              <a:rPr lang="en-US" smtClean="0"/>
              <a:t>22</a:t>
            </a:fld>
            <a:endParaRPr lang="en-US"/>
          </a:p>
        </p:txBody>
      </p:sp>
    </p:spTree>
    <p:extLst>
      <p:ext uri="{BB962C8B-B14F-4D97-AF65-F5344CB8AC3E}">
        <p14:creationId xmlns:p14="http://schemas.microsoft.com/office/powerpoint/2010/main" val="2937996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C2D45D-D301-D841-9EF5-7858B5D3F337}" type="slidenum">
              <a:rPr lang="en-US" smtClean="0"/>
              <a:t>29</a:t>
            </a:fld>
            <a:endParaRPr lang="en-US"/>
          </a:p>
        </p:txBody>
      </p:sp>
    </p:spTree>
    <p:extLst>
      <p:ext uri="{BB962C8B-B14F-4D97-AF65-F5344CB8AC3E}">
        <p14:creationId xmlns:p14="http://schemas.microsoft.com/office/powerpoint/2010/main" val="132364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3</a:t>
            </a:fld>
            <a:endParaRPr lang="en-US"/>
          </a:p>
        </p:txBody>
      </p:sp>
    </p:spTree>
    <p:extLst>
      <p:ext uri="{BB962C8B-B14F-4D97-AF65-F5344CB8AC3E}">
        <p14:creationId xmlns:p14="http://schemas.microsoft.com/office/powerpoint/2010/main" val="412062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sz="1800" b="1" dirty="0">
                <a:effectLst/>
                <a:latin typeface="Times New Roman" panose="02020603050405020304" pitchFamily="18" charset="0"/>
                <a:ea typeface="Times New Roman" panose="02020603050405020304" pitchFamily="18" charset="0"/>
              </a:rPr>
              <a:t>When to Threat Model?</a:t>
            </a:r>
          </a:p>
          <a:p>
            <a:pPr marL="0" marR="0"/>
            <a:r>
              <a:rPr lang="en-US" sz="1200" dirty="0">
                <a:effectLst/>
                <a:latin typeface="Times New Roman" panose="02020603050405020304" pitchFamily="18" charset="0"/>
                <a:ea typeface="Times New Roman" panose="02020603050405020304" pitchFamily="18" charset="0"/>
              </a:rPr>
              <a:t>There are some variation of opinions on this but it should be a continual process, not something that only happens once in a blue moon.</a:t>
            </a:r>
          </a:p>
          <a:p>
            <a:pPr marL="342900" marR="0" lvl="0" indent="-342900">
              <a:spcBef>
                <a:spcPts val="0"/>
              </a:spcBef>
              <a:spcAft>
                <a:spcPts val="0"/>
              </a:spcAft>
              <a:buSzPts val="1000"/>
              <a:buFont typeface="Symbol" pitchFamily="2" charset="2"/>
              <a:buChar char=""/>
              <a:tabLst>
                <a:tab pos="457200" algn="l"/>
              </a:tabLst>
            </a:pPr>
            <a:r>
              <a:rPr lang="en-US" sz="1200" dirty="0">
                <a:effectLst/>
                <a:latin typeface="Times New Roman" panose="02020603050405020304" pitchFamily="18" charset="0"/>
                <a:ea typeface="Times New Roman" panose="02020603050405020304" pitchFamily="18" charset="0"/>
              </a:rPr>
              <a:t>Before a major release</a:t>
            </a:r>
          </a:p>
          <a:p>
            <a:pPr marL="342900" marR="0" lvl="0" indent="-342900">
              <a:spcBef>
                <a:spcPts val="0"/>
              </a:spcBef>
              <a:spcAft>
                <a:spcPts val="0"/>
              </a:spcAft>
              <a:buSzPts val="1000"/>
              <a:buFont typeface="Symbol" pitchFamily="2" charset="2"/>
              <a:buChar char=""/>
              <a:tabLst>
                <a:tab pos="457200" algn="l"/>
              </a:tabLst>
            </a:pPr>
            <a:r>
              <a:rPr lang="en-US" sz="1200" dirty="0">
                <a:effectLst/>
                <a:latin typeface="Times New Roman" panose="02020603050405020304" pitchFamily="18" charset="0"/>
                <a:ea typeface="Times New Roman" panose="02020603050405020304" pitchFamily="18" charset="0"/>
              </a:rPr>
              <a:t>For each EPIC</a:t>
            </a:r>
          </a:p>
          <a:p>
            <a:pPr marL="342900" marR="0" lvl="0" indent="-342900">
              <a:spcBef>
                <a:spcPts val="0"/>
              </a:spcBef>
              <a:spcAft>
                <a:spcPts val="0"/>
              </a:spcAft>
              <a:buSzPts val="1000"/>
              <a:buFont typeface="Symbol" pitchFamily="2" charset="2"/>
              <a:buChar char=""/>
              <a:tabLst>
                <a:tab pos="457200" algn="l"/>
              </a:tabLst>
            </a:pPr>
            <a:r>
              <a:rPr lang="en-US" sz="1200" dirty="0">
                <a:effectLst/>
                <a:latin typeface="Times New Roman" panose="02020603050405020304" pitchFamily="18" charset="0"/>
                <a:ea typeface="Times New Roman" panose="02020603050405020304" pitchFamily="18" charset="0"/>
              </a:rPr>
              <a:t>For each new feature or change of an existing feature</a:t>
            </a:r>
          </a:p>
          <a:p>
            <a:pPr marL="342900" marR="0" lvl="0" indent="-342900">
              <a:spcBef>
                <a:spcPts val="0"/>
              </a:spcBef>
              <a:spcAft>
                <a:spcPts val="0"/>
              </a:spcAft>
              <a:buSzPts val="1000"/>
              <a:buFont typeface="Symbol" pitchFamily="2" charset="2"/>
              <a:buChar char=""/>
              <a:tabLst>
                <a:tab pos="457200" algn="l"/>
              </a:tabLst>
            </a:pPr>
            <a:r>
              <a:rPr lang="en-US" sz="1200" dirty="0">
                <a:effectLst/>
                <a:latin typeface="Times New Roman" panose="02020603050405020304" pitchFamily="18" charset="0"/>
                <a:ea typeface="Times New Roman" panose="02020603050405020304" pitchFamily="18" charset="0"/>
              </a:rPr>
              <a:t>When addressing technical debt (rework)</a:t>
            </a:r>
          </a:p>
          <a:p>
            <a:pPr marL="342900" marR="0" lvl="0" indent="-342900">
              <a:spcBef>
                <a:spcPts val="0"/>
              </a:spcBef>
              <a:spcAft>
                <a:spcPts val="0"/>
              </a:spcAft>
              <a:buSzPts val="1000"/>
              <a:buFont typeface="Symbol" pitchFamily="2" charset="2"/>
              <a:buChar char=""/>
              <a:tabLst>
                <a:tab pos="457200" algn="l"/>
              </a:tabLst>
            </a:pPr>
            <a:r>
              <a:rPr lang="en-US" sz="1200" dirty="0">
                <a:effectLst/>
                <a:latin typeface="Times New Roman" panose="02020603050405020304" pitchFamily="18" charset="0"/>
                <a:ea typeface="Times New Roman" panose="02020603050405020304" pitchFamily="18" charset="0"/>
              </a:rPr>
              <a:t>When changing architecture significantly </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Encryption changes</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Technology changes</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Moving from on prem to the cloud</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Integration with other tools</a:t>
            </a:r>
          </a:p>
          <a:p>
            <a:pPr marL="0" marR="0"/>
            <a:r>
              <a:rPr lang="en-US" sz="1200" dirty="0">
                <a:effectLst/>
                <a:latin typeface="Times New Roman" panose="02020603050405020304" pitchFamily="18" charset="0"/>
                <a:ea typeface="Times New Roman" panose="02020603050405020304" pitchFamily="18" charset="0"/>
              </a:rPr>
              <a:t>Over time a threat model will/should provide a complete assessment of the security vulnerabilities of an application/system. A threat model is a constantly evolving landscape and just like code, it should be updated regularly.</a:t>
            </a:r>
          </a:p>
          <a:p>
            <a:pPr marL="342900" marR="0" lvl="0" indent="-342900">
              <a:tabLst>
                <a:tab pos="457200" algn="l"/>
              </a:tabLst>
            </a:pPr>
            <a:endParaRPr lang="en-US" sz="12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None/>
              <a:tabLst>
                <a:tab pos="457200" algn="l"/>
              </a:tabLst>
              <a:defRPr/>
            </a:pPr>
            <a:r>
              <a:rPr lang="en-US" sz="1800" b="1" dirty="0">
                <a:effectLst/>
                <a:latin typeface="Times New Roman" panose="02020603050405020304" pitchFamily="18" charset="0"/>
                <a:ea typeface="Times New Roman" panose="02020603050405020304" pitchFamily="18" charset="0"/>
              </a:rPr>
              <a:t>Questions to ask for Threat Modeling:</a:t>
            </a:r>
          </a:p>
          <a:p>
            <a:pPr marL="342900" marR="0" lvl="0" indent="-342900">
              <a:tabLst>
                <a:tab pos="457200" algn="l"/>
              </a:tabLst>
            </a:pPr>
            <a:r>
              <a:rPr lang="en-US" sz="1200" dirty="0">
                <a:effectLst/>
                <a:latin typeface="Times New Roman" panose="02020603050405020304" pitchFamily="18" charset="0"/>
                <a:ea typeface="Times New Roman" panose="02020603050405020304" pitchFamily="18" charset="0"/>
              </a:rPr>
              <a:t>1. What are we working on? </a:t>
            </a:r>
          </a:p>
          <a:p>
            <a:pPr marL="742950" marR="0" lvl="1" indent="-285750">
              <a:tabLst>
                <a:tab pos="914400" algn="l"/>
              </a:tabLst>
            </a:pPr>
            <a:r>
              <a:rPr lang="en-US" sz="1200" dirty="0">
                <a:effectLst/>
                <a:latin typeface="Times New Roman" panose="02020603050405020304" pitchFamily="18" charset="0"/>
                <a:ea typeface="Times New Roman" panose="02020603050405020304" pitchFamily="18" charset="0"/>
              </a:rPr>
              <a:t>Keep the focus small, don't try to worry about the things that you cannot control. It is better to focus on a small element and later expand vs. trying to boil the ocean.</a:t>
            </a:r>
          </a:p>
          <a:p>
            <a:pPr marL="342900" marR="0" lvl="0" indent="-342900">
              <a:spcBef>
                <a:spcPts val="0"/>
              </a:spcBef>
              <a:spcAft>
                <a:spcPts val="0"/>
              </a:spcAft>
              <a:buFont typeface="+mj-lt"/>
              <a:buAutoNum type="arabicPeriod" startAt="2"/>
              <a:tabLst>
                <a:tab pos="457200" algn="l"/>
              </a:tabLst>
            </a:pPr>
            <a:r>
              <a:rPr lang="en-US" sz="1200" dirty="0">
                <a:effectLst/>
                <a:latin typeface="Times New Roman" panose="02020603050405020304" pitchFamily="18" charset="0"/>
                <a:ea typeface="Times New Roman" panose="02020603050405020304" pitchFamily="18" charset="0"/>
              </a:rPr>
              <a:t>What can go wrong?  </a:t>
            </a:r>
          </a:p>
          <a:p>
            <a:pPr marL="742950" marR="0" lvl="1" indent="-285750">
              <a:spcBef>
                <a:spcPts val="0"/>
              </a:spcBef>
              <a:spcAft>
                <a:spcPts val="0"/>
              </a:spcAft>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Think like an attacker. How can I break it, what can I steal, how can I monetize it, how can I cause denial of service.</a:t>
            </a:r>
          </a:p>
          <a:p>
            <a:pPr marL="342900" marR="0" lvl="0" indent="-342900">
              <a:spcBef>
                <a:spcPts val="0"/>
              </a:spcBef>
              <a:spcAft>
                <a:spcPts val="0"/>
              </a:spcAft>
              <a:buFont typeface="+mj-lt"/>
              <a:buAutoNum type="arabicPeriod" startAt="2"/>
              <a:tabLst>
                <a:tab pos="457200" algn="l"/>
              </a:tabLst>
            </a:pPr>
            <a:r>
              <a:rPr lang="en-US" sz="1200" dirty="0">
                <a:effectLst/>
                <a:latin typeface="Times New Roman" panose="02020603050405020304" pitchFamily="18" charset="0"/>
                <a:ea typeface="Times New Roman" panose="02020603050405020304" pitchFamily="18" charset="0"/>
              </a:rPr>
              <a:t>What are we going to do about it?  </a:t>
            </a:r>
          </a:p>
          <a:p>
            <a:pPr marL="742950" marR="0" lvl="1" indent="-285750">
              <a:spcBef>
                <a:spcPts val="0"/>
              </a:spcBef>
              <a:spcAft>
                <a:spcPts val="0"/>
              </a:spcAft>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Start thinking of prevention methods, changing the architecture, focus on defense in depth, be creative.</a:t>
            </a:r>
          </a:p>
          <a:p>
            <a:pPr marL="342900" marR="0" lvl="0" indent="-342900">
              <a:spcBef>
                <a:spcPts val="0"/>
              </a:spcBef>
              <a:spcAft>
                <a:spcPts val="0"/>
              </a:spcAft>
              <a:buFont typeface="+mj-lt"/>
              <a:buAutoNum type="arabicPeriod" startAt="2"/>
              <a:tabLst>
                <a:tab pos="457200" algn="l"/>
              </a:tabLst>
            </a:pPr>
            <a:r>
              <a:rPr lang="en-US" sz="1200" dirty="0">
                <a:effectLst/>
                <a:latin typeface="Times New Roman" panose="02020603050405020304" pitchFamily="18" charset="0"/>
                <a:ea typeface="Times New Roman" panose="02020603050405020304" pitchFamily="18" charset="0"/>
              </a:rPr>
              <a:t>Did we do a good job?  </a:t>
            </a:r>
          </a:p>
          <a:p>
            <a:pPr marL="742950" marR="0" lvl="1" indent="-285750">
              <a:spcBef>
                <a:spcPts val="0"/>
              </a:spcBef>
              <a:spcAft>
                <a:spcPts val="0"/>
              </a:spcAft>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Can our security testing tools, our in house pen testers or even external pen tester get around our defenses?</a:t>
            </a:r>
          </a:p>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7</a:t>
            </a:fld>
            <a:endParaRPr lang="en-US"/>
          </a:p>
        </p:txBody>
      </p:sp>
    </p:spTree>
    <p:extLst>
      <p:ext uri="{BB962C8B-B14F-4D97-AF65-F5344CB8AC3E}">
        <p14:creationId xmlns:p14="http://schemas.microsoft.com/office/powerpoint/2010/main" val="16946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QTMM – Quantitative </a:t>
            </a:r>
            <a:r>
              <a:rPr lang="en-US" dirty="0" err="1"/>
              <a:t>TM’ing</a:t>
            </a:r>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8</a:t>
            </a:fld>
            <a:endParaRPr lang="en-US"/>
          </a:p>
        </p:txBody>
      </p:sp>
    </p:spTree>
    <p:extLst>
      <p:ext uri="{BB962C8B-B14F-4D97-AF65-F5344CB8AC3E}">
        <p14:creationId xmlns:p14="http://schemas.microsoft.com/office/powerpoint/2010/main" val="376852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Focused</a:t>
            </a:r>
          </a:p>
        </p:txBody>
      </p:sp>
      <p:sp>
        <p:nvSpPr>
          <p:cNvPr id="4" name="Slide Number Placeholder 3"/>
          <p:cNvSpPr>
            <a:spLocks noGrp="1"/>
          </p:cNvSpPr>
          <p:nvPr>
            <p:ph type="sldNum" sz="quarter" idx="5"/>
          </p:nvPr>
        </p:nvSpPr>
        <p:spPr/>
        <p:txBody>
          <a:bodyPr/>
          <a:lstStyle/>
          <a:p>
            <a:fld id="{32B7115B-31E3-BC48-B4A6-C4EDF4F9217F}" type="slidenum">
              <a:rPr lang="en-US" smtClean="0"/>
              <a:t>9</a:t>
            </a:fld>
            <a:endParaRPr lang="en-US"/>
          </a:p>
        </p:txBody>
      </p:sp>
    </p:spTree>
    <p:extLst>
      <p:ext uri="{BB962C8B-B14F-4D97-AF65-F5344CB8AC3E}">
        <p14:creationId xmlns:p14="http://schemas.microsoft.com/office/powerpoint/2010/main" val="61728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Centric</a:t>
            </a:r>
          </a:p>
          <a:p>
            <a:r>
              <a:rPr lang="en-US" dirty="0"/>
              <a:t>Business Context</a:t>
            </a:r>
          </a:p>
          <a:p>
            <a:r>
              <a:rPr lang="en-US" dirty="0"/>
              <a:t>Can be very complex and time consuming</a:t>
            </a:r>
          </a:p>
          <a:p>
            <a:r>
              <a:rPr lang="en-US" dirty="0"/>
              <a:t>https://threat-</a:t>
            </a:r>
            <a:r>
              <a:rPr lang="en-US" dirty="0" err="1"/>
              <a:t>modeling.com</a:t>
            </a:r>
            <a:r>
              <a:rPr lang="en-US" dirty="0"/>
              <a:t>/pasta-threat-modeling/ </a:t>
            </a:r>
          </a:p>
        </p:txBody>
      </p:sp>
      <p:sp>
        <p:nvSpPr>
          <p:cNvPr id="4" name="Slide Number Placeholder 3"/>
          <p:cNvSpPr>
            <a:spLocks noGrp="1"/>
          </p:cNvSpPr>
          <p:nvPr>
            <p:ph type="sldNum" sz="quarter" idx="5"/>
          </p:nvPr>
        </p:nvSpPr>
        <p:spPr/>
        <p:txBody>
          <a:bodyPr/>
          <a:lstStyle/>
          <a:p>
            <a:fld id="{32B7115B-31E3-BC48-B4A6-C4EDF4F9217F}" type="slidenum">
              <a:rPr lang="en-US" smtClean="0"/>
              <a:t>10</a:t>
            </a:fld>
            <a:endParaRPr lang="en-US"/>
          </a:p>
        </p:txBody>
      </p:sp>
    </p:spTree>
    <p:extLst>
      <p:ext uri="{BB962C8B-B14F-4D97-AF65-F5344CB8AC3E}">
        <p14:creationId xmlns:p14="http://schemas.microsoft.com/office/powerpoint/2010/main" val="265650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Attacker Focused</a:t>
            </a:r>
          </a:p>
          <a:p>
            <a:endParaRPr lang="en-US" dirty="0"/>
          </a:p>
          <a:p>
            <a:r>
              <a:rPr lang="en-US" dirty="0"/>
              <a:t>One of the oldest TM methodologies out there, often it is being combined with STRIDE, PASTA and even CVSS.</a:t>
            </a:r>
          </a:p>
        </p:txBody>
      </p:sp>
      <p:sp>
        <p:nvSpPr>
          <p:cNvPr id="4" name="Slide Number Placeholder 3"/>
          <p:cNvSpPr>
            <a:spLocks noGrp="1"/>
          </p:cNvSpPr>
          <p:nvPr>
            <p:ph type="sldNum" sz="quarter" idx="5"/>
          </p:nvPr>
        </p:nvSpPr>
        <p:spPr/>
        <p:txBody>
          <a:bodyPr/>
          <a:lstStyle/>
          <a:p>
            <a:fld id="{32B7115B-31E3-BC48-B4A6-C4EDF4F9217F}" type="slidenum">
              <a:rPr lang="en-US" smtClean="0"/>
              <a:t>11</a:t>
            </a:fld>
            <a:endParaRPr lang="en-US"/>
          </a:p>
        </p:txBody>
      </p:sp>
    </p:spTree>
    <p:extLst>
      <p:ext uri="{BB962C8B-B14F-4D97-AF65-F5344CB8AC3E}">
        <p14:creationId xmlns:p14="http://schemas.microsoft.com/office/powerpoint/2010/main" val="2445139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12</a:t>
            </a:fld>
            <a:endParaRPr lang="en-US"/>
          </a:p>
        </p:txBody>
      </p:sp>
    </p:spTree>
    <p:extLst>
      <p:ext uri="{BB962C8B-B14F-4D97-AF65-F5344CB8AC3E}">
        <p14:creationId xmlns:p14="http://schemas.microsoft.com/office/powerpoint/2010/main" val="177461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7115B-31E3-BC48-B4A6-C4EDF4F9217F}" type="slidenum">
              <a:rPr lang="en-US" smtClean="0"/>
              <a:t>13</a:t>
            </a:fld>
            <a:endParaRPr lang="en-US"/>
          </a:p>
        </p:txBody>
      </p:sp>
    </p:spTree>
    <p:extLst>
      <p:ext uri="{BB962C8B-B14F-4D97-AF65-F5344CB8AC3E}">
        <p14:creationId xmlns:p14="http://schemas.microsoft.com/office/powerpoint/2010/main" val="377490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B2D8-7293-F582-8B7E-FE06CE670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B532D5-FAC9-D5B0-A4F7-A92B179A5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138A32-6DAA-ABE6-624B-0F05F176BEE8}"/>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5" name="Footer Placeholder 4">
            <a:extLst>
              <a:ext uri="{FF2B5EF4-FFF2-40B4-BE49-F238E27FC236}">
                <a16:creationId xmlns:a16="http://schemas.microsoft.com/office/drawing/2014/main" id="{E6B0BD21-A3DD-E428-7B21-58DFFB855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D80BF-4C3B-C76C-CFF7-B9CBC813762C}"/>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2454269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F7EB-4F0B-7736-2A7C-C75E952B57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174290-5241-DC9B-2F8B-93A627522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0938B-DEA8-5549-449D-16EA9B5005ED}"/>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5" name="Footer Placeholder 4">
            <a:extLst>
              <a:ext uri="{FF2B5EF4-FFF2-40B4-BE49-F238E27FC236}">
                <a16:creationId xmlns:a16="http://schemas.microsoft.com/office/drawing/2014/main" id="{8834499D-2FDF-E75A-23DD-CAD642FCA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95B4E-ABC1-D383-0DAD-14FCBDFB10CF}"/>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60856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2080D-7EE2-5F3E-343A-BB827DCD2F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822C14-5156-7BD0-27CB-D51DA967C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CCA84-872D-EC49-929B-2BDB86E073A5}"/>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5" name="Footer Placeholder 4">
            <a:extLst>
              <a:ext uri="{FF2B5EF4-FFF2-40B4-BE49-F238E27FC236}">
                <a16:creationId xmlns:a16="http://schemas.microsoft.com/office/drawing/2014/main" id="{4BCA2814-C356-B023-F7B5-F1E5C16EB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E1AFC-C74C-58EF-2670-8D0B3D5AD63C}"/>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395771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4580-83D2-40EF-5414-06C996041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A46223-A908-D968-B709-14A5D66E7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9B965-29FB-115B-227C-D58B625DF25B}"/>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5" name="Footer Placeholder 4">
            <a:extLst>
              <a:ext uri="{FF2B5EF4-FFF2-40B4-BE49-F238E27FC236}">
                <a16:creationId xmlns:a16="http://schemas.microsoft.com/office/drawing/2014/main" id="{2552A108-E860-2C92-3D00-A20892137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63FE0-4F73-F693-0828-5C16B619EACE}"/>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403343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C8D6-6CCF-1537-6153-FA2474CB3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503600-9B52-BFDC-FF45-B3BA2D564C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122812-D9C7-7676-93B7-8F9816ACFA88}"/>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5" name="Footer Placeholder 4">
            <a:extLst>
              <a:ext uri="{FF2B5EF4-FFF2-40B4-BE49-F238E27FC236}">
                <a16:creationId xmlns:a16="http://schemas.microsoft.com/office/drawing/2014/main" id="{F77CD051-2A0A-35DB-04CD-BA530A73D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57D7B-35CB-800A-2FA6-17ABE228321F}"/>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208394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E5AC-BCC4-4209-609A-C266A836E9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7F437-009F-CCA1-892B-FFC0EE109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FA68F6-6030-8450-5C2C-3F9968F1D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214979-B8CA-6913-558B-D8ADCE97B6F4}"/>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6" name="Footer Placeholder 5">
            <a:extLst>
              <a:ext uri="{FF2B5EF4-FFF2-40B4-BE49-F238E27FC236}">
                <a16:creationId xmlns:a16="http://schemas.microsoft.com/office/drawing/2014/main" id="{7CCC75FF-0659-CE8E-DB2D-D60209490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FE402-8B4C-9D30-1232-98362EF6A671}"/>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348110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A052-653A-F5D0-D55D-572C481DA6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2A9C16-BA45-3E13-4859-4659F6EED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FD1DF2-5237-BFBB-3E51-CF522AA922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941A1B-A10C-D0E7-AF99-9E87BD70E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0BB4A2-CBE4-1B7C-E727-5DFAD39D25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7964E0-CD32-99C6-51BB-0578CD4FE9AE}"/>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8" name="Footer Placeholder 7">
            <a:extLst>
              <a:ext uri="{FF2B5EF4-FFF2-40B4-BE49-F238E27FC236}">
                <a16:creationId xmlns:a16="http://schemas.microsoft.com/office/drawing/2014/main" id="{6567FB87-3EB0-DA7E-87BA-30160F0F86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9BF7F9-254D-3E6C-979E-F6C2F6400D1F}"/>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316374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D1E5-C2D2-2B5F-CF60-B8EFDEC0E8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475585-7286-E972-AFA3-1641DC3144B9}"/>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4" name="Footer Placeholder 3">
            <a:extLst>
              <a:ext uri="{FF2B5EF4-FFF2-40B4-BE49-F238E27FC236}">
                <a16:creationId xmlns:a16="http://schemas.microsoft.com/office/drawing/2014/main" id="{790142F5-448B-421E-A3D4-FB60759C0A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D507CF-25F6-76D5-4199-BECF50896468}"/>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9519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9C1BF-097E-BDD9-D6FC-5A45B9132645}"/>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3" name="Footer Placeholder 2">
            <a:extLst>
              <a:ext uri="{FF2B5EF4-FFF2-40B4-BE49-F238E27FC236}">
                <a16:creationId xmlns:a16="http://schemas.microsoft.com/office/drawing/2014/main" id="{61B894CE-7451-77A5-EBB1-DEA8A8651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276313-0444-CB44-BD76-4CACEB1F416D}"/>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249506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A2C9-F4AB-959C-93AF-AC3A5D2C7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4131F7-759E-E190-40CD-D85E94C28C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B1FC70-0CDD-8BF1-B706-16D92A85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57A23-60BC-F398-F7D7-A6320102F7BC}"/>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6" name="Footer Placeholder 5">
            <a:extLst>
              <a:ext uri="{FF2B5EF4-FFF2-40B4-BE49-F238E27FC236}">
                <a16:creationId xmlns:a16="http://schemas.microsoft.com/office/drawing/2014/main" id="{DB5F3DC6-CF59-BC05-B730-4681EAB00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943D4-D29F-83F1-15B3-18766095901F}"/>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178542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D354-98A0-C170-7AFC-25AC3C75F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65200A-4EF0-0424-E143-11E83FE30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E2B938-8CDA-1B18-2790-3B0B6893C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617C-A9A1-E5C1-07EA-E1511A5C7BE1}"/>
              </a:ext>
            </a:extLst>
          </p:cNvPr>
          <p:cNvSpPr>
            <a:spLocks noGrp="1"/>
          </p:cNvSpPr>
          <p:nvPr>
            <p:ph type="dt" sz="half" idx="10"/>
          </p:nvPr>
        </p:nvSpPr>
        <p:spPr/>
        <p:txBody>
          <a:bodyPr/>
          <a:lstStyle/>
          <a:p>
            <a:fld id="{8F1A6CDF-BDEB-2047-9E86-7C04E1D2D930}" type="datetimeFigureOut">
              <a:rPr lang="en-US" smtClean="0"/>
              <a:t>3/6/24</a:t>
            </a:fld>
            <a:endParaRPr lang="en-US"/>
          </a:p>
        </p:txBody>
      </p:sp>
      <p:sp>
        <p:nvSpPr>
          <p:cNvPr id="6" name="Footer Placeholder 5">
            <a:extLst>
              <a:ext uri="{FF2B5EF4-FFF2-40B4-BE49-F238E27FC236}">
                <a16:creationId xmlns:a16="http://schemas.microsoft.com/office/drawing/2014/main" id="{703033F6-1FFE-45EE-FDC6-C9E23927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30A30-E738-2227-0AE2-9F2542B02ED2}"/>
              </a:ext>
            </a:extLst>
          </p:cNvPr>
          <p:cNvSpPr>
            <a:spLocks noGrp="1"/>
          </p:cNvSpPr>
          <p:nvPr>
            <p:ph type="sldNum" sz="quarter" idx="12"/>
          </p:nvPr>
        </p:nvSpPr>
        <p:spPr/>
        <p:txBody>
          <a:bodyPr/>
          <a:lstStyle/>
          <a:p>
            <a:fld id="{7251061B-1A62-1C45-8D08-724B4A0C0A1F}" type="slidenum">
              <a:rPr lang="en-US" smtClean="0"/>
              <a:t>‹#›</a:t>
            </a:fld>
            <a:endParaRPr lang="en-US"/>
          </a:p>
        </p:txBody>
      </p:sp>
    </p:spTree>
    <p:extLst>
      <p:ext uri="{BB962C8B-B14F-4D97-AF65-F5344CB8AC3E}">
        <p14:creationId xmlns:p14="http://schemas.microsoft.com/office/powerpoint/2010/main" val="50631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36F1E-563D-610E-04D5-703DBC4C6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CCC92-850E-2DE0-FE6B-BD9288B30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25761-C52C-41DE-6965-47366B226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A6CDF-BDEB-2047-9E86-7C04E1D2D930}" type="datetimeFigureOut">
              <a:rPr lang="en-US" smtClean="0"/>
              <a:t>3/6/24</a:t>
            </a:fld>
            <a:endParaRPr lang="en-US"/>
          </a:p>
        </p:txBody>
      </p:sp>
      <p:sp>
        <p:nvSpPr>
          <p:cNvPr id="5" name="Footer Placeholder 4">
            <a:extLst>
              <a:ext uri="{FF2B5EF4-FFF2-40B4-BE49-F238E27FC236}">
                <a16:creationId xmlns:a16="http://schemas.microsoft.com/office/drawing/2014/main" id="{838C64E6-5297-3128-DFEB-BCA96DC2F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2F31F7-F522-6EE9-6E5D-07BD80DDD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1061B-1A62-1C45-8D08-724B4A0C0A1F}" type="slidenum">
              <a:rPr lang="en-US" smtClean="0"/>
              <a:t>‹#›</a:t>
            </a:fld>
            <a:endParaRPr lang="en-US"/>
          </a:p>
        </p:txBody>
      </p:sp>
    </p:spTree>
    <p:extLst>
      <p:ext uri="{BB962C8B-B14F-4D97-AF65-F5344CB8AC3E}">
        <p14:creationId xmlns:p14="http://schemas.microsoft.com/office/powerpoint/2010/main" val="177579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rek.hill@zayo.com" TargetMode="External"/><Relationship Id="rId2" Type="http://schemas.openxmlformats.org/officeDocument/2006/relationships/hyperlink" Target="mailto:derek@dh-solutions.com" TargetMode="External"/><Relationship Id="rId1" Type="http://schemas.openxmlformats.org/officeDocument/2006/relationships/slideLayout" Target="../slideLayouts/slideLayout2.xml"/><Relationship Id="rId5" Type="http://schemas.openxmlformats.org/officeDocument/2006/relationships/hyperlink" Target="https://github.com/derekhillhp/willamette" TargetMode="External"/><Relationship Id="rId4" Type="http://schemas.openxmlformats.org/officeDocument/2006/relationships/hyperlink" Target="https://www.linkedin.com/in/derekphil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owasp.org/www-project-threat-drago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amazon.com/dp/B07NBRBXTT" TargetMode="External"/><Relationship Id="rId5" Type="http://schemas.openxmlformats.org/officeDocument/2006/relationships/hyperlink" Target="https://github.com/adamshostack/eop" TargetMode="External"/><Relationship Id="rId4" Type="http://schemas.openxmlformats.org/officeDocument/2006/relationships/hyperlink" Target="https://docs.microsoft.com/en-us/azure/security/develop/threat-modeling-too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2CDA-8F68-9A12-F606-D7B1C0D9629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9E5FF5D-F740-7004-23E2-21EEDEB9C3C6}"/>
              </a:ext>
            </a:extLst>
          </p:cNvPr>
          <p:cNvSpPr>
            <a:spLocks noGrp="1"/>
          </p:cNvSpPr>
          <p:nvPr>
            <p:ph idx="1"/>
          </p:nvPr>
        </p:nvSpPr>
        <p:spPr>
          <a:xfrm>
            <a:off x="838200" y="1534886"/>
            <a:ext cx="10515600" cy="4702627"/>
          </a:xfrm>
        </p:spPr>
        <p:txBody>
          <a:bodyPr>
            <a:normAutofit fontScale="92500" lnSpcReduction="10000"/>
          </a:bodyPr>
          <a:lstStyle/>
          <a:p>
            <a:r>
              <a:rPr lang="en-US" dirty="0"/>
              <a:t>Threat Modeling Presentation</a:t>
            </a:r>
          </a:p>
          <a:p>
            <a:r>
              <a:rPr lang="en-US" dirty="0"/>
              <a:t>Threat Modeling Exercises, two if time permits</a:t>
            </a:r>
          </a:p>
          <a:p>
            <a:r>
              <a:rPr lang="en-US" dirty="0"/>
              <a:t>Job Hunt Presentation </a:t>
            </a:r>
          </a:p>
          <a:p>
            <a:r>
              <a:rPr lang="en-US" dirty="0"/>
              <a:t>Any other topics?</a:t>
            </a:r>
          </a:p>
          <a:p>
            <a:endParaRPr lang="en-US" dirty="0"/>
          </a:p>
          <a:p>
            <a:r>
              <a:rPr lang="en-US" dirty="0"/>
              <a:t>Rules: Ask questions, I prefer interaction</a:t>
            </a:r>
          </a:p>
          <a:p>
            <a:endParaRPr lang="en-US" dirty="0"/>
          </a:p>
          <a:p>
            <a:r>
              <a:rPr lang="en-US" dirty="0"/>
              <a:t>My contact: </a:t>
            </a:r>
            <a:r>
              <a:rPr lang="en-US" dirty="0">
                <a:hlinkClick r:id="rId2"/>
              </a:rPr>
              <a:t>derek@dh-solutions.com</a:t>
            </a:r>
            <a:r>
              <a:rPr lang="en-US" dirty="0"/>
              <a:t> or </a:t>
            </a:r>
            <a:r>
              <a:rPr lang="en-US" dirty="0">
                <a:hlinkClick r:id="rId3"/>
              </a:rPr>
              <a:t>derek.hill@zayo.com</a:t>
            </a:r>
            <a:r>
              <a:rPr lang="en-US" dirty="0"/>
              <a:t> </a:t>
            </a:r>
          </a:p>
          <a:p>
            <a:r>
              <a:rPr lang="en-US" dirty="0"/>
              <a:t>LI: </a:t>
            </a:r>
            <a:r>
              <a:rPr lang="en-US" dirty="0">
                <a:hlinkClick r:id="rId4"/>
              </a:rPr>
              <a:t>https://www.linkedin.com/in/derekphill/</a:t>
            </a:r>
            <a:r>
              <a:rPr lang="en-US" dirty="0"/>
              <a:t> </a:t>
            </a:r>
          </a:p>
          <a:p>
            <a:r>
              <a:rPr lang="en-US" dirty="0"/>
              <a:t>Slides available: </a:t>
            </a:r>
            <a:r>
              <a:rPr lang="en-US" dirty="0">
                <a:hlinkClick r:id="rId5"/>
              </a:rPr>
              <a:t>https://github.com/derekhillhp/willamette</a:t>
            </a:r>
            <a:r>
              <a:rPr lang="en-US" dirty="0"/>
              <a:t> </a:t>
            </a:r>
          </a:p>
        </p:txBody>
      </p:sp>
    </p:spTree>
    <p:extLst>
      <p:ext uri="{BB962C8B-B14F-4D97-AF65-F5344CB8AC3E}">
        <p14:creationId xmlns:p14="http://schemas.microsoft.com/office/powerpoint/2010/main" val="410891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10B78E-E5E2-D14C-B8C5-49B92C96FC70}"/>
              </a:ext>
            </a:extLst>
          </p:cNvPr>
          <p:cNvPicPr>
            <a:picLocks noChangeAspect="1"/>
          </p:cNvPicPr>
          <p:nvPr/>
        </p:nvPicPr>
        <p:blipFill>
          <a:blip r:embed="rId3"/>
          <a:stretch>
            <a:fillRect/>
          </a:stretch>
        </p:blipFill>
        <p:spPr>
          <a:xfrm>
            <a:off x="1611527" y="479768"/>
            <a:ext cx="7961254" cy="5898464"/>
          </a:xfrm>
          <a:prstGeom prst="rect">
            <a:avLst/>
          </a:prstGeom>
        </p:spPr>
      </p:pic>
    </p:spTree>
    <p:extLst>
      <p:ext uri="{BB962C8B-B14F-4D97-AF65-F5344CB8AC3E}">
        <p14:creationId xmlns:p14="http://schemas.microsoft.com/office/powerpoint/2010/main" val="352123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A7E7B8-81D8-5E43-AE05-9EEFF47ED738}"/>
              </a:ext>
            </a:extLst>
          </p:cNvPr>
          <p:cNvPicPr>
            <a:picLocks noChangeAspect="1"/>
          </p:cNvPicPr>
          <p:nvPr/>
        </p:nvPicPr>
        <p:blipFill>
          <a:blip r:embed="rId3"/>
          <a:stretch>
            <a:fillRect/>
          </a:stretch>
        </p:blipFill>
        <p:spPr>
          <a:xfrm>
            <a:off x="4321699" y="797577"/>
            <a:ext cx="7476203" cy="5053913"/>
          </a:xfrm>
          <a:prstGeom prst="rect">
            <a:avLst/>
          </a:prstGeom>
        </p:spPr>
      </p:pic>
      <p:sp>
        <p:nvSpPr>
          <p:cNvPr id="4" name="Title 3">
            <a:extLst>
              <a:ext uri="{FF2B5EF4-FFF2-40B4-BE49-F238E27FC236}">
                <a16:creationId xmlns:a16="http://schemas.microsoft.com/office/drawing/2014/main" id="{D38151E5-8915-624B-B77E-3F637A0BC4FC}"/>
              </a:ext>
            </a:extLst>
          </p:cNvPr>
          <p:cNvSpPr>
            <a:spLocks noGrp="1"/>
          </p:cNvSpPr>
          <p:nvPr>
            <p:ph type="title"/>
          </p:nvPr>
        </p:nvSpPr>
        <p:spPr>
          <a:xfrm>
            <a:off x="603422" y="365126"/>
            <a:ext cx="7102387" cy="864902"/>
          </a:xfrm>
        </p:spPr>
        <p:txBody>
          <a:bodyPr/>
          <a:lstStyle/>
          <a:p>
            <a:r>
              <a:rPr lang="en-US" dirty="0"/>
              <a:t>Attack Trees</a:t>
            </a:r>
          </a:p>
        </p:txBody>
      </p:sp>
      <p:sp>
        <p:nvSpPr>
          <p:cNvPr id="5" name="Content Placeholder 4">
            <a:extLst>
              <a:ext uri="{FF2B5EF4-FFF2-40B4-BE49-F238E27FC236}">
                <a16:creationId xmlns:a16="http://schemas.microsoft.com/office/drawing/2014/main" id="{9FB71EE3-2DEF-414B-8730-3468E42F6653}"/>
              </a:ext>
            </a:extLst>
          </p:cNvPr>
          <p:cNvSpPr>
            <a:spLocks noGrp="1"/>
          </p:cNvSpPr>
          <p:nvPr>
            <p:ph sz="half" idx="1"/>
          </p:nvPr>
        </p:nvSpPr>
        <p:spPr>
          <a:xfrm>
            <a:off x="603422" y="1545939"/>
            <a:ext cx="3709086" cy="4946935"/>
          </a:xfrm>
        </p:spPr>
        <p:txBody>
          <a:bodyPr>
            <a:normAutofit lnSpcReduction="10000"/>
          </a:bodyPr>
          <a:lstStyle/>
          <a:p>
            <a:r>
              <a:rPr lang="en-US" dirty="0"/>
              <a:t>Attack trees are diagrams that depict attacks on a system in tree form. The tree root is the goal for the attack, and the leaves are ways to achieve that goal. Each goal is represented as a separate tree. Thus, the system threat analysis produces a set of attack trees. </a:t>
            </a:r>
          </a:p>
        </p:txBody>
      </p:sp>
    </p:spTree>
    <p:extLst>
      <p:ext uri="{BB962C8B-B14F-4D97-AF65-F5344CB8AC3E}">
        <p14:creationId xmlns:p14="http://schemas.microsoft.com/office/powerpoint/2010/main" val="37523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4C2E-9BB0-DFC0-38DF-CED3E2EE33BB}"/>
              </a:ext>
            </a:extLst>
          </p:cNvPr>
          <p:cNvSpPr>
            <a:spLocks noGrp="1"/>
          </p:cNvSpPr>
          <p:nvPr>
            <p:ph type="title"/>
          </p:nvPr>
        </p:nvSpPr>
        <p:spPr/>
        <p:txBody>
          <a:bodyPr/>
          <a:lstStyle/>
          <a:p>
            <a:r>
              <a:rPr lang="en-US" dirty="0"/>
              <a:t>Comparing the methodologies</a:t>
            </a:r>
          </a:p>
        </p:txBody>
      </p:sp>
      <p:graphicFrame>
        <p:nvGraphicFramePr>
          <p:cNvPr id="7" name="Table 6">
            <a:extLst>
              <a:ext uri="{FF2B5EF4-FFF2-40B4-BE49-F238E27FC236}">
                <a16:creationId xmlns:a16="http://schemas.microsoft.com/office/drawing/2014/main" id="{0323A1DF-7A30-40BB-4150-B72AF0A8259C}"/>
              </a:ext>
            </a:extLst>
          </p:cNvPr>
          <p:cNvGraphicFramePr>
            <a:graphicFrameLocks noGrp="1"/>
          </p:cNvGraphicFramePr>
          <p:nvPr>
            <p:extLst>
              <p:ext uri="{D42A27DB-BD31-4B8C-83A1-F6EECF244321}">
                <p14:modId xmlns:p14="http://schemas.microsoft.com/office/powerpoint/2010/main" val="444311493"/>
              </p:ext>
            </p:extLst>
          </p:nvPr>
        </p:nvGraphicFramePr>
        <p:xfrm>
          <a:off x="815546" y="1690688"/>
          <a:ext cx="10665256" cy="4252596"/>
        </p:xfrm>
        <a:graphic>
          <a:graphicData uri="http://schemas.openxmlformats.org/drawingml/2006/table">
            <a:tbl>
              <a:tblPr firstRow="1" bandRow="1">
                <a:tableStyleId>{5C22544A-7EE6-4342-B048-85BDC9FD1C3A}</a:tableStyleId>
              </a:tblPr>
              <a:tblGrid>
                <a:gridCol w="1796886">
                  <a:extLst>
                    <a:ext uri="{9D8B030D-6E8A-4147-A177-3AD203B41FA5}">
                      <a16:colId xmlns:a16="http://schemas.microsoft.com/office/drawing/2014/main" val="1942848985"/>
                    </a:ext>
                  </a:extLst>
                </a:gridCol>
                <a:gridCol w="1888448">
                  <a:extLst>
                    <a:ext uri="{9D8B030D-6E8A-4147-A177-3AD203B41FA5}">
                      <a16:colId xmlns:a16="http://schemas.microsoft.com/office/drawing/2014/main" val="275458701"/>
                    </a:ext>
                  </a:extLst>
                </a:gridCol>
                <a:gridCol w="1658900">
                  <a:extLst>
                    <a:ext uri="{9D8B030D-6E8A-4147-A177-3AD203B41FA5}">
                      <a16:colId xmlns:a16="http://schemas.microsoft.com/office/drawing/2014/main" val="1028128668"/>
                    </a:ext>
                  </a:extLst>
                </a:gridCol>
                <a:gridCol w="1773674">
                  <a:extLst>
                    <a:ext uri="{9D8B030D-6E8A-4147-A177-3AD203B41FA5}">
                      <a16:colId xmlns:a16="http://schemas.microsoft.com/office/drawing/2014/main" val="1547744160"/>
                    </a:ext>
                  </a:extLst>
                </a:gridCol>
                <a:gridCol w="1616946">
                  <a:extLst>
                    <a:ext uri="{9D8B030D-6E8A-4147-A177-3AD203B41FA5}">
                      <a16:colId xmlns:a16="http://schemas.microsoft.com/office/drawing/2014/main" val="3486343149"/>
                    </a:ext>
                  </a:extLst>
                </a:gridCol>
                <a:gridCol w="1930402">
                  <a:extLst>
                    <a:ext uri="{9D8B030D-6E8A-4147-A177-3AD203B41FA5}">
                      <a16:colId xmlns:a16="http://schemas.microsoft.com/office/drawing/2014/main" val="1168753808"/>
                    </a:ext>
                  </a:extLst>
                </a:gridCol>
              </a:tblGrid>
              <a:tr h="590709">
                <a:tc gridSpan="2">
                  <a:txBody>
                    <a:bodyPr/>
                    <a:lstStyle/>
                    <a:p>
                      <a:pPr algn="ctr"/>
                      <a:r>
                        <a:rPr lang="en-US" dirty="0"/>
                        <a:t>STRIDE</a:t>
                      </a:r>
                    </a:p>
                  </a:txBody>
                  <a:tcPr/>
                </a:tc>
                <a:tc hMerge="1">
                  <a:txBody>
                    <a:bodyPr/>
                    <a:lstStyle/>
                    <a:p>
                      <a:endParaRPr lang="en-US" dirty="0"/>
                    </a:p>
                  </a:txBody>
                  <a:tcPr/>
                </a:tc>
                <a:tc gridSpan="2">
                  <a:txBody>
                    <a:bodyPr/>
                    <a:lstStyle/>
                    <a:p>
                      <a:pPr algn="ctr"/>
                      <a:r>
                        <a:rPr lang="en-US" dirty="0"/>
                        <a:t>PASTA</a:t>
                      </a:r>
                    </a:p>
                  </a:txBody>
                  <a:tcPr/>
                </a:tc>
                <a:tc hMerge="1">
                  <a:txBody>
                    <a:bodyPr/>
                    <a:lstStyle/>
                    <a:p>
                      <a:endParaRPr lang="en-US" dirty="0"/>
                    </a:p>
                  </a:txBody>
                  <a:tcPr/>
                </a:tc>
                <a:tc gridSpan="2">
                  <a:txBody>
                    <a:bodyPr/>
                    <a:lstStyle/>
                    <a:p>
                      <a:pPr algn="ctr"/>
                      <a:r>
                        <a:rPr lang="en-US" dirty="0"/>
                        <a:t>Attack Trees</a:t>
                      </a:r>
                    </a:p>
                  </a:txBody>
                  <a:tcPr/>
                </a:tc>
                <a:tc hMerge="1">
                  <a:txBody>
                    <a:bodyPr/>
                    <a:lstStyle/>
                    <a:p>
                      <a:endParaRPr lang="en-US" dirty="0"/>
                    </a:p>
                  </a:txBody>
                  <a:tcPr/>
                </a:tc>
                <a:extLst>
                  <a:ext uri="{0D108BD9-81ED-4DB2-BD59-A6C34878D82A}">
                    <a16:rowId xmlns:a16="http://schemas.microsoft.com/office/drawing/2014/main" val="2057363297"/>
                  </a:ext>
                </a:extLst>
              </a:tr>
              <a:tr h="590709">
                <a:tc>
                  <a:txBody>
                    <a:bodyPr/>
                    <a:lstStyle/>
                    <a:p>
                      <a:pPr algn="ctr"/>
                      <a:r>
                        <a:rPr lang="en-US" dirty="0"/>
                        <a:t>PROS</a:t>
                      </a:r>
                    </a:p>
                  </a:txBody>
                  <a:tcPr/>
                </a:tc>
                <a:tc>
                  <a:txBody>
                    <a:bodyPr/>
                    <a:lstStyle/>
                    <a:p>
                      <a:pPr algn="ctr"/>
                      <a:r>
                        <a:rPr lang="en-US" dirty="0"/>
                        <a:t>CONS</a:t>
                      </a:r>
                    </a:p>
                  </a:txBody>
                  <a:tcPr/>
                </a:tc>
                <a:tc>
                  <a:txBody>
                    <a:bodyPr/>
                    <a:lstStyle/>
                    <a:p>
                      <a:pPr algn="ctr"/>
                      <a:r>
                        <a:rPr lang="en-US" dirty="0"/>
                        <a:t>PROS</a:t>
                      </a:r>
                    </a:p>
                  </a:txBody>
                  <a:tcPr/>
                </a:tc>
                <a:tc>
                  <a:txBody>
                    <a:bodyPr/>
                    <a:lstStyle/>
                    <a:p>
                      <a:pPr algn="ctr"/>
                      <a:r>
                        <a:rPr lang="en-US" dirty="0"/>
                        <a:t>CONS</a:t>
                      </a:r>
                    </a:p>
                  </a:txBody>
                  <a:tcPr/>
                </a:tc>
                <a:tc>
                  <a:txBody>
                    <a:bodyPr/>
                    <a:lstStyle/>
                    <a:p>
                      <a:pPr algn="ctr"/>
                      <a:r>
                        <a:rPr lang="en-US" dirty="0"/>
                        <a:t>PROS</a:t>
                      </a:r>
                    </a:p>
                  </a:txBody>
                  <a:tcPr/>
                </a:tc>
                <a:tc>
                  <a:txBody>
                    <a:bodyPr/>
                    <a:lstStyle/>
                    <a:p>
                      <a:pPr algn="ctr"/>
                      <a:r>
                        <a:rPr lang="en-US" dirty="0"/>
                        <a:t>CONS</a:t>
                      </a:r>
                    </a:p>
                  </a:txBody>
                  <a:tcPr/>
                </a:tc>
                <a:extLst>
                  <a:ext uri="{0D108BD9-81ED-4DB2-BD59-A6C34878D82A}">
                    <a16:rowId xmlns:a16="http://schemas.microsoft.com/office/drawing/2014/main" val="3944487894"/>
                  </a:ext>
                </a:extLst>
              </a:tr>
              <a:tr h="590709">
                <a:tc>
                  <a:txBody>
                    <a:bodyPr/>
                    <a:lstStyle/>
                    <a:p>
                      <a:r>
                        <a:rPr lang="en-US" sz="1600" dirty="0"/>
                        <a:t>Structured Approach</a:t>
                      </a:r>
                    </a:p>
                  </a:txBody>
                  <a:tcPr/>
                </a:tc>
                <a:tc>
                  <a:txBody>
                    <a:bodyPr/>
                    <a:lstStyle/>
                    <a:p>
                      <a:r>
                        <a:rPr lang="en-US" sz="1600" dirty="0"/>
                        <a:t>Less Detailed</a:t>
                      </a:r>
                    </a:p>
                  </a:txBody>
                  <a:tcPr/>
                </a:tc>
                <a:tc>
                  <a:txBody>
                    <a:bodyPr/>
                    <a:lstStyle/>
                    <a:p>
                      <a:r>
                        <a:rPr lang="en-US" sz="1600" dirty="0"/>
                        <a:t>Comprehensive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Harder to learn</a:t>
                      </a:r>
                    </a:p>
                    <a:p>
                      <a:endParaRPr lang="en-US" sz="1600" dirty="0"/>
                    </a:p>
                  </a:txBody>
                  <a:tcPr/>
                </a:tc>
                <a:tc>
                  <a:txBody>
                    <a:bodyPr/>
                    <a:lstStyle/>
                    <a:p>
                      <a:r>
                        <a:rPr lang="en-US" sz="1600" dirty="0"/>
                        <a:t>Oldest, most mature</a:t>
                      </a:r>
                    </a:p>
                  </a:txBody>
                  <a:tcPr/>
                </a:tc>
                <a:tc>
                  <a:txBody>
                    <a:bodyPr/>
                    <a:lstStyle/>
                    <a:p>
                      <a:r>
                        <a:rPr lang="en-US" sz="1600" dirty="0"/>
                        <a:t>Cyber only focus</a:t>
                      </a:r>
                    </a:p>
                  </a:txBody>
                  <a:tcPr/>
                </a:tc>
                <a:extLst>
                  <a:ext uri="{0D108BD9-81ED-4DB2-BD59-A6C34878D82A}">
                    <a16:rowId xmlns:a16="http://schemas.microsoft.com/office/drawing/2014/main" val="3239976093"/>
                  </a:ext>
                </a:extLst>
              </a:tr>
              <a:tr h="590709">
                <a:tc>
                  <a:txBody>
                    <a:bodyPr/>
                    <a:lstStyle/>
                    <a:p>
                      <a:r>
                        <a:rPr lang="en-US" sz="1600" dirty="0"/>
                        <a:t>Easy to Use</a:t>
                      </a:r>
                    </a:p>
                  </a:txBody>
                  <a:tcPr/>
                </a:tc>
                <a:tc>
                  <a:txBody>
                    <a:bodyPr/>
                    <a:lstStyle/>
                    <a:p>
                      <a:r>
                        <a:rPr lang="en-US" sz="1600" dirty="0"/>
                        <a:t>Only focuses on STRIDE, might miss items outside of STRIDE</a:t>
                      </a:r>
                    </a:p>
                  </a:txBody>
                  <a:tcPr/>
                </a:tc>
                <a:tc>
                  <a:txBody>
                    <a:bodyPr/>
                    <a:lstStyle/>
                    <a:p>
                      <a:r>
                        <a:rPr lang="en-US" sz="1600" dirty="0"/>
                        <a:t>Business Centric</a:t>
                      </a:r>
                    </a:p>
                  </a:txBody>
                  <a:tcPr/>
                </a:tc>
                <a:tc>
                  <a:txBody>
                    <a:bodyPr/>
                    <a:lstStyle/>
                    <a:p>
                      <a:r>
                        <a:rPr lang="en-US" sz="1600" dirty="0"/>
                        <a:t>Complex</a:t>
                      </a:r>
                    </a:p>
                  </a:txBody>
                  <a:tcPr/>
                </a:tc>
                <a:tc>
                  <a:txBody>
                    <a:bodyPr/>
                    <a:lstStyle/>
                    <a:p>
                      <a:r>
                        <a:rPr lang="en-US" sz="1600" dirty="0"/>
                        <a:t>Try to find the root vulnerability</a:t>
                      </a:r>
                    </a:p>
                  </a:txBody>
                  <a:tcPr/>
                </a:tc>
                <a:tc>
                  <a:txBody>
                    <a:bodyPr/>
                    <a:lstStyle/>
                    <a:p>
                      <a:r>
                        <a:rPr lang="en-US" sz="1600" dirty="0"/>
                        <a:t>Complex</a:t>
                      </a:r>
                    </a:p>
                  </a:txBody>
                  <a:tcPr/>
                </a:tc>
                <a:extLst>
                  <a:ext uri="{0D108BD9-81ED-4DB2-BD59-A6C34878D82A}">
                    <a16:rowId xmlns:a16="http://schemas.microsoft.com/office/drawing/2014/main" val="383861921"/>
                  </a:ext>
                </a:extLst>
              </a:tr>
              <a:tr h="590709">
                <a:tc>
                  <a:txBody>
                    <a:bodyPr/>
                    <a:lstStyle/>
                    <a:p>
                      <a:r>
                        <a:rPr lang="en-US" sz="1600" dirty="0"/>
                        <a:t>Collaboration with </a:t>
                      </a:r>
                      <a:r>
                        <a:rPr lang="en-US" sz="1600" dirty="0" err="1"/>
                        <a:t>devs</a:t>
                      </a:r>
                      <a:endParaRPr lang="en-US" sz="1600" dirty="0"/>
                    </a:p>
                  </a:txBody>
                  <a:tcPr/>
                </a:tc>
                <a:tc>
                  <a:txBody>
                    <a:bodyPr/>
                    <a:lstStyle/>
                    <a:p>
                      <a:endParaRPr lang="en-US" sz="1600" dirty="0"/>
                    </a:p>
                  </a:txBody>
                  <a:tcPr/>
                </a:tc>
                <a:tc>
                  <a:txBody>
                    <a:bodyPr/>
                    <a:lstStyle/>
                    <a:p>
                      <a:r>
                        <a:rPr lang="en-US" sz="1600" dirty="0"/>
                        <a:t>Risk Prioritization</a:t>
                      </a:r>
                    </a:p>
                  </a:txBody>
                  <a:tcPr/>
                </a:tc>
                <a:tc>
                  <a:txBody>
                    <a:bodyPr/>
                    <a:lstStyle/>
                    <a:p>
                      <a:r>
                        <a:rPr lang="en-US" sz="1600" dirty="0"/>
                        <a:t>Requires available data</a:t>
                      </a:r>
                    </a:p>
                  </a:txBody>
                  <a:tcPr/>
                </a:tc>
                <a:tc>
                  <a:txBody>
                    <a:bodyPr/>
                    <a:lstStyle/>
                    <a:p>
                      <a:r>
                        <a:rPr lang="en-US" sz="1600" dirty="0"/>
                        <a:t>Focuses on the attacker</a:t>
                      </a:r>
                    </a:p>
                  </a:txBody>
                  <a:tcPr/>
                </a:tc>
                <a:tc>
                  <a:txBody>
                    <a:bodyPr/>
                    <a:lstStyle/>
                    <a:p>
                      <a:r>
                        <a:rPr lang="en-US" sz="1600" dirty="0"/>
                        <a:t>Focuses on attacker – advanced knowledge required</a:t>
                      </a:r>
                    </a:p>
                  </a:txBody>
                  <a:tcPr/>
                </a:tc>
                <a:extLst>
                  <a:ext uri="{0D108BD9-81ED-4DB2-BD59-A6C34878D82A}">
                    <a16:rowId xmlns:a16="http://schemas.microsoft.com/office/drawing/2014/main" val="3938421254"/>
                  </a:ext>
                </a:extLst>
              </a:tr>
              <a:tr h="590709">
                <a:tc>
                  <a:txBody>
                    <a:bodyPr/>
                    <a:lstStyle/>
                    <a:p>
                      <a:r>
                        <a:rPr lang="en-US" sz="1600" dirty="0"/>
                        <a:t>Better visualization</a:t>
                      </a:r>
                    </a:p>
                  </a:txBody>
                  <a:tcPr/>
                </a:tc>
                <a:tc>
                  <a:txBody>
                    <a:bodyPr/>
                    <a:lstStyle/>
                    <a:p>
                      <a:endParaRPr lang="en-US" sz="1600" dirty="0"/>
                    </a:p>
                  </a:txBody>
                  <a:tcPr/>
                </a:tc>
                <a:tc>
                  <a:txBody>
                    <a:bodyPr/>
                    <a:lstStyle/>
                    <a:p>
                      <a:endParaRPr lang="en-US" sz="1600"/>
                    </a:p>
                  </a:txBody>
                  <a:tcPr/>
                </a:tc>
                <a:tc>
                  <a:txBody>
                    <a:bodyPr/>
                    <a:lstStyle/>
                    <a:p>
                      <a:r>
                        <a:rPr lang="en-US" sz="1600" dirty="0"/>
                        <a:t>Resource intensive</a:t>
                      </a:r>
                    </a:p>
                  </a:txBody>
                  <a:tcPr/>
                </a:tc>
                <a:tc>
                  <a:txBody>
                    <a:bodyPr/>
                    <a:lstStyle/>
                    <a:p>
                      <a:endParaRPr lang="en-US" sz="1600"/>
                    </a:p>
                  </a:txBody>
                  <a:tcPr/>
                </a:tc>
                <a:tc>
                  <a:txBody>
                    <a:bodyPr/>
                    <a:lstStyle/>
                    <a:p>
                      <a:r>
                        <a:rPr lang="en-US" sz="1600" dirty="0"/>
                        <a:t>Requires maturity in organization</a:t>
                      </a:r>
                    </a:p>
                  </a:txBody>
                  <a:tcPr/>
                </a:tc>
                <a:extLst>
                  <a:ext uri="{0D108BD9-81ED-4DB2-BD59-A6C34878D82A}">
                    <a16:rowId xmlns:a16="http://schemas.microsoft.com/office/drawing/2014/main" val="632264712"/>
                  </a:ext>
                </a:extLst>
              </a:tr>
            </a:tbl>
          </a:graphicData>
        </a:graphic>
      </p:graphicFrame>
    </p:spTree>
    <p:extLst>
      <p:ext uri="{BB962C8B-B14F-4D97-AF65-F5344CB8AC3E}">
        <p14:creationId xmlns:p14="http://schemas.microsoft.com/office/powerpoint/2010/main" val="134432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E369-3B31-507A-0C11-7CE4DEF76B83}"/>
              </a:ext>
            </a:extLst>
          </p:cNvPr>
          <p:cNvSpPr>
            <a:spLocks noGrp="1"/>
          </p:cNvSpPr>
          <p:nvPr>
            <p:ph type="title"/>
          </p:nvPr>
        </p:nvSpPr>
        <p:spPr/>
        <p:txBody>
          <a:bodyPr/>
          <a:lstStyle/>
          <a:p>
            <a:r>
              <a:rPr lang="en-US" dirty="0"/>
              <a:t>Picking One - STRIDE</a:t>
            </a:r>
          </a:p>
        </p:txBody>
      </p:sp>
      <p:sp>
        <p:nvSpPr>
          <p:cNvPr id="3" name="Content Placeholder 2">
            <a:extLst>
              <a:ext uri="{FF2B5EF4-FFF2-40B4-BE49-F238E27FC236}">
                <a16:creationId xmlns:a16="http://schemas.microsoft.com/office/drawing/2014/main" id="{3DFA9880-72C1-06BD-361B-082E2BD2356B}"/>
              </a:ext>
            </a:extLst>
          </p:cNvPr>
          <p:cNvSpPr>
            <a:spLocks noGrp="1"/>
          </p:cNvSpPr>
          <p:nvPr>
            <p:ph sz="half" idx="1"/>
          </p:nvPr>
        </p:nvSpPr>
        <p:spPr>
          <a:xfrm>
            <a:off x="838199" y="1524000"/>
            <a:ext cx="6578601" cy="4998721"/>
          </a:xfrm>
        </p:spPr>
        <p:txBody>
          <a:bodyPr>
            <a:normAutofit/>
          </a:bodyPr>
          <a:lstStyle/>
          <a:p>
            <a:r>
              <a:rPr lang="en-US" dirty="0"/>
              <a:t>STRIDE is easy to use</a:t>
            </a:r>
          </a:p>
          <a:p>
            <a:r>
              <a:rPr lang="en-US" dirty="0"/>
              <a:t>It can be gamified – Elevation of Privilege (EOP) Game</a:t>
            </a:r>
          </a:p>
          <a:p>
            <a:r>
              <a:rPr lang="en-US" dirty="0"/>
              <a:t>It encourages collaboration between security and development</a:t>
            </a:r>
          </a:p>
          <a:p>
            <a:r>
              <a:rPr lang="en-US" dirty="0"/>
              <a:t>If something is easy and fun, it will get used</a:t>
            </a:r>
          </a:p>
          <a:p>
            <a:r>
              <a:rPr lang="en-US" dirty="0"/>
              <a:t>Ultimately, developers can complete this without security involvement</a:t>
            </a:r>
          </a:p>
          <a:p>
            <a:r>
              <a:rPr lang="en-US" dirty="0"/>
              <a:t>It creates a security first mindset</a:t>
            </a:r>
          </a:p>
        </p:txBody>
      </p:sp>
      <p:pic>
        <p:nvPicPr>
          <p:cNvPr id="6146" name="Picture 2">
            <a:extLst>
              <a:ext uri="{FF2B5EF4-FFF2-40B4-BE49-F238E27FC236}">
                <a16:creationId xmlns:a16="http://schemas.microsoft.com/office/drawing/2014/main" id="{A589B1F5-8BEF-20A8-DF27-9A4F78142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954723"/>
            <a:ext cx="4537353" cy="546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029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1DE0283-3281-44D8-2718-4017BA09E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388" y="409908"/>
            <a:ext cx="5208736" cy="29067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391CEE3-9EEE-7E80-D452-D46A0B83FD25}"/>
              </a:ext>
            </a:extLst>
          </p:cNvPr>
          <p:cNvSpPr>
            <a:spLocks noGrp="1"/>
          </p:cNvSpPr>
          <p:nvPr>
            <p:ph type="title"/>
          </p:nvPr>
        </p:nvSpPr>
        <p:spPr/>
        <p:txBody>
          <a:bodyPr/>
          <a:lstStyle/>
          <a:p>
            <a:r>
              <a:rPr lang="en-US" dirty="0"/>
              <a:t>How to Threat Model?</a:t>
            </a:r>
          </a:p>
        </p:txBody>
      </p:sp>
      <p:sp>
        <p:nvSpPr>
          <p:cNvPr id="3" name="Content Placeholder 2">
            <a:extLst>
              <a:ext uri="{FF2B5EF4-FFF2-40B4-BE49-F238E27FC236}">
                <a16:creationId xmlns:a16="http://schemas.microsoft.com/office/drawing/2014/main" id="{7321618A-A5B0-3681-D31E-F4F5F62DA230}"/>
              </a:ext>
            </a:extLst>
          </p:cNvPr>
          <p:cNvSpPr>
            <a:spLocks noGrp="1"/>
          </p:cNvSpPr>
          <p:nvPr>
            <p:ph idx="1"/>
          </p:nvPr>
        </p:nvSpPr>
        <p:spPr/>
        <p:txBody>
          <a:bodyPr/>
          <a:lstStyle/>
          <a:p>
            <a:r>
              <a:rPr lang="en-US" dirty="0"/>
              <a:t>Have the appropriate people in the “room”</a:t>
            </a:r>
          </a:p>
          <a:p>
            <a:pPr lvl="1"/>
            <a:r>
              <a:rPr lang="en-US" dirty="0"/>
              <a:t>Devs (2 or more, perhaps a dev lead)</a:t>
            </a:r>
          </a:p>
          <a:p>
            <a:pPr lvl="1"/>
            <a:r>
              <a:rPr lang="en-US" dirty="0"/>
              <a:t>Architect (could be a dev lead)</a:t>
            </a:r>
          </a:p>
          <a:p>
            <a:pPr lvl="1"/>
            <a:r>
              <a:rPr lang="en-US" dirty="0"/>
              <a:t>Security person</a:t>
            </a:r>
          </a:p>
          <a:p>
            <a:r>
              <a:rPr lang="en-US" dirty="0"/>
              <a:t>Distribute the supporting docs ahead of time to allow the participants to have educated themselves. – maximize productive time in session</a:t>
            </a:r>
          </a:p>
          <a:p>
            <a:r>
              <a:rPr lang="en-US" dirty="0"/>
              <a:t>Diagram the application / product</a:t>
            </a:r>
          </a:p>
          <a:p>
            <a:r>
              <a:rPr lang="en-US" dirty="0"/>
              <a:t>Identify areas of “interest” from a security perspective</a:t>
            </a:r>
          </a:p>
          <a:p>
            <a:r>
              <a:rPr lang="en-US" dirty="0"/>
              <a:t>Use the EOP game to come up with vulnerabilities</a:t>
            </a:r>
          </a:p>
        </p:txBody>
      </p:sp>
    </p:spTree>
    <p:extLst>
      <p:ext uri="{BB962C8B-B14F-4D97-AF65-F5344CB8AC3E}">
        <p14:creationId xmlns:p14="http://schemas.microsoft.com/office/powerpoint/2010/main" val="46086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7B96-199D-92C7-4661-869EC36EBC27}"/>
              </a:ext>
            </a:extLst>
          </p:cNvPr>
          <p:cNvSpPr>
            <a:spLocks noGrp="1"/>
          </p:cNvSpPr>
          <p:nvPr>
            <p:ph type="title"/>
          </p:nvPr>
        </p:nvSpPr>
        <p:spPr>
          <a:xfrm>
            <a:off x="268942" y="329266"/>
            <a:ext cx="3765176" cy="1325563"/>
          </a:xfrm>
        </p:spPr>
        <p:txBody>
          <a:bodyPr>
            <a:normAutofit/>
          </a:bodyPr>
          <a:lstStyle/>
          <a:p>
            <a:r>
              <a:rPr lang="en-US" dirty="0"/>
              <a:t>EOP Game – Sample Cards</a:t>
            </a:r>
          </a:p>
        </p:txBody>
      </p:sp>
      <p:pic>
        <p:nvPicPr>
          <p:cNvPr id="2050" name="Picture 2">
            <a:extLst>
              <a:ext uri="{FF2B5EF4-FFF2-40B4-BE49-F238E27FC236}">
                <a16:creationId xmlns:a16="http://schemas.microsoft.com/office/drawing/2014/main" id="{31BE76C7-C055-2F93-8591-26001D081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553" y="329266"/>
            <a:ext cx="8083644" cy="6682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6A8F7E-FB45-69EB-FC45-17B97718AB7B}"/>
              </a:ext>
            </a:extLst>
          </p:cNvPr>
          <p:cNvSpPr txBox="1"/>
          <p:nvPr/>
        </p:nvSpPr>
        <p:spPr>
          <a:xfrm>
            <a:off x="439270" y="5208494"/>
            <a:ext cx="2725271" cy="923330"/>
          </a:xfrm>
          <a:prstGeom prst="rect">
            <a:avLst/>
          </a:prstGeom>
          <a:noFill/>
        </p:spPr>
        <p:txBody>
          <a:bodyPr wrap="square" rtlCol="0">
            <a:spAutoFit/>
          </a:bodyPr>
          <a:lstStyle/>
          <a:p>
            <a:r>
              <a:rPr lang="en-US" dirty="0"/>
              <a:t>Cards are available as physical cards or online versions for remote teams</a:t>
            </a:r>
          </a:p>
        </p:txBody>
      </p:sp>
    </p:spTree>
    <p:extLst>
      <p:ext uri="{BB962C8B-B14F-4D97-AF65-F5344CB8AC3E}">
        <p14:creationId xmlns:p14="http://schemas.microsoft.com/office/powerpoint/2010/main" val="230896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6AE3-69E7-B04B-B04F-ADA3F774BE13}"/>
              </a:ext>
            </a:extLst>
          </p:cNvPr>
          <p:cNvSpPr>
            <a:spLocks noGrp="1"/>
          </p:cNvSpPr>
          <p:nvPr>
            <p:ph type="title"/>
          </p:nvPr>
        </p:nvSpPr>
        <p:spPr/>
        <p:txBody>
          <a:bodyPr/>
          <a:lstStyle/>
          <a:p>
            <a:r>
              <a:rPr lang="en-US" dirty="0"/>
              <a:t>Dealing with the threats</a:t>
            </a:r>
          </a:p>
        </p:txBody>
      </p:sp>
      <p:sp>
        <p:nvSpPr>
          <p:cNvPr id="3" name="Content Placeholder 2">
            <a:extLst>
              <a:ext uri="{FF2B5EF4-FFF2-40B4-BE49-F238E27FC236}">
                <a16:creationId xmlns:a16="http://schemas.microsoft.com/office/drawing/2014/main" id="{347FDEA5-D739-274E-9984-0376303DD4E1}"/>
              </a:ext>
            </a:extLst>
          </p:cNvPr>
          <p:cNvSpPr>
            <a:spLocks noGrp="1"/>
          </p:cNvSpPr>
          <p:nvPr>
            <p:ph idx="1"/>
          </p:nvPr>
        </p:nvSpPr>
        <p:spPr/>
        <p:txBody>
          <a:bodyPr/>
          <a:lstStyle/>
          <a:p>
            <a:r>
              <a:rPr lang="en-US" dirty="0"/>
              <a:t>Mitigate the threat: Make it harder to take advantage of the threat, i.e. add passwords, password controls, etc. (</a:t>
            </a:r>
            <a:r>
              <a:rPr lang="en-US" b="1" dirty="0"/>
              <a:t>This should be the default way of dealing with threats</a:t>
            </a:r>
            <a:r>
              <a:rPr lang="en-US" dirty="0"/>
              <a:t>)</a:t>
            </a:r>
          </a:p>
          <a:p>
            <a:r>
              <a:rPr lang="en-US" dirty="0"/>
              <a:t>Eliminate the threat: Eliminate unneeded features / interfaces, move to a more secure channel, etc.</a:t>
            </a:r>
          </a:p>
          <a:p>
            <a:r>
              <a:rPr lang="en-US" dirty="0"/>
              <a:t>Transfer the threat: Shift the task to another process (i.e. authentication), move the trust boundary, etc.</a:t>
            </a:r>
          </a:p>
          <a:p>
            <a:r>
              <a:rPr lang="en-US" dirty="0"/>
              <a:t>Accept the risk: Accept the risk, assure you have appropriate controls in place and move on.</a:t>
            </a:r>
          </a:p>
        </p:txBody>
      </p:sp>
    </p:spTree>
    <p:extLst>
      <p:ext uri="{BB962C8B-B14F-4D97-AF65-F5344CB8AC3E}">
        <p14:creationId xmlns:p14="http://schemas.microsoft.com/office/powerpoint/2010/main" val="422638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t;b&gt;Threat Modeling&lt;/b&gt; - Secodis GmbH">
            <a:extLst>
              <a:ext uri="{FF2B5EF4-FFF2-40B4-BE49-F238E27FC236}">
                <a16:creationId xmlns:a16="http://schemas.microsoft.com/office/drawing/2014/main" id="{759ACF05-D335-2EC9-2696-271CCBD5A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813" y="192718"/>
            <a:ext cx="4292187" cy="32362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FB1B61-7A5B-6843-BF86-36BBDF6F66A5}"/>
              </a:ext>
            </a:extLst>
          </p:cNvPr>
          <p:cNvSpPr>
            <a:spLocks noGrp="1"/>
          </p:cNvSpPr>
          <p:nvPr>
            <p:ph type="title"/>
          </p:nvPr>
        </p:nvSpPr>
        <p:spPr>
          <a:xfrm>
            <a:off x="373380" y="405130"/>
            <a:ext cx="3947160" cy="752475"/>
          </a:xfrm>
        </p:spPr>
        <p:txBody>
          <a:bodyPr/>
          <a:lstStyle/>
          <a:p>
            <a:r>
              <a:rPr lang="en-US" dirty="0"/>
              <a:t>Diagramming</a:t>
            </a:r>
          </a:p>
        </p:txBody>
      </p:sp>
      <p:sp>
        <p:nvSpPr>
          <p:cNvPr id="3" name="Content Placeholder 2">
            <a:extLst>
              <a:ext uri="{FF2B5EF4-FFF2-40B4-BE49-F238E27FC236}">
                <a16:creationId xmlns:a16="http://schemas.microsoft.com/office/drawing/2014/main" id="{D51C3791-68F3-F64A-A8D4-BC21495F7FEF}"/>
              </a:ext>
            </a:extLst>
          </p:cNvPr>
          <p:cNvSpPr>
            <a:spLocks noGrp="1"/>
          </p:cNvSpPr>
          <p:nvPr>
            <p:ph idx="1"/>
          </p:nvPr>
        </p:nvSpPr>
        <p:spPr>
          <a:xfrm>
            <a:off x="373380" y="1368425"/>
            <a:ext cx="8064564" cy="5124450"/>
          </a:xfrm>
        </p:spPr>
        <p:txBody>
          <a:bodyPr>
            <a:normAutofit/>
          </a:bodyPr>
          <a:lstStyle/>
          <a:p>
            <a:r>
              <a:rPr lang="en-US" dirty="0"/>
              <a:t>Focus on data flow, not control flow</a:t>
            </a:r>
          </a:p>
          <a:p>
            <a:r>
              <a:rPr lang="en-US" dirty="0"/>
              <a:t>Show all use cases of "sometimes" or "also", </a:t>
            </a:r>
            <a:r>
              <a:rPr lang="en-US" dirty="0" err="1"/>
              <a:t>i.e</a:t>
            </a:r>
            <a:r>
              <a:rPr lang="en-US" dirty="0"/>
              <a:t> if the app sometimes uses SSL and sometimes plain HTTP, indicate it as such</a:t>
            </a:r>
          </a:p>
          <a:p>
            <a:r>
              <a:rPr lang="en-US" dirty="0"/>
              <a:t>If you need more detail, draw it in</a:t>
            </a:r>
          </a:p>
          <a:p>
            <a:r>
              <a:rPr lang="en-US" dirty="0"/>
              <a:t>Include all the places where data is written and who / what uses it</a:t>
            </a:r>
          </a:p>
          <a:p>
            <a:r>
              <a:rPr lang="en-US" dirty="0"/>
              <a:t>The diagram should tell a story</a:t>
            </a:r>
          </a:p>
          <a:p>
            <a:r>
              <a:rPr lang="en-US" dirty="0"/>
              <a:t>Don't draw an eye chart, if it is too complex, create sub diagrams and reference those</a:t>
            </a:r>
          </a:p>
        </p:txBody>
      </p:sp>
    </p:spTree>
    <p:extLst>
      <p:ext uri="{BB962C8B-B14F-4D97-AF65-F5344CB8AC3E}">
        <p14:creationId xmlns:p14="http://schemas.microsoft.com/office/powerpoint/2010/main" val="400459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D000-9C57-2B4B-94F6-E437221FEF3F}"/>
              </a:ext>
            </a:extLst>
          </p:cNvPr>
          <p:cNvSpPr>
            <a:spLocks noGrp="1"/>
          </p:cNvSpPr>
          <p:nvPr>
            <p:ph type="title"/>
          </p:nvPr>
        </p:nvSpPr>
        <p:spPr/>
        <p:txBody>
          <a:bodyPr/>
          <a:lstStyle/>
          <a:p>
            <a:r>
              <a:rPr lang="en-US" dirty="0"/>
              <a:t>Completing &amp; Checking the Threat Model</a:t>
            </a:r>
          </a:p>
        </p:txBody>
      </p:sp>
      <p:sp>
        <p:nvSpPr>
          <p:cNvPr id="3" name="Content Placeholder 2">
            <a:extLst>
              <a:ext uri="{FF2B5EF4-FFF2-40B4-BE49-F238E27FC236}">
                <a16:creationId xmlns:a16="http://schemas.microsoft.com/office/drawing/2014/main" id="{49ACFB5D-49DF-5443-9D0F-87EA76102043}"/>
              </a:ext>
            </a:extLst>
          </p:cNvPr>
          <p:cNvSpPr>
            <a:spLocks noGrp="1"/>
          </p:cNvSpPr>
          <p:nvPr>
            <p:ph idx="1"/>
          </p:nvPr>
        </p:nvSpPr>
        <p:spPr/>
        <p:txBody>
          <a:bodyPr>
            <a:normAutofit lnSpcReduction="10000"/>
          </a:bodyPr>
          <a:lstStyle/>
          <a:p>
            <a:endParaRPr lang="en-US" dirty="0"/>
          </a:p>
          <a:p>
            <a:r>
              <a:rPr lang="en-US" dirty="0"/>
              <a:t>Add the threat type and proposed mitigation(s).</a:t>
            </a:r>
          </a:p>
          <a:p>
            <a:endParaRPr lang="en-US" dirty="0"/>
          </a:p>
          <a:p>
            <a:r>
              <a:rPr lang="en-US" dirty="0"/>
              <a:t>Is it complete?</a:t>
            </a:r>
          </a:p>
          <a:p>
            <a:r>
              <a:rPr lang="en-US" dirty="0"/>
              <a:t>Is it accurate?</a:t>
            </a:r>
          </a:p>
          <a:p>
            <a:r>
              <a:rPr lang="en-US" dirty="0"/>
              <a:t>Does it cover all the security decisions made?</a:t>
            </a:r>
          </a:p>
          <a:p>
            <a:r>
              <a:rPr lang="en-US" dirty="0"/>
              <a:t>Can we start the next version of this diagram without any changes?</a:t>
            </a:r>
          </a:p>
          <a:p>
            <a:r>
              <a:rPr lang="en-US" dirty="0"/>
              <a:t>If everyone agrees, your diagram / model is sufficiently up to date, if not update it until complete</a:t>
            </a:r>
          </a:p>
          <a:p>
            <a:endParaRPr lang="en-US" dirty="0"/>
          </a:p>
        </p:txBody>
      </p:sp>
    </p:spTree>
    <p:extLst>
      <p:ext uri="{BB962C8B-B14F-4D97-AF65-F5344CB8AC3E}">
        <p14:creationId xmlns:p14="http://schemas.microsoft.com/office/powerpoint/2010/main" val="48943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F4C4-A811-F346-9DE1-8F9862B4E531}"/>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F2D32787-1E76-D649-B9F4-04317EDDE722}"/>
              </a:ext>
            </a:extLst>
          </p:cNvPr>
          <p:cNvSpPr>
            <a:spLocks noGrp="1"/>
          </p:cNvSpPr>
          <p:nvPr>
            <p:ph idx="1"/>
          </p:nvPr>
        </p:nvSpPr>
        <p:spPr>
          <a:xfrm>
            <a:off x="838200" y="1825625"/>
            <a:ext cx="5562600" cy="4351338"/>
          </a:xfrm>
        </p:spPr>
        <p:txBody>
          <a:bodyPr/>
          <a:lstStyle/>
          <a:p>
            <a:endParaRPr lang="en-US" dirty="0"/>
          </a:p>
          <a:p>
            <a:r>
              <a:rPr lang="en-US" dirty="0"/>
              <a:t>Did we find all the threats we should?</a:t>
            </a:r>
          </a:p>
          <a:p>
            <a:r>
              <a:rPr lang="en-US" dirty="0"/>
              <a:t>Are we doing the right thing for each threat?</a:t>
            </a:r>
          </a:p>
          <a:p>
            <a:r>
              <a:rPr lang="en-US" dirty="0"/>
              <a:t>Create tests (either manual or automated) to detect the threat(s) identified</a:t>
            </a:r>
          </a:p>
        </p:txBody>
      </p:sp>
      <p:pic>
        <p:nvPicPr>
          <p:cNvPr id="8194" name="Picture 2" descr="Implementing &lt;b&gt;Threat Modeling&lt;/b&gt; with DevOps">
            <a:extLst>
              <a:ext uri="{FF2B5EF4-FFF2-40B4-BE49-F238E27FC236}">
                <a16:creationId xmlns:a16="http://schemas.microsoft.com/office/drawing/2014/main" id="{0FCB5E01-1262-DED9-B18F-154577C3A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467" y="965199"/>
            <a:ext cx="5960533" cy="491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84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reat_modeling">
            <a:extLst>
              <a:ext uri="{FF2B5EF4-FFF2-40B4-BE49-F238E27FC236}">
                <a16:creationId xmlns:a16="http://schemas.microsoft.com/office/drawing/2014/main" id="{0C32A82F-5C0C-6826-ED6B-3047E45C0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40" y="82873"/>
            <a:ext cx="11733672" cy="66001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A9D9E2-4E17-7A2B-A05D-477419A77F8E}"/>
              </a:ext>
            </a:extLst>
          </p:cNvPr>
          <p:cNvSpPr>
            <a:spLocks noGrp="1"/>
          </p:cNvSpPr>
          <p:nvPr>
            <p:ph type="ctrTitle"/>
          </p:nvPr>
        </p:nvSpPr>
        <p:spPr>
          <a:xfrm>
            <a:off x="3200058" y="3947356"/>
            <a:ext cx="6508098" cy="756724"/>
          </a:xfrm>
        </p:spPr>
        <p:txBody>
          <a:bodyPr>
            <a:normAutofit/>
          </a:bodyPr>
          <a:lstStyle/>
          <a:p>
            <a:r>
              <a:rPr lang="en-US" sz="3200" b="1" dirty="0"/>
              <a:t>why, what, when, how &amp; more</a:t>
            </a:r>
          </a:p>
        </p:txBody>
      </p:sp>
      <p:sp>
        <p:nvSpPr>
          <p:cNvPr id="3" name="Subtitle 2">
            <a:extLst>
              <a:ext uri="{FF2B5EF4-FFF2-40B4-BE49-F238E27FC236}">
                <a16:creationId xmlns:a16="http://schemas.microsoft.com/office/drawing/2014/main" id="{7E919C3D-A76E-E211-C81F-C44F7A8B80D9}"/>
              </a:ext>
            </a:extLst>
          </p:cNvPr>
          <p:cNvSpPr>
            <a:spLocks noGrp="1"/>
          </p:cNvSpPr>
          <p:nvPr>
            <p:ph type="subTitle" idx="1"/>
          </p:nvPr>
        </p:nvSpPr>
        <p:spPr>
          <a:xfrm>
            <a:off x="5263300" y="4704080"/>
            <a:ext cx="2091832" cy="934720"/>
          </a:xfrm>
        </p:spPr>
        <p:txBody>
          <a:bodyPr>
            <a:normAutofit fontScale="70000" lnSpcReduction="20000"/>
          </a:bodyPr>
          <a:lstStyle/>
          <a:p>
            <a:r>
              <a:rPr lang="en-US" dirty="0"/>
              <a:t>A brief primer</a:t>
            </a:r>
          </a:p>
          <a:p>
            <a:r>
              <a:rPr lang="en-US" dirty="0"/>
              <a:t>by</a:t>
            </a:r>
          </a:p>
          <a:p>
            <a:r>
              <a:rPr lang="en-US" dirty="0"/>
              <a:t>Derek Hill</a:t>
            </a:r>
          </a:p>
        </p:txBody>
      </p:sp>
      <p:sp>
        <p:nvSpPr>
          <p:cNvPr id="4" name="TextBox 3">
            <a:extLst>
              <a:ext uri="{FF2B5EF4-FFF2-40B4-BE49-F238E27FC236}">
                <a16:creationId xmlns:a16="http://schemas.microsoft.com/office/drawing/2014/main" id="{A2EF2DB4-9F22-D00C-7A66-8A7A32CDD609}"/>
              </a:ext>
            </a:extLst>
          </p:cNvPr>
          <p:cNvSpPr txBox="1"/>
          <p:nvPr/>
        </p:nvSpPr>
        <p:spPr>
          <a:xfrm>
            <a:off x="8637029" y="6436843"/>
            <a:ext cx="1071127" cy="246221"/>
          </a:xfrm>
          <a:prstGeom prst="rect">
            <a:avLst/>
          </a:prstGeom>
          <a:noFill/>
        </p:spPr>
        <p:txBody>
          <a:bodyPr wrap="none" rtlCol="0">
            <a:spAutoFit/>
          </a:bodyPr>
          <a:lstStyle/>
          <a:p>
            <a:r>
              <a:rPr lang="en-US" sz="1000" dirty="0"/>
              <a:t>Image: Microsoft</a:t>
            </a:r>
          </a:p>
        </p:txBody>
      </p:sp>
    </p:spTree>
    <p:extLst>
      <p:ext uri="{BB962C8B-B14F-4D97-AF65-F5344CB8AC3E}">
        <p14:creationId xmlns:p14="http://schemas.microsoft.com/office/powerpoint/2010/main" val="1125075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6244-4E57-BA7E-2331-F51B000E79EA}"/>
              </a:ext>
            </a:extLst>
          </p:cNvPr>
          <p:cNvSpPr>
            <a:spLocks noGrp="1"/>
          </p:cNvSpPr>
          <p:nvPr>
            <p:ph type="title"/>
          </p:nvPr>
        </p:nvSpPr>
        <p:spPr>
          <a:xfrm>
            <a:off x="838200" y="365125"/>
            <a:ext cx="10515600" cy="864235"/>
          </a:xfrm>
        </p:spPr>
        <p:txBody>
          <a:bodyPr>
            <a:normAutofit fontScale="90000"/>
          </a:bodyPr>
          <a:lstStyle/>
          <a:p>
            <a:r>
              <a:rPr lang="en-US" dirty="0"/>
              <a:t>Threat Modeling in practice (previous employers)</a:t>
            </a:r>
          </a:p>
        </p:txBody>
      </p:sp>
      <p:sp>
        <p:nvSpPr>
          <p:cNvPr id="3" name="Content Placeholder 2">
            <a:extLst>
              <a:ext uri="{FF2B5EF4-FFF2-40B4-BE49-F238E27FC236}">
                <a16:creationId xmlns:a16="http://schemas.microsoft.com/office/drawing/2014/main" id="{B3631513-DA41-1E83-3478-9EFF4B54D135}"/>
              </a:ext>
            </a:extLst>
          </p:cNvPr>
          <p:cNvSpPr>
            <a:spLocks noGrp="1"/>
          </p:cNvSpPr>
          <p:nvPr>
            <p:ph idx="1"/>
          </p:nvPr>
        </p:nvSpPr>
        <p:spPr>
          <a:xfrm>
            <a:off x="838200" y="1544320"/>
            <a:ext cx="10673080" cy="4948555"/>
          </a:xfrm>
        </p:spPr>
        <p:txBody>
          <a:bodyPr>
            <a:normAutofit/>
          </a:bodyPr>
          <a:lstStyle/>
          <a:p>
            <a:r>
              <a:rPr lang="en-US" dirty="0"/>
              <a:t>It is not a drop in process, requires a security first Mindshift</a:t>
            </a:r>
          </a:p>
          <a:p>
            <a:pPr lvl="1"/>
            <a:r>
              <a:rPr lang="en-US" dirty="0"/>
              <a:t>Developers want to write more secure code, but also want help (not easy to ask for).</a:t>
            </a:r>
          </a:p>
          <a:p>
            <a:pPr lvl="1"/>
            <a:r>
              <a:rPr lang="en-US" dirty="0"/>
              <a:t>Threat modeling should be part of your routine development lifecycle, enabling you to progressively refine your threat model and further reduce risk.</a:t>
            </a:r>
          </a:p>
          <a:p>
            <a:pPr lvl="1"/>
            <a:r>
              <a:rPr lang="en-US" dirty="0"/>
              <a:t>Initially it can seem like an expensive shift, multiple </a:t>
            </a:r>
            <a:r>
              <a:rPr lang="en-US" dirty="0" err="1"/>
              <a:t>devs</a:t>
            </a:r>
            <a:r>
              <a:rPr lang="en-US" dirty="0"/>
              <a:t>, security people in meetings discussing a future product.</a:t>
            </a:r>
          </a:p>
          <a:p>
            <a:r>
              <a:rPr lang="en-US" dirty="0"/>
              <a:t>It is easier to learn with new features in existing application as there is familiarity, vs. a completely new application or revisiting an existing legacy application.</a:t>
            </a:r>
          </a:p>
          <a:p>
            <a:r>
              <a:rPr lang="en-US" dirty="0"/>
              <a:t>Make the experience fun, if in person, do this with pizza or other food</a:t>
            </a:r>
          </a:p>
          <a:p>
            <a:pPr marL="457200" lvl="1" indent="0">
              <a:buNone/>
            </a:pPr>
            <a:endParaRPr lang="en-US" dirty="0"/>
          </a:p>
        </p:txBody>
      </p:sp>
    </p:spTree>
    <p:extLst>
      <p:ext uri="{BB962C8B-B14F-4D97-AF65-F5344CB8AC3E}">
        <p14:creationId xmlns:p14="http://schemas.microsoft.com/office/powerpoint/2010/main" val="4107894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C0DDB-090D-AD77-E25B-02C3B3E0A6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943047-465F-704F-1915-8797619A1DCC}"/>
              </a:ext>
            </a:extLst>
          </p:cNvPr>
          <p:cNvSpPr>
            <a:spLocks noGrp="1"/>
          </p:cNvSpPr>
          <p:nvPr>
            <p:ph type="title"/>
          </p:nvPr>
        </p:nvSpPr>
        <p:spPr>
          <a:xfrm>
            <a:off x="838200" y="365125"/>
            <a:ext cx="10515600" cy="864235"/>
          </a:xfrm>
        </p:spPr>
        <p:txBody>
          <a:bodyPr>
            <a:normAutofit/>
          </a:bodyPr>
          <a:lstStyle/>
          <a:p>
            <a:r>
              <a:rPr lang="en-US" dirty="0"/>
              <a:t>Threat Modeling in practice - </a:t>
            </a:r>
            <a:r>
              <a:rPr lang="en-US" dirty="0" err="1"/>
              <a:t>cont</a:t>
            </a:r>
            <a:endParaRPr lang="en-US" dirty="0"/>
          </a:p>
        </p:txBody>
      </p:sp>
      <p:sp>
        <p:nvSpPr>
          <p:cNvPr id="3" name="Content Placeholder 2">
            <a:extLst>
              <a:ext uri="{FF2B5EF4-FFF2-40B4-BE49-F238E27FC236}">
                <a16:creationId xmlns:a16="http://schemas.microsoft.com/office/drawing/2014/main" id="{D4A2D010-9E2F-DD89-4F0E-A57C91537383}"/>
              </a:ext>
            </a:extLst>
          </p:cNvPr>
          <p:cNvSpPr>
            <a:spLocks noGrp="1"/>
          </p:cNvSpPr>
          <p:nvPr>
            <p:ph idx="1"/>
          </p:nvPr>
        </p:nvSpPr>
        <p:spPr>
          <a:xfrm>
            <a:off x="838200" y="1391920"/>
            <a:ext cx="10673080" cy="5100955"/>
          </a:xfrm>
        </p:spPr>
        <p:txBody>
          <a:bodyPr>
            <a:normAutofit/>
          </a:bodyPr>
          <a:lstStyle/>
          <a:p>
            <a:r>
              <a:rPr lang="en-US" dirty="0"/>
              <a:t>Focus on feasible threats and low hanging fruit, not the extreme scenario (those can come later) – goal here is cost &amp; risk reduction</a:t>
            </a:r>
          </a:p>
          <a:p>
            <a:r>
              <a:rPr lang="en-US" b="1" dirty="0">
                <a:solidFill>
                  <a:srgbClr val="FF0000"/>
                </a:solidFill>
              </a:rPr>
              <a:t>IF</a:t>
            </a:r>
            <a:r>
              <a:rPr lang="en-US" b="1" dirty="0"/>
              <a:t> </a:t>
            </a:r>
            <a:r>
              <a:rPr lang="en-US" dirty="0"/>
              <a:t>you have to choose, focus on the applications with the greatest risk – generally external facing, containing sensitive data or can cause physical harm / damage</a:t>
            </a:r>
          </a:p>
          <a:p>
            <a:r>
              <a:rPr lang="en-US" dirty="0"/>
              <a:t>Previous Threat Models can be used to measure the effectiveness. For example, if bugs are filed after a release of a feature/epic that was threat modeled, you can take that as an opportunity to revisit the previously generated Threat Model to see if something was missed OR if it was listed, but the approach taken was not sufficient to mitigate the identified threat. These kind of issues can be used to further fine tune / improve the threat modeling methods being used.</a:t>
            </a:r>
          </a:p>
          <a:p>
            <a:pPr lvl="1"/>
            <a:endParaRPr lang="en-US" dirty="0"/>
          </a:p>
        </p:txBody>
      </p:sp>
    </p:spTree>
    <p:extLst>
      <p:ext uri="{BB962C8B-B14F-4D97-AF65-F5344CB8AC3E}">
        <p14:creationId xmlns:p14="http://schemas.microsoft.com/office/powerpoint/2010/main" val="3227835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C69D-0A20-0C7B-B313-4DE802076075}"/>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3E463FD-62E8-DBFB-1B90-7F8C80EED62B}"/>
              </a:ext>
            </a:extLst>
          </p:cNvPr>
          <p:cNvSpPr>
            <a:spLocks noGrp="1"/>
          </p:cNvSpPr>
          <p:nvPr>
            <p:ph idx="1"/>
          </p:nvPr>
        </p:nvSpPr>
        <p:spPr>
          <a:xfrm>
            <a:off x="838200" y="1825624"/>
            <a:ext cx="10515600" cy="4575175"/>
          </a:xfrm>
        </p:spPr>
        <p:txBody>
          <a:bodyPr>
            <a:normAutofit fontScale="92500" lnSpcReduction="10000"/>
          </a:bodyPr>
          <a:lstStyle/>
          <a:p>
            <a:r>
              <a:rPr lang="en-US" dirty="0"/>
              <a:t>Time objections (don’t have time to spare x </a:t>
            </a:r>
            <a:r>
              <a:rPr lang="en-US" dirty="0" err="1"/>
              <a:t>devs</a:t>
            </a:r>
            <a:r>
              <a:rPr lang="en-US" dirty="0"/>
              <a:t> for y hours)</a:t>
            </a:r>
          </a:p>
          <a:p>
            <a:r>
              <a:rPr lang="en-US" dirty="0"/>
              <a:t>Security is causing me grief (preventing me from writing code)</a:t>
            </a:r>
          </a:p>
          <a:p>
            <a:r>
              <a:rPr lang="en-US" dirty="0"/>
              <a:t>No instant gratification (this is an investment in the future)</a:t>
            </a:r>
          </a:p>
          <a:p>
            <a:r>
              <a:rPr lang="en-US" dirty="0"/>
              <a:t>Distributed teams (can be challenging to have teams meet)</a:t>
            </a:r>
          </a:p>
          <a:p>
            <a:r>
              <a:rPr lang="en-US" dirty="0"/>
              <a:t>Lack of understanding – security risks</a:t>
            </a:r>
          </a:p>
          <a:p>
            <a:r>
              <a:rPr lang="en-US" dirty="0"/>
              <a:t>Lack of security education in CS majors (new grads / interns)</a:t>
            </a:r>
          </a:p>
          <a:p>
            <a:r>
              <a:rPr lang="en-US" dirty="0"/>
              <a:t>Lack of secure coding training programs inside of organization</a:t>
            </a:r>
          </a:p>
          <a:p>
            <a:r>
              <a:rPr lang="en-US" dirty="0"/>
              <a:t>Preference of tooling</a:t>
            </a:r>
          </a:p>
          <a:p>
            <a:r>
              <a:rPr lang="en-US" dirty="0"/>
              <a:t>Storage of threat models</a:t>
            </a:r>
          </a:p>
          <a:p>
            <a:r>
              <a:rPr lang="en-US" dirty="0"/>
              <a:t>Resistance to change</a:t>
            </a:r>
          </a:p>
        </p:txBody>
      </p:sp>
    </p:spTree>
    <p:extLst>
      <p:ext uri="{BB962C8B-B14F-4D97-AF65-F5344CB8AC3E}">
        <p14:creationId xmlns:p14="http://schemas.microsoft.com/office/powerpoint/2010/main" val="658884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59BF-8ADB-0E7B-5A0A-8A5AD0B7CBAD}"/>
              </a:ext>
            </a:extLst>
          </p:cNvPr>
          <p:cNvSpPr>
            <a:spLocks noGrp="1"/>
          </p:cNvSpPr>
          <p:nvPr>
            <p:ph type="title"/>
          </p:nvPr>
        </p:nvSpPr>
        <p:spPr/>
        <p:txBody>
          <a:bodyPr/>
          <a:lstStyle/>
          <a:p>
            <a:r>
              <a:rPr lang="en-US" dirty="0"/>
              <a:t>Questions &amp; Discussion</a:t>
            </a:r>
          </a:p>
        </p:txBody>
      </p:sp>
      <p:sp>
        <p:nvSpPr>
          <p:cNvPr id="3" name="Content Placeholder 2">
            <a:extLst>
              <a:ext uri="{FF2B5EF4-FFF2-40B4-BE49-F238E27FC236}">
                <a16:creationId xmlns:a16="http://schemas.microsoft.com/office/drawing/2014/main" id="{E1A6F286-559F-4845-A3A1-0F3416E1418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26334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F7B7-F30C-B1A9-5AC0-C0EF93FC595C}"/>
              </a:ext>
            </a:extLst>
          </p:cNvPr>
          <p:cNvSpPr>
            <a:spLocks noGrp="1"/>
          </p:cNvSpPr>
          <p:nvPr>
            <p:ph type="title"/>
          </p:nvPr>
        </p:nvSpPr>
        <p:spPr/>
        <p:txBody>
          <a:bodyPr/>
          <a:lstStyle/>
          <a:p>
            <a:r>
              <a:rPr lang="en-US" dirty="0"/>
              <a:t>Let’s Threat Model – lets pick some</a:t>
            </a:r>
          </a:p>
        </p:txBody>
      </p:sp>
      <p:sp>
        <p:nvSpPr>
          <p:cNvPr id="3" name="Content Placeholder 2">
            <a:extLst>
              <a:ext uri="{FF2B5EF4-FFF2-40B4-BE49-F238E27FC236}">
                <a16:creationId xmlns:a16="http://schemas.microsoft.com/office/drawing/2014/main" id="{96E5D3A7-B2CB-BA0C-4F7E-97469008F599}"/>
              </a:ext>
            </a:extLst>
          </p:cNvPr>
          <p:cNvSpPr>
            <a:spLocks noGrp="1"/>
          </p:cNvSpPr>
          <p:nvPr>
            <p:ph idx="1"/>
          </p:nvPr>
        </p:nvSpPr>
        <p:spPr/>
        <p:txBody>
          <a:bodyPr/>
          <a:lstStyle/>
          <a:p>
            <a:r>
              <a:rPr lang="en-US" dirty="0"/>
              <a:t>Example 1: Complete Application - Banking </a:t>
            </a:r>
          </a:p>
          <a:p>
            <a:r>
              <a:rPr lang="en-US" dirty="0"/>
              <a:t>Example 2: Complete Application - Website</a:t>
            </a:r>
          </a:p>
          <a:p>
            <a:r>
              <a:rPr lang="en-US" dirty="0"/>
              <a:t>Example 3: New Feature – Create Account</a:t>
            </a:r>
          </a:p>
          <a:p>
            <a:r>
              <a:rPr lang="en-US" dirty="0"/>
              <a:t>Example 4: Student provide AI related</a:t>
            </a:r>
          </a:p>
          <a:p>
            <a:pPr marL="0" indent="0">
              <a:buNone/>
            </a:pPr>
            <a:endParaRPr lang="en-US" dirty="0"/>
          </a:p>
        </p:txBody>
      </p:sp>
    </p:spTree>
    <p:extLst>
      <p:ext uri="{BB962C8B-B14F-4D97-AF65-F5344CB8AC3E}">
        <p14:creationId xmlns:p14="http://schemas.microsoft.com/office/powerpoint/2010/main" val="119656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3B4A-DB50-9E15-7008-5511F65220C3}"/>
              </a:ext>
            </a:extLst>
          </p:cNvPr>
          <p:cNvSpPr>
            <a:spLocks noGrp="1"/>
          </p:cNvSpPr>
          <p:nvPr>
            <p:ph type="title"/>
          </p:nvPr>
        </p:nvSpPr>
        <p:spPr/>
        <p:txBody>
          <a:bodyPr/>
          <a:lstStyle/>
          <a:p>
            <a:r>
              <a:rPr lang="en-US" dirty="0"/>
              <a:t>Banking App</a:t>
            </a:r>
          </a:p>
        </p:txBody>
      </p:sp>
      <p:pic>
        <p:nvPicPr>
          <p:cNvPr id="4" name="Picture 3">
            <a:extLst>
              <a:ext uri="{FF2B5EF4-FFF2-40B4-BE49-F238E27FC236}">
                <a16:creationId xmlns:a16="http://schemas.microsoft.com/office/drawing/2014/main" id="{BBF2E414-3433-07F5-FDC2-DDAB6B35611D}"/>
              </a:ext>
            </a:extLst>
          </p:cNvPr>
          <p:cNvPicPr>
            <a:picLocks noChangeAspect="1"/>
          </p:cNvPicPr>
          <p:nvPr/>
        </p:nvPicPr>
        <p:blipFill>
          <a:blip r:embed="rId2"/>
          <a:stretch>
            <a:fillRect/>
          </a:stretch>
        </p:blipFill>
        <p:spPr>
          <a:xfrm>
            <a:off x="3617685" y="1279979"/>
            <a:ext cx="7273471" cy="5233013"/>
          </a:xfrm>
          <a:prstGeom prst="rect">
            <a:avLst/>
          </a:prstGeom>
        </p:spPr>
      </p:pic>
    </p:spTree>
    <p:extLst>
      <p:ext uri="{BB962C8B-B14F-4D97-AF65-F5344CB8AC3E}">
        <p14:creationId xmlns:p14="http://schemas.microsoft.com/office/powerpoint/2010/main" val="384807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D5F2-1114-8B00-D689-94B46DB1939F}"/>
              </a:ext>
            </a:extLst>
          </p:cNvPr>
          <p:cNvSpPr>
            <a:spLocks noGrp="1"/>
          </p:cNvSpPr>
          <p:nvPr>
            <p:ph type="title"/>
          </p:nvPr>
        </p:nvSpPr>
        <p:spPr/>
        <p:txBody>
          <a:bodyPr/>
          <a:lstStyle/>
          <a:p>
            <a:r>
              <a:rPr lang="en-US" dirty="0"/>
              <a:t>Website (3 tier) + financial data</a:t>
            </a:r>
          </a:p>
        </p:txBody>
      </p:sp>
      <p:pic>
        <p:nvPicPr>
          <p:cNvPr id="4" name="Picture 3">
            <a:extLst>
              <a:ext uri="{FF2B5EF4-FFF2-40B4-BE49-F238E27FC236}">
                <a16:creationId xmlns:a16="http://schemas.microsoft.com/office/drawing/2014/main" id="{FDB5B1E1-52A3-3D0E-95B6-140F09224A76}"/>
              </a:ext>
            </a:extLst>
          </p:cNvPr>
          <p:cNvPicPr>
            <a:picLocks noChangeAspect="1"/>
          </p:cNvPicPr>
          <p:nvPr/>
        </p:nvPicPr>
        <p:blipFill>
          <a:blip r:embed="rId2"/>
          <a:stretch>
            <a:fillRect/>
          </a:stretch>
        </p:blipFill>
        <p:spPr>
          <a:xfrm>
            <a:off x="3613150" y="1560058"/>
            <a:ext cx="7016750" cy="4668785"/>
          </a:xfrm>
          <a:prstGeom prst="rect">
            <a:avLst/>
          </a:prstGeom>
        </p:spPr>
      </p:pic>
    </p:spTree>
    <p:extLst>
      <p:ext uri="{BB962C8B-B14F-4D97-AF65-F5344CB8AC3E}">
        <p14:creationId xmlns:p14="http://schemas.microsoft.com/office/powerpoint/2010/main" val="3606943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91A1-92CB-3E85-B3BF-6FC982326C4C}"/>
              </a:ext>
            </a:extLst>
          </p:cNvPr>
          <p:cNvSpPr>
            <a:spLocks noGrp="1"/>
          </p:cNvSpPr>
          <p:nvPr>
            <p:ph type="title"/>
          </p:nvPr>
        </p:nvSpPr>
        <p:spPr/>
        <p:txBody>
          <a:bodyPr/>
          <a:lstStyle/>
          <a:p>
            <a:r>
              <a:rPr lang="en-US" dirty="0"/>
              <a:t>Feature – create account</a:t>
            </a:r>
          </a:p>
        </p:txBody>
      </p:sp>
      <p:pic>
        <p:nvPicPr>
          <p:cNvPr id="4" name="Picture 3">
            <a:extLst>
              <a:ext uri="{FF2B5EF4-FFF2-40B4-BE49-F238E27FC236}">
                <a16:creationId xmlns:a16="http://schemas.microsoft.com/office/drawing/2014/main" id="{6638ED10-9866-E0A0-0226-FDF42B56C450}"/>
              </a:ext>
            </a:extLst>
          </p:cNvPr>
          <p:cNvPicPr>
            <a:picLocks noChangeAspect="1"/>
          </p:cNvPicPr>
          <p:nvPr/>
        </p:nvPicPr>
        <p:blipFill>
          <a:blip r:embed="rId2"/>
          <a:stretch>
            <a:fillRect/>
          </a:stretch>
        </p:blipFill>
        <p:spPr>
          <a:xfrm>
            <a:off x="3890735" y="1557791"/>
            <a:ext cx="7166960" cy="4935083"/>
          </a:xfrm>
          <a:prstGeom prst="rect">
            <a:avLst/>
          </a:prstGeom>
        </p:spPr>
      </p:pic>
    </p:spTree>
    <p:extLst>
      <p:ext uri="{BB962C8B-B14F-4D97-AF65-F5344CB8AC3E}">
        <p14:creationId xmlns:p14="http://schemas.microsoft.com/office/powerpoint/2010/main" val="4204227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ECF7-2145-D592-E237-C0DF6985F279}"/>
              </a:ext>
            </a:extLst>
          </p:cNvPr>
          <p:cNvSpPr>
            <a:spLocks noGrp="1"/>
          </p:cNvSpPr>
          <p:nvPr>
            <p:ph type="title"/>
          </p:nvPr>
        </p:nvSpPr>
        <p:spPr/>
        <p:txBody>
          <a:bodyPr/>
          <a:lstStyle/>
          <a:p>
            <a:r>
              <a:rPr lang="en-US" dirty="0"/>
              <a:t>Student Example – you provide examples</a:t>
            </a:r>
          </a:p>
        </p:txBody>
      </p:sp>
      <p:sp>
        <p:nvSpPr>
          <p:cNvPr id="3" name="Content Placeholder 2">
            <a:extLst>
              <a:ext uri="{FF2B5EF4-FFF2-40B4-BE49-F238E27FC236}">
                <a16:creationId xmlns:a16="http://schemas.microsoft.com/office/drawing/2014/main" id="{8901717C-C61A-5011-ED43-B357DA263D32}"/>
              </a:ext>
            </a:extLst>
          </p:cNvPr>
          <p:cNvSpPr>
            <a:spLocks noGrp="1"/>
          </p:cNvSpPr>
          <p:nvPr>
            <p:ph idx="1"/>
          </p:nvPr>
        </p:nvSpPr>
        <p:spPr/>
        <p:txBody>
          <a:bodyPr/>
          <a:lstStyle/>
          <a:p>
            <a:r>
              <a:rPr lang="en-US" dirty="0"/>
              <a:t>AI chatbot</a:t>
            </a:r>
          </a:p>
          <a:p>
            <a:r>
              <a:rPr lang="en-US" dirty="0"/>
              <a:t>ML decision making process</a:t>
            </a:r>
          </a:p>
          <a:p>
            <a:r>
              <a:rPr lang="en-US" dirty="0"/>
              <a:t>???</a:t>
            </a:r>
          </a:p>
          <a:p>
            <a:endParaRPr lang="en-US" dirty="0"/>
          </a:p>
        </p:txBody>
      </p:sp>
    </p:spTree>
    <p:extLst>
      <p:ext uri="{BB962C8B-B14F-4D97-AF65-F5344CB8AC3E}">
        <p14:creationId xmlns:p14="http://schemas.microsoft.com/office/powerpoint/2010/main" val="1111195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7A79-E2D6-9741-9C10-71D89DC0F611}"/>
              </a:ext>
            </a:extLst>
          </p:cNvPr>
          <p:cNvSpPr>
            <a:spLocks noGrp="1"/>
          </p:cNvSpPr>
          <p:nvPr>
            <p:ph type="title"/>
          </p:nvPr>
        </p:nvSpPr>
        <p:spPr/>
        <p:txBody>
          <a:bodyPr/>
          <a:lstStyle/>
          <a:p>
            <a:r>
              <a:rPr lang="en-US" dirty="0"/>
              <a:t>Tools to help</a:t>
            </a:r>
          </a:p>
        </p:txBody>
      </p:sp>
      <p:sp>
        <p:nvSpPr>
          <p:cNvPr id="3" name="Content Placeholder 2">
            <a:extLst>
              <a:ext uri="{FF2B5EF4-FFF2-40B4-BE49-F238E27FC236}">
                <a16:creationId xmlns:a16="http://schemas.microsoft.com/office/drawing/2014/main" id="{CB1E20D7-F088-5A41-B2EC-ECC6830AE1E9}"/>
              </a:ext>
            </a:extLst>
          </p:cNvPr>
          <p:cNvSpPr>
            <a:spLocks noGrp="1"/>
          </p:cNvSpPr>
          <p:nvPr>
            <p:ph idx="1"/>
          </p:nvPr>
        </p:nvSpPr>
        <p:spPr/>
        <p:txBody>
          <a:bodyPr>
            <a:normAutofit lnSpcReduction="10000"/>
          </a:bodyPr>
          <a:lstStyle/>
          <a:p>
            <a:r>
              <a:rPr lang="en-US" dirty="0"/>
              <a:t>OWASP Threat Dragon – diagramming tool</a:t>
            </a:r>
          </a:p>
          <a:p>
            <a:pPr lvl="1"/>
            <a:r>
              <a:rPr lang="en-US" sz="1600" dirty="0">
                <a:hlinkClick r:id="rId3"/>
              </a:rPr>
              <a:t>https://owasp.org/www-project-threat-dragon/</a:t>
            </a:r>
            <a:r>
              <a:rPr lang="en-US" sz="1600" dirty="0"/>
              <a:t> </a:t>
            </a:r>
          </a:p>
          <a:p>
            <a:r>
              <a:rPr lang="en-US" dirty="0"/>
              <a:t>Microsoft Threat Modeling Tool</a:t>
            </a:r>
          </a:p>
          <a:p>
            <a:pPr lvl="1"/>
            <a:r>
              <a:rPr lang="en-US" sz="1600" dirty="0">
                <a:hlinkClick r:id="rId4"/>
              </a:rPr>
              <a:t>https://docs.microsoft.com/en-us/azure/security/develop/threat-modeling-tool</a:t>
            </a:r>
            <a:r>
              <a:rPr lang="en-US" sz="1600" dirty="0"/>
              <a:t> </a:t>
            </a:r>
          </a:p>
          <a:p>
            <a:r>
              <a:rPr lang="en-US" dirty="0"/>
              <a:t>Whiteboard</a:t>
            </a:r>
          </a:p>
          <a:p>
            <a:pPr lvl="1"/>
            <a:r>
              <a:rPr lang="en-US" dirty="0"/>
              <a:t>Old fashioned paper, chalkboard, dry erase</a:t>
            </a:r>
          </a:p>
          <a:p>
            <a:pPr lvl="1"/>
            <a:r>
              <a:rPr lang="en-US" dirty="0"/>
              <a:t>Online such as Google </a:t>
            </a:r>
            <a:r>
              <a:rPr lang="en-US" dirty="0" err="1"/>
              <a:t>Jamboard</a:t>
            </a:r>
            <a:r>
              <a:rPr lang="en-US" dirty="0"/>
              <a:t> or equivalent tools</a:t>
            </a:r>
          </a:p>
          <a:p>
            <a:r>
              <a:rPr lang="en-US" dirty="0"/>
              <a:t>Elevation of Privilege game (we will use the card deck)</a:t>
            </a:r>
          </a:p>
          <a:p>
            <a:pPr lvl="1"/>
            <a:r>
              <a:rPr lang="en-US" dirty="0">
                <a:hlinkClick r:id="rId5"/>
              </a:rPr>
              <a:t>https://www.microsoft.com/en-us/download/details.aspx?id=20303</a:t>
            </a:r>
          </a:p>
          <a:p>
            <a:pPr lvl="1"/>
            <a:r>
              <a:rPr lang="en-US" dirty="0">
                <a:hlinkClick r:id="rId5"/>
              </a:rPr>
              <a:t>https://github.com/adamshostack/eop</a:t>
            </a:r>
            <a:r>
              <a:rPr lang="en-US" dirty="0"/>
              <a:t> </a:t>
            </a:r>
          </a:p>
          <a:p>
            <a:pPr lvl="1"/>
            <a:r>
              <a:rPr lang="en-US" dirty="0"/>
              <a:t>Commercial card deck (Agile): </a:t>
            </a:r>
            <a:r>
              <a:rPr lang="en-US" dirty="0">
                <a:hlinkClick r:id="rId6"/>
              </a:rPr>
              <a:t>https://www.amazon.com/dp/B07NBRBXTT</a:t>
            </a:r>
            <a:r>
              <a:rPr lang="en-US" dirty="0"/>
              <a:t> </a:t>
            </a:r>
          </a:p>
        </p:txBody>
      </p:sp>
    </p:spTree>
    <p:extLst>
      <p:ext uri="{BB962C8B-B14F-4D97-AF65-F5344CB8AC3E}">
        <p14:creationId xmlns:p14="http://schemas.microsoft.com/office/powerpoint/2010/main" val="269692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BB39-C39B-6472-420F-EA58D4337467}"/>
              </a:ext>
            </a:extLst>
          </p:cNvPr>
          <p:cNvSpPr>
            <a:spLocks noGrp="1"/>
          </p:cNvSpPr>
          <p:nvPr>
            <p:ph type="title"/>
          </p:nvPr>
        </p:nvSpPr>
        <p:spPr/>
        <p:txBody>
          <a:bodyPr/>
          <a:lstStyle/>
          <a:p>
            <a:r>
              <a:rPr lang="en-US" dirty="0"/>
              <a:t>A little bit of background</a:t>
            </a:r>
          </a:p>
        </p:txBody>
      </p:sp>
      <p:sp>
        <p:nvSpPr>
          <p:cNvPr id="3" name="Content Placeholder 2">
            <a:extLst>
              <a:ext uri="{FF2B5EF4-FFF2-40B4-BE49-F238E27FC236}">
                <a16:creationId xmlns:a16="http://schemas.microsoft.com/office/drawing/2014/main" id="{A58A551B-D1D5-EF2A-314C-D1D409EC2D89}"/>
              </a:ext>
            </a:extLst>
          </p:cNvPr>
          <p:cNvSpPr>
            <a:spLocks noGrp="1"/>
          </p:cNvSpPr>
          <p:nvPr>
            <p:ph idx="1"/>
          </p:nvPr>
        </p:nvSpPr>
        <p:spPr>
          <a:xfrm>
            <a:off x="753095" y="1513965"/>
            <a:ext cx="10740242" cy="1603375"/>
          </a:xfrm>
        </p:spPr>
        <p:txBody>
          <a:bodyPr>
            <a:normAutofit lnSpcReduction="10000"/>
          </a:bodyPr>
          <a:lstStyle/>
          <a:p>
            <a:r>
              <a:rPr lang="en-US" dirty="0"/>
              <a:t>Security defects are expensive, not only in terms of reputation (think breach), customer satisfaction, trust and sales, but also from an internal cost (support, rework, IR, etc.) , you don’t generate revenue  fixing security issues, vs. working on new features.</a:t>
            </a:r>
          </a:p>
        </p:txBody>
      </p:sp>
      <p:pic>
        <p:nvPicPr>
          <p:cNvPr id="4" name="Picture 2">
            <a:extLst>
              <a:ext uri="{FF2B5EF4-FFF2-40B4-BE49-F238E27FC236}">
                <a16:creationId xmlns:a16="http://schemas.microsoft.com/office/drawing/2014/main" id="{37D929E9-9EAA-7F3C-FBEB-A162E501D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57" y="3966358"/>
            <a:ext cx="8129959" cy="272526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41E8295-42D8-E939-1E28-74E37FA1E7F6}"/>
              </a:ext>
            </a:extLst>
          </p:cNvPr>
          <p:cNvSpPr txBox="1">
            <a:spLocks/>
          </p:cNvSpPr>
          <p:nvPr/>
        </p:nvSpPr>
        <p:spPr>
          <a:xfrm>
            <a:off x="753095" y="3052093"/>
            <a:ext cx="5220193" cy="34407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cost to fix security issues increases as it moves closer to production.</a:t>
            </a:r>
          </a:p>
          <a:p>
            <a:r>
              <a:rPr lang="en-US" dirty="0"/>
              <a:t>The best-case scenario is that security issues are never introduced into the application and/or product. </a:t>
            </a:r>
          </a:p>
          <a:p>
            <a:pPr marL="0" indent="0">
              <a:buNone/>
            </a:pPr>
            <a:br>
              <a:rPr lang="en-US" dirty="0"/>
            </a:br>
            <a:r>
              <a:rPr lang="en-US" sz="2000" dirty="0"/>
              <a:t> </a:t>
            </a:r>
          </a:p>
        </p:txBody>
      </p:sp>
    </p:spTree>
    <p:extLst>
      <p:ext uri="{BB962C8B-B14F-4D97-AF65-F5344CB8AC3E}">
        <p14:creationId xmlns:p14="http://schemas.microsoft.com/office/powerpoint/2010/main" val="251903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36CED07A-F886-5DB9-4562-E54149442BA7}"/>
              </a:ext>
            </a:extLst>
          </p:cNvPr>
          <p:cNvSpPr/>
          <p:nvPr/>
        </p:nvSpPr>
        <p:spPr>
          <a:xfrm>
            <a:off x="3014052" y="2696442"/>
            <a:ext cx="1828800" cy="320634"/>
          </a:xfrm>
          <a:prstGeom prst="ellipse">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6FF62753-568A-1FE4-0BE8-34324D40C649}"/>
              </a:ext>
            </a:extLst>
          </p:cNvPr>
          <p:cNvGrpSpPr/>
          <p:nvPr/>
        </p:nvGrpSpPr>
        <p:grpSpPr>
          <a:xfrm>
            <a:off x="1610936" y="1262496"/>
            <a:ext cx="8675074" cy="2469085"/>
            <a:chOff x="316526" y="1809750"/>
            <a:chExt cx="8675074" cy="2469085"/>
          </a:xfrm>
        </p:grpSpPr>
        <p:sp>
          <p:nvSpPr>
            <p:cNvPr id="7" name="TextBox 6">
              <a:extLst>
                <a:ext uri="{FF2B5EF4-FFF2-40B4-BE49-F238E27FC236}">
                  <a16:creationId xmlns:a16="http://schemas.microsoft.com/office/drawing/2014/main" id="{D418BF19-7A21-C07F-E066-DA361E6532C4}"/>
                </a:ext>
              </a:extLst>
            </p:cNvPr>
            <p:cNvSpPr txBox="1"/>
            <p:nvPr/>
          </p:nvSpPr>
          <p:spPr>
            <a:xfrm>
              <a:off x="1905000" y="3247784"/>
              <a:ext cx="1828800" cy="789960"/>
            </a:xfrm>
            <a:prstGeom prst="rect">
              <a:avLst/>
            </a:prstGeom>
            <a:noFill/>
          </p:spPr>
          <p:txBody>
            <a:bodyPr wrap="square" rtlCol="0">
              <a:spAutoFit/>
            </a:bodyPr>
            <a:lstStyle/>
            <a:p>
              <a:pPr>
                <a:spcBef>
                  <a:spcPts val="200"/>
                </a:spcBef>
              </a:pPr>
              <a:r>
                <a:rPr lang="en-US" sz="1400" dirty="0">
                  <a:solidFill>
                    <a:srgbClr val="00B050"/>
                  </a:solidFill>
                  <a:latin typeface="Gill Sans MT" panose="020B0502020104020203" pitchFamily="34" charset="77"/>
                </a:rPr>
                <a:t>Threat modeling</a:t>
              </a:r>
            </a:p>
            <a:p>
              <a:pPr>
                <a:spcBef>
                  <a:spcPts val="200"/>
                </a:spcBef>
              </a:pPr>
              <a:r>
                <a:rPr lang="en-US" sz="1400" dirty="0">
                  <a:solidFill>
                    <a:srgbClr val="00B050"/>
                  </a:solidFill>
                  <a:latin typeface="Gill Sans MT" panose="020B0502020104020203" pitchFamily="34" charset="77"/>
                </a:rPr>
                <a:t>Attack surface analysis</a:t>
              </a:r>
            </a:p>
            <a:p>
              <a:pPr>
                <a:spcBef>
                  <a:spcPts val="200"/>
                </a:spcBef>
              </a:pPr>
              <a:r>
                <a:rPr lang="en-US" sz="1400" dirty="0">
                  <a:solidFill>
                    <a:srgbClr val="00B050"/>
                  </a:solidFill>
                  <a:latin typeface="Gill Sans MT" panose="020B0502020104020203" pitchFamily="34" charset="77"/>
                </a:rPr>
                <a:t>Design </a:t>
              </a:r>
              <a:r>
                <a:rPr lang="en-US" sz="1400" dirty="0" err="1">
                  <a:solidFill>
                    <a:srgbClr val="00B050"/>
                  </a:solidFill>
                  <a:latin typeface="Gill Sans MT" panose="020B0502020104020203" pitchFamily="34" charset="77"/>
                </a:rPr>
                <a:t>reqs</a:t>
              </a:r>
              <a:endParaRPr lang="en-US" sz="1400" dirty="0">
                <a:solidFill>
                  <a:srgbClr val="00B050"/>
                </a:solidFill>
                <a:latin typeface="Gill Sans MT" panose="020B0502020104020203" pitchFamily="34" charset="77"/>
              </a:endParaRPr>
            </a:p>
          </p:txBody>
        </p:sp>
        <p:graphicFrame>
          <p:nvGraphicFramePr>
            <p:cNvPr id="5" name="Diagram 4">
              <a:extLst>
                <a:ext uri="{FF2B5EF4-FFF2-40B4-BE49-F238E27FC236}">
                  <a16:creationId xmlns:a16="http://schemas.microsoft.com/office/drawing/2014/main" id="{11C4CE9F-6AFF-20C3-89C6-9E8F2641B60A}"/>
                </a:ext>
              </a:extLst>
            </p:cNvPr>
            <p:cNvGraphicFramePr/>
            <p:nvPr/>
          </p:nvGraphicFramePr>
          <p:xfrm>
            <a:off x="316526" y="1809750"/>
            <a:ext cx="8533258" cy="1833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8269F6A-AF12-662A-F780-476099C0417B}"/>
                </a:ext>
              </a:extLst>
            </p:cNvPr>
            <p:cNvSpPr txBox="1"/>
            <p:nvPr/>
          </p:nvSpPr>
          <p:spPr>
            <a:xfrm>
              <a:off x="381000" y="3251872"/>
              <a:ext cx="1676400" cy="789960"/>
            </a:xfrm>
            <a:prstGeom prst="rect">
              <a:avLst/>
            </a:prstGeom>
            <a:noFill/>
          </p:spPr>
          <p:txBody>
            <a:bodyPr wrap="square" rtlCol="0">
              <a:spAutoFit/>
            </a:bodyPr>
            <a:lstStyle/>
            <a:p>
              <a:pPr>
                <a:spcBef>
                  <a:spcPts val="200"/>
                </a:spcBef>
              </a:pPr>
              <a:r>
                <a:rPr lang="en-US" sz="1400" dirty="0">
                  <a:solidFill>
                    <a:srgbClr val="00B050"/>
                  </a:solidFill>
                  <a:latin typeface="Gill Sans MT" panose="020B0502020104020203" pitchFamily="34" charset="77"/>
                </a:rPr>
                <a:t>Security reqs</a:t>
              </a:r>
            </a:p>
            <a:p>
              <a:pPr>
                <a:spcBef>
                  <a:spcPts val="200"/>
                </a:spcBef>
              </a:pPr>
              <a:r>
                <a:rPr lang="en-US" sz="1400" dirty="0">
                  <a:solidFill>
                    <a:srgbClr val="00B050"/>
                  </a:solidFill>
                  <a:latin typeface="Gill Sans MT" panose="020B0502020104020203" pitchFamily="34" charset="77"/>
                </a:rPr>
                <a:t>Abuse cases</a:t>
              </a:r>
            </a:p>
            <a:p>
              <a:pPr>
                <a:spcBef>
                  <a:spcPts val="200"/>
                </a:spcBef>
              </a:pPr>
              <a:r>
                <a:rPr lang="en-US" sz="1400" dirty="0">
                  <a:solidFill>
                    <a:srgbClr val="00B050"/>
                  </a:solidFill>
                  <a:latin typeface="Gill Sans MT" panose="020B0502020104020203" pitchFamily="34" charset="77"/>
                </a:rPr>
                <a:t>Risk assessment</a:t>
              </a:r>
            </a:p>
          </p:txBody>
        </p:sp>
        <p:sp>
          <p:nvSpPr>
            <p:cNvPr id="8" name="TextBox 7">
              <a:extLst>
                <a:ext uri="{FF2B5EF4-FFF2-40B4-BE49-F238E27FC236}">
                  <a16:creationId xmlns:a16="http://schemas.microsoft.com/office/drawing/2014/main" id="{F66A1836-41B9-EB89-F040-F868C0D77F57}"/>
                </a:ext>
              </a:extLst>
            </p:cNvPr>
            <p:cNvSpPr txBox="1"/>
            <p:nvPr/>
          </p:nvSpPr>
          <p:spPr>
            <a:xfrm>
              <a:off x="3810000" y="3247784"/>
              <a:ext cx="1676400" cy="1005403"/>
            </a:xfrm>
            <a:prstGeom prst="rect">
              <a:avLst/>
            </a:prstGeom>
            <a:noFill/>
          </p:spPr>
          <p:txBody>
            <a:bodyPr wrap="square" rtlCol="0">
              <a:spAutoFit/>
            </a:bodyPr>
            <a:lstStyle/>
            <a:p>
              <a:pPr>
                <a:spcBef>
                  <a:spcPts val="200"/>
                </a:spcBef>
              </a:pPr>
              <a:r>
                <a:rPr lang="en-US" sz="1400" dirty="0">
                  <a:solidFill>
                    <a:srgbClr val="00B050"/>
                  </a:solidFill>
                  <a:latin typeface="Gill Sans MT" panose="020B0502020104020203" pitchFamily="34" charset="77"/>
                </a:rPr>
                <a:t>Code review</a:t>
              </a:r>
            </a:p>
            <a:p>
              <a:pPr>
                <a:spcBef>
                  <a:spcPts val="200"/>
                </a:spcBef>
              </a:pPr>
              <a:r>
                <a:rPr lang="en-US" sz="1400" dirty="0">
                  <a:solidFill>
                    <a:srgbClr val="00B050"/>
                  </a:solidFill>
                  <a:latin typeface="Gill Sans MT" panose="020B0502020104020203" pitchFamily="34" charset="77"/>
                </a:rPr>
                <a:t>Static analysis</a:t>
              </a:r>
            </a:p>
            <a:p>
              <a:pPr>
                <a:spcBef>
                  <a:spcPts val="200"/>
                </a:spcBef>
              </a:pPr>
              <a:r>
                <a:rPr lang="en-US" sz="1400" dirty="0">
                  <a:solidFill>
                    <a:srgbClr val="00B050"/>
                  </a:solidFill>
                  <a:latin typeface="Gill Sans MT" panose="020B0502020104020203" pitchFamily="34" charset="77"/>
                </a:rPr>
                <a:t>Use approved tools and functions</a:t>
              </a:r>
            </a:p>
          </p:txBody>
        </p:sp>
        <p:sp>
          <p:nvSpPr>
            <p:cNvPr id="9" name="TextBox 8">
              <a:extLst>
                <a:ext uri="{FF2B5EF4-FFF2-40B4-BE49-F238E27FC236}">
                  <a16:creationId xmlns:a16="http://schemas.microsoft.com/office/drawing/2014/main" id="{87B3AA38-EA17-9111-5672-C1E7E56F6F2B}"/>
                </a:ext>
              </a:extLst>
            </p:cNvPr>
            <p:cNvSpPr txBox="1"/>
            <p:nvPr/>
          </p:nvSpPr>
          <p:spPr>
            <a:xfrm>
              <a:off x="5410200" y="3247784"/>
              <a:ext cx="1782861" cy="789960"/>
            </a:xfrm>
            <a:prstGeom prst="rect">
              <a:avLst/>
            </a:prstGeom>
            <a:noFill/>
          </p:spPr>
          <p:txBody>
            <a:bodyPr wrap="square" rtlCol="0">
              <a:spAutoFit/>
            </a:bodyPr>
            <a:lstStyle/>
            <a:p>
              <a:pPr>
                <a:spcBef>
                  <a:spcPts val="200"/>
                </a:spcBef>
              </a:pPr>
              <a:r>
                <a:rPr lang="en-US" sz="1400" dirty="0">
                  <a:solidFill>
                    <a:srgbClr val="00B050"/>
                  </a:solidFill>
                  <a:latin typeface="Gill Sans MT" panose="020B0502020104020203" pitchFamily="34" charset="77"/>
                </a:rPr>
                <a:t>Security testing</a:t>
              </a:r>
            </a:p>
            <a:p>
              <a:pPr>
                <a:spcBef>
                  <a:spcPts val="200"/>
                </a:spcBef>
              </a:pPr>
              <a:r>
                <a:rPr lang="en-US" sz="1400" dirty="0">
                  <a:solidFill>
                    <a:srgbClr val="00B050"/>
                  </a:solidFill>
                  <a:latin typeface="Gill Sans MT" panose="020B0502020104020203" pitchFamily="34" charset="77"/>
                </a:rPr>
                <a:t>Dynamic analysis</a:t>
              </a:r>
            </a:p>
            <a:p>
              <a:pPr>
                <a:spcBef>
                  <a:spcPts val="200"/>
                </a:spcBef>
              </a:pPr>
              <a:r>
                <a:rPr lang="en-US" sz="1400" dirty="0">
                  <a:solidFill>
                    <a:srgbClr val="00B050"/>
                  </a:solidFill>
                  <a:latin typeface="Gill Sans MT" panose="020B0502020104020203" pitchFamily="34" charset="77"/>
                </a:rPr>
                <a:t>Attack surface review</a:t>
              </a:r>
            </a:p>
          </p:txBody>
        </p:sp>
        <p:sp>
          <p:nvSpPr>
            <p:cNvPr id="10" name="TextBox 9">
              <a:extLst>
                <a:ext uri="{FF2B5EF4-FFF2-40B4-BE49-F238E27FC236}">
                  <a16:creationId xmlns:a16="http://schemas.microsoft.com/office/drawing/2014/main" id="{28A46B51-A043-A1CA-D9D3-38904DBE4AF5}"/>
                </a:ext>
              </a:extLst>
            </p:cNvPr>
            <p:cNvSpPr txBox="1"/>
            <p:nvPr/>
          </p:nvSpPr>
          <p:spPr>
            <a:xfrm>
              <a:off x="7167894" y="3247784"/>
              <a:ext cx="1823706" cy="1031051"/>
            </a:xfrm>
            <a:prstGeom prst="rect">
              <a:avLst/>
            </a:prstGeom>
            <a:noFill/>
          </p:spPr>
          <p:txBody>
            <a:bodyPr wrap="square" rtlCol="0">
              <a:spAutoFit/>
            </a:bodyPr>
            <a:lstStyle/>
            <a:p>
              <a:pPr>
                <a:spcBef>
                  <a:spcPts val="200"/>
                </a:spcBef>
              </a:pPr>
              <a:r>
                <a:rPr lang="en-US" sz="1400" dirty="0">
                  <a:solidFill>
                    <a:srgbClr val="00B050"/>
                  </a:solidFill>
                  <a:latin typeface="Gill Sans MT" panose="020B0502020104020203" pitchFamily="34" charset="77"/>
                </a:rPr>
                <a:t>Final security review</a:t>
              </a:r>
            </a:p>
            <a:p>
              <a:pPr>
                <a:spcBef>
                  <a:spcPts val="200"/>
                </a:spcBef>
              </a:pPr>
              <a:r>
                <a:rPr lang="en-US" sz="1400" dirty="0">
                  <a:solidFill>
                    <a:srgbClr val="00B050"/>
                  </a:solidFill>
                  <a:latin typeface="Gill Sans MT" panose="020B0502020104020203" pitchFamily="34" charset="77"/>
                </a:rPr>
                <a:t>Create IR plan</a:t>
              </a:r>
            </a:p>
            <a:p>
              <a:pPr>
                <a:spcBef>
                  <a:spcPts val="200"/>
                </a:spcBef>
              </a:pPr>
              <a:r>
                <a:rPr lang="en-US" sz="1400" dirty="0">
                  <a:solidFill>
                    <a:srgbClr val="00B050"/>
                  </a:solidFill>
                  <a:latin typeface="Gill Sans MT" panose="020B0502020104020203" pitchFamily="34" charset="77"/>
                </a:rPr>
                <a:t>Certify release</a:t>
              </a:r>
            </a:p>
            <a:p>
              <a:pPr>
                <a:spcBef>
                  <a:spcPts val="200"/>
                </a:spcBef>
              </a:pPr>
              <a:r>
                <a:rPr lang="en-US" sz="1400" dirty="0">
                  <a:solidFill>
                    <a:srgbClr val="00B050"/>
                  </a:solidFill>
                  <a:latin typeface="Gill Sans MT" panose="020B0502020104020203" pitchFamily="34" charset="77"/>
                </a:rPr>
                <a:t>Security monitoring</a:t>
              </a:r>
            </a:p>
          </p:txBody>
        </p:sp>
      </p:grpSp>
      <p:sp>
        <p:nvSpPr>
          <p:cNvPr id="2" name="Title 1">
            <a:extLst>
              <a:ext uri="{FF2B5EF4-FFF2-40B4-BE49-F238E27FC236}">
                <a16:creationId xmlns:a16="http://schemas.microsoft.com/office/drawing/2014/main" id="{9E674831-B942-0C80-6854-01E1B967C00D}"/>
              </a:ext>
            </a:extLst>
          </p:cNvPr>
          <p:cNvSpPr>
            <a:spLocks noGrp="1"/>
          </p:cNvSpPr>
          <p:nvPr>
            <p:ph type="title"/>
          </p:nvPr>
        </p:nvSpPr>
        <p:spPr>
          <a:xfrm>
            <a:off x="415635" y="365125"/>
            <a:ext cx="11590317" cy="1325563"/>
          </a:xfrm>
        </p:spPr>
        <p:txBody>
          <a:bodyPr>
            <a:normAutofit/>
          </a:bodyPr>
          <a:lstStyle/>
          <a:p>
            <a:r>
              <a:rPr lang="en-US" sz="4000" dirty="0"/>
              <a:t>The SDLC and where does Threat Modeling (TM) fit in?</a:t>
            </a:r>
          </a:p>
        </p:txBody>
      </p:sp>
      <p:sp>
        <p:nvSpPr>
          <p:cNvPr id="11" name="TextBox 10">
            <a:extLst>
              <a:ext uri="{FF2B5EF4-FFF2-40B4-BE49-F238E27FC236}">
                <a16:creationId xmlns:a16="http://schemas.microsoft.com/office/drawing/2014/main" id="{081A1E8F-A86D-4D84-5E06-6D9F8921FE95}"/>
              </a:ext>
            </a:extLst>
          </p:cNvPr>
          <p:cNvSpPr txBox="1"/>
          <p:nvPr/>
        </p:nvSpPr>
        <p:spPr>
          <a:xfrm>
            <a:off x="8894618" y="3705933"/>
            <a:ext cx="2968831" cy="276999"/>
          </a:xfrm>
          <a:prstGeom prst="rect">
            <a:avLst/>
          </a:prstGeom>
          <a:noFill/>
        </p:spPr>
        <p:txBody>
          <a:bodyPr wrap="square" rtlCol="0">
            <a:spAutoFit/>
          </a:bodyPr>
          <a:lstStyle/>
          <a:p>
            <a:r>
              <a:rPr lang="en-US" sz="1200" dirty="0"/>
              <a:t>Chart adapted from SANS MGT512 course</a:t>
            </a:r>
          </a:p>
        </p:txBody>
      </p:sp>
      <p:sp>
        <p:nvSpPr>
          <p:cNvPr id="20" name="Content Placeholder 2">
            <a:extLst>
              <a:ext uri="{FF2B5EF4-FFF2-40B4-BE49-F238E27FC236}">
                <a16:creationId xmlns:a16="http://schemas.microsoft.com/office/drawing/2014/main" id="{9E1F84EB-E4C7-B9CF-5FA3-5FA8093AA863}"/>
              </a:ext>
            </a:extLst>
          </p:cNvPr>
          <p:cNvSpPr txBox="1">
            <a:spLocks/>
          </p:cNvSpPr>
          <p:nvPr/>
        </p:nvSpPr>
        <p:spPr>
          <a:xfrm>
            <a:off x="1121229" y="4116950"/>
            <a:ext cx="10504713" cy="2150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an ideal scenario, Threat Modeling would be started before an application is architected and a single line of code is written.</a:t>
            </a:r>
            <a:endParaRPr lang="en-US" sz="2000" dirty="0"/>
          </a:p>
          <a:p>
            <a:r>
              <a:rPr lang="en-US" dirty="0"/>
              <a:t>Threat Modeling and Attack Surface Analysis can often be completed together. </a:t>
            </a:r>
          </a:p>
        </p:txBody>
      </p:sp>
    </p:spTree>
    <p:extLst>
      <p:ext uri="{BB962C8B-B14F-4D97-AF65-F5344CB8AC3E}">
        <p14:creationId xmlns:p14="http://schemas.microsoft.com/office/powerpoint/2010/main" val="157650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21E7-ECF8-0E97-FF8A-7CD2EF0A83F4}"/>
              </a:ext>
            </a:extLst>
          </p:cNvPr>
          <p:cNvSpPr>
            <a:spLocks noGrp="1"/>
          </p:cNvSpPr>
          <p:nvPr>
            <p:ph type="title"/>
          </p:nvPr>
        </p:nvSpPr>
        <p:spPr>
          <a:xfrm>
            <a:off x="451413" y="365125"/>
            <a:ext cx="10515600" cy="1081711"/>
          </a:xfrm>
        </p:spPr>
        <p:txBody>
          <a:bodyPr/>
          <a:lstStyle/>
          <a:p>
            <a:r>
              <a:rPr lang="en-US" dirty="0"/>
              <a:t>What is a Threat Model?</a:t>
            </a:r>
          </a:p>
        </p:txBody>
      </p:sp>
      <p:sp>
        <p:nvSpPr>
          <p:cNvPr id="3" name="Content Placeholder 2">
            <a:extLst>
              <a:ext uri="{FF2B5EF4-FFF2-40B4-BE49-F238E27FC236}">
                <a16:creationId xmlns:a16="http://schemas.microsoft.com/office/drawing/2014/main" id="{5EB04EDD-9A82-0248-3FC9-41C3F0538324}"/>
              </a:ext>
            </a:extLst>
          </p:cNvPr>
          <p:cNvSpPr>
            <a:spLocks noGrp="1"/>
          </p:cNvSpPr>
          <p:nvPr>
            <p:ph idx="1"/>
          </p:nvPr>
        </p:nvSpPr>
        <p:spPr>
          <a:xfrm>
            <a:off x="451413" y="1354238"/>
            <a:ext cx="11305158" cy="5289630"/>
          </a:xfrm>
        </p:spPr>
        <p:txBody>
          <a:bodyPr>
            <a:normAutofit/>
          </a:bodyPr>
          <a:lstStyle/>
          <a:p>
            <a:r>
              <a:rPr lang="en-US" dirty="0"/>
              <a:t>Definition: </a:t>
            </a:r>
            <a:r>
              <a:rPr lang="en-US" sz="1600" dirty="0"/>
              <a:t>(Wikipedia)</a:t>
            </a:r>
          </a:p>
          <a:p>
            <a:pPr marL="0" marR="0"/>
            <a:r>
              <a:rPr lang="en-US" sz="1800" dirty="0">
                <a:effectLst/>
                <a:latin typeface="Times New Roman" panose="02020603050405020304" pitchFamily="18" charset="0"/>
                <a:ea typeface="Times New Roman" panose="02020603050405020304" pitchFamily="18" charset="0"/>
              </a:rPr>
              <a:t>A threat model is essentially a structured representation of all the information that affects the security of an application. In essence, it is a view of the application and its environment through security glasses.</a:t>
            </a:r>
          </a:p>
          <a:p>
            <a:pPr marL="0" marR="0"/>
            <a:r>
              <a:rPr lang="en-US" sz="1800" dirty="0">
                <a:effectLst/>
                <a:latin typeface="Times New Roman" panose="02020603050405020304" pitchFamily="18" charset="0"/>
                <a:ea typeface="Times New Roman" panose="02020603050405020304" pitchFamily="18" charset="0"/>
              </a:rPr>
              <a:t>Threat modeling is a process for capturing, organizing, and analyzing all of this information. Threat modeling enables informed decision-making about application security risk. In addition to producing a model, typical threat modeling efforts also produce a prioritized list of security improvements to the concept, requirements, design, or implementation.</a:t>
            </a:r>
          </a:p>
          <a:p>
            <a:pPr marL="0" marR="0" indent="0">
              <a:buNone/>
            </a:pPr>
            <a:endParaRPr lang="en-US" sz="1800" dirty="0">
              <a:effectLst/>
              <a:latin typeface="Times New Roman" panose="02020603050405020304" pitchFamily="18" charset="0"/>
              <a:ea typeface="Times New Roman" panose="02020603050405020304" pitchFamily="18" charset="0"/>
            </a:endParaRPr>
          </a:p>
          <a:p>
            <a:r>
              <a:rPr lang="en-US" dirty="0"/>
              <a:t>Purpose: </a:t>
            </a:r>
            <a:r>
              <a:rPr lang="en-US" sz="1600" dirty="0"/>
              <a:t>(mine)</a:t>
            </a:r>
          </a:p>
          <a:p>
            <a:pPr marL="0" marR="0"/>
            <a:r>
              <a:rPr lang="en-US" sz="1800" dirty="0">
                <a:effectLst/>
                <a:latin typeface="Times New Roman" panose="02020603050405020304" pitchFamily="18" charset="0"/>
                <a:ea typeface="Times New Roman" panose="02020603050405020304" pitchFamily="18" charset="0"/>
              </a:rPr>
              <a:t>To improve overall system security by identifying vulnerabilities and objectives. This will allow us to mitigate the threats by developing countermeasures such as application changes and/or changing the architecture/infrastructure of the system.</a:t>
            </a:r>
          </a:p>
          <a:p>
            <a:pPr marL="0" marR="0"/>
            <a:r>
              <a:rPr lang="en-US" sz="1800" dirty="0">
                <a:effectLst/>
                <a:latin typeface="Times New Roman" panose="02020603050405020304" pitchFamily="18" charset="0"/>
                <a:ea typeface="Times New Roman" panose="02020603050405020304" pitchFamily="18" charset="0"/>
              </a:rPr>
              <a:t>This can include:</a:t>
            </a: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An abstraction of the system, by looking at the bigger picture rather than the code itself</a:t>
            </a: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Profiles of potential attackers, including their goals and methods</a:t>
            </a: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A catalog of potential threats that may arise, especially for code that hasn't been written yet - catch those problems before they are created by anticipating those threats that could affect your application(s)</a:t>
            </a:r>
          </a:p>
        </p:txBody>
      </p:sp>
    </p:spTree>
    <p:extLst>
      <p:ext uri="{BB962C8B-B14F-4D97-AF65-F5344CB8AC3E}">
        <p14:creationId xmlns:p14="http://schemas.microsoft.com/office/powerpoint/2010/main" val="123560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9919-F1F2-D01A-5AB7-C3E72FF4A561}"/>
              </a:ext>
            </a:extLst>
          </p:cNvPr>
          <p:cNvSpPr>
            <a:spLocks noGrp="1"/>
          </p:cNvSpPr>
          <p:nvPr>
            <p:ph type="title"/>
          </p:nvPr>
        </p:nvSpPr>
        <p:spPr/>
        <p:txBody>
          <a:bodyPr/>
          <a:lstStyle/>
          <a:p>
            <a:r>
              <a:rPr lang="en-US" dirty="0"/>
              <a:t>Why Threat Model?</a:t>
            </a:r>
          </a:p>
        </p:txBody>
      </p:sp>
      <p:sp>
        <p:nvSpPr>
          <p:cNvPr id="3" name="Content Placeholder 2">
            <a:extLst>
              <a:ext uri="{FF2B5EF4-FFF2-40B4-BE49-F238E27FC236}">
                <a16:creationId xmlns:a16="http://schemas.microsoft.com/office/drawing/2014/main" id="{C4E10ECC-DE4B-2AC6-0FEC-4EEAA0ED00B0}"/>
              </a:ext>
            </a:extLst>
          </p:cNvPr>
          <p:cNvSpPr>
            <a:spLocks noGrp="1"/>
          </p:cNvSpPr>
          <p:nvPr>
            <p:ph idx="1"/>
          </p:nvPr>
        </p:nvSpPr>
        <p:spPr/>
        <p:txBody>
          <a:bodyPr/>
          <a:lstStyle/>
          <a:p>
            <a:pPr>
              <a:buFont typeface="Arial" panose="020B0604020202020204" pitchFamily="34" charset="0"/>
              <a:buChar char="•"/>
            </a:pPr>
            <a:r>
              <a:rPr lang="en-US" dirty="0">
                <a:solidFill>
                  <a:srgbClr val="000000"/>
                </a:solidFill>
                <a:effectLst/>
                <a:latin typeface="Times New Roman" panose="02020603050405020304" pitchFamily="18" charset="0"/>
              </a:rPr>
              <a:t>It is better to prevent security flaws or at least find them when there is time to fix them.</a:t>
            </a:r>
          </a:p>
          <a:p>
            <a:pPr>
              <a:buFont typeface="Arial" panose="020B0604020202020204" pitchFamily="34" charset="0"/>
              <a:buChar char="•"/>
            </a:pPr>
            <a:r>
              <a:rPr lang="en-US" dirty="0">
                <a:solidFill>
                  <a:srgbClr val="000000"/>
                </a:solidFill>
                <a:effectLst/>
                <a:latin typeface="Times New Roman" panose="02020603050405020304" pitchFamily="18" charset="0"/>
              </a:rPr>
              <a:t>It can save time, revenue, and your company’s reputation.</a:t>
            </a:r>
          </a:p>
          <a:p>
            <a:pPr>
              <a:buFont typeface="Arial" panose="020B0604020202020204" pitchFamily="34" charset="0"/>
              <a:buChar char="•"/>
            </a:pPr>
            <a:r>
              <a:rPr lang="en-US" dirty="0">
                <a:solidFill>
                  <a:srgbClr val="000000"/>
                </a:solidFill>
                <a:effectLst/>
                <a:latin typeface="Times New Roman" panose="02020603050405020304" pitchFamily="18" charset="0"/>
              </a:rPr>
              <a:t>To build a secure application and/or product.</a:t>
            </a:r>
          </a:p>
          <a:p>
            <a:pPr>
              <a:buFont typeface="Arial" panose="020B0604020202020204" pitchFamily="34" charset="0"/>
              <a:buChar char="•"/>
            </a:pPr>
            <a:r>
              <a:rPr lang="en-US" dirty="0">
                <a:solidFill>
                  <a:srgbClr val="000000"/>
                </a:solidFill>
                <a:effectLst/>
                <a:latin typeface="Times New Roman" panose="02020603050405020304" pitchFamily="18" charset="0"/>
              </a:rPr>
              <a:t>To bridge the gap between developers and security.</a:t>
            </a:r>
          </a:p>
          <a:p>
            <a:pPr>
              <a:buFont typeface="Arial" panose="020B0604020202020204" pitchFamily="34" charset="0"/>
              <a:buChar char="•"/>
            </a:pPr>
            <a:r>
              <a:rPr lang="en-US" dirty="0">
                <a:solidFill>
                  <a:srgbClr val="000000"/>
                </a:solidFill>
                <a:effectLst/>
                <a:latin typeface="Times New Roman" panose="02020603050405020304" pitchFamily="18" charset="0"/>
              </a:rPr>
              <a:t>It provides a document of all the identified threats and rated threats.</a:t>
            </a:r>
          </a:p>
          <a:p>
            <a:pPr>
              <a:buFont typeface="Arial" panose="020B0604020202020204" pitchFamily="34" charset="0"/>
              <a:buChar char="•"/>
            </a:pPr>
            <a:r>
              <a:rPr lang="en-US" dirty="0">
                <a:solidFill>
                  <a:srgbClr val="000000"/>
                </a:solidFill>
                <a:effectLst/>
                <a:latin typeface="Times New Roman" panose="02020603050405020304" pitchFamily="18" charset="0"/>
              </a:rPr>
              <a:t>It offers knowledge and awareness of the latest risks and vulnerabilities.</a:t>
            </a:r>
          </a:p>
        </p:txBody>
      </p:sp>
    </p:spTree>
    <p:extLst>
      <p:ext uri="{BB962C8B-B14F-4D97-AF65-F5344CB8AC3E}">
        <p14:creationId xmlns:p14="http://schemas.microsoft.com/office/powerpoint/2010/main" val="190621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0A31-01B0-E277-B32E-C236B3DC167B}"/>
              </a:ext>
            </a:extLst>
          </p:cNvPr>
          <p:cNvSpPr>
            <a:spLocks noGrp="1"/>
          </p:cNvSpPr>
          <p:nvPr>
            <p:ph type="title"/>
          </p:nvPr>
        </p:nvSpPr>
        <p:spPr/>
        <p:txBody>
          <a:bodyPr/>
          <a:lstStyle/>
          <a:p>
            <a:r>
              <a:rPr lang="en-US" dirty="0"/>
              <a:t>When to Threat Model?</a:t>
            </a:r>
          </a:p>
        </p:txBody>
      </p:sp>
      <p:sp>
        <p:nvSpPr>
          <p:cNvPr id="3" name="Content Placeholder 2">
            <a:extLst>
              <a:ext uri="{FF2B5EF4-FFF2-40B4-BE49-F238E27FC236}">
                <a16:creationId xmlns:a16="http://schemas.microsoft.com/office/drawing/2014/main" id="{C7BB3B5F-7807-993E-EFBE-08CDB8627614}"/>
              </a:ext>
            </a:extLst>
          </p:cNvPr>
          <p:cNvSpPr>
            <a:spLocks noGrp="1"/>
          </p:cNvSpPr>
          <p:nvPr>
            <p:ph idx="1"/>
          </p:nvPr>
        </p:nvSpPr>
        <p:spPr>
          <a:xfrm>
            <a:off x="838199" y="1528742"/>
            <a:ext cx="10620737" cy="4385170"/>
          </a:xfrm>
        </p:spPr>
        <p:txBody>
          <a:bodyPr>
            <a:normAutofit fontScale="92500" lnSpcReduction="10000"/>
          </a:bodyPr>
          <a:lstStyle/>
          <a:p>
            <a:r>
              <a:rPr lang="en-US" dirty="0"/>
              <a:t>Ideally the goal is to try and identify potential security issues before an application and/or product is developed, or features are added (new EPICs).</a:t>
            </a:r>
          </a:p>
          <a:p>
            <a:r>
              <a:rPr lang="en-US" dirty="0"/>
              <a:t>Sometimes existing applications need to be Threat Modeled to help identify older risks and address technical debt.</a:t>
            </a:r>
          </a:p>
          <a:p>
            <a:r>
              <a:rPr lang="en-US" dirty="0"/>
              <a:t>It comes down to 4 basic questions that need to be asked and answered. </a:t>
            </a:r>
          </a:p>
          <a:p>
            <a:pPr lvl="1"/>
            <a:r>
              <a:rPr lang="en-US" dirty="0"/>
              <a:t>What are we working on?</a:t>
            </a:r>
          </a:p>
          <a:p>
            <a:pPr lvl="1"/>
            <a:r>
              <a:rPr lang="en-US" dirty="0"/>
              <a:t>What can go wrong?</a:t>
            </a:r>
          </a:p>
          <a:p>
            <a:pPr lvl="1"/>
            <a:r>
              <a:rPr lang="en-US" dirty="0"/>
              <a:t>What are we going to do about it?</a:t>
            </a:r>
          </a:p>
          <a:p>
            <a:pPr lvl="1"/>
            <a:r>
              <a:rPr lang="en-US" dirty="0"/>
              <a:t>Did we do a good job?</a:t>
            </a:r>
          </a:p>
          <a:p>
            <a:r>
              <a:rPr lang="en-US" dirty="0"/>
              <a:t>The first 2 steps are usually done at the same time and will include entity diagrams including trust boundaries, etc. -- similar to what you would see during an Attack Surface Analysis</a:t>
            </a:r>
          </a:p>
        </p:txBody>
      </p:sp>
      <p:sp>
        <p:nvSpPr>
          <p:cNvPr id="4" name="TextBox 3">
            <a:extLst>
              <a:ext uri="{FF2B5EF4-FFF2-40B4-BE49-F238E27FC236}">
                <a16:creationId xmlns:a16="http://schemas.microsoft.com/office/drawing/2014/main" id="{FDED4AB2-47CB-4318-7CFE-F8B5DBA4DADE}"/>
              </a:ext>
            </a:extLst>
          </p:cNvPr>
          <p:cNvSpPr txBox="1"/>
          <p:nvPr/>
        </p:nvSpPr>
        <p:spPr>
          <a:xfrm>
            <a:off x="3111335" y="6205246"/>
            <a:ext cx="8887625" cy="584775"/>
          </a:xfrm>
          <a:prstGeom prst="rect">
            <a:avLst/>
          </a:prstGeom>
          <a:noFill/>
        </p:spPr>
        <p:txBody>
          <a:bodyPr wrap="square" rtlCol="0">
            <a:spAutoFit/>
          </a:bodyPr>
          <a:lstStyle/>
          <a:p>
            <a:r>
              <a:rPr lang="en-US" sz="1600" dirty="0"/>
              <a:t>Note: Set of 4 questions originated from Adam </a:t>
            </a:r>
            <a:r>
              <a:rPr lang="en-US" sz="1600" dirty="0" err="1"/>
              <a:t>Shostack</a:t>
            </a:r>
            <a:r>
              <a:rPr lang="en-US" sz="1600" dirty="0"/>
              <a:t> – “Threat Modeling - Designing for security”, </a:t>
            </a:r>
          </a:p>
          <a:p>
            <a:r>
              <a:rPr lang="en-US" sz="1600" dirty="0"/>
              <a:t>considered to be one of the fathers of modern threat modeling.</a:t>
            </a:r>
          </a:p>
        </p:txBody>
      </p:sp>
      <p:sp>
        <p:nvSpPr>
          <p:cNvPr id="5" name="Right Brace 4">
            <a:extLst>
              <a:ext uri="{FF2B5EF4-FFF2-40B4-BE49-F238E27FC236}">
                <a16:creationId xmlns:a16="http://schemas.microsoft.com/office/drawing/2014/main" id="{510A0033-22B4-D845-841B-C0D78FDC8122}"/>
              </a:ext>
            </a:extLst>
          </p:cNvPr>
          <p:cNvSpPr/>
          <p:nvPr/>
        </p:nvSpPr>
        <p:spPr>
          <a:xfrm>
            <a:off x="4963886" y="3515087"/>
            <a:ext cx="83127" cy="510640"/>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2B5F029-A28C-32EF-DC4C-0E0811145125}"/>
              </a:ext>
            </a:extLst>
          </p:cNvPr>
          <p:cNvSpPr txBox="1"/>
          <p:nvPr/>
        </p:nvSpPr>
        <p:spPr>
          <a:xfrm>
            <a:off x="5237018" y="3576834"/>
            <a:ext cx="1428596" cy="369332"/>
          </a:xfrm>
          <a:prstGeom prst="rect">
            <a:avLst/>
          </a:prstGeom>
          <a:noFill/>
        </p:spPr>
        <p:txBody>
          <a:bodyPr wrap="none" rtlCol="0">
            <a:spAutoFit/>
          </a:bodyPr>
          <a:lstStyle/>
          <a:p>
            <a:r>
              <a:rPr lang="en-US" dirty="0"/>
              <a:t>Design phase</a:t>
            </a:r>
          </a:p>
        </p:txBody>
      </p:sp>
      <p:sp>
        <p:nvSpPr>
          <p:cNvPr id="7" name="Right Brace 6">
            <a:extLst>
              <a:ext uri="{FF2B5EF4-FFF2-40B4-BE49-F238E27FC236}">
                <a16:creationId xmlns:a16="http://schemas.microsoft.com/office/drawing/2014/main" id="{94018A1A-D0B0-21B4-B92B-ACAAC5760E02}"/>
              </a:ext>
            </a:extLst>
          </p:cNvPr>
          <p:cNvSpPr/>
          <p:nvPr/>
        </p:nvSpPr>
        <p:spPr>
          <a:xfrm>
            <a:off x="6050281" y="4106875"/>
            <a:ext cx="45719" cy="263236"/>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6975B491-2711-0B4B-9802-7D56A25EAB44}"/>
              </a:ext>
            </a:extLst>
          </p:cNvPr>
          <p:cNvSpPr/>
          <p:nvPr/>
        </p:nvSpPr>
        <p:spPr>
          <a:xfrm>
            <a:off x="5024153" y="4449282"/>
            <a:ext cx="45719" cy="263236"/>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6FD623A-9771-8A9A-0C1F-4570AD93608D}"/>
              </a:ext>
            </a:extLst>
          </p:cNvPr>
          <p:cNvSpPr txBox="1"/>
          <p:nvPr/>
        </p:nvSpPr>
        <p:spPr>
          <a:xfrm>
            <a:off x="6315693" y="4053827"/>
            <a:ext cx="3048527" cy="369332"/>
          </a:xfrm>
          <a:prstGeom prst="rect">
            <a:avLst/>
          </a:prstGeom>
          <a:noFill/>
        </p:spPr>
        <p:txBody>
          <a:bodyPr wrap="none" rtlCol="0">
            <a:spAutoFit/>
          </a:bodyPr>
          <a:lstStyle/>
          <a:p>
            <a:r>
              <a:rPr lang="en-US" dirty="0"/>
              <a:t>Design &amp; Development phases</a:t>
            </a:r>
          </a:p>
        </p:txBody>
      </p:sp>
      <p:sp>
        <p:nvSpPr>
          <p:cNvPr id="11" name="TextBox 10">
            <a:extLst>
              <a:ext uri="{FF2B5EF4-FFF2-40B4-BE49-F238E27FC236}">
                <a16:creationId xmlns:a16="http://schemas.microsoft.com/office/drawing/2014/main" id="{2FBA369C-E442-2282-1A20-717B80E93A82}"/>
              </a:ext>
            </a:extLst>
          </p:cNvPr>
          <p:cNvSpPr txBox="1"/>
          <p:nvPr/>
        </p:nvSpPr>
        <p:spPr>
          <a:xfrm>
            <a:off x="5597866" y="4401782"/>
            <a:ext cx="3071931" cy="369332"/>
          </a:xfrm>
          <a:prstGeom prst="rect">
            <a:avLst/>
          </a:prstGeom>
          <a:noFill/>
        </p:spPr>
        <p:txBody>
          <a:bodyPr wrap="none" rtlCol="0">
            <a:spAutoFit/>
          </a:bodyPr>
          <a:lstStyle/>
          <a:p>
            <a:r>
              <a:rPr lang="en-US" dirty="0"/>
              <a:t>Development &amp; Testing phases</a:t>
            </a:r>
          </a:p>
        </p:txBody>
      </p:sp>
    </p:spTree>
    <p:extLst>
      <p:ext uri="{BB962C8B-B14F-4D97-AF65-F5344CB8AC3E}">
        <p14:creationId xmlns:p14="http://schemas.microsoft.com/office/powerpoint/2010/main" val="262142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B13A-B903-4C44-9876-8031C052108D}"/>
              </a:ext>
            </a:extLst>
          </p:cNvPr>
          <p:cNvSpPr>
            <a:spLocks noGrp="1"/>
          </p:cNvSpPr>
          <p:nvPr>
            <p:ph type="title"/>
          </p:nvPr>
        </p:nvSpPr>
        <p:spPr>
          <a:xfrm>
            <a:off x="1366520" y="409818"/>
            <a:ext cx="4008120" cy="1325563"/>
          </a:xfrm>
        </p:spPr>
        <p:txBody>
          <a:bodyPr/>
          <a:lstStyle/>
          <a:p>
            <a:r>
              <a:rPr lang="en-US" dirty="0"/>
              <a:t>Methodologies</a:t>
            </a:r>
          </a:p>
        </p:txBody>
      </p:sp>
      <p:sp>
        <p:nvSpPr>
          <p:cNvPr id="3" name="Content Placeholder 2">
            <a:extLst>
              <a:ext uri="{FF2B5EF4-FFF2-40B4-BE49-F238E27FC236}">
                <a16:creationId xmlns:a16="http://schemas.microsoft.com/office/drawing/2014/main" id="{08B999D7-A4B1-3E42-BF43-DAE2F92A40AF}"/>
              </a:ext>
            </a:extLst>
          </p:cNvPr>
          <p:cNvSpPr>
            <a:spLocks noGrp="1"/>
          </p:cNvSpPr>
          <p:nvPr>
            <p:ph idx="1"/>
          </p:nvPr>
        </p:nvSpPr>
        <p:spPr>
          <a:xfrm>
            <a:off x="838200" y="2590799"/>
            <a:ext cx="10515600" cy="3586163"/>
          </a:xfrm>
        </p:spPr>
        <p:txBody>
          <a:bodyPr/>
          <a:lstStyle/>
          <a:p>
            <a:r>
              <a:rPr lang="en-US" dirty="0"/>
              <a:t>Lots to pick from, but three common ones are:</a:t>
            </a:r>
          </a:p>
          <a:p>
            <a:r>
              <a:rPr lang="en-US" dirty="0"/>
              <a:t>STRIDE</a:t>
            </a:r>
          </a:p>
          <a:p>
            <a:r>
              <a:rPr lang="en-US" dirty="0"/>
              <a:t>PASTA</a:t>
            </a:r>
          </a:p>
          <a:p>
            <a:r>
              <a:rPr lang="en-US" dirty="0"/>
              <a:t>Attack Trees</a:t>
            </a:r>
          </a:p>
          <a:p>
            <a:endParaRPr lang="en-US" dirty="0"/>
          </a:p>
          <a:p>
            <a:r>
              <a:rPr lang="en-US" dirty="0"/>
              <a:t>There are many others, but not highlighted here such as:</a:t>
            </a:r>
          </a:p>
          <a:p>
            <a:pPr lvl="1"/>
            <a:r>
              <a:rPr lang="en-US" dirty="0"/>
              <a:t>DREAD, CVSS, VAST, TRIKE, OCTAVE, Security Cards, LINDDUN, QTMM</a:t>
            </a:r>
          </a:p>
        </p:txBody>
      </p:sp>
      <p:pic>
        <p:nvPicPr>
          <p:cNvPr id="5122" name="Picture 2" descr="&lt;b&gt;Threat Modeling&lt;/b&gt;- What Is, &lt;b&gt;Methodologies&lt;/b&gt;, &amp;amp; Best Practices">
            <a:extLst>
              <a:ext uri="{FF2B5EF4-FFF2-40B4-BE49-F238E27FC236}">
                <a16:creationId xmlns:a16="http://schemas.microsoft.com/office/drawing/2014/main" id="{9EDD8085-211A-D9FC-E301-5228C0F47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476" y="72561"/>
            <a:ext cx="5914924" cy="2000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25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9FE5DA-C1DA-B940-9054-03000EBD9FEC}"/>
              </a:ext>
            </a:extLst>
          </p:cNvPr>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2075810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12720</TotalTime>
  <Words>2512</Words>
  <Application>Microsoft Macintosh PowerPoint</Application>
  <PresentationFormat>Widescreen</PresentationFormat>
  <Paragraphs>280</Paragraphs>
  <Slides>29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Courier New</vt:lpstr>
      <vt:lpstr>Gill Sans MT</vt:lpstr>
      <vt:lpstr>Symbol</vt:lpstr>
      <vt:lpstr>Times New Roman</vt:lpstr>
      <vt:lpstr>Office Theme</vt:lpstr>
      <vt:lpstr>Agenda</vt:lpstr>
      <vt:lpstr>why, what, when, how &amp; more</vt:lpstr>
      <vt:lpstr>A little bit of background</vt:lpstr>
      <vt:lpstr>The SDLC and where does Threat Modeling (TM) fit in?</vt:lpstr>
      <vt:lpstr>What is a Threat Model?</vt:lpstr>
      <vt:lpstr>Why Threat Model?</vt:lpstr>
      <vt:lpstr>When to Threat Model?</vt:lpstr>
      <vt:lpstr>Methodologies</vt:lpstr>
      <vt:lpstr>PowerPoint Presentation</vt:lpstr>
      <vt:lpstr>PowerPoint Presentation</vt:lpstr>
      <vt:lpstr>Attack Trees</vt:lpstr>
      <vt:lpstr>Comparing the methodologies</vt:lpstr>
      <vt:lpstr>Picking One - STRIDE</vt:lpstr>
      <vt:lpstr>How to Threat Model?</vt:lpstr>
      <vt:lpstr>EOP Game – Sample Cards</vt:lpstr>
      <vt:lpstr>Dealing with the threats</vt:lpstr>
      <vt:lpstr>Diagramming</vt:lpstr>
      <vt:lpstr>Completing &amp; Checking the Threat Model</vt:lpstr>
      <vt:lpstr>Validation</vt:lpstr>
      <vt:lpstr>Threat Modeling in practice (previous employers)</vt:lpstr>
      <vt:lpstr>Threat Modeling in practice - cont</vt:lpstr>
      <vt:lpstr>Challenges</vt:lpstr>
      <vt:lpstr>Questions &amp; Discussion</vt:lpstr>
      <vt:lpstr>Let’s Threat Model – lets pick some</vt:lpstr>
      <vt:lpstr>Banking App</vt:lpstr>
      <vt:lpstr>Website (3 tier) + financial data</vt:lpstr>
      <vt:lpstr>Feature – create account</vt:lpstr>
      <vt:lpstr>Student Example – you provide examples</vt:lpstr>
      <vt:lpstr>Tools to help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 what, why, when, how &amp; more</dc:title>
  <dc:creator>Derek Hill</dc:creator>
  <cp:lastModifiedBy>Derek Hill</cp:lastModifiedBy>
  <cp:revision>2</cp:revision>
  <dcterms:created xsi:type="dcterms:W3CDTF">2024-01-25T16:59:13Z</dcterms:created>
  <dcterms:modified xsi:type="dcterms:W3CDTF">2024-03-07T01:37:45Z</dcterms:modified>
</cp:coreProperties>
</file>