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63" r:id="rId6"/>
    <p:sldId id="267" r:id="rId7"/>
    <p:sldId id="264" r:id="rId8"/>
    <p:sldId id="265" r:id="rId9"/>
    <p:sldId id="273" r:id="rId10"/>
    <p:sldId id="268" r:id="rId11"/>
    <p:sldId id="260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non-linearity – either kernel PLSDA or dis-</a:t>
            </a:r>
            <a:r>
              <a:rPr lang="en-US" dirty="0" err="1"/>
              <a:t>entagled</a:t>
            </a:r>
            <a:r>
              <a:rPr lang="en-US" dirty="0"/>
              <a:t> VAE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kernels; also another hyperparameter you can 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Maybe mention how VAE may be more useful for the WP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Caveat – true for this not necessarily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how this may reduce the search space for getting to the biological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2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hep.215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2otK2nZ1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2otK2nZ1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8904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8465-8EB1-BF43-9D9F-37EDCFC3A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2022.02.22</a:t>
            </a:r>
          </a:p>
        </p:txBody>
      </p:sp>
    </p:spTree>
    <p:extLst>
      <p:ext uri="{BB962C8B-B14F-4D97-AF65-F5344CB8AC3E}">
        <p14:creationId xmlns:p14="http://schemas.microsoft.com/office/powerpoint/2010/main" val="304248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0447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more components?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0E79-0968-B248-A9FD-F7B25382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38"/>
            <a:ext cx="10515600" cy="4631225"/>
          </a:xfrm>
        </p:spPr>
        <p:txBody>
          <a:bodyPr>
            <a:normAutofit/>
          </a:bodyPr>
          <a:lstStyle/>
          <a:p>
            <a:r>
              <a:rPr lang="en-US" sz="2000" dirty="0"/>
              <a:t>It is unlikely that just one round of projections will explain the covariance well.</a:t>
            </a:r>
          </a:p>
          <a:p>
            <a:r>
              <a:rPr lang="en-US" sz="2000" dirty="0"/>
              <a:t>To generate more components, we exclude “parts” of the data (X) and target (Y) matrices that have been “explained” away by the initial round of projections.</a:t>
            </a:r>
          </a:p>
          <a:p>
            <a:r>
              <a:rPr lang="en-US" sz="2000" dirty="0"/>
              <a:t>In other words, we look for the residuals that remain after the first round through a process called “deflation;” then the process repeats again from step 1 to get additional orthogonal components.</a:t>
            </a:r>
          </a:p>
          <a:p>
            <a:r>
              <a:rPr lang="en-US" sz="2000" dirty="0"/>
              <a:t>The predictions across rounds are aggregated for a final prediction.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8280D-DCE0-BB49-9D87-587B9B304C7E}"/>
              </a:ext>
            </a:extLst>
          </p:cNvPr>
          <p:cNvSpPr txBox="1"/>
          <p:nvPr/>
        </p:nvSpPr>
        <p:spPr>
          <a:xfrm>
            <a:off x="838200" y="1145628"/>
            <a:ext cx="556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3: Optimal Prediction with One Latent Variable</a:t>
            </a:r>
          </a:p>
        </p:txBody>
      </p:sp>
    </p:spTree>
    <p:extLst>
      <p:ext uri="{BB962C8B-B14F-4D97-AF65-F5344CB8AC3E}">
        <p14:creationId xmlns:p14="http://schemas.microsoft.com/office/powerpoint/2010/main" val="153025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Performance Based on Selected Variables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19B9-32E9-3B4F-99F0-BE60344010D8}"/>
              </a:ext>
            </a:extLst>
          </p:cNvPr>
          <p:cNvSpPr/>
          <p:nvPr/>
        </p:nvSpPr>
        <p:spPr>
          <a:xfrm>
            <a:off x="1362781" y="3429000"/>
            <a:ext cx="9466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Conducting full PLSDA with the selected variables, the scores are even better; the variable selection process seems reasonably robust based on this result. The scores are based on 40 runs.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ADD3C-D0FC-824A-9F2D-5ABCEEE3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27860"/>
              </p:ext>
            </p:extLst>
          </p:nvPr>
        </p:nvGraphicFramePr>
        <p:xfrm>
          <a:off x="1706874" y="1943366"/>
          <a:ext cx="8262922" cy="6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909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4933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35677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 Test Macro-F1 (SD)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 Test Micro-F1 (SD)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0.98 (0.047)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0.98 (0.041)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29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</a:t>
            </a:r>
            <a:r>
              <a:rPr lang="en-US" dirty="0" err="1"/>
              <a:t>NutriMouse</a:t>
            </a:r>
            <a:r>
              <a:rPr lang="en-US" dirty="0"/>
              <a:t> Dataset</a:t>
            </a:r>
            <a:r>
              <a:rPr lang="en-US" baseline="30000" dirty="0"/>
              <a:t>1</a:t>
            </a:r>
            <a:r>
              <a:rPr lang="en-US" dirty="0"/>
              <a:t> – Overview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5F60EC-C91D-5446-8E13-C88C5D32DEE7}"/>
              </a:ext>
            </a:extLst>
          </p:cNvPr>
          <p:cNvSpPr txBox="1">
            <a:spLocks/>
          </p:cNvSpPr>
          <p:nvPr/>
        </p:nvSpPr>
        <p:spPr>
          <a:xfrm>
            <a:off x="838199" y="1145628"/>
            <a:ext cx="9539177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dataset contains expression measure of 120 genes potentially involved in nutritional problems and the concentrations of 21 hepatic fatty acids for 40 mice.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target is the diet regimens the mice had for an extended period (5 fatty diets).</a:t>
            </a:r>
          </a:p>
          <a:p>
            <a:endParaRPr lang="en-US" sz="2000" dirty="0"/>
          </a:p>
          <a:p>
            <a:r>
              <a:rPr lang="en-US" sz="2000" dirty="0"/>
              <a:t>The dataset is balanced.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FEF4D-22CE-B246-908C-C55FBA31DE99}"/>
              </a:ext>
            </a:extLst>
          </p:cNvPr>
          <p:cNvSpPr txBox="1"/>
          <p:nvPr/>
        </p:nvSpPr>
        <p:spPr>
          <a:xfrm>
            <a:off x="838199" y="6581001"/>
            <a:ext cx="11261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Martin, et al. Novel aspects of PPAR</a:t>
            </a:r>
            <a:r>
              <a:rPr lang="el-GR" sz="1200" dirty="0"/>
              <a:t>α-</a:t>
            </a:r>
            <a:r>
              <a:rPr lang="en-US" sz="1200" dirty="0"/>
              <a:t>mediated regulation of lipid and xenobiotic metabolism revealed through a nutrigenomic study. 2007. </a:t>
            </a:r>
            <a:r>
              <a:rPr lang="en-US" sz="1200" dirty="0">
                <a:hlinkClick r:id="rId2"/>
              </a:rPr>
              <a:t>https://doi.org/10.1002/hep.21510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62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F1 Scores (40 Tests)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0C2CAF-FEFB-7247-A31C-88F0C427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23539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3.53 (1.85)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 (0.21)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3.68 (1.76)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0.41 (0.18)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0.91 (0.11)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(0.056)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5.7 (1.22)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0.93 (0.094)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5.65 (1.48)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(0.047)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516F1B-F311-6645-B009-2D314B3DC2BE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deviation, where available).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708444-1DF4-644B-A807-63F8AD94A356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 with the SBRCT dataset, 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counterparts.</a:t>
            </a:r>
          </a:p>
          <a:p>
            <a:r>
              <a:rPr lang="en-US" sz="2000" dirty="0"/>
              <a:t>However, for all methods, there are cases in which the number of true positives for some classes come out to be zero.</a:t>
            </a:r>
          </a:p>
          <a:p>
            <a:pPr lvl="1"/>
            <a:r>
              <a:rPr lang="en-US" sz="1600" dirty="0"/>
              <a:t>This happens far more frequently for the PCR methods as can be seen by the lack of macro-F1 scores.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2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Why PLS?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10515600" cy="51327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Currently, Principal Component Analysis (PCA) and correlation analysis are being used to construct Principal Network Modules.</a:t>
            </a:r>
          </a:p>
          <a:p>
            <a:pPr lvl="1"/>
            <a:r>
              <a:rPr lang="en-US" sz="2000" dirty="0"/>
              <a:t>For example, principal components of multiple phenotypic measures are being correlated against outcomes for the primary cohort.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While very similar to PCA, PLS goes a step farther and maximizes the correlation of a projection of the data matrix X to that of the target matrix 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Based on an experiment, PLS does a much better job of classification than does Principal Component Regression (PCR) even when the underlying labels are unbalanced; in terms of pure predictability, a case can be made for PLS over PCR. </a:t>
            </a:r>
          </a:p>
          <a:p>
            <a:endParaRPr lang="en-US" sz="2400" dirty="0"/>
          </a:p>
          <a:p>
            <a:r>
              <a:rPr lang="en-US" sz="2400" dirty="0"/>
              <a:t>Also, the </a:t>
            </a:r>
            <a:r>
              <a:rPr lang="en-US" sz="2400" dirty="0" err="1"/>
              <a:t>mixOmics</a:t>
            </a:r>
            <a:r>
              <a:rPr lang="en-US" sz="2400" dirty="0"/>
              <a:t> package in R implements a sparse PLS method that may be of use in narrowing down the list of relevant molecules.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objective of the algorithm</a:t>
            </a:r>
            <a:r>
              <a:rPr lang="en-US" baseline="30000" dirty="0"/>
              <a:t>1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BADC7-7CA9-4A47-A159-1E2C20100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4260"/>
            <a:ext cx="10515600" cy="485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42323-E0CC-9041-8E76-9C88F1CBE8C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3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8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predictions made?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67CEE-1DA7-1743-9D84-BD4241C05C82}"/>
              </a:ext>
            </a:extLst>
          </p:cNvPr>
          <p:cNvSpPr txBox="1"/>
          <p:nvPr/>
        </p:nvSpPr>
        <p:spPr>
          <a:xfrm>
            <a:off x="838200" y="1145628"/>
            <a:ext cx="5647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2: Optimal Prediction with One Latent Variable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B1D7B-814E-B544-838D-F37C740D3EB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3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D2FEA54-CD70-9F42-B9A5-4B0068CC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5738"/>
            <a:ext cx="9606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PLS vs. PCR with Open-source Data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Algorithms (R Packages):</a:t>
            </a:r>
            <a:r>
              <a:rPr lang="en-US" sz="2000" dirty="0"/>
              <a:t>  </a:t>
            </a:r>
          </a:p>
          <a:p>
            <a:pPr lvl="1"/>
            <a:r>
              <a:rPr lang="en-US" sz="1600" dirty="0"/>
              <a:t>PCA + Multinomial Regression (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sPCA</a:t>
            </a:r>
            <a:r>
              <a:rPr lang="en-US" sz="1600" dirty="0"/>
              <a:t> + Multinomial Regression (</a:t>
            </a:r>
            <a:r>
              <a:rPr lang="en-US" sz="1600" dirty="0" err="1"/>
              <a:t>sparsepca</a:t>
            </a:r>
            <a:r>
              <a:rPr lang="en-US" sz="1600" dirty="0"/>
              <a:t>, 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PLSDA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sPLSDA</a:t>
            </a:r>
            <a:r>
              <a:rPr lang="en-US" sz="1600" dirty="0"/>
              <a:t>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r>
              <a:rPr lang="en-US" sz="2000" b="1" dirty="0"/>
              <a:t>Dataset: </a:t>
            </a:r>
          </a:p>
          <a:p>
            <a:pPr lvl="1"/>
            <a:r>
              <a:rPr lang="en-US" sz="1600" dirty="0"/>
              <a:t>SRBCT dataset</a:t>
            </a:r>
            <a:r>
              <a:rPr lang="en-US" sz="1600" baseline="30000" dirty="0"/>
              <a:t>1</a:t>
            </a:r>
            <a:r>
              <a:rPr lang="en-US" sz="1600" dirty="0"/>
              <a:t> with 63 samples of pre-processed 2308 gene expressions (X) and tumor types (Y)</a:t>
            </a:r>
          </a:p>
          <a:p>
            <a:pPr lvl="1"/>
            <a:r>
              <a:rPr lang="en-US" sz="1600" dirty="0"/>
              <a:t>Imbalance among classes: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588992"/>
            <a:ext cx="1080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739" y="4061650"/>
            <a:ext cx="3222721" cy="252734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Criteria: </a:t>
            </a:r>
            <a:r>
              <a:rPr lang="en-US" sz="1600" dirty="0"/>
              <a:t>Mean Micro- and Macro-F1 scores</a:t>
            </a:r>
          </a:p>
          <a:p>
            <a:r>
              <a:rPr lang="en-US" sz="2000" b="1" dirty="0"/>
              <a:t>Method: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Nested loop w/ outer loop for testing (40 iterations).</a:t>
            </a:r>
          </a:p>
          <a:p>
            <a:pPr lvl="1"/>
            <a:r>
              <a:rPr lang="en-US" sz="1600" dirty="0"/>
              <a:t>Inner loop validation for picking the optimal number of components.</a:t>
            </a:r>
          </a:p>
          <a:p>
            <a:pPr lvl="1"/>
            <a:r>
              <a:rPr lang="en-US" sz="1600" dirty="0"/>
              <a:t>Given the label imbalance, stratified sampling of train, dev, and test sets (60:20:20) at the outer loop.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Micro- and Macro-F1 Scores (40 Iterations)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E5B59-DB8F-FE4C-8967-6C1E83397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46867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4.95 (2.88)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 (0.15)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 3.38 (1.69)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4.6 (2.70)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 (0.14)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4.25 (3.28)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 4.25 (1.28)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(0.053)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4.25 (1.28)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(0.049)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 (0.039)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(0.036)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04A17F2-02F9-1947-868B-56C262F2FC95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 with more stability and superior handling of class imbalance.</a:t>
            </a:r>
          </a:p>
          <a:p>
            <a:r>
              <a:rPr lang="en-US" sz="2000" dirty="0"/>
              <a:t>For PCR and </a:t>
            </a:r>
            <a:r>
              <a:rPr lang="en-US" sz="2000" dirty="0" err="1"/>
              <a:t>sPCR</a:t>
            </a:r>
            <a:r>
              <a:rPr lang="en-US" sz="2000" dirty="0"/>
              <a:t>, the true positive counts for BL and NB classes, which have lower representations in the dataset, are almost always zero.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B328B-A3F8-134E-8744-E1A8B77E0B82}"/>
              </a:ext>
            </a:extLst>
          </p:cNvPr>
          <p:cNvSpPr/>
          <p:nvPr/>
        </p:nvSpPr>
        <p:spPr>
          <a:xfrm>
            <a:off x="9564414" y="2669627"/>
            <a:ext cx="145221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E47B8-7147-F643-B9B2-ABF769F012B0}"/>
              </a:ext>
            </a:extLst>
          </p:cNvPr>
          <p:cNvSpPr/>
          <p:nvPr/>
        </p:nvSpPr>
        <p:spPr>
          <a:xfrm>
            <a:off x="5207881" y="2674887"/>
            <a:ext cx="137159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5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A Visual Comparison of Class Separation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97B5B0-7E3C-5546-A282-DE90C32CAD27}"/>
              </a:ext>
            </a:extLst>
          </p:cNvPr>
          <p:cNvGrpSpPr/>
          <p:nvPr/>
        </p:nvGrpSpPr>
        <p:grpSpPr>
          <a:xfrm>
            <a:off x="2311408" y="963817"/>
            <a:ext cx="7569184" cy="5832399"/>
            <a:chOff x="2307866" y="963817"/>
            <a:chExt cx="7569184" cy="58323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EA8A94-9978-A54A-B893-FEFA5A15302B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47D3BF9-8F35-A340-ABDF-6A9C5E8CA89B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20" name="Picture 19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09654B01-79D9-334F-A371-B5C98C4C25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22" name="Picture 2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0B8BE8A-73F3-224E-A0B3-5E128B56CA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24" name="Picture 23" descr="Diagram&#10;&#10;Description automatically generated">
                  <a:extLst>
                    <a:ext uri="{FF2B5EF4-FFF2-40B4-BE49-F238E27FC236}">
                      <a16:creationId xmlns:a16="http://schemas.microsoft.com/office/drawing/2014/main" id="{E4DC9BDC-84A3-3A4D-A252-92E35B95C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Diagram&#10;&#10;Description automatically generated">
                  <a:extLst>
                    <a:ext uri="{FF2B5EF4-FFF2-40B4-BE49-F238E27FC236}">
                      <a16:creationId xmlns:a16="http://schemas.microsoft.com/office/drawing/2014/main" id="{762400CB-273C-F841-AEA5-16F6FDFEAE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3A1BC308-A42A-064E-BC15-9D88D8765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6" name="Picture 35" descr="Diagram&#10;&#10;Description automatically generated">
                <a:extLst>
                  <a:ext uri="{FF2B5EF4-FFF2-40B4-BE49-F238E27FC236}">
                    <a16:creationId xmlns:a16="http://schemas.microsoft.com/office/drawing/2014/main" id="{48C99F7A-85C4-8641-A175-D52A0F8BC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47A7CA54-081D-A84B-AA68-F0B34DA10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D962BCB1-ED8A-1F47-A580-924733D1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22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Loading Factors for Sparse Methods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396EE8-1367-D143-A8B2-4D1E30D838B3}"/>
              </a:ext>
            </a:extLst>
          </p:cNvPr>
          <p:cNvGrpSpPr/>
          <p:nvPr/>
        </p:nvGrpSpPr>
        <p:grpSpPr>
          <a:xfrm>
            <a:off x="1362781" y="1315355"/>
            <a:ext cx="9466438" cy="3711915"/>
            <a:chOff x="449646" y="1346885"/>
            <a:chExt cx="10419497" cy="4085622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F54A1A4-6DC0-664E-B6B6-997CCBFC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395" y="1346885"/>
              <a:ext cx="5209748" cy="4085621"/>
            </a:xfrm>
            <a:prstGeom prst="rect">
              <a:avLst/>
            </a:prstGeom>
          </p:spPr>
        </p:pic>
        <p:pic>
          <p:nvPicPr>
            <p:cNvPr id="13" name="Picture 12" descr="Chart, bar chart&#10;&#10;Description automatically generated">
              <a:extLst>
                <a:ext uri="{FF2B5EF4-FFF2-40B4-BE49-F238E27FC236}">
                  <a16:creationId xmlns:a16="http://schemas.microsoft.com/office/drawing/2014/main" id="{21B8C246-55E1-F548-91C0-4BC8587B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46" y="1346886"/>
              <a:ext cx="5209749" cy="4085621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19B9-32E9-3B4F-99F0-BE60344010D8}"/>
              </a:ext>
            </a:extLst>
          </p:cNvPr>
          <p:cNvSpPr/>
          <p:nvPr/>
        </p:nvSpPr>
        <p:spPr>
          <a:xfrm>
            <a:off x="1362781" y="5027269"/>
            <a:ext cx="9466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plot on the right, the color corresponds to the group in which the feature is most abundant;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bear some value in narrowing down the list of molecules of interest.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5404C9-E1DA-1C4B-A1D0-139368E21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80" y="1315355"/>
            <a:ext cx="4728719" cy="3708385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DE32445-B939-B54E-84DE-B3BAE1439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500" y="1311825"/>
            <a:ext cx="4737718" cy="371544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4C1C903-6317-A442-AD7D-E03C9A69F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781" y="1311825"/>
            <a:ext cx="4737719" cy="37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10515600" cy="5132703"/>
          </a:xfrm>
        </p:spPr>
        <p:txBody>
          <a:bodyPr>
            <a:normAutofit/>
          </a:bodyPr>
          <a:lstStyle/>
          <a:p>
            <a:r>
              <a:rPr lang="en-US" sz="2400" dirty="0"/>
              <a:t>Still a linear approach (can be overcome with kernel methods but at the cost of interpretability).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 way to factor in complex biological priors; e.g. pathways that inputs belong to can be accounted for with block PLS, but causal directionality within each pathway would be very difficult to incorporate.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1136</Words>
  <Application>Microsoft Macintosh PowerPoint</Application>
  <PresentationFormat>Widescreen</PresentationFormat>
  <Paragraphs>192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Partial Least Squares (PLS)</vt:lpstr>
      <vt:lpstr>Why PLS?</vt:lpstr>
      <vt:lpstr>What is the objective of the algorithm1?</vt:lpstr>
      <vt:lpstr>How are predictions made?</vt:lpstr>
      <vt:lpstr>Test: PLS vs. PCR with Open-source Data</vt:lpstr>
      <vt:lpstr>Test: Micro- and Macro-F1 Scores (40 Iterations)</vt:lpstr>
      <vt:lpstr>Test: A Visual Comparison of Class Separation</vt:lpstr>
      <vt:lpstr>Test: Loading Factors for Sparse Methods</vt:lpstr>
      <vt:lpstr>Limitations</vt:lpstr>
      <vt:lpstr>Appendix</vt:lpstr>
      <vt:lpstr>Are there more components?</vt:lpstr>
      <vt:lpstr>Test: Performance Based on Selected Variables</vt:lpstr>
      <vt:lpstr>Test 2: NutriMouse Dataset1 – Overview</vt:lpstr>
      <vt:lpstr>Test 2: F1 Scores (40 Tests)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15</cp:revision>
  <dcterms:created xsi:type="dcterms:W3CDTF">2022-02-17T19:36:04Z</dcterms:created>
  <dcterms:modified xsi:type="dcterms:W3CDTF">2022-02-28T19:10:57Z</dcterms:modified>
</cp:coreProperties>
</file>