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0452A-47CF-1345-BF7E-F515E990E10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26780-DDB0-D24E-A7AA-FA0CFD9F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240B-97A3-D646-8EE6-5497A5B5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3ACFB-3B81-6A43-A837-2529AE4DA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E3E9-2DF1-4F4D-8C27-02F274AA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A16E-BEB2-0E48-8768-22874EE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D6AF-4A1F-DF44-A137-57308E99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1693-8F60-B444-A255-12D4F89A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EEC59-1459-2249-984D-F4EC84E8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3F12-DD0D-F841-84EF-81D85852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F825-7B09-CC40-ADA0-FFDAC5F4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D5D6-9DD6-FD4D-AD58-02626AC0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6D9E5-CFEF-FC43-BE03-C45CFE2B6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8DF7-72A0-BB4C-A52A-E3DFC1BC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F1AD-0FD8-7740-8BDD-C87698AD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96DB-09DC-C249-A5B9-7117FA33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FCC7-9A86-0F4A-9F73-EEFDD6CB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61FA-2F78-BE47-BC1B-BC3F6402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518B-E174-FA42-9B0B-97EFE361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07E4-C0F5-6444-8354-E9B441A1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65D9-AB91-7A4B-B7B5-3487BA27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2851-2733-0B4A-9580-5DE070D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609D-534B-3543-B148-DBCC23E0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A057-969B-7943-BA32-68DCA85D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97BB-224C-0F4E-B13A-A7A42FA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4C7E-9E6B-D243-A71A-711058A1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3FFE-09DE-7447-8559-0A1ED92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1A1-F4CE-CC47-AAD2-A10919A4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ACA7-9F96-884C-A9C5-C69D5BCE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350E-19CD-0D4E-97EC-7443AC4B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4B7A-9A30-8F4A-949C-2C820BF2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F5A-EF0B-A24D-BFE6-EA64ABBD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A682-D9BB-2049-9FE8-1C5514B7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E6F-95D6-0840-ACBC-EFE92E8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4AE60-A243-A448-98F3-B9896377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D697A-7F69-9341-A21D-0D939E8C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352B3-A75F-674F-A90B-9119373DF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FF5A-10A0-934E-BF22-C197BC6D9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FFD21-C6FB-F745-9E19-1BBAFBE1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D9CD3-EC22-FF4D-BACD-7374D79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76A6B-BDB3-EB42-A05C-74660A6B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D6E7-0EDD-7049-9B66-425BE267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DC44A-7088-B342-A5D0-661F735C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B85D-98A1-5744-8EAD-7DFEC65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9937-A4C0-9F46-BCAC-6E07A963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5CB8C-BA2C-304E-B306-4C5A1373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1BE38-C509-A24A-A9E0-E5924363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D7A3-1734-114C-A977-1253CF2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8B4-90CC-4C4B-BBBE-8C24AB64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DED1-CCF1-0D42-9F92-529F67B7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3B4E0-B8D2-5B40-AFED-5E84B35E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A624-2906-4E49-9F73-45E107F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21CF-DD13-D248-87F6-886B0582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952B-3246-1E43-BB16-76053B24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C0C-68EC-9041-BA5A-AF0A1C7C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673B0-FB2E-124D-8A96-B008A2CF0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DF0F-1643-6A46-A143-89324EA7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99FB-C2EE-7C40-88A1-3D48250C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9D3D-3D01-F74E-95B2-6252372A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40F5-5575-094B-AF25-D2B8D4B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CB708-EF0C-5147-B221-D2361F52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3843-839E-BB44-BC2B-8C02EB69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724D-67F1-2043-9500-5940BB2CF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D129-6977-1F4B-BBA0-AE2A01A4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E989-C893-B846-8CB8-6F513A5AD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oi.org/10.1038/89044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Partial Least Squares Advantages and Limitations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EADA4C1-0899-A540-8330-B8AE052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260"/>
            <a:ext cx="5257800" cy="513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Advantages</a:t>
            </a:r>
          </a:p>
          <a:p>
            <a:r>
              <a:rPr lang="en-US" sz="2400" dirty="0"/>
              <a:t>Partial Least Squares (PLS) goes a step farther than does Principal Component Regression (PCR) and maximizes the correlation of a projection of the data matrix X to that of the target matrix Y.</a:t>
            </a:r>
          </a:p>
          <a:p>
            <a:r>
              <a:rPr lang="en-US" sz="2400" dirty="0"/>
              <a:t>Based on an experiment, PLS does a much better job of classification than does PCR even when the underlying labels are unbalanced.</a:t>
            </a:r>
          </a:p>
          <a:p>
            <a:r>
              <a:rPr lang="en-US" sz="2400" dirty="0"/>
              <a:t>Also, another sparse implementation of PLS may be of use in variable selection.</a:t>
            </a:r>
          </a:p>
          <a:p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11DAE75-4FF2-0E40-85D4-9424CB4E9247}"/>
              </a:ext>
            </a:extLst>
          </p:cNvPr>
          <p:cNvSpPr txBox="1">
            <a:spLocks/>
          </p:cNvSpPr>
          <p:nvPr/>
        </p:nvSpPr>
        <p:spPr>
          <a:xfrm>
            <a:off x="6096000" y="1044259"/>
            <a:ext cx="5257800" cy="5132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Limitations</a:t>
            </a:r>
          </a:p>
          <a:p>
            <a:r>
              <a:rPr lang="en-US" sz="2400" dirty="0"/>
              <a:t>It is still a linear method; this can be overcome with kernel methods but at the cost of interpretability.</a:t>
            </a:r>
          </a:p>
          <a:p>
            <a:r>
              <a:rPr lang="en-US" sz="2400" dirty="0"/>
              <a:t>It may be difficult to factor in complex biological priors into the model; some pathway grouping of the input data is possible with block PLS, but accounting for more complex information like causal directionality would be challenging.</a:t>
            </a:r>
          </a:p>
        </p:txBody>
      </p:sp>
    </p:spTree>
    <p:extLst>
      <p:ext uri="{BB962C8B-B14F-4D97-AF65-F5344CB8AC3E}">
        <p14:creationId xmlns:p14="http://schemas.microsoft.com/office/powerpoint/2010/main" val="241732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PLS is much better at classifying the SRBCT data</a:t>
            </a:r>
            <a:r>
              <a:rPr lang="en-US" baseline="30000" dirty="0"/>
              <a:t>1</a:t>
            </a:r>
            <a:r>
              <a:rPr lang="en-US" b="1" dirty="0"/>
              <a:t>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Comparison Candidates (R Packages):</a:t>
            </a:r>
            <a:r>
              <a:rPr lang="en-US" sz="1600" dirty="0"/>
              <a:t>  </a:t>
            </a:r>
          </a:p>
          <a:p>
            <a:pPr lvl="1"/>
            <a:r>
              <a:rPr lang="en-US" sz="1200" dirty="0"/>
              <a:t>PCA/</a:t>
            </a:r>
            <a:r>
              <a:rPr lang="en-US" sz="1200" dirty="0" err="1"/>
              <a:t>sPCA</a:t>
            </a:r>
            <a:r>
              <a:rPr lang="en-US" sz="1200" dirty="0"/>
              <a:t> + Polytomous Classification (</a:t>
            </a:r>
            <a:r>
              <a:rPr lang="en-US" sz="1200" dirty="0" err="1"/>
              <a:t>sparsepca</a:t>
            </a:r>
            <a:r>
              <a:rPr lang="en-US" sz="1200" dirty="0"/>
              <a:t>, </a:t>
            </a:r>
            <a:r>
              <a:rPr lang="en-US" sz="1200" dirty="0" err="1"/>
              <a:t>nnet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PLS/</a:t>
            </a:r>
            <a:r>
              <a:rPr lang="en-US" sz="1200" dirty="0" err="1"/>
              <a:t>sPLS</a:t>
            </a:r>
            <a:r>
              <a:rPr lang="en-US" sz="1200" dirty="0"/>
              <a:t> Discriminant Analysis (</a:t>
            </a:r>
            <a:r>
              <a:rPr lang="en-US" sz="1200" dirty="0" err="1"/>
              <a:t>mixOmics</a:t>
            </a:r>
            <a:r>
              <a:rPr lang="en-US" sz="1200" dirty="0"/>
              <a:t>)</a:t>
            </a:r>
          </a:p>
          <a:p>
            <a:r>
              <a:rPr lang="en-US" sz="1400" b="1" dirty="0"/>
              <a:t>Dataset: </a:t>
            </a:r>
          </a:p>
          <a:p>
            <a:pPr lvl="1"/>
            <a:r>
              <a:rPr lang="en-US" sz="1200" dirty="0"/>
              <a:t>The SRBCT dataset: 63 samples of pre-processed 2308 gene expressions (X) and small-blue-round-cell tumor types (Y).</a:t>
            </a:r>
          </a:p>
          <a:p>
            <a:pPr lvl="1"/>
            <a:r>
              <a:rPr lang="en-US" sz="1200" dirty="0"/>
              <a:t>A noticeable label imbalance: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b="1" dirty="0"/>
              <a:t>Method:</a:t>
            </a:r>
            <a:r>
              <a:rPr lang="en-US" sz="1600" dirty="0"/>
              <a:t> </a:t>
            </a:r>
          </a:p>
          <a:p>
            <a:pPr lvl="1"/>
            <a:r>
              <a:rPr lang="en-US" sz="1200" dirty="0"/>
              <a:t>A nested loop with outer loop for testing (40 iterations).</a:t>
            </a:r>
          </a:p>
          <a:p>
            <a:pPr lvl="1"/>
            <a:r>
              <a:rPr lang="en-US" sz="1200" dirty="0"/>
              <a:t>Given the label imbalance, stratified sampling of train, dev, and test sets (60:20:20) at the outer loop.</a:t>
            </a:r>
          </a:p>
          <a:p>
            <a:pPr lvl="1"/>
            <a:r>
              <a:rPr lang="en-US" sz="1200" dirty="0"/>
              <a:t>A dev set validation at the inner loop for picking the optimal number of components (both PCR and PLSDA).</a:t>
            </a:r>
          </a:p>
          <a:p>
            <a:pPr lvl="1"/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43837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Khan, et al. Classification and diagnostic prediction of cancers using gene expression profiling and artificial neural networks. 2001. </a:t>
            </a:r>
            <a:r>
              <a:rPr lang="en-US" sz="1200" dirty="0">
                <a:hlinkClick r:id="rId3"/>
              </a:rPr>
              <a:t>https://doi.org/10.1038/89044</a:t>
            </a:r>
            <a:r>
              <a:rPr lang="en-US" sz="1200" dirty="0"/>
              <a:t>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 where available; PCR methods generated no true positives for the BL label in most cases).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9BC2D31-B076-EB40-95B4-0E9660718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90" y="2844728"/>
            <a:ext cx="2733465" cy="2143655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43B48A-3092-BD46-B235-DC450A289CF5}"/>
              </a:ext>
            </a:extLst>
          </p:cNvPr>
          <p:cNvSpPr txBox="1">
            <a:spLocks/>
          </p:cNvSpPr>
          <p:nvPr/>
        </p:nvSpPr>
        <p:spPr>
          <a:xfrm>
            <a:off x="6241831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Result: </a:t>
            </a:r>
            <a:r>
              <a:rPr lang="en-US" sz="1200" dirty="0"/>
              <a:t>Clear outperformance by PLS methods.</a:t>
            </a:r>
            <a:r>
              <a:rPr lang="en-US" sz="1600" b="1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r>
              <a:rPr lang="en-US" sz="1600" b="1" dirty="0"/>
              <a:t>Visualization of Label Separation</a:t>
            </a:r>
          </a:p>
          <a:p>
            <a:pPr lvl="1"/>
            <a:r>
              <a:rPr lang="en-US" sz="1200" dirty="0"/>
              <a:t>A much clearer label separation for PLS methods.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FF45F0-8001-1046-9092-143F6A407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85836"/>
              </p:ext>
            </p:extLst>
          </p:nvPr>
        </p:nvGraphicFramePr>
        <p:xfrm>
          <a:off x="7183907" y="1493867"/>
          <a:ext cx="3373647" cy="106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521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976732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984394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Algorithm</a:t>
                      </a:r>
                    </a:p>
                  </a:txBody>
                  <a:tcPr marL="14415" marR="14415" marT="14415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Micro-F1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Macro-F1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0.3 (0.15)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0.29 (0.14)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PLSDA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0.96 (0.053)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0.96 (0.049)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sPLSDA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 (0.039)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 (0.036)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F5DF9B1-E71E-EE48-9F55-8561E90BF1DE}"/>
              </a:ext>
            </a:extLst>
          </p:cNvPr>
          <p:cNvSpPr/>
          <p:nvPr/>
        </p:nvSpPr>
        <p:spPr>
          <a:xfrm>
            <a:off x="8589582" y="2156656"/>
            <a:ext cx="1967972" cy="400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7250DA-55BB-FB47-B02A-B3DF2791CB16}"/>
              </a:ext>
            </a:extLst>
          </p:cNvPr>
          <p:cNvGrpSpPr/>
          <p:nvPr/>
        </p:nvGrpSpPr>
        <p:grpSpPr>
          <a:xfrm>
            <a:off x="6820478" y="3220156"/>
            <a:ext cx="4100503" cy="3159623"/>
            <a:chOff x="2307866" y="963817"/>
            <a:chExt cx="7569184" cy="583239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B34C986-CEC4-F841-B537-F95FDA81C462}"/>
                </a:ext>
              </a:extLst>
            </p:cNvPr>
            <p:cNvGrpSpPr/>
            <p:nvPr/>
          </p:nvGrpSpPr>
          <p:grpSpPr>
            <a:xfrm>
              <a:off x="2314950" y="963817"/>
              <a:ext cx="7562100" cy="5832399"/>
              <a:chOff x="2314950" y="963817"/>
              <a:chExt cx="7562100" cy="58323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C41EAD7-29A8-6F4B-B504-F09159FC9DE6}"/>
                  </a:ext>
                </a:extLst>
              </p:cNvPr>
              <p:cNvGrpSpPr/>
              <p:nvPr/>
            </p:nvGrpSpPr>
            <p:grpSpPr>
              <a:xfrm>
                <a:off x="2314950" y="969714"/>
                <a:ext cx="7562100" cy="5826502"/>
                <a:chOff x="1963604" y="969714"/>
                <a:chExt cx="7562100" cy="5826502"/>
              </a:xfrm>
            </p:grpSpPr>
            <p:pic>
              <p:nvPicPr>
                <p:cNvPr id="35" name="Picture 34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68C9DBEC-9CB0-A949-A617-F2A1F1EB2B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0625" y="969714"/>
                  <a:ext cx="3711053" cy="2910305"/>
                </a:xfrm>
                <a:prstGeom prst="rect">
                  <a:avLst/>
                </a:prstGeom>
              </p:spPr>
            </p:pic>
            <p:pic>
              <p:nvPicPr>
                <p:cNvPr id="36" name="Picture 35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4DB3763C-77D9-434C-A0BA-F27CA0EFA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63604" y="3885912"/>
                  <a:ext cx="3711052" cy="2910304"/>
                </a:xfrm>
                <a:prstGeom prst="rect">
                  <a:avLst/>
                </a:prstGeom>
              </p:spPr>
            </p:pic>
            <p:pic>
              <p:nvPicPr>
                <p:cNvPr id="37" name="Picture 36" descr="Diagram&#10;&#10;Description automatically generated">
                  <a:extLst>
                    <a:ext uri="{FF2B5EF4-FFF2-40B4-BE49-F238E27FC236}">
                      <a16:creationId xmlns:a16="http://schemas.microsoft.com/office/drawing/2014/main" id="{69376BC9-05C1-7440-B0C3-C9D9404D60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14653" y="969714"/>
                  <a:ext cx="3711051" cy="2910303"/>
                </a:xfrm>
                <a:prstGeom prst="rect">
                  <a:avLst/>
                </a:prstGeom>
              </p:spPr>
            </p:pic>
            <p:pic>
              <p:nvPicPr>
                <p:cNvPr id="38" name="Picture 37" descr="Diagram&#10;&#10;Description automatically generated">
                  <a:extLst>
                    <a:ext uri="{FF2B5EF4-FFF2-40B4-BE49-F238E27FC236}">
                      <a16:creationId xmlns:a16="http://schemas.microsoft.com/office/drawing/2014/main" id="{C37AD77D-AE95-B149-825F-0BED09AE3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07631" y="3885913"/>
                  <a:ext cx="3711051" cy="291030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 descr="Chart, diagram, pie chart&#10;&#10;Description automatically generated">
                <a:extLst>
                  <a:ext uri="{FF2B5EF4-FFF2-40B4-BE49-F238E27FC236}">
                    <a16:creationId xmlns:a16="http://schemas.microsoft.com/office/drawing/2014/main" id="{5543DEB0-7D2C-9844-8550-0FBBE84BA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3021" y="3880017"/>
                <a:ext cx="3697007" cy="2899289"/>
              </a:xfrm>
              <a:prstGeom prst="rect">
                <a:avLst/>
              </a:prstGeom>
            </p:spPr>
          </p:pic>
          <p:pic>
            <p:nvPicPr>
              <p:cNvPr id="34" name="Picture 33" descr="Diagram&#10;&#10;Description automatically generated">
                <a:extLst>
                  <a:ext uri="{FF2B5EF4-FFF2-40B4-BE49-F238E27FC236}">
                    <a16:creationId xmlns:a16="http://schemas.microsoft.com/office/drawing/2014/main" id="{EB26DF95-167C-5C42-B6D3-78F8C079A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3021" y="963817"/>
                <a:ext cx="3697007" cy="2899290"/>
              </a:xfrm>
              <a:prstGeom prst="rect">
                <a:avLst/>
              </a:prstGeom>
            </p:spPr>
          </p:pic>
        </p:grpSp>
        <p:pic>
          <p:nvPicPr>
            <p:cNvPr id="30" name="Picture 29" descr="Chart, scatter chart&#10;&#10;Description automatically generated">
              <a:extLst>
                <a:ext uri="{FF2B5EF4-FFF2-40B4-BE49-F238E27FC236}">
                  <a16:creationId xmlns:a16="http://schemas.microsoft.com/office/drawing/2014/main" id="{DD5A6445-AAB6-D547-98DC-ADB071562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07866" y="971395"/>
              <a:ext cx="3711053" cy="2910304"/>
            </a:xfrm>
            <a:prstGeom prst="rect">
              <a:avLst/>
            </a:prstGeom>
          </p:spPr>
        </p:pic>
        <p:pic>
          <p:nvPicPr>
            <p:cNvPr id="31" name="Picture 30" descr="Chart, scatter chart&#10;&#10;Description automatically generated">
              <a:extLst>
                <a:ext uri="{FF2B5EF4-FFF2-40B4-BE49-F238E27FC236}">
                  <a16:creationId xmlns:a16="http://schemas.microsoft.com/office/drawing/2014/main" id="{7F3AD6BC-FC30-C042-92F8-1EBC0510B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21974" y="3892802"/>
              <a:ext cx="3696946" cy="2899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6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373</Words>
  <Application>Microsoft Macintosh PowerPoint</Application>
  <PresentationFormat>Widescreen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Partial Least Squares Advantages and Limitations</vt:lpstr>
      <vt:lpstr>PLS is much better at classifying the SRBCT data1.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Least Squares (PLS)</dc:title>
  <dc:creator>Kim Derek</dc:creator>
  <cp:lastModifiedBy>Kim Derek</cp:lastModifiedBy>
  <cp:revision>22</cp:revision>
  <dcterms:created xsi:type="dcterms:W3CDTF">2022-02-17T19:36:04Z</dcterms:created>
  <dcterms:modified xsi:type="dcterms:W3CDTF">2022-02-28T20:59:36Z</dcterms:modified>
</cp:coreProperties>
</file>