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i.org/10.1038/89044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Partial Least Squares Advantages and 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5257800" cy="51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Advantages</a:t>
            </a:r>
          </a:p>
          <a:p>
            <a:r>
              <a:rPr lang="en-US" sz="2400" dirty="0"/>
              <a:t>Partial Least Squares (PLS) goes a step farther than does Principal Component Regression (PCR) and maximizes the correlation of a projection of the data matrix X to that of the target matrix Y.</a:t>
            </a:r>
          </a:p>
          <a:p>
            <a:r>
              <a:rPr lang="en-US" sz="2400" dirty="0"/>
              <a:t>Based on an experiment, PLS does a much better job of classification than does PCR even when the underlying labels are unbalanced.</a:t>
            </a:r>
          </a:p>
          <a:p>
            <a:r>
              <a:rPr lang="en-US" sz="2400" dirty="0"/>
              <a:t>Also, another sparse implementation of PLS may be of use in variable selection.</a:t>
            </a:r>
          </a:p>
          <a:p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11DAE75-4FF2-0E40-85D4-9424CB4E9247}"/>
              </a:ext>
            </a:extLst>
          </p:cNvPr>
          <p:cNvSpPr txBox="1">
            <a:spLocks/>
          </p:cNvSpPr>
          <p:nvPr/>
        </p:nvSpPr>
        <p:spPr>
          <a:xfrm>
            <a:off x="6096000" y="1044259"/>
            <a:ext cx="5257800" cy="513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Limitations</a:t>
            </a:r>
          </a:p>
          <a:p>
            <a:r>
              <a:rPr lang="en-US" sz="2400" dirty="0"/>
              <a:t>It is still a linear method; this can be overcome with kernel methods but at the cost of interpretability.</a:t>
            </a:r>
          </a:p>
          <a:p>
            <a:r>
              <a:rPr lang="en-US" sz="2400" dirty="0"/>
              <a:t>It may be difficult to factor in complex biological priors into the model; some pathway grouping of the input data is possible with block PLS, but accounting for more complex information like causal directionality would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PLS is much better at classifying the SRBCT data</a:t>
            </a:r>
            <a:r>
              <a:rPr lang="en-US" baseline="30000" dirty="0"/>
              <a:t>1</a:t>
            </a:r>
            <a:r>
              <a:rPr lang="en-US" b="1" dirty="0"/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Comparison Candidates (R Packages):</a:t>
            </a:r>
            <a:r>
              <a:rPr lang="en-US" sz="1600" dirty="0"/>
              <a:t>  </a:t>
            </a:r>
          </a:p>
          <a:p>
            <a:pPr lvl="1"/>
            <a:r>
              <a:rPr lang="en-US" sz="1200" dirty="0"/>
              <a:t>PCA/</a:t>
            </a:r>
            <a:r>
              <a:rPr lang="en-US" sz="1200" dirty="0" err="1"/>
              <a:t>sPCA</a:t>
            </a:r>
            <a:r>
              <a:rPr lang="en-US" sz="1200" dirty="0"/>
              <a:t> + Polytomous Classification (</a:t>
            </a:r>
            <a:r>
              <a:rPr lang="en-US" sz="1200" dirty="0" err="1"/>
              <a:t>sparsepca</a:t>
            </a:r>
            <a:r>
              <a:rPr lang="en-US" sz="1200" dirty="0"/>
              <a:t>, </a:t>
            </a:r>
            <a:r>
              <a:rPr lang="en-US" sz="1200" dirty="0" err="1"/>
              <a:t>nnet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PLS/</a:t>
            </a:r>
            <a:r>
              <a:rPr lang="en-US" sz="1200" dirty="0" err="1"/>
              <a:t>sPLS</a:t>
            </a:r>
            <a:r>
              <a:rPr lang="en-US" sz="1200" dirty="0"/>
              <a:t> Discriminant Analysis (</a:t>
            </a:r>
            <a:r>
              <a:rPr lang="en-US" sz="1200" dirty="0" err="1"/>
              <a:t>mixOmics</a:t>
            </a:r>
            <a:r>
              <a:rPr lang="en-US" sz="1200" dirty="0"/>
              <a:t>)</a:t>
            </a:r>
          </a:p>
          <a:p>
            <a:r>
              <a:rPr lang="en-US" sz="1600" b="1" dirty="0"/>
              <a:t>Dataset: </a:t>
            </a:r>
          </a:p>
          <a:p>
            <a:pPr lvl="1"/>
            <a:r>
              <a:rPr lang="en-US" sz="1200" dirty="0"/>
              <a:t>The SRBCT dataset: 63 samples of pre-processed 2308 gene expressions (X) and small-blue-round-cell tumor types (Y).</a:t>
            </a:r>
          </a:p>
          <a:p>
            <a:pPr lvl="1"/>
            <a:r>
              <a:rPr lang="en-US" sz="1200" dirty="0"/>
              <a:t>A noticeable label imbalance: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b="1" dirty="0"/>
              <a:t>Method: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A nested loop with outer loop for testing (40 iterations).</a:t>
            </a:r>
          </a:p>
          <a:p>
            <a:pPr lvl="1"/>
            <a:r>
              <a:rPr lang="en-US" sz="1200" dirty="0"/>
              <a:t>Given the label imbalance, stratified sampling of train, dev, and test sets (60:20:20) at the outer loop.</a:t>
            </a:r>
          </a:p>
          <a:p>
            <a:pPr lvl="1"/>
            <a:r>
              <a:rPr lang="en-US" sz="1200" dirty="0"/>
              <a:t>A dev set validation at the inner loop for picking the optimal number of components (both PCR and PLSDA).</a:t>
            </a:r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43837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 where available; PCR methods generated no true positives for the BL label in most cases).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90" y="2844728"/>
            <a:ext cx="2733465" cy="2143655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Result: </a:t>
            </a:r>
            <a:r>
              <a:rPr lang="en-US" sz="1200" dirty="0"/>
              <a:t>Clear outperformance by PLS methods.</a:t>
            </a:r>
            <a:r>
              <a:rPr lang="en-US" sz="1600" b="1" dirty="0"/>
              <a:t>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n-US" sz="1600" b="1" dirty="0"/>
              <a:t>Visualization of Label Separation</a:t>
            </a:r>
          </a:p>
          <a:p>
            <a:pPr lvl="1"/>
            <a:r>
              <a:rPr lang="en-US" sz="1200" dirty="0"/>
              <a:t>A much clearer label separation for PLS methods.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FF45F0-8001-1046-9092-143F6A40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5836"/>
              </p:ext>
            </p:extLst>
          </p:nvPr>
        </p:nvGraphicFramePr>
        <p:xfrm>
          <a:off x="7183907" y="1493867"/>
          <a:ext cx="3373647" cy="106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21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976732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984394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</a:p>
                  </a:txBody>
                  <a:tcPr marL="14415" marR="14415" marT="14415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Macro-F1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 (0.15)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0.29 (0.14)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(0.053)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0.96 (0.049)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sPLSDA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 (0.036)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F5DF9B1-E71E-EE48-9F55-8561E90BF1DE}"/>
              </a:ext>
            </a:extLst>
          </p:cNvPr>
          <p:cNvSpPr/>
          <p:nvPr/>
        </p:nvSpPr>
        <p:spPr>
          <a:xfrm>
            <a:off x="8589582" y="2156656"/>
            <a:ext cx="1967972" cy="400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7250DA-55BB-FB47-B02A-B3DF2791CB16}"/>
              </a:ext>
            </a:extLst>
          </p:cNvPr>
          <p:cNvGrpSpPr/>
          <p:nvPr/>
        </p:nvGrpSpPr>
        <p:grpSpPr>
          <a:xfrm>
            <a:off x="6820478" y="3220156"/>
            <a:ext cx="4100503" cy="3159623"/>
            <a:chOff x="2307866" y="963817"/>
            <a:chExt cx="7569184" cy="583239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B34C986-CEC4-F841-B537-F95FDA81C462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C41EAD7-29A8-6F4B-B504-F09159FC9DE6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35" name="Picture 34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68C9DBEC-9CB0-A949-A617-F2A1F1EB2B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36" name="Picture 35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4DB3763C-77D9-434C-A0BA-F27CA0EFA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37" name="Picture 36" descr="Diagram&#10;&#10;Description automatically generated">
                  <a:extLst>
                    <a:ext uri="{FF2B5EF4-FFF2-40B4-BE49-F238E27FC236}">
                      <a16:creationId xmlns:a16="http://schemas.microsoft.com/office/drawing/2014/main" id="{69376BC9-05C1-7440-B0C3-C9D9404D6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38" name="Picture 37" descr="Diagram&#10;&#10;Description automatically generated">
                  <a:extLst>
                    <a:ext uri="{FF2B5EF4-FFF2-40B4-BE49-F238E27FC236}">
                      <a16:creationId xmlns:a16="http://schemas.microsoft.com/office/drawing/2014/main" id="{C37AD77D-AE95-B149-825F-0BED09AE3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5543DEB0-7D2C-9844-8550-0FBBE84BA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4" name="Picture 33" descr="Diagram&#10;&#10;Description automatically generated">
                <a:extLst>
                  <a:ext uri="{FF2B5EF4-FFF2-40B4-BE49-F238E27FC236}">
                    <a16:creationId xmlns:a16="http://schemas.microsoft.com/office/drawing/2014/main" id="{EB26DF95-167C-5C42-B6D3-78F8C079A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30" name="Picture 29" descr="Chart, scatter chart&#10;&#10;Description automatically generated">
              <a:extLst>
                <a:ext uri="{FF2B5EF4-FFF2-40B4-BE49-F238E27FC236}">
                  <a16:creationId xmlns:a16="http://schemas.microsoft.com/office/drawing/2014/main" id="{DD5A6445-AAB6-D547-98DC-ADB071562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31" name="Picture 30" descr="Chart, scatter chart&#10;&#10;Description automatically generated">
              <a:extLst>
                <a:ext uri="{FF2B5EF4-FFF2-40B4-BE49-F238E27FC236}">
                  <a16:creationId xmlns:a16="http://schemas.microsoft.com/office/drawing/2014/main" id="{7F3AD6BC-FC30-C042-92F8-1EBC0510B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373</Words>
  <Application>Microsoft Macintosh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Partial Least Squares Advantages and Limitations</vt:lpstr>
      <vt:lpstr>PLS is much better at classifying the SRBCT data1.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23</cp:revision>
  <dcterms:created xsi:type="dcterms:W3CDTF">2022-02-17T19:36:04Z</dcterms:created>
  <dcterms:modified xsi:type="dcterms:W3CDTF">2022-02-28T21:40:42Z</dcterms:modified>
</cp:coreProperties>
</file>