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7" r:id="rId4"/>
    <p:sldId id="259" r:id="rId5"/>
    <p:sldId id="263" r:id="rId6"/>
    <p:sldId id="267" r:id="rId7"/>
    <p:sldId id="264" r:id="rId8"/>
    <p:sldId id="265" r:id="rId9"/>
    <p:sldId id="273" r:id="rId10"/>
    <p:sldId id="268" r:id="rId11"/>
    <p:sldId id="260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0452A-47CF-1345-BF7E-F515E990E10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26780-DDB0-D24E-A7AA-FA0CFD9F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non-linearity – either kernel PLSDA or dis-</a:t>
            </a:r>
            <a:r>
              <a:rPr lang="en-US" dirty="0" err="1"/>
              <a:t>entagled</a:t>
            </a:r>
            <a:r>
              <a:rPr lang="en-US" dirty="0"/>
              <a:t> VAE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2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kernels; also another hyperparameter you can tune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Maybe mention how VAE may be more useful for the WP dataset.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7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Caveat – true for this not necessarily for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07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Discuss how this may reduce the search space for getting to the biological 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2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240B-97A3-D646-8EE6-5497A5B5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3ACFB-3B81-6A43-A837-2529AE4DA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E3E9-2DF1-4F4D-8C27-02F274AA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A16E-BEB2-0E48-8768-22874EE5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D6AF-4A1F-DF44-A137-57308E99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1693-8F60-B444-A255-12D4F89A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EEC59-1459-2249-984D-F4EC84E8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3F12-DD0D-F841-84EF-81D85852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F825-7B09-CC40-ADA0-FFDAC5F4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D5D6-9DD6-FD4D-AD58-02626AC0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6D9E5-CFEF-FC43-BE03-C45CFE2B6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8DF7-72A0-BB4C-A52A-E3DFC1BC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3F1AD-0FD8-7740-8BDD-C87698AD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596DB-09DC-C249-A5B9-7117FA33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FCC7-9A86-0F4A-9F73-EEFDD6CB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61FA-2F78-BE47-BC1B-BC3F6402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518B-E174-FA42-9B0B-97EFE361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07E4-C0F5-6444-8354-E9B441A1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65D9-AB91-7A4B-B7B5-3487BA27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42851-2733-0B4A-9580-5DE070D5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609D-534B-3543-B148-DBCC23E0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A057-969B-7943-BA32-68DCA85D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97BB-224C-0F4E-B13A-A7A42FA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94C7E-9E6B-D243-A71A-711058A1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3FFE-09DE-7447-8559-0A1ED92E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1A1-F4CE-CC47-AAD2-A10919A4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ACA7-9F96-884C-A9C5-C69D5BCE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A350E-19CD-0D4E-97EC-7443AC4B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4B7A-9A30-8F4A-949C-2C820BF2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F5A-EF0B-A24D-BFE6-EA64ABBD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A682-D9BB-2049-9FE8-1C5514B7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3E6F-95D6-0840-ACBC-EFE92E8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4AE60-A243-A448-98F3-B9896377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D697A-7F69-9341-A21D-0D939E8C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352B3-A75F-674F-A90B-9119373DF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FF5A-10A0-934E-BF22-C197BC6D9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FFD21-C6FB-F745-9E19-1BBAFBE1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D9CD3-EC22-FF4D-BACD-7374D795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76A6B-BDB3-EB42-A05C-74660A6B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D6E7-0EDD-7049-9B66-425BE267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DC44A-7088-B342-A5D0-661F735C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BB85D-98A1-5744-8EAD-7DFEC65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19937-A4C0-9F46-BCAC-6E07A963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5CB8C-BA2C-304E-B306-4C5A1373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1BE38-C509-A24A-A9E0-E5924363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FD7A3-1734-114C-A977-1253CF21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8B4-90CC-4C4B-BBBE-8C24AB64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DED1-CCF1-0D42-9F92-529F67B7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3B4E0-B8D2-5B40-AFED-5E84B35E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6A624-2906-4E49-9F73-45E107FB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B21CF-DD13-D248-87F6-886B0582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6952B-3246-1E43-BB16-76053B24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C0C-68EC-9041-BA5A-AF0A1C7C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673B0-FB2E-124D-8A96-B008A2CF0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5DF0F-1643-6A46-A143-89324EA7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99FB-C2EE-7C40-88A1-3D48250C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09D3D-3D01-F74E-95B2-6252372A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40F5-5575-094B-AF25-D2B8D4B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CB708-EF0C-5147-B221-D2361F52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3843-839E-BB44-BC2B-8C02EB69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2724D-67F1-2043-9500-5940BB2CF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D129-6977-1F4B-BBA0-AE2A01A40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E989-C893-B846-8CB8-6F513A5AD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hep.2151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x2otK2nZ1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x2otK2nZ1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8904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02AD-879C-DE49-A5CA-214E30E0F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Partial Least Squares (PLS)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A8465-8EB1-BF43-9D9F-37EDCFC3A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2022.02.22</a:t>
            </a:r>
          </a:p>
        </p:txBody>
      </p:sp>
    </p:spTree>
    <p:extLst>
      <p:ext uri="{BB962C8B-B14F-4D97-AF65-F5344CB8AC3E}">
        <p14:creationId xmlns:p14="http://schemas.microsoft.com/office/powerpoint/2010/main" val="3042489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02AD-879C-DE49-A5CA-214E30E0F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0447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Are there more components?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0E79-0968-B248-A9FD-F7B25382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38"/>
            <a:ext cx="10515600" cy="4631225"/>
          </a:xfrm>
        </p:spPr>
        <p:txBody>
          <a:bodyPr>
            <a:normAutofit/>
          </a:bodyPr>
          <a:lstStyle/>
          <a:p>
            <a:r>
              <a:rPr lang="en-US" sz="2000" dirty="0"/>
              <a:t>It is unlikely that just one round of projections will explain the covariance well.</a:t>
            </a:r>
          </a:p>
          <a:p>
            <a:r>
              <a:rPr lang="en-US" sz="2000" dirty="0"/>
              <a:t>To generate more components, we exclude “parts” of the data (X) and target (Y) matrices that have been “explained” away by the initial round of projections.</a:t>
            </a:r>
          </a:p>
          <a:p>
            <a:r>
              <a:rPr lang="en-US" sz="2000" dirty="0"/>
              <a:t>In other words, we look for the residuals that remain after the first round through a process called “deflation;” then the process repeats again from step 1 to get additional orthogonal components.</a:t>
            </a:r>
          </a:p>
          <a:p>
            <a:r>
              <a:rPr lang="en-US" sz="2000" dirty="0"/>
              <a:t>The predictions across rounds are aggregated for a final prediction.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8280D-DCE0-BB49-9D87-587B9B304C7E}"/>
              </a:ext>
            </a:extLst>
          </p:cNvPr>
          <p:cNvSpPr txBox="1"/>
          <p:nvPr/>
        </p:nvSpPr>
        <p:spPr>
          <a:xfrm>
            <a:off x="838200" y="1145628"/>
            <a:ext cx="556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Step 3: Optimal Prediction with One Latent Variable</a:t>
            </a:r>
          </a:p>
        </p:txBody>
      </p:sp>
    </p:spTree>
    <p:extLst>
      <p:ext uri="{BB962C8B-B14F-4D97-AF65-F5344CB8AC3E}">
        <p14:creationId xmlns:p14="http://schemas.microsoft.com/office/powerpoint/2010/main" val="153025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Performance Based on Selected Variables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5219B9-32E9-3B4F-99F0-BE60344010D8}"/>
              </a:ext>
            </a:extLst>
          </p:cNvPr>
          <p:cNvSpPr/>
          <p:nvPr/>
        </p:nvSpPr>
        <p:spPr>
          <a:xfrm>
            <a:off x="1362781" y="3429000"/>
            <a:ext cx="9466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Conducting full PLSDA with the selected variables, the scores are even better; the variable selection process seems reasonably robust based on this result. The scores are based on 40 runs.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0ADD3C-D0FC-824A-9F2D-5ABCEEE36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427860"/>
              </p:ext>
            </p:extLst>
          </p:nvPr>
        </p:nvGraphicFramePr>
        <p:xfrm>
          <a:off x="1706874" y="1943366"/>
          <a:ext cx="8262922" cy="68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909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2849336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2935677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368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Mean Test Macro-F1 (SD)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Mean Test Micro-F1 (SD)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84032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0.98 (0.047)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0.98 (0.041)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29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en-US" dirty="0"/>
              <a:t>: </a:t>
            </a:r>
            <a:r>
              <a:rPr lang="en-US" dirty="0" err="1"/>
              <a:t>NutriMouse</a:t>
            </a:r>
            <a:r>
              <a:rPr lang="en-US" dirty="0"/>
              <a:t> Dataset</a:t>
            </a:r>
            <a:r>
              <a:rPr lang="en-US" baseline="30000" dirty="0"/>
              <a:t>1</a:t>
            </a:r>
            <a:r>
              <a:rPr lang="en-US" dirty="0"/>
              <a:t> – Overview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5F60EC-C91D-5446-8E13-C88C5D32DEE7}"/>
              </a:ext>
            </a:extLst>
          </p:cNvPr>
          <p:cNvSpPr txBox="1">
            <a:spLocks/>
          </p:cNvSpPr>
          <p:nvPr/>
        </p:nvSpPr>
        <p:spPr>
          <a:xfrm>
            <a:off x="838199" y="1145628"/>
            <a:ext cx="9539177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dataset contains expression measure of 120 genes potentially involved in nutritional problems and the concentrations of 21 hepatic fatty acids for 40 mice.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target is the diet regimens the mice had for an extended period (5 fatty diets).</a:t>
            </a:r>
          </a:p>
          <a:p>
            <a:endParaRPr lang="en-US" sz="2000" dirty="0"/>
          </a:p>
          <a:p>
            <a:r>
              <a:rPr lang="en-US" sz="2000" dirty="0"/>
              <a:t>The dataset is balanced.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FEF4D-22CE-B246-908C-C55FBA31DE99}"/>
              </a:ext>
            </a:extLst>
          </p:cNvPr>
          <p:cNvSpPr txBox="1"/>
          <p:nvPr/>
        </p:nvSpPr>
        <p:spPr>
          <a:xfrm>
            <a:off x="838199" y="6581001"/>
            <a:ext cx="11261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Martin, et al. Novel aspects of PPAR</a:t>
            </a:r>
            <a:r>
              <a:rPr lang="el-GR" sz="1200" dirty="0"/>
              <a:t>α-</a:t>
            </a:r>
            <a:r>
              <a:rPr lang="en-US" sz="1200" dirty="0"/>
              <a:t>mediated regulation of lipid and xenobiotic metabolism revealed through a nutrigenomic study. 2007. </a:t>
            </a:r>
            <a:r>
              <a:rPr lang="en-US" sz="1200" dirty="0">
                <a:hlinkClick r:id="rId2"/>
              </a:rPr>
              <a:t>https://doi.org/10.1002/hep.21510</a:t>
            </a:r>
            <a:r>
              <a:rPr lang="en-US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062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en-US" dirty="0"/>
              <a:t>: F1 Scores (40 Tests)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0C2CAF-FEFB-7247-A31C-88F0C4274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23539"/>
              </p:ext>
            </p:extLst>
          </p:nvPr>
        </p:nvGraphicFramePr>
        <p:xfrm>
          <a:off x="1185879" y="1312143"/>
          <a:ext cx="9820242" cy="200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15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2812017">
                  <a:extLst>
                    <a:ext uri="{9D8B030D-6E8A-4147-A177-3AD203B41FA5}">
                      <a16:colId xmlns:a16="http://schemas.microsoft.com/office/drawing/2014/main" val="599084461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2984938">
                  <a:extLst>
                    <a:ext uri="{9D8B030D-6E8A-4147-A177-3AD203B41FA5}">
                      <a16:colId xmlns:a16="http://schemas.microsoft.com/office/drawing/2014/main" val="3903873803"/>
                    </a:ext>
                  </a:extLst>
                </a:gridCol>
                <a:gridCol w="1429406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35998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Micro-F1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1337"/>
                  </a:ext>
                </a:extLst>
              </a:tr>
              <a:tr h="368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84032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3.53 (1.85)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0.42 (0.21)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54492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3.68 (1.76)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0.41 (0.18)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35319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5.88 (1.32)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0.91 (0.11)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5.88 (1.32)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0.97 (0.056)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  <a:tr h="6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5.7 (1.22)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0.93 (0.094)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5.65 (1.48)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0.97 (0.047)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21020743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516F1B-F311-6645-B009-2D314B3DC2BE}"/>
              </a:ext>
            </a:extLst>
          </p:cNvPr>
          <p:cNvSpPr txBox="1"/>
          <p:nvPr/>
        </p:nvSpPr>
        <p:spPr>
          <a:xfrm>
            <a:off x="838200" y="6396335"/>
            <a:ext cx="1080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Mode, mean (standard deviation, where available).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Mean (standard deviation, where available).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3708444-1DF4-644B-A807-63F8AD94A356}"/>
              </a:ext>
            </a:extLst>
          </p:cNvPr>
          <p:cNvSpPr txBox="1">
            <a:spLocks/>
          </p:cNvSpPr>
          <p:nvPr/>
        </p:nvSpPr>
        <p:spPr>
          <a:xfrm>
            <a:off x="1185879" y="3626069"/>
            <a:ext cx="9820242" cy="275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 with the SBRCT dataset, PLSDA and </a:t>
            </a:r>
            <a:r>
              <a:rPr lang="en-US" sz="2000" dirty="0" err="1"/>
              <a:t>sPLSDA</a:t>
            </a:r>
            <a:r>
              <a:rPr lang="en-US" sz="2000" dirty="0"/>
              <a:t> far outperform their counterparts.</a:t>
            </a:r>
          </a:p>
          <a:p>
            <a:r>
              <a:rPr lang="en-US" sz="2000" dirty="0"/>
              <a:t>However, for all methods, there are cases in which the number of true positives for some classes come out to be zero.</a:t>
            </a:r>
          </a:p>
          <a:p>
            <a:pPr lvl="1"/>
            <a:r>
              <a:rPr lang="en-US" sz="1600" dirty="0"/>
              <a:t>This happens far more frequently for the PCR methods as can be seen by the lack of macro-F1 scores.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328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Why PLS?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EADA4C1-0899-A540-8330-B8AE0520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260"/>
            <a:ext cx="10515600" cy="513270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Currently, Principal Component Analysis (PCA) and correlation analysis are being used to construct Principal Network Modules.</a:t>
            </a:r>
          </a:p>
          <a:p>
            <a:pPr lvl="1"/>
            <a:r>
              <a:rPr lang="en-US" sz="2000" dirty="0"/>
              <a:t>For example, principal components of multiple phenotypic measures are being correlated against outcomes for the primary cohort.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While very similar to PCA, PLS goes a step farther and maximizes the correlation of a projection of the data matrix X to that of the target matrix 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Based on an experiment, PLS does a much better job of classification than does Principal Component Regression (PCR) even when the underlying labels are unbalanced; in terms of pure predictability, a case can be made for PLS over PCR. </a:t>
            </a:r>
          </a:p>
          <a:p>
            <a:endParaRPr lang="en-US" sz="2400" dirty="0"/>
          </a:p>
          <a:p>
            <a:r>
              <a:rPr lang="en-US" sz="2400" dirty="0"/>
              <a:t>Also, the </a:t>
            </a:r>
            <a:r>
              <a:rPr lang="en-US" sz="2400" dirty="0" err="1"/>
              <a:t>mixOmics</a:t>
            </a:r>
            <a:r>
              <a:rPr lang="en-US" sz="2400" dirty="0"/>
              <a:t> package in R implements a sparse PLS method that may be of use in narrowing down the list of relevant molecules.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2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objective of the algorithm</a:t>
            </a:r>
            <a:r>
              <a:rPr lang="en-US" baseline="30000" dirty="0"/>
              <a:t>1</a:t>
            </a:r>
            <a:r>
              <a:rPr lang="en-US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BADC7-7CA9-4A47-A159-1E2C20100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4260"/>
            <a:ext cx="10515600" cy="4857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442323-E0CC-9041-8E76-9C88F1CBE8C6}"/>
              </a:ext>
            </a:extLst>
          </p:cNvPr>
          <p:cNvSpPr txBox="1"/>
          <p:nvPr/>
        </p:nvSpPr>
        <p:spPr>
          <a:xfrm>
            <a:off x="838200" y="6588992"/>
            <a:ext cx="5985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Excerpts from Prof. Harry Asada’s lecture: </a:t>
            </a:r>
            <a:r>
              <a:rPr lang="en-US" sz="1200" dirty="0">
                <a:hlinkClick r:id="rId3"/>
              </a:rPr>
              <a:t>https://www.youtube.com/watch?v=Px2otK2nZ1c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82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How are predictions made?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67CEE-1DA7-1743-9D84-BD4241C05C82}"/>
              </a:ext>
            </a:extLst>
          </p:cNvPr>
          <p:cNvSpPr txBox="1"/>
          <p:nvPr/>
        </p:nvSpPr>
        <p:spPr>
          <a:xfrm>
            <a:off x="838200" y="1145628"/>
            <a:ext cx="5647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Step 2: Optimal Prediction with One Latent Variable</a:t>
            </a:r>
            <a:r>
              <a:rPr lang="en-US" sz="2000" baseline="30000" dirty="0"/>
              <a:t>1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B1D7B-814E-B544-838D-F37C740D3EB6}"/>
              </a:ext>
            </a:extLst>
          </p:cNvPr>
          <p:cNvSpPr txBox="1"/>
          <p:nvPr/>
        </p:nvSpPr>
        <p:spPr>
          <a:xfrm>
            <a:off x="838200" y="6588992"/>
            <a:ext cx="5985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Excerpts from Prof. Harry Asada’s lecture: </a:t>
            </a:r>
            <a:r>
              <a:rPr lang="en-US" sz="1200" dirty="0">
                <a:hlinkClick r:id="rId3"/>
              </a:rPr>
              <a:t>https://www.youtube.com/watch?v=Px2otK2nZ1c</a:t>
            </a:r>
            <a:r>
              <a:rPr lang="en-US" sz="1200" dirty="0"/>
              <a:t>.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BD2FEA54-CD70-9F42-B9A5-4B0068CCA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45738"/>
            <a:ext cx="96066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0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PLS vs. PCR with Open-source Data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Algorithms (R Packages):</a:t>
            </a:r>
            <a:r>
              <a:rPr lang="en-US" sz="2000" dirty="0"/>
              <a:t>  </a:t>
            </a:r>
          </a:p>
          <a:p>
            <a:pPr lvl="1"/>
            <a:r>
              <a:rPr lang="en-US" sz="1600" dirty="0"/>
              <a:t>PCA + Multinomial Regression (</a:t>
            </a:r>
            <a:r>
              <a:rPr lang="en-US" sz="1600" dirty="0" err="1"/>
              <a:t>nnet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sPCA</a:t>
            </a:r>
            <a:r>
              <a:rPr lang="en-US" sz="1600" dirty="0"/>
              <a:t> + Multinomial Regression (</a:t>
            </a:r>
            <a:r>
              <a:rPr lang="en-US" sz="1600" dirty="0" err="1"/>
              <a:t>sparsepca</a:t>
            </a:r>
            <a:r>
              <a:rPr lang="en-US" sz="1600" dirty="0"/>
              <a:t>, </a:t>
            </a:r>
            <a:r>
              <a:rPr lang="en-US" sz="1600" dirty="0" err="1"/>
              <a:t>nnet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PLSDA (</a:t>
            </a:r>
            <a:r>
              <a:rPr lang="en-US" sz="1600" dirty="0" err="1"/>
              <a:t>mixOmics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sPLSDA</a:t>
            </a:r>
            <a:r>
              <a:rPr lang="en-US" sz="1600" dirty="0"/>
              <a:t> (</a:t>
            </a:r>
            <a:r>
              <a:rPr lang="en-US" sz="1600" dirty="0" err="1"/>
              <a:t>mixOmics</a:t>
            </a:r>
            <a:r>
              <a:rPr lang="en-US" sz="1600" dirty="0"/>
              <a:t>)</a:t>
            </a:r>
          </a:p>
          <a:p>
            <a:r>
              <a:rPr lang="en-US" sz="2000" b="1" dirty="0"/>
              <a:t>Dataset: </a:t>
            </a:r>
          </a:p>
          <a:p>
            <a:pPr lvl="1"/>
            <a:r>
              <a:rPr lang="en-US" sz="1600" dirty="0"/>
              <a:t>SRBCT dataset</a:t>
            </a:r>
            <a:r>
              <a:rPr lang="en-US" sz="1600" baseline="30000" dirty="0"/>
              <a:t>1</a:t>
            </a:r>
            <a:r>
              <a:rPr lang="en-US" sz="1600" dirty="0"/>
              <a:t> with 63 samples of pre-processed 2308 gene expressions (X) and tumor types (Y)</a:t>
            </a:r>
          </a:p>
          <a:p>
            <a:pPr lvl="1"/>
            <a:r>
              <a:rPr lang="en-US" sz="1600" dirty="0"/>
              <a:t>Imbalance among classes: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B8F3C-C8B1-6144-8F15-2984727AD345}"/>
              </a:ext>
            </a:extLst>
          </p:cNvPr>
          <p:cNvSpPr txBox="1"/>
          <p:nvPr/>
        </p:nvSpPr>
        <p:spPr>
          <a:xfrm>
            <a:off x="838200" y="6588992"/>
            <a:ext cx="1080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Khan, et al. Classification and diagnostic prediction of cancers using gene expression profiling and artificial neural networks. 2001. </a:t>
            </a:r>
            <a:r>
              <a:rPr lang="en-US" sz="1200" dirty="0">
                <a:hlinkClick r:id="rId3"/>
              </a:rPr>
              <a:t>https://doi.org/10.1038/89044</a:t>
            </a:r>
            <a:r>
              <a:rPr lang="en-US" sz="1200" dirty="0"/>
              <a:t>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9BC2D31-B076-EB40-95B4-0E9660718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739" y="4061650"/>
            <a:ext cx="3222721" cy="2527342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943B48A-3092-BD46-B235-DC450A289CF5}"/>
              </a:ext>
            </a:extLst>
          </p:cNvPr>
          <p:cNvSpPr txBox="1">
            <a:spLocks/>
          </p:cNvSpPr>
          <p:nvPr/>
        </p:nvSpPr>
        <p:spPr>
          <a:xfrm>
            <a:off x="6241831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Criteria: </a:t>
            </a:r>
            <a:r>
              <a:rPr lang="en-US" sz="1600" dirty="0"/>
              <a:t>Mean Micro- and Macro-F1 scores</a:t>
            </a:r>
          </a:p>
          <a:p>
            <a:r>
              <a:rPr lang="en-US" sz="2000" b="1" dirty="0"/>
              <a:t>Method: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Nested loop w/ outer loop for testing (40 iterations).</a:t>
            </a:r>
          </a:p>
          <a:p>
            <a:pPr lvl="1"/>
            <a:r>
              <a:rPr lang="en-US" sz="1600" dirty="0"/>
              <a:t>Inner loop validation for picking the optimal number of components.</a:t>
            </a:r>
          </a:p>
          <a:p>
            <a:pPr lvl="1"/>
            <a:r>
              <a:rPr lang="en-US" sz="1600" dirty="0"/>
              <a:t>Given the label imbalance, stratified sampling of train, dev, and test sets (60:20:20) at the outer loop.</a:t>
            </a: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6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Micro- and Macro-F1 Scores (40 Iterations)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B8F3C-C8B1-6144-8F15-2984727AD345}"/>
              </a:ext>
            </a:extLst>
          </p:cNvPr>
          <p:cNvSpPr txBox="1"/>
          <p:nvPr/>
        </p:nvSpPr>
        <p:spPr>
          <a:xfrm>
            <a:off x="838200" y="6396335"/>
            <a:ext cx="1080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Mode, mean (standard deviation).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Mean (standard deviation, where available).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DE5B59-DB8F-FE4C-8967-6C1E83397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46867"/>
              </p:ext>
            </p:extLst>
          </p:nvPr>
        </p:nvGraphicFramePr>
        <p:xfrm>
          <a:off x="1185879" y="1312143"/>
          <a:ext cx="9820242" cy="200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15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2812017">
                  <a:extLst>
                    <a:ext uri="{9D8B030D-6E8A-4147-A177-3AD203B41FA5}">
                      <a16:colId xmlns:a16="http://schemas.microsoft.com/office/drawing/2014/main" val="599084461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2984938">
                  <a:extLst>
                    <a:ext uri="{9D8B030D-6E8A-4147-A177-3AD203B41FA5}">
                      <a16:colId xmlns:a16="http://schemas.microsoft.com/office/drawing/2014/main" val="3903873803"/>
                    </a:ext>
                  </a:extLst>
                </a:gridCol>
                <a:gridCol w="1429406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35998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Micro-F1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1337"/>
                  </a:ext>
                </a:extLst>
              </a:tr>
              <a:tr h="368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84032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4.95 (2.88)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 (0.15)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2, 3.38 (1.69)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54492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4.6 (2.70)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 (0.14)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4.25 (3.28)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35319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3, 4.25 (1.28)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0.96 (0.053)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3, 4.25 (1.28)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0.96 (0.049)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  <a:tr h="6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3, 3.4 (0.9)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 (0.039)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3, 3.4 (0.9)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0.97 (0.036)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2102074387"/>
                  </a:ext>
                </a:extLst>
              </a:tr>
            </a:tbl>
          </a:graphicData>
        </a:graphic>
      </p:graphicFrame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04A17F2-02F9-1947-868B-56C262F2FC95}"/>
              </a:ext>
            </a:extLst>
          </p:cNvPr>
          <p:cNvSpPr txBox="1">
            <a:spLocks/>
          </p:cNvSpPr>
          <p:nvPr/>
        </p:nvSpPr>
        <p:spPr>
          <a:xfrm>
            <a:off x="1185879" y="3626069"/>
            <a:ext cx="9820242" cy="275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PLSDA and </a:t>
            </a:r>
            <a:r>
              <a:rPr lang="en-US" sz="2000" dirty="0" err="1"/>
              <a:t>sPLSDA</a:t>
            </a:r>
            <a:r>
              <a:rPr lang="en-US" sz="2000" dirty="0"/>
              <a:t> far outperform their counterparts with more stability and superior handling of class imbalance.</a:t>
            </a:r>
          </a:p>
          <a:p>
            <a:r>
              <a:rPr lang="en-US" sz="2000" dirty="0"/>
              <a:t>For PCR and </a:t>
            </a:r>
            <a:r>
              <a:rPr lang="en-US" sz="2000" dirty="0" err="1"/>
              <a:t>sPCR</a:t>
            </a:r>
            <a:r>
              <a:rPr lang="en-US" sz="2000" dirty="0"/>
              <a:t>, the true positive counts for BL and NB classes, which have lower representations in the dataset, are almost always zero.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B328B-A3F8-134E-8744-E1A8B77E0B82}"/>
              </a:ext>
            </a:extLst>
          </p:cNvPr>
          <p:cNvSpPr/>
          <p:nvPr/>
        </p:nvSpPr>
        <p:spPr>
          <a:xfrm>
            <a:off x="9564414" y="2669627"/>
            <a:ext cx="1452215" cy="65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E47B8-7147-F643-B9B2-ABF769F012B0}"/>
              </a:ext>
            </a:extLst>
          </p:cNvPr>
          <p:cNvSpPr/>
          <p:nvPr/>
        </p:nvSpPr>
        <p:spPr>
          <a:xfrm>
            <a:off x="5207881" y="2674887"/>
            <a:ext cx="1371595" cy="65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5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A Visual Comparison of Class Separation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97B5B0-7E3C-5546-A282-DE90C32CAD27}"/>
              </a:ext>
            </a:extLst>
          </p:cNvPr>
          <p:cNvGrpSpPr/>
          <p:nvPr/>
        </p:nvGrpSpPr>
        <p:grpSpPr>
          <a:xfrm>
            <a:off x="2311408" y="963817"/>
            <a:ext cx="7569184" cy="5832399"/>
            <a:chOff x="2307866" y="963817"/>
            <a:chExt cx="7569184" cy="583239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EA8A94-9978-A54A-B893-FEFA5A15302B}"/>
                </a:ext>
              </a:extLst>
            </p:cNvPr>
            <p:cNvGrpSpPr/>
            <p:nvPr/>
          </p:nvGrpSpPr>
          <p:grpSpPr>
            <a:xfrm>
              <a:off x="2314950" y="963817"/>
              <a:ext cx="7562100" cy="5832399"/>
              <a:chOff x="2314950" y="963817"/>
              <a:chExt cx="7562100" cy="583239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47D3BF9-8F35-A340-ABDF-6A9C5E8CA89B}"/>
                  </a:ext>
                </a:extLst>
              </p:cNvPr>
              <p:cNvGrpSpPr/>
              <p:nvPr/>
            </p:nvGrpSpPr>
            <p:grpSpPr>
              <a:xfrm>
                <a:off x="2314950" y="969714"/>
                <a:ext cx="7562100" cy="5826502"/>
                <a:chOff x="1963604" y="969714"/>
                <a:chExt cx="7562100" cy="5826502"/>
              </a:xfrm>
            </p:grpSpPr>
            <p:pic>
              <p:nvPicPr>
                <p:cNvPr id="20" name="Picture 19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09654B01-79D9-334F-A371-B5C98C4C25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0625" y="969714"/>
                  <a:ext cx="3711053" cy="2910305"/>
                </a:xfrm>
                <a:prstGeom prst="rect">
                  <a:avLst/>
                </a:prstGeom>
              </p:spPr>
            </p:pic>
            <p:pic>
              <p:nvPicPr>
                <p:cNvPr id="22" name="Picture 21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90B8BE8A-73F3-224E-A0B3-5E128B56CA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3604" y="3885912"/>
                  <a:ext cx="3711052" cy="2910304"/>
                </a:xfrm>
                <a:prstGeom prst="rect">
                  <a:avLst/>
                </a:prstGeom>
              </p:spPr>
            </p:pic>
            <p:pic>
              <p:nvPicPr>
                <p:cNvPr id="24" name="Picture 23" descr="Diagram&#10;&#10;Description automatically generated">
                  <a:extLst>
                    <a:ext uri="{FF2B5EF4-FFF2-40B4-BE49-F238E27FC236}">
                      <a16:creationId xmlns:a16="http://schemas.microsoft.com/office/drawing/2014/main" id="{E4DC9BDC-84A3-3A4D-A252-92E35B95C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14653" y="969714"/>
                  <a:ext cx="3711051" cy="291030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Diagram&#10;&#10;Description automatically generated">
                  <a:extLst>
                    <a:ext uri="{FF2B5EF4-FFF2-40B4-BE49-F238E27FC236}">
                      <a16:creationId xmlns:a16="http://schemas.microsoft.com/office/drawing/2014/main" id="{762400CB-273C-F841-AEA5-16F6FDFEAE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07631" y="3885913"/>
                  <a:ext cx="3711051" cy="2910303"/>
                </a:xfrm>
                <a:prstGeom prst="rect">
                  <a:avLst/>
                </a:prstGeom>
              </p:spPr>
            </p:pic>
          </p:grpSp>
          <p:pic>
            <p:nvPicPr>
              <p:cNvPr id="29" name="Picture 28" descr="Chart, diagram, pie chart&#10;&#10;Description automatically generated">
                <a:extLst>
                  <a:ext uri="{FF2B5EF4-FFF2-40B4-BE49-F238E27FC236}">
                    <a16:creationId xmlns:a16="http://schemas.microsoft.com/office/drawing/2014/main" id="{3A1BC308-A42A-064E-BC15-9D88D8765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73021" y="3880017"/>
                <a:ext cx="3697007" cy="2899289"/>
              </a:xfrm>
              <a:prstGeom prst="rect">
                <a:avLst/>
              </a:prstGeom>
            </p:spPr>
          </p:pic>
          <p:pic>
            <p:nvPicPr>
              <p:cNvPr id="36" name="Picture 35" descr="Diagram&#10;&#10;Description automatically generated">
                <a:extLst>
                  <a:ext uri="{FF2B5EF4-FFF2-40B4-BE49-F238E27FC236}">
                    <a16:creationId xmlns:a16="http://schemas.microsoft.com/office/drawing/2014/main" id="{48C99F7A-85C4-8641-A175-D52A0F8BC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3021" y="963817"/>
                <a:ext cx="3697007" cy="2899290"/>
              </a:xfrm>
              <a:prstGeom prst="rect">
                <a:avLst/>
              </a:prstGeom>
            </p:spPr>
          </p:pic>
        </p:grpSp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47A7CA54-081D-A84B-AA68-F0B34DA10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07866" y="971395"/>
              <a:ext cx="3711053" cy="2910304"/>
            </a:xfrm>
            <a:prstGeom prst="rect">
              <a:avLst/>
            </a:prstGeom>
          </p:spPr>
        </p:pic>
        <p:pic>
          <p:nvPicPr>
            <p:cNvPr id="16" name="Picture 15" descr="Chart, scatter chart&#10;&#10;Description automatically generated">
              <a:extLst>
                <a:ext uri="{FF2B5EF4-FFF2-40B4-BE49-F238E27FC236}">
                  <a16:creationId xmlns:a16="http://schemas.microsoft.com/office/drawing/2014/main" id="{D962BCB1-ED8A-1F47-A580-924733D19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21974" y="3892802"/>
              <a:ext cx="3696946" cy="2899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22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Loading Factors for Sparse Methods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396EE8-1367-D143-A8B2-4D1E30D838B3}"/>
              </a:ext>
            </a:extLst>
          </p:cNvPr>
          <p:cNvGrpSpPr/>
          <p:nvPr/>
        </p:nvGrpSpPr>
        <p:grpSpPr>
          <a:xfrm>
            <a:off x="1362781" y="1315355"/>
            <a:ext cx="9466438" cy="3711915"/>
            <a:chOff x="449646" y="1346885"/>
            <a:chExt cx="10419497" cy="4085622"/>
          </a:xfrm>
        </p:grpSpPr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CF54A1A4-6DC0-664E-B6B6-997CCBFCB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395" y="1346885"/>
              <a:ext cx="5209748" cy="4085621"/>
            </a:xfrm>
            <a:prstGeom prst="rect">
              <a:avLst/>
            </a:prstGeom>
          </p:spPr>
        </p:pic>
        <p:pic>
          <p:nvPicPr>
            <p:cNvPr id="13" name="Picture 12" descr="Chart, bar chart&#10;&#10;Description automatically generated">
              <a:extLst>
                <a:ext uri="{FF2B5EF4-FFF2-40B4-BE49-F238E27FC236}">
                  <a16:creationId xmlns:a16="http://schemas.microsoft.com/office/drawing/2014/main" id="{21B8C246-55E1-F548-91C0-4BC8587B2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646" y="1346886"/>
              <a:ext cx="5209749" cy="4085621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5219B9-32E9-3B4F-99F0-BE60344010D8}"/>
              </a:ext>
            </a:extLst>
          </p:cNvPr>
          <p:cNvSpPr/>
          <p:nvPr/>
        </p:nvSpPr>
        <p:spPr>
          <a:xfrm>
            <a:off x="1362781" y="5027269"/>
            <a:ext cx="94664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the plot on the right, the color corresponds to the group in which the feature is most abundant;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sPLS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may bear some value in narrowing down the list of molecules of interest while being more predictive power than sPCR.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5404C9-E1DA-1C4B-A1D0-139368E21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80" y="1315355"/>
            <a:ext cx="4728719" cy="3708385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0DE32445-B939-B54E-84DE-B3BAE1439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500" y="1311825"/>
            <a:ext cx="4737718" cy="3715442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4C1C903-6317-A442-AD7D-E03C9A69F7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781" y="1311825"/>
            <a:ext cx="4737719" cy="371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0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EADA4C1-0899-A540-8330-B8AE0520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260"/>
            <a:ext cx="10515600" cy="5132703"/>
          </a:xfrm>
        </p:spPr>
        <p:txBody>
          <a:bodyPr>
            <a:normAutofit/>
          </a:bodyPr>
          <a:lstStyle/>
          <a:p>
            <a:r>
              <a:rPr lang="en-US" sz="2400" dirty="0"/>
              <a:t>Still a linear approach (can be overcome with kernel methods but at the cost of interpretability).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No way to factor in complex biological priors; e.g. pathways that inputs belong to can be accounted for with block PLS, but causal directionality within each pathway would be very difficult to incorporate.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5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6079</TotalTime>
  <Words>1143</Words>
  <Application>Microsoft Macintosh PowerPoint</Application>
  <PresentationFormat>Widescreen</PresentationFormat>
  <Paragraphs>192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Partial Least Squares (PLS)</vt:lpstr>
      <vt:lpstr>Why PLS?</vt:lpstr>
      <vt:lpstr>What is the objective of the algorithm1?</vt:lpstr>
      <vt:lpstr>How are predictions made?</vt:lpstr>
      <vt:lpstr>Test: PLS vs. PCR with Open-source Data</vt:lpstr>
      <vt:lpstr>Test: Micro- and Macro-F1 Scores (40 Iterations)</vt:lpstr>
      <vt:lpstr>Test: A Visual Comparison of Class Separation</vt:lpstr>
      <vt:lpstr>Test: Loading Factors for Sparse Methods</vt:lpstr>
      <vt:lpstr>Limitations</vt:lpstr>
      <vt:lpstr>Appendix</vt:lpstr>
      <vt:lpstr>Are there more components?</vt:lpstr>
      <vt:lpstr>Test: Performance Based on Selected Variables</vt:lpstr>
      <vt:lpstr>Test 2: NutriMouse Dataset1 – Overview</vt:lpstr>
      <vt:lpstr>Test 2: F1 Scores (40 Tests)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Least Squares (PLS)</dc:title>
  <dc:creator>Kim Derek</dc:creator>
  <cp:lastModifiedBy>Kim Derek</cp:lastModifiedBy>
  <cp:revision>16</cp:revision>
  <dcterms:created xsi:type="dcterms:W3CDTF">2022-02-17T19:36:04Z</dcterms:created>
  <dcterms:modified xsi:type="dcterms:W3CDTF">2022-02-28T19:13:13Z</dcterms:modified>
</cp:coreProperties>
</file>