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80" r:id="rId5"/>
    <p:sldId id="281" r:id="rId6"/>
    <p:sldId id="283" r:id="rId7"/>
    <p:sldId id="284" r:id="rId8"/>
    <p:sldId id="285" r:id="rId9"/>
    <p:sldId id="273" r:id="rId10"/>
    <p:sldId id="274" r:id="rId11"/>
    <p:sldId id="286" r:id="rId12"/>
    <p:sldId id="290" r:id="rId13"/>
    <p:sldId id="282" r:id="rId14"/>
    <p:sldId id="258" r:id="rId15"/>
    <p:sldId id="287" r:id="rId16"/>
    <p:sldId id="269" r:id="rId17"/>
    <p:sldId id="270" r:id="rId18"/>
    <p:sldId id="288" r:id="rId19"/>
    <p:sldId id="277" r:id="rId20"/>
    <p:sldId id="259" r:id="rId21"/>
    <p:sldId id="262" r:id="rId22"/>
    <p:sldId id="260" r:id="rId23"/>
    <p:sldId id="261" r:id="rId24"/>
    <p:sldId id="264" r:id="rId25"/>
    <p:sldId id="266" r:id="rId26"/>
    <p:sldId id="267" r:id="rId27"/>
    <p:sldId id="268" r:id="rId28"/>
    <p:sldId id="265" r:id="rId29"/>
    <p:sldId id="278" r:id="rId30"/>
    <p:sldId id="279" r:id="rId31"/>
    <p:sldId id="26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3"/>
  </p:normalViewPr>
  <p:slideViewPr>
    <p:cSldViewPr snapToGrid="0" snapToObjects="1">
      <p:cViewPr varScale="1">
        <p:scale>
          <a:sx n="91" d="100"/>
          <a:sy n="91" d="100"/>
        </p:scale>
        <p:origin x="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9/21/18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9/21/18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Neuroevolution#cite_note-2" TargetMode="External"/><Relationship Id="rId3" Type="http://schemas.openxmlformats.org/officeDocument/2006/relationships/hyperlink" Target="https://en.wikipedia.org/wiki/Evolutionary_algorithm" TargetMode="External"/><Relationship Id="rId7" Type="http://schemas.openxmlformats.org/officeDocument/2006/relationships/hyperlink" Target="https://en.wikipedia.org/wiki/General_game_playing" TargetMode="External"/><Relationship Id="rId2" Type="http://schemas.openxmlformats.org/officeDocument/2006/relationships/hyperlink" Target="https://en.wikipedia.org/wiki/Artificial_intelligence" TargetMode="External"/><Relationship Id="rId1" Type="http://schemas.openxmlformats.org/officeDocument/2006/relationships/slideLayout" Target="../slideLayouts/slideLayout2.xml"/><Relationship Id="rId6" Type="http://schemas.openxmlformats.org/officeDocument/2006/relationships/hyperlink" Target="https://en.wikipedia.org/wiki/Artificial_life" TargetMode="External"/><Relationship Id="rId11" Type="http://schemas.openxmlformats.org/officeDocument/2006/relationships/hyperlink" Target="https://en.wikipedia.org/wiki/Gradient_descent" TargetMode="External"/><Relationship Id="rId5" Type="http://schemas.openxmlformats.org/officeDocument/2006/relationships/hyperlink" Target="https://en.wikipedia.org/wiki/Neuroevolution#cite_note-1" TargetMode="External"/><Relationship Id="rId10" Type="http://schemas.openxmlformats.org/officeDocument/2006/relationships/hyperlink" Target="https://en.wikipedia.org/wiki/Supervised_learning" TargetMode="External"/><Relationship Id="rId4" Type="http://schemas.openxmlformats.org/officeDocument/2006/relationships/hyperlink" Target="https://en.wikipedia.org/wiki/Artificial_neural_network" TargetMode="External"/><Relationship Id="rId9" Type="http://schemas.openxmlformats.org/officeDocument/2006/relationships/hyperlink" Target="https://en.wikipedia.org/wiki/Evolutionary_robotic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CPPN" TargetMode="External"/><Relationship Id="rId2" Type="http://schemas.openxmlformats.org/officeDocument/2006/relationships/hyperlink" Target="https://en.wikipedia.org/wiki/HyperNEA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2" Type="http://schemas.openxmlformats.org/officeDocument/2006/relationships/hyperlink" Target="https://en.wikipedia.org/wiki/Genetic_algorithm" TargetMode="External"/><Relationship Id="rId1" Type="http://schemas.openxmlformats.org/officeDocument/2006/relationships/slideLayout" Target="../slideLayouts/slideLayout2.xml"/><Relationship Id="rId5" Type="http://schemas.openxmlformats.org/officeDocument/2006/relationships/hyperlink" Target="https://en.wikipedia.org/wiki/The_University_of_Texas_at_Austin" TargetMode="External"/><Relationship Id="rId4" Type="http://schemas.openxmlformats.org/officeDocument/2006/relationships/hyperlink" Target="https://en.wikipedia.org/wiki/Neuroevolu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1E55-6D31-D04B-BAE7-CCB73731049C}"/>
              </a:ext>
            </a:extLst>
          </p:cNvPr>
          <p:cNvSpPr>
            <a:spLocks noGrp="1"/>
          </p:cNvSpPr>
          <p:nvPr>
            <p:ph type="ctrTitle"/>
          </p:nvPr>
        </p:nvSpPr>
        <p:spPr>
          <a:xfrm>
            <a:off x="1737760" y="1232453"/>
            <a:ext cx="8676222" cy="3200400"/>
          </a:xfrm>
        </p:spPr>
        <p:txBody>
          <a:bodyPr/>
          <a:lstStyle/>
          <a:p>
            <a:r>
              <a:rPr lang="en-US" dirty="0"/>
              <a:t>Derek Grove </a:t>
            </a:r>
            <a:br>
              <a:rPr lang="en-US" dirty="0"/>
            </a:br>
            <a:br>
              <a:rPr lang="en-US" dirty="0"/>
            </a:br>
            <a:r>
              <a:rPr lang="en-US" dirty="0"/>
              <a:t>Senior Research</a:t>
            </a:r>
          </a:p>
        </p:txBody>
      </p:sp>
    </p:spTree>
    <p:extLst>
      <p:ext uri="{BB962C8B-B14F-4D97-AF65-F5344CB8AC3E}">
        <p14:creationId xmlns:p14="http://schemas.microsoft.com/office/powerpoint/2010/main" val="170544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85D0-A04D-1142-92D5-C2EEA2F550B8}"/>
              </a:ext>
            </a:extLst>
          </p:cNvPr>
          <p:cNvSpPr>
            <a:spLocks noGrp="1"/>
          </p:cNvSpPr>
          <p:nvPr>
            <p:ph type="title"/>
          </p:nvPr>
        </p:nvSpPr>
        <p:spPr>
          <a:xfrm>
            <a:off x="258010" y="-227309"/>
            <a:ext cx="9905998" cy="1905000"/>
          </a:xfrm>
        </p:spPr>
        <p:txBody>
          <a:bodyPr/>
          <a:lstStyle/>
          <a:p>
            <a:r>
              <a:rPr lang="en-US" dirty="0"/>
              <a:t>Algorithms: supports neat section</a:t>
            </a:r>
          </a:p>
        </p:txBody>
      </p:sp>
      <p:sp>
        <p:nvSpPr>
          <p:cNvPr id="3" name="Content Placeholder 2">
            <a:extLst>
              <a:ext uri="{FF2B5EF4-FFF2-40B4-BE49-F238E27FC236}">
                <a16:creationId xmlns:a16="http://schemas.microsoft.com/office/drawing/2014/main" id="{74006625-5B01-9148-B6E2-D5568FA6D1E5}"/>
              </a:ext>
            </a:extLst>
          </p:cNvPr>
          <p:cNvSpPr>
            <a:spLocks noGrp="1"/>
          </p:cNvSpPr>
          <p:nvPr>
            <p:ph idx="1"/>
          </p:nvPr>
        </p:nvSpPr>
        <p:spPr>
          <a:xfrm>
            <a:off x="0" y="1084881"/>
            <a:ext cx="12192000" cy="5656882"/>
          </a:xfrm>
        </p:spPr>
        <p:txBody>
          <a:bodyPr>
            <a:normAutofit fontScale="92500" lnSpcReduction="20000"/>
          </a:bodyPr>
          <a:lstStyle/>
          <a:p>
            <a:r>
              <a:rPr lang="en-US" sz="2400" dirty="0"/>
              <a:t>NE</a:t>
            </a:r>
            <a:r>
              <a:rPr lang="en-US" dirty="0"/>
              <a:t> – bases of the other algorithms</a:t>
            </a:r>
          </a:p>
          <a:p>
            <a:pPr lvl="1"/>
            <a:r>
              <a:rPr lang="en-US" b="1" dirty="0" err="1">
                <a:effectLst/>
              </a:rPr>
              <a:t>Neuroevolution</a:t>
            </a:r>
            <a:r>
              <a:rPr lang="en-US" dirty="0">
                <a:effectLst/>
              </a:rPr>
              <a:t>, or </a:t>
            </a:r>
            <a:r>
              <a:rPr lang="en-US" b="1" dirty="0">
                <a:effectLst/>
              </a:rPr>
              <a:t>neuro-evolution</a:t>
            </a:r>
            <a:r>
              <a:rPr lang="en-US" dirty="0">
                <a:effectLst/>
              </a:rPr>
              <a:t>, is a form of </a:t>
            </a:r>
            <a:r>
              <a:rPr lang="en-US" dirty="0">
                <a:effectLst/>
                <a:hlinkClick r:id="rId2" tooltip="Artificial intelligence"/>
              </a:rPr>
              <a:t>artificial intelligence</a:t>
            </a:r>
            <a:r>
              <a:rPr lang="en-US" dirty="0">
                <a:effectLst/>
              </a:rPr>
              <a:t> that uses </a:t>
            </a:r>
            <a:r>
              <a:rPr lang="en-US" dirty="0">
                <a:effectLst/>
                <a:hlinkClick r:id="rId3" tooltip="Evolutionary algorithm"/>
              </a:rPr>
              <a:t>evolutionary algorithms</a:t>
            </a:r>
            <a:r>
              <a:rPr lang="en-US" dirty="0">
                <a:effectLst/>
              </a:rPr>
              <a:t> to generate </a:t>
            </a:r>
            <a:r>
              <a:rPr lang="en-US" dirty="0">
                <a:effectLst/>
                <a:hlinkClick r:id="rId4" tooltip="Artificial neural network"/>
              </a:rPr>
              <a:t>artificial neural networks</a:t>
            </a:r>
            <a:r>
              <a:rPr lang="en-US" dirty="0">
                <a:effectLst/>
              </a:rPr>
              <a:t> (ANN), parameters, topology and rules.</a:t>
            </a:r>
            <a:r>
              <a:rPr lang="en-US" baseline="30000" dirty="0">
                <a:effectLst/>
                <a:hlinkClick r:id="rId5"/>
              </a:rPr>
              <a:t>[1]</a:t>
            </a:r>
            <a:r>
              <a:rPr lang="en-US" dirty="0">
                <a:effectLst/>
              </a:rPr>
              <a:t> It is most commonly applied in </a:t>
            </a:r>
            <a:r>
              <a:rPr lang="en-US" dirty="0">
                <a:effectLst/>
                <a:hlinkClick r:id="rId6" tooltip="Artificial life"/>
              </a:rPr>
              <a:t>artificial life</a:t>
            </a:r>
            <a:r>
              <a:rPr lang="en-US" dirty="0">
                <a:effectLst/>
              </a:rPr>
              <a:t>, </a:t>
            </a:r>
            <a:r>
              <a:rPr lang="en-US" dirty="0">
                <a:effectLst/>
                <a:hlinkClick r:id="rId7" tooltip="General game playing"/>
              </a:rPr>
              <a:t>general game playing</a:t>
            </a:r>
            <a:r>
              <a:rPr lang="en-US" baseline="30000" dirty="0">
                <a:effectLst/>
                <a:hlinkClick r:id="rId8"/>
              </a:rPr>
              <a:t>[2]</a:t>
            </a:r>
            <a:r>
              <a:rPr lang="en-US" dirty="0">
                <a:effectLst/>
              </a:rPr>
              <a:t> and </a:t>
            </a:r>
            <a:r>
              <a:rPr lang="en-US" dirty="0">
                <a:effectLst/>
                <a:hlinkClick r:id="rId9" tooltip="Evolutionary robotics"/>
              </a:rPr>
              <a:t>evolutionary robotics</a:t>
            </a:r>
            <a:r>
              <a:rPr lang="en-US" dirty="0">
                <a:effectLst/>
              </a:rPr>
              <a:t>. A main benefit is that </a:t>
            </a:r>
            <a:r>
              <a:rPr lang="en-US" dirty="0" err="1">
                <a:effectLst/>
              </a:rPr>
              <a:t>neuroevolution</a:t>
            </a:r>
            <a:r>
              <a:rPr lang="en-US" dirty="0">
                <a:effectLst/>
              </a:rPr>
              <a:t> can be applied more widely than </a:t>
            </a:r>
            <a:r>
              <a:rPr lang="en-US" dirty="0">
                <a:effectLst/>
                <a:hlinkClick r:id="rId10" tooltip="Supervised learning"/>
              </a:rPr>
              <a:t>supervised learning algorithms</a:t>
            </a:r>
            <a:r>
              <a:rPr lang="en-US" dirty="0">
                <a:effectLst/>
              </a:rPr>
              <a:t>, which require a syllabus of correct input-output pairs. In contrast, </a:t>
            </a:r>
            <a:r>
              <a:rPr lang="en-US" dirty="0" err="1">
                <a:effectLst/>
              </a:rPr>
              <a:t>neuroevolution</a:t>
            </a:r>
            <a:r>
              <a:rPr lang="en-US" dirty="0">
                <a:effectLst/>
              </a:rPr>
              <a:t> requires only a measure of a network's performance at a task. For example, the outcome of a game (i.e. whether one player won or lost) can be easily measured without providing labeled examples of desired strategies. </a:t>
            </a:r>
            <a:r>
              <a:rPr lang="en-US" dirty="0" err="1">
                <a:effectLst/>
              </a:rPr>
              <a:t>Neuroevolution</a:t>
            </a:r>
            <a:r>
              <a:rPr lang="en-US" dirty="0">
                <a:effectLst/>
              </a:rPr>
              <a:t> can be contrasted with conventional deep learning techniques that use </a:t>
            </a:r>
            <a:r>
              <a:rPr lang="en-US" dirty="0">
                <a:effectLst/>
                <a:hlinkClick r:id="rId11" tooltip="Gradient descent"/>
              </a:rPr>
              <a:t>gradient descent</a:t>
            </a:r>
            <a:r>
              <a:rPr lang="en-US" dirty="0">
                <a:effectLst/>
              </a:rPr>
              <a:t> on a neural network with a fixed topology. -Wiki</a:t>
            </a:r>
            <a:endParaRPr lang="en-US" dirty="0"/>
          </a:p>
          <a:p>
            <a:r>
              <a:rPr lang="en-US" dirty="0">
                <a:effectLst/>
              </a:rPr>
              <a:t>“The core concept of neuro-evolution is having a pool of neural networks as the population of a genetic algorithm and searching through that pool of behaviors for a network that performs well for a given task.” [1]</a:t>
            </a:r>
          </a:p>
          <a:p>
            <a:r>
              <a:rPr lang="en-US" dirty="0">
                <a:effectLst/>
              </a:rPr>
              <a:t>Traditionally, </a:t>
            </a:r>
            <a:r>
              <a:rPr lang="en-US" dirty="0" err="1">
                <a:effectLst/>
              </a:rPr>
              <a:t>neuroevolution</a:t>
            </a:r>
            <a:r>
              <a:rPr lang="en-US" dirty="0">
                <a:effectLst/>
              </a:rPr>
              <a:t> techniques started out with a fixed topology and evolved only the weights of the networks which contained fully connected neurons. [1]</a:t>
            </a:r>
          </a:p>
          <a:p>
            <a:r>
              <a:rPr lang="en-US" dirty="0">
                <a:effectLst/>
              </a:rPr>
              <a:t>“evolves connection weights of</a:t>
            </a:r>
          </a:p>
          <a:p>
            <a:r>
              <a:rPr lang="en-US" dirty="0">
                <a:effectLst/>
              </a:rPr>
              <a:t>complete neural networks, where each individual in the</a:t>
            </a:r>
          </a:p>
          <a:p>
            <a:r>
              <a:rPr lang="en-US" dirty="0">
                <a:effectLst/>
              </a:rPr>
              <a:t>population represents a vector with all connection weights of a</a:t>
            </a:r>
          </a:p>
          <a:p>
            <a:r>
              <a:rPr lang="en-US" dirty="0">
                <a:effectLst/>
              </a:rPr>
              <a:t>network, and each gene of an individual specifies a weight value between two neurons.”[11]</a:t>
            </a:r>
          </a:p>
          <a:p>
            <a:r>
              <a:rPr lang="en-US" dirty="0">
                <a:effectLst/>
              </a:rPr>
              <a:t> </a:t>
            </a:r>
          </a:p>
          <a:p>
            <a:endParaRPr lang="en-US" dirty="0"/>
          </a:p>
        </p:txBody>
      </p:sp>
    </p:spTree>
    <p:extLst>
      <p:ext uri="{BB962C8B-B14F-4D97-AF65-F5344CB8AC3E}">
        <p14:creationId xmlns:p14="http://schemas.microsoft.com/office/powerpoint/2010/main" val="388914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BA9A-8E6B-864E-9AA2-87842CE93A5B}"/>
              </a:ext>
            </a:extLst>
          </p:cNvPr>
          <p:cNvSpPr>
            <a:spLocks noGrp="1"/>
          </p:cNvSpPr>
          <p:nvPr>
            <p:ph type="title"/>
          </p:nvPr>
        </p:nvSpPr>
        <p:spPr/>
        <p:txBody>
          <a:bodyPr/>
          <a:lstStyle/>
          <a:p>
            <a:r>
              <a:rPr lang="en-US" dirty="0"/>
              <a:t>NEAT </a:t>
            </a:r>
          </a:p>
        </p:txBody>
      </p:sp>
      <p:pic>
        <p:nvPicPr>
          <p:cNvPr id="4" name="Content Placeholder 3">
            <a:extLst>
              <a:ext uri="{FF2B5EF4-FFF2-40B4-BE49-F238E27FC236}">
                <a16:creationId xmlns:a16="http://schemas.microsoft.com/office/drawing/2014/main" id="{DB33495E-6C89-6B4E-B45D-4D16FB75074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633631" y="4255558"/>
            <a:ext cx="4413780" cy="1255183"/>
          </a:xfrm>
          <a:prstGeom prst="rect">
            <a:avLst/>
          </a:prstGeom>
        </p:spPr>
      </p:pic>
      <p:pic>
        <p:nvPicPr>
          <p:cNvPr id="5" name="Picture 4">
            <a:extLst>
              <a:ext uri="{FF2B5EF4-FFF2-40B4-BE49-F238E27FC236}">
                <a16:creationId xmlns:a16="http://schemas.microsoft.com/office/drawing/2014/main" id="{1B0F54C8-97CE-F045-850E-B728ADBBF85C}"/>
              </a:ext>
            </a:extLst>
          </p:cNvPr>
          <p:cNvPicPr/>
          <p:nvPr/>
        </p:nvPicPr>
        <p:blipFill>
          <a:blip r:embed="rId3">
            <a:extLst>
              <a:ext uri="{28A0092B-C50C-407E-A947-70E740481C1C}">
                <a14:useLocalDpi xmlns:a14="http://schemas.microsoft.com/office/drawing/2010/main" val="0"/>
              </a:ext>
            </a:extLst>
          </a:blip>
          <a:stretch>
            <a:fillRect/>
          </a:stretch>
        </p:blipFill>
        <p:spPr>
          <a:xfrm>
            <a:off x="1280582" y="4348691"/>
            <a:ext cx="3850217" cy="1162050"/>
          </a:xfrm>
          <a:prstGeom prst="rect">
            <a:avLst/>
          </a:prstGeom>
        </p:spPr>
      </p:pic>
      <p:pic>
        <p:nvPicPr>
          <p:cNvPr id="6" name="Picture 5">
            <a:extLst>
              <a:ext uri="{FF2B5EF4-FFF2-40B4-BE49-F238E27FC236}">
                <a16:creationId xmlns:a16="http://schemas.microsoft.com/office/drawing/2014/main" id="{C223833D-492F-4F41-9BE8-230AA4722151}"/>
              </a:ext>
            </a:extLst>
          </p:cNvPr>
          <p:cNvPicPr/>
          <p:nvPr/>
        </p:nvPicPr>
        <p:blipFill>
          <a:blip r:embed="rId4">
            <a:extLst>
              <a:ext uri="{28A0092B-C50C-407E-A947-70E740481C1C}">
                <a14:useLocalDpi xmlns:a14="http://schemas.microsoft.com/office/drawing/2010/main" val="0"/>
              </a:ext>
            </a:extLst>
          </a:blip>
          <a:stretch>
            <a:fillRect/>
          </a:stretch>
        </p:blipFill>
        <p:spPr>
          <a:xfrm>
            <a:off x="3987800" y="609600"/>
            <a:ext cx="5943600" cy="2879725"/>
          </a:xfrm>
          <a:prstGeom prst="rect">
            <a:avLst/>
          </a:prstGeom>
        </p:spPr>
      </p:pic>
    </p:spTree>
    <p:extLst>
      <p:ext uri="{BB962C8B-B14F-4D97-AF65-F5344CB8AC3E}">
        <p14:creationId xmlns:p14="http://schemas.microsoft.com/office/powerpoint/2010/main" val="185463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1BE6-C3EE-2149-9607-871366689986}"/>
              </a:ext>
            </a:extLst>
          </p:cNvPr>
          <p:cNvSpPr>
            <a:spLocks noGrp="1"/>
          </p:cNvSpPr>
          <p:nvPr>
            <p:ph type="title"/>
          </p:nvPr>
        </p:nvSpPr>
        <p:spPr/>
        <p:txBody>
          <a:bodyPr/>
          <a:lstStyle/>
          <a:p>
            <a:r>
              <a:rPr lang="en-US" dirty="0"/>
              <a:t>Experiment Design/Time</a:t>
            </a:r>
          </a:p>
        </p:txBody>
      </p:sp>
      <p:sp>
        <p:nvSpPr>
          <p:cNvPr id="3" name="TextBox 2">
            <a:extLst>
              <a:ext uri="{FF2B5EF4-FFF2-40B4-BE49-F238E27FC236}">
                <a16:creationId xmlns:a16="http://schemas.microsoft.com/office/drawing/2014/main" id="{C2A08416-EB38-9C4C-8CB3-445F73AB048C}"/>
              </a:ext>
            </a:extLst>
          </p:cNvPr>
          <p:cNvSpPr txBox="1"/>
          <p:nvPr/>
        </p:nvSpPr>
        <p:spPr>
          <a:xfrm>
            <a:off x="1141413" y="2329934"/>
            <a:ext cx="4051496" cy="369332"/>
          </a:xfrm>
          <a:prstGeom prst="rect">
            <a:avLst/>
          </a:prstGeom>
          <a:noFill/>
        </p:spPr>
        <p:txBody>
          <a:bodyPr wrap="square" rtlCol="0">
            <a:spAutoFit/>
          </a:bodyPr>
          <a:lstStyle/>
          <a:p>
            <a:r>
              <a:rPr lang="en-US" dirty="0"/>
              <a:t>Malmo- Microsoft Bot Mod</a:t>
            </a:r>
          </a:p>
        </p:txBody>
      </p:sp>
      <p:sp>
        <p:nvSpPr>
          <p:cNvPr id="4" name="TextBox 3">
            <a:extLst>
              <a:ext uri="{FF2B5EF4-FFF2-40B4-BE49-F238E27FC236}">
                <a16:creationId xmlns:a16="http://schemas.microsoft.com/office/drawing/2014/main" id="{B8D05A9C-7EF4-7148-A64C-7B2F6793A1AD}"/>
              </a:ext>
            </a:extLst>
          </p:cNvPr>
          <p:cNvSpPr txBox="1"/>
          <p:nvPr/>
        </p:nvSpPr>
        <p:spPr>
          <a:xfrm>
            <a:off x="1624806" y="3072508"/>
            <a:ext cx="2930610" cy="369332"/>
          </a:xfrm>
          <a:prstGeom prst="rect">
            <a:avLst/>
          </a:prstGeom>
          <a:noFill/>
        </p:spPr>
        <p:txBody>
          <a:bodyPr wrap="none" rtlCol="0">
            <a:spAutoFit/>
          </a:bodyPr>
          <a:lstStyle/>
          <a:p>
            <a:r>
              <a:rPr lang="en-US" dirty="0"/>
              <a:t>Enclosed Area of  blocks</a:t>
            </a:r>
          </a:p>
        </p:txBody>
      </p:sp>
      <p:sp>
        <p:nvSpPr>
          <p:cNvPr id="5" name="TextBox 4">
            <a:extLst>
              <a:ext uri="{FF2B5EF4-FFF2-40B4-BE49-F238E27FC236}">
                <a16:creationId xmlns:a16="http://schemas.microsoft.com/office/drawing/2014/main" id="{0AE29F3B-5B6E-7F46-86F3-D0F3F35CC4F2}"/>
              </a:ext>
            </a:extLst>
          </p:cNvPr>
          <p:cNvSpPr txBox="1"/>
          <p:nvPr/>
        </p:nvSpPr>
        <p:spPr>
          <a:xfrm>
            <a:off x="2377439" y="3724587"/>
            <a:ext cx="7710765" cy="369332"/>
          </a:xfrm>
          <a:prstGeom prst="rect">
            <a:avLst/>
          </a:prstGeom>
          <a:noFill/>
        </p:spPr>
        <p:txBody>
          <a:bodyPr wrap="none" rtlCol="0">
            <a:spAutoFit/>
          </a:bodyPr>
          <a:lstStyle/>
          <a:p>
            <a:r>
              <a:rPr lang="en-US" dirty="0"/>
              <a:t>Alternate between one two and three zombies placed In the world</a:t>
            </a:r>
          </a:p>
        </p:txBody>
      </p:sp>
      <p:sp>
        <p:nvSpPr>
          <p:cNvPr id="6" name="TextBox 5">
            <a:extLst>
              <a:ext uri="{FF2B5EF4-FFF2-40B4-BE49-F238E27FC236}">
                <a16:creationId xmlns:a16="http://schemas.microsoft.com/office/drawing/2014/main" id="{761FB76B-F4F8-1947-9D1F-5D1879AD89D7}"/>
              </a:ext>
            </a:extLst>
          </p:cNvPr>
          <p:cNvSpPr txBox="1"/>
          <p:nvPr/>
        </p:nvSpPr>
        <p:spPr>
          <a:xfrm>
            <a:off x="3092515" y="4392347"/>
            <a:ext cx="806631" cy="369332"/>
          </a:xfrm>
          <a:prstGeom prst="rect">
            <a:avLst/>
          </a:prstGeom>
          <a:noFill/>
        </p:spPr>
        <p:txBody>
          <a:bodyPr wrap="none" rtlCol="0">
            <a:spAutoFit/>
          </a:bodyPr>
          <a:lstStyle/>
          <a:p>
            <a:r>
              <a:rPr lang="en-US" dirty="0"/>
              <a:t>FIGHT</a:t>
            </a:r>
          </a:p>
        </p:txBody>
      </p:sp>
      <p:sp>
        <p:nvSpPr>
          <p:cNvPr id="7" name="Content Placeholder 2">
            <a:extLst>
              <a:ext uri="{FF2B5EF4-FFF2-40B4-BE49-F238E27FC236}">
                <a16:creationId xmlns:a16="http://schemas.microsoft.com/office/drawing/2014/main" id="{2E0BACCE-FFB4-5944-9ED1-94758F469DF8}"/>
              </a:ext>
            </a:extLst>
          </p:cNvPr>
          <p:cNvSpPr>
            <a:spLocks noGrp="1"/>
          </p:cNvSpPr>
          <p:nvPr>
            <p:ph idx="1"/>
          </p:nvPr>
        </p:nvSpPr>
        <p:spPr>
          <a:xfrm>
            <a:off x="7358312" y="973784"/>
            <a:ext cx="4410900" cy="2452375"/>
          </a:xfrm>
        </p:spPr>
        <p:txBody>
          <a:bodyPr>
            <a:normAutofit fontScale="70000" lnSpcReduction="20000"/>
          </a:bodyPr>
          <a:lstStyle/>
          <a:p>
            <a:pPr marL="0" indent="0">
              <a:buNone/>
            </a:pPr>
            <a:r>
              <a:rPr lang="en-US" dirty="0"/>
              <a:t>Fitness Function parameters:</a:t>
            </a:r>
          </a:p>
          <a:p>
            <a:pPr marL="0" indent="0">
              <a:buNone/>
            </a:pPr>
            <a:r>
              <a:rPr lang="en-US" dirty="0"/>
              <a:t>	1. w = each second survived</a:t>
            </a:r>
          </a:p>
          <a:p>
            <a:pPr marL="0" indent="0">
              <a:buNone/>
            </a:pPr>
            <a:r>
              <a:rPr lang="en-US" dirty="0"/>
              <a:t>	2. x = player hit a zombie</a:t>
            </a:r>
          </a:p>
          <a:p>
            <a:pPr marL="0" indent="0">
              <a:buNone/>
            </a:pPr>
            <a:r>
              <a:rPr lang="en-US" dirty="0"/>
              <a:t>	3. y = player killed zombie </a:t>
            </a:r>
          </a:p>
          <a:p>
            <a:pPr marL="0" indent="0">
              <a:buNone/>
            </a:pPr>
            <a:r>
              <a:rPr lang="en-US" dirty="0"/>
              <a:t>	4. z = zombie hits the player</a:t>
            </a:r>
          </a:p>
          <a:p>
            <a:pPr marL="0" indent="0">
              <a:buNone/>
            </a:pPr>
            <a:endParaRPr lang="en-US" dirty="0"/>
          </a:p>
          <a:p>
            <a:pPr marL="0" indent="0">
              <a:buNone/>
            </a:pPr>
            <a:r>
              <a:rPr lang="en-US" dirty="0"/>
              <a:t>F = 1w + 20x + 50y - 100z</a:t>
            </a:r>
          </a:p>
          <a:p>
            <a:pPr marL="0" indent="0">
              <a:buNone/>
            </a:pPr>
            <a:r>
              <a:rPr lang="en-US" dirty="0"/>
              <a:t>		*likely will need tweaked</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9428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129C-4B40-5440-AB52-EC74DDB4E0C5}"/>
              </a:ext>
            </a:extLst>
          </p:cNvPr>
          <p:cNvSpPr>
            <a:spLocks noGrp="1"/>
          </p:cNvSpPr>
          <p:nvPr>
            <p:ph type="title"/>
          </p:nvPr>
        </p:nvSpPr>
        <p:spPr>
          <a:xfrm>
            <a:off x="486888" y="285008"/>
            <a:ext cx="9266112" cy="1422070"/>
          </a:xfrm>
        </p:spPr>
        <p:txBody>
          <a:bodyPr/>
          <a:lstStyle/>
          <a:p>
            <a:r>
              <a:rPr lang="en-US" dirty="0"/>
              <a:t>Specific Neural net Ref’s</a:t>
            </a:r>
          </a:p>
        </p:txBody>
      </p:sp>
      <p:sp>
        <p:nvSpPr>
          <p:cNvPr id="3" name="Content Placeholder 2">
            <a:extLst>
              <a:ext uri="{FF2B5EF4-FFF2-40B4-BE49-F238E27FC236}">
                <a16:creationId xmlns:a16="http://schemas.microsoft.com/office/drawing/2014/main" id="{22F74DD2-9729-2540-B83C-D408A22E3324}"/>
              </a:ext>
            </a:extLst>
          </p:cNvPr>
          <p:cNvSpPr>
            <a:spLocks noGrp="1"/>
          </p:cNvSpPr>
          <p:nvPr>
            <p:ph idx="1"/>
          </p:nvPr>
        </p:nvSpPr>
        <p:spPr>
          <a:xfrm>
            <a:off x="760021" y="2090057"/>
            <a:ext cx="10287390" cy="3701143"/>
          </a:xfrm>
        </p:spPr>
        <p:txBody>
          <a:bodyPr/>
          <a:lstStyle/>
          <a:p>
            <a:r>
              <a:rPr lang="en-US" dirty="0">
                <a:effectLst/>
              </a:rPr>
              <a:t>[1]	E. </a:t>
            </a:r>
            <a:r>
              <a:rPr lang="en-US" dirty="0" err="1">
                <a:effectLst/>
              </a:rPr>
              <a:t>Micheli-Tzanakou</a:t>
            </a:r>
            <a:r>
              <a:rPr lang="en-US" dirty="0">
                <a:effectLst/>
              </a:rPr>
              <a:t>, “Artificial neural networks: An overview,” </a:t>
            </a:r>
            <a:r>
              <a:rPr lang="en-US" i="1" dirty="0" err="1">
                <a:effectLst/>
              </a:rPr>
              <a:t>Netw</a:t>
            </a:r>
            <a:r>
              <a:rPr lang="en-US" i="1" dirty="0">
                <a:effectLst/>
              </a:rPr>
              <a:t>. </a:t>
            </a:r>
            <a:r>
              <a:rPr lang="en-US" i="1" dirty="0" err="1">
                <a:effectLst/>
              </a:rPr>
              <a:t>Comput</a:t>
            </a:r>
            <a:r>
              <a:rPr lang="en-US" i="1" dirty="0">
                <a:effectLst/>
              </a:rPr>
              <a:t>. Neural Syst.</a:t>
            </a:r>
            <a:r>
              <a:rPr lang="en-US" dirty="0">
                <a:effectLst/>
              </a:rPr>
              <a:t>, vol. 22, no. 1–4, pp. 208–230, 2011.</a:t>
            </a:r>
          </a:p>
          <a:p>
            <a:r>
              <a:rPr lang="en-US" dirty="0">
                <a:effectLst/>
              </a:rPr>
              <a:t>[2] (NEEDS ADDTL INFO) M. </a:t>
            </a:r>
            <a:r>
              <a:rPr lang="en-US" dirty="0" err="1">
                <a:effectLst/>
              </a:rPr>
              <a:t>Titterington</a:t>
            </a:r>
            <a:r>
              <a:rPr lang="en-US" dirty="0">
                <a:effectLst/>
              </a:rPr>
              <a:t>, </a:t>
            </a:r>
            <a:r>
              <a:rPr lang="en-US" i="1" dirty="0">
                <a:effectLst/>
              </a:rPr>
              <a:t>Neural networks</a:t>
            </a:r>
            <a:r>
              <a:rPr lang="en-US" dirty="0">
                <a:effectLst/>
              </a:rPr>
              <a:t>, vol. 2, no. 1. 2010.</a:t>
            </a:r>
          </a:p>
          <a:p>
            <a:r>
              <a:rPr lang="en-US" dirty="0">
                <a:effectLst/>
              </a:rPr>
              <a:t>[3]	A. Sharma, “Understanding Activation Functions in Neural Networks,” </a:t>
            </a:r>
            <a:r>
              <a:rPr lang="en-US" i="1" dirty="0">
                <a:effectLst/>
              </a:rPr>
              <a:t>The Theory of Everything</a:t>
            </a:r>
            <a:r>
              <a:rPr lang="en-US" dirty="0">
                <a:effectLst/>
              </a:rPr>
              <a:t>, 2017. [Online]. Available: https://</a:t>
            </a:r>
            <a:r>
              <a:rPr lang="en-US" dirty="0" err="1">
                <a:effectLst/>
              </a:rPr>
              <a:t>medium.com</a:t>
            </a:r>
            <a:r>
              <a:rPr lang="en-US" dirty="0">
                <a:effectLst/>
              </a:rPr>
              <a:t>/the-theory-of-everything/understanding-activation-functions-in-neural-networks-9491262884e0. [Accessed: 28-Mar-2018].</a:t>
            </a:r>
          </a:p>
          <a:p>
            <a:endParaRPr lang="en-US" dirty="0"/>
          </a:p>
        </p:txBody>
      </p:sp>
    </p:spTree>
    <p:extLst>
      <p:ext uri="{BB962C8B-B14F-4D97-AF65-F5344CB8AC3E}">
        <p14:creationId xmlns:p14="http://schemas.microsoft.com/office/powerpoint/2010/main" val="230139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90520" y="0"/>
            <a:ext cx="9905998" cy="1905000"/>
          </a:xfrm>
        </p:spPr>
        <p:txBody>
          <a:bodyPr/>
          <a:lstStyle/>
          <a:p>
            <a:r>
              <a:rPr lang="en-US" dirty="0"/>
              <a:t>References(Using):</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2261517"/>
            <a:ext cx="9905998" cy="3124201"/>
          </a:xfrm>
        </p:spPr>
        <p:txBody>
          <a:bodyPr>
            <a:normAutofit/>
          </a:bodyPr>
          <a:lstStyle/>
          <a:p>
            <a:r>
              <a:rPr lang="en-US" dirty="0">
                <a:effectLst/>
              </a:rPr>
              <a:t>[6]	A. C. </a:t>
            </a:r>
            <a:r>
              <a:rPr lang="en-US" dirty="0" err="1">
                <a:effectLst/>
              </a:rPr>
              <a:t>Cosma</a:t>
            </a:r>
            <a:r>
              <a:rPr lang="en-US" dirty="0">
                <a:effectLst/>
              </a:rPr>
              <a:t> and R. </a:t>
            </a:r>
            <a:r>
              <a:rPr lang="en-US" dirty="0" err="1">
                <a:effectLst/>
              </a:rPr>
              <a:t>Potolea</a:t>
            </a:r>
            <a:r>
              <a:rPr lang="en-US" dirty="0">
                <a:effectLst/>
              </a:rPr>
              <a:t>, “Meta-NEAT, meta-analysis of </a:t>
            </a:r>
            <a:r>
              <a:rPr lang="en-US" dirty="0" err="1">
                <a:effectLst/>
              </a:rPr>
              <a:t>neuroevolving</a:t>
            </a:r>
            <a:r>
              <a:rPr lang="en-US" dirty="0">
                <a:effectLst/>
              </a:rPr>
              <a:t> topologies,” </a:t>
            </a:r>
            <a:r>
              <a:rPr lang="en-US" i="1" dirty="0">
                <a:effectLst/>
              </a:rPr>
              <a:t>Proc. 18th Int. Conf. Inf. </a:t>
            </a:r>
            <a:r>
              <a:rPr lang="en-US" i="1" dirty="0" err="1">
                <a:effectLst/>
              </a:rPr>
              <a:t>Integr</a:t>
            </a:r>
            <a:r>
              <a:rPr lang="en-US" i="1" dirty="0">
                <a:effectLst/>
              </a:rPr>
              <a:t>. Web-based Appl. Serv. - </a:t>
            </a:r>
            <a:r>
              <a:rPr lang="en-US" i="1" dirty="0" err="1">
                <a:effectLst/>
              </a:rPr>
              <a:t>iiWAS</a:t>
            </a:r>
            <a:r>
              <a:rPr lang="en-US" i="1" dirty="0">
                <a:effectLst/>
              </a:rPr>
              <a:t> ’16</a:t>
            </a:r>
            <a:r>
              <a:rPr lang="en-US" dirty="0">
                <a:effectLst/>
              </a:rPr>
              <a:t>, pp. 133–140, 2016.</a:t>
            </a:r>
          </a:p>
          <a:p>
            <a:r>
              <a:rPr lang="en-US" dirty="0">
                <a:effectLst/>
              </a:rPr>
              <a:t>	(Scholarly Journal) This paper builds on the NEAT approach to neuro-evolution. Meta-NEAT utilizes an additional genetic algorithm on top of the usual NEAT which learns additional hyper-parameters. This boosts the convergence rate by revealing the most </a:t>
            </a:r>
            <a:r>
              <a:rPr lang="en-US" dirty="0" err="1">
                <a:effectLst/>
              </a:rPr>
              <a:t>imporatant</a:t>
            </a:r>
            <a:r>
              <a:rPr lang="en-US" dirty="0">
                <a:effectLst/>
              </a:rPr>
              <a:t> aspects of the evolution and helps speed things up. Using the complex fitness function described seems to have been successful and may help speed up the learning. </a:t>
            </a:r>
          </a:p>
          <a:p>
            <a:endParaRPr lang="en-US" dirty="0"/>
          </a:p>
        </p:txBody>
      </p:sp>
    </p:spTree>
    <p:extLst>
      <p:ext uri="{BB962C8B-B14F-4D97-AF65-F5344CB8AC3E}">
        <p14:creationId xmlns:p14="http://schemas.microsoft.com/office/powerpoint/2010/main" val="203095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E18B-1194-554E-831A-EA537BF252A7}"/>
              </a:ext>
            </a:extLst>
          </p:cNvPr>
          <p:cNvSpPr>
            <a:spLocks noGrp="1"/>
          </p:cNvSpPr>
          <p:nvPr>
            <p:ph type="title"/>
          </p:nvPr>
        </p:nvSpPr>
        <p:spPr/>
        <p:txBody>
          <a:bodyPr/>
          <a:lstStyle/>
          <a:p>
            <a:r>
              <a:rPr lang="en-US" dirty="0"/>
              <a:t>References(using)</a:t>
            </a:r>
          </a:p>
        </p:txBody>
      </p:sp>
      <p:sp>
        <p:nvSpPr>
          <p:cNvPr id="3" name="Content Placeholder 2">
            <a:extLst>
              <a:ext uri="{FF2B5EF4-FFF2-40B4-BE49-F238E27FC236}">
                <a16:creationId xmlns:a16="http://schemas.microsoft.com/office/drawing/2014/main" id="{5933C3B3-2FA7-BC41-BE22-5B4DEC7DB793}"/>
              </a:ext>
            </a:extLst>
          </p:cNvPr>
          <p:cNvSpPr>
            <a:spLocks noGrp="1"/>
          </p:cNvSpPr>
          <p:nvPr>
            <p:ph idx="1"/>
          </p:nvPr>
        </p:nvSpPr>
        <p:spPr/>
        <p:txBody>
          <a:bodyPr/>
          <a:lstStyle/>
          <a:p>
            <a:r>
              <a:rPr lang="en-US" dirty="0">
                <a:effectLst/>
              </a:rPr>
              <a:t>[4]	J. </a:t>
            </a:r>
            <a:r>
              <a:rPr lang="en-US" dirty="0" err="1">
                <a:effectLst/>
              </a:rPr>
              <a:t>Hižak</a:t>
            </a:r>
            <a:r>
              <a:rPr lang="en-US" dirty="0">
                <a:effectLst/>
              </a:rPr>
              <a:t> and R. </a:t>
            </a:r>
            <a:r>
              <a:rPr lang="en-US" dirty="0" err="1">
                <a:effectLst/>
              </a:rPr>
              <a:t>Logožar</a:t>
            </a:r>
            <a:r>
              <a:rPr lang="en-US" dirty="0">
                <a:effectLst/>
              </a:rPr>
              <a:t>, “AN OVERVIEW OF THE GENETIC ALGORITHM AND ITS USE FOR FINDING EXTREMA ─ WITH IMPLEMENTATIONS IN MATLAB PRIKAZ GENETIČKOG ALGORITMA I NJEGOVA UPORABA ZA NALAŽENJE EKSTREMA — S IMPLEMENTACIJAMA U MATLABU,” vol. 6168, 1848.</a:t>
            </a:r>
          </a:p>
          <a:p>
            <a:endParaRPr lang="en-US" dirty="0"/>
          </a:p>
        </p:txBody>
      </p:sp>
    </p:spTree>
    <p:extLst>
      <p:ext uri="{BB962C8B-B14F-4D97-AF65-F5344CB8AC3E}">
        <p14:creationId xmlns:p14="http://schemas.microsoft.com/office/powerpoint/2010/main" val="2770044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66769" y="-291548"/>
            <a:ext cx="9905998" cy="1905000"/>
          </a:xfrm>
        </p:spPr>
        <p:txBody>
          <a:bodyPr/>
          <a:lstStyle/>
          <a:p>
            <a:r>
              <a:rPr lang="en-US" dirty="0"/>
              <a:t>References(Using) Continued:</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1964634"/>
            <a:ext cx="9905998" cy="3124201"/>
          </a:xfrm>
        </p:spPr>
        <p:txBody>
          <a:bodyPr>
            <a:normAutofit lnSpcReduction="10000"/>
          </a:bodyPr>
          <a:lstStyle/>
          <a:p>
            <a:r>
              <a:rPr lang="en-US" dirty="0">
                <a:effectLst/>
              </a:rPr>
              <a:t>[7]	M. Shi, “An empirical comparison of evolution and coevolution for designing artificial neural network game players,” </a:t>
            </a:r>
            <a:r>
              <a:rPr lang="en-US" i="1" dirty="0">
                <a:effectLst/>
              </a:rPr>
              <a:t>Proc. 10th </a:t>
            </a:r>
            <a:r>
              <a:rPr lang="en-US" i="1" dirty="0" err="1">
                <a:effectLst/>
              </a:rPr>
              <a:t>Annu</a:t>
            </a:r>
            <a:r>
              <a:rPr lang="en-US" i="1" dirty="0">
                <a:effectLst/>
              </a:rPr>
              <a:t>. Conf. Genet. </a:t>
            </a:r>
            <a:r>
              <a:rPr lang="en-US" i="1" dirty="0" err="1">
                <a:effectLst/>
              </a:rPr>
              <a:t>Evol</a:t>
            </a:r>
            <a:r>
              <a:rPr lang="en-US" i="1" dirty="0">
                <a:effectLst/>
              </a:rPr>
              <a:t>. </a:t>
            </a:r>
            <a:r>
              <a:rPr lang="en-US" i="1" dirty="0" err="1">
                <a:effectLst/>
              </a:rPr>
              <a:t>Comput</a:t>
            </a:r>
            <a:r>
              <a:rPr lang="en-US" i="1" dirty="0">
                <a:effectLst/>
              </a:rPr>
              <a:t>.</a:t>
            </a:r>
            <a:r>
              <a:rPr lang="en-US" dirty="0">
                <a:effectLst/>
              </a:rPr>
              <a:t>, pp. 379–386, 2008.</a:t>
            </a:r>
          </a:p>
          <a:p>
            <a:pPr marL="0" indent="0">
              <a:buNone/>
            </a:pPr>
            <a:endParaRPr lang="en-US" dirty="0">
              <a:effectLst/>
            </a:endParaRPr>
          </a:p>
          <a:p>
            <a:r>
              <a:rPr lang="en-US" dirty="0">
                <a:effectLst/>
              </a:rPr>
              <a:t>(Scholarly Journal) In this paper, 2 </a:t>
            </a:r>
            <a:r>
              <a:rPr lang="en-US" dirty="0" err="1">
                <a:effectLst/>
              </a:rPr>
              <a:t>neuroevolutionary</a:t>
            </a:r>
            <a:r>
              <a:rPr lang="en-US" dirty="0">
                <a:effectLst/>
              </a:rPr>
              <a:t> techniques are explored, NE and NEAT and compared with 3 </a:t>
            </a:r>
            <a:r>
              <a:rPr lang="en-US" dirty="0" err="1">
                <a:effectLst/>
              </a:rPr>
              <a:t>neurocoevolutionary</a:t>
            </a:r>
            <a:r>
              <a:rPr lang="en-US" dirty="0">
                <a:effectLst/>
              </a:rPr>
              <a:t> techniques: SANE, ESP, and EEC. They find that the </a:t>
            </a:r>
            <a:r>
              <a:rPr lang="en-US" dirty="0" err="1">
                <a:effectLst/>
              </a:rPr>
              <a:t>neurocoevolutionary</a:t>
            </a:r>
            <a:r>
              <a:rPr lang="en-US" dirty="0">
                <a:effectLst/>
              </a:rPr>
              <a:t> methods seem to work more efficiently and find that fully connected networks sometimes generate white noise. This paper may help in the decision-making of which neural framework to use.</a:t>
            </a:r>
          </a:p>
          <a:p>
            <a:endParaRPr lang="en-US" dirty="0"/>
          </a:p>
        </p:txBody>
      </p:sp>
    </p:spTree>
    <p:extLst>
      <p:ext uri="{BB962C8B-B14F-4D97-AF65-F5344CB8AC3E}">
        <p14:creationId xmlns:p14="http://schemas.microsoft.com/office/powerpoint/2010/main" val="9967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66769" y="-291548"/>
            <a:ext cx="9905998" cy="1905000"/>
          </a:xfrm>
        </p:spPr>
        <p:txBody>
          <a:bodyPr/>
          <a:lstStyle/>
          <a:p>
            <a:r>
              <a:rPr lang="en-US" dirty="0"/>
              <a:t>References(Using) Continued:</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1964634"/>
            <a:ext cx="9905998" cy="3124201"/>
          </a:xfrm>
        </p:spPr>
        <p:txBody>
          <a:bodyPr>
            <a:normAutofit fontScale="92500" lnSpcReduction="10000"/>
          </a:bodyPr>
          <a:lstStyle/>
          <a:p>
            <a:r>
              <a:rPr lang="en-US" dirty="0">
                <a:effectLst/>
              </a:rPr>
              <a:t>[5]	S. Zanetti and A. El </a:t>
            </a:r>
            <a:r>
              <a:rPr lang="en-US" dirty="0" err="1">
                <a:effectLst/>
              </a:rPr>
              <a:t>Rhalibi</a:t>
            </a:r>
            <a:r>
              <a:rPr lang="en-US" dirty="0">
                <a:effectLst/>
              </a:rPr>
              <a:t>, “Machine learning techniques for FPS in Q3,” </a:t>
            </a:r>
            <a:r>
              <a:rPr lang="en-US" i="1" dirty="0">
                <a:effectLst/>
              </a:rPr>
              <a:t>Proc. 2004 ACM SIGCHI Int. Conf. Adv. </a:t>
            </a:r>
            <a:r>
              <a:rPr lang="en-US" i="1" dirty="0" err="1">
                <a:effectLst/>
              </a:rPr>
              <a:t>Comput</a:t>
            </a:r>
            <a:r>
              <a:rPr lang="en-US" i="1" dirty="0">
                <a:effectLst/>
              </a:rPr>
              <a:t>. Entertain. Technol. - ACE ’04</a:t>
            </a:r>
            <a:r>
              <a:rPr lang="en-US" dirty="0">
                <a:effectLst/>
              </a:rPr>
              <a:t>, pp. 239–244, 2004.</a:t>
            </a:r>
          </a:p>
          <a:p>
            <a:r>
              <a:rPr lang="en-US" dirty="0">
                <a:effectLst/>
              </a:rPr>
              <a:t> </a:t>
            </a:r>
          </a:p>
          <a:p>
            <a:r>
              <a:rPr lang="en-US" dirty="0">
                <a:effectLst/>
              </a:rPr>
              <a:t>(Scholarly Journal) This paper discusses the use of Genetic Algorithms stacked with a Feed Forward Multi-layer Neural Network to teach an AI to play Quake 3. What is unique about this paper is that they used examples of humans playing the game to teach the AI the basics of how to play in attempt to speed up the learning curve. Although the bot in this experiment did not reach an </a:t>
            </a:r>
            <a:r>
              <a:rPr lang="en-US" dirty="0" err="1">
                <a:effectLst/>
              </a:rPr>
              <a:t>acceptale</a:t>
            </a:r>
            <a:r>
              <a:rPr lang="en-US" dirty="0">
                <a:effectLst/>
              </a:rPr>
              <a:t> playing level, aspects of the experiment may be </a:t>
            </a:r>
            <a:r>
              <a:rPr lang="en-US" dirty="0" err="1">
                <a:effectLst/>
              </a:rPr>
              <a:t>reproducable</a:t>
            </a:r>
            <a:r>
              <a:rPr lang="en-US" dirty="0">
                <a:effectLst/>
              </a:rPr>
              <a:t> for my research.</a:t>
            </a:r>
          </a:p>
          <a:p>
            <a:endParaRPr lang="en-US" dirty="0"/>
          </a:p>
        </p:txBody>
      </p:sp>
    </p:spTree>
    <p:extLst>
      <p:ext uri="{BB962C8B-B14F-4D97-AF65-F5344CB8AC3E}">
        <p14:creationId xmlns:p14="http://schemas.microsoft.com/office/powerpoint/2010/main" val="411957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56C9-2476-CD49-9099-5A5A9C4D52FB}"/>
              </a:ext>
            </a:extLst>
          </p:cNvPr>
          <p:cNvSpPr>
            <a:spLocks noGrp="1"/>
          </p:cNvSpPr>
          <p:nvPr>
            <p:ph type="title"/>
          </p:nvPr>
        </p:nvSpPr>
        <p:spPr/>
        <p:txBody>
          <a:bodyPr/>
          <a:lstStyle/>
          <a:p>
            <a:r>
              <a:rPr lang="en-US" dirty="0"/>
              <a:t>References(Using)</a:t>
            </a:r>
          </a:p>
        </p:txBody>
      </p:sp>
      <p:sp>
        <p:nvSpPr>
          <p:cNvPr id="3" name="Content Placeholder 2">
            <a:extLst>
              <a:ext uri="{FF2B5EF4-FFF2-40B4-BE49-F238E27FC236}">
                <a16:creationId xmlns:a16="http://schemas.microsoft.com/office/drawing/2014/main" id="{FEEE37CC-A638-8F4C-889F-63FC1279B5A9}"/>
              </a:ext>
            </a:extLst>
          </p:cNvPr>
          <p:cNvSpPr>
            <a:spLocks noGrp="1"/>
          </p:cNvSpPr>
          <p:nvPr>
            <p:ph idx="1"/>
          </p:nvPr>
        </p:nvSpPr>
        <p:spPr/>
        <p:txBody>
          <a:bodyPr/>
          <a:lstStyle/>
          <a:p>
            <a:r>
              <a:rPr lang="en-US" dirty="0">
                <a:effectLst/>
              </a:rPr>
              <a:t>[8]	K. O. Stanley and R. </a:t>
            </a:r>
            <a:r>
              <a:rPr lang="en-US" dirty="0" err="1">
                <a:effectLst/>
              </a:rPr>
              <a:t>Miikkulainen</a:t>
            </a:r>
            <a:r>
              <a:rPr lang="en-US" dirty="0">
                <a:effectLst/>
              </a:rPr>
              <a:t>, “Evolving Neural Networks through Augmenting Topologies,” </a:t>
            </a:r>
            <a:r>
              <a:rPr lang="en-US" i="1" dirty="0" err="1">
                <a:effectLst/>
              </a:rPr>
              <a:t>Evol</a:t>
            </a:r>
            <a:r>
              <a:rPr lang="en-US" i="1" dirty="0">
                <a:effectLst/>
              </a:rPr>
              <a:t>. </a:t>
            </a:r>
            <a:r>
              <a:rPr lang="en-US" i="1" dirty="0" err="1">
                <a:effectLst/>
              </a:rPr>
              <a:t>Comput</a:t>
            </a:r>
            <a:r>
              <a:rPr lang="en-US" i="1" dirty="0">
                <a:effectLst/>
              </a:rPr>
              <a:t>.</a:t>
            </a:r>
            <a:r>
              <a:rPr lang="en-US" dirty="0">
                <a:effectLst/>
              </a:rPr>
              <a:t>, vol. 10, no. 2, pp. 99–127, 2002.</a:t>
            </a:r>
          </a:p>
          <a:p>
            <a:endParaRPr lang="en-US" dirty="0"/>
          </a:p>
        </p:txBody>
      </p:sp>
    </p:spTree>
    <p:extLst>
      <p:ext uri="{BB962C8B-B14F-4D97-AF65-F5344CB8AC3E}">
        <p14:creationId xmlns:p14="http://schemas.microsoft.com/office/powerpoint/2010/main" val="108389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805B-5A0A-E149-B036-3BFC6FA93D51}"/>
              </a:ext>
            </a:extLst>
          </p:cNvPr>
          <p:cNvSpPr>
            <a:spLocks noGrp="1"/>
          </p:cNvSpPr>
          <p:nvPr>
            <p:ph type="title"/>
          </p:nvPr>
        </p:nvSpPr>
        <p:spPr>
          <a:xfrm>
            <a:off x="1273935" y="2173357"/>
            <a:ext cx="9905998" cy="1905000"/>
          </a:xfrm>
        </p:spPr>
        <p:txBody>
          <a:bodyPr/>
          <a:lstStyle/>
          <a:p>
            <a:r>
              <a:rPr lang="en-US" dirty="0"/>
              <a:t>Deprecated Items(This point forward)</a:t>
            </a:r>
          </a:p>
        </p:txBody>
      </p:sp>
    </p:spTree>
    <p:extLst>
      <p:ext uri="{BB962C8B-B14F-4D97-AF65-F5344CB8AC3E}">
        <p14:creationId xmlns:p14="http://schemas.microsoft.com/office/powerpoint/2010/main" val="118728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DC2A-D51B-E246-92B8-81865E3044A5}"/>
              </a:ext>
            </a:extLst>
          </p:cNvPr>
          <p:cNvSpPr>
            <a:spLocks noGrp="1"/>
          </p:cNvSpPr>
          <p:nvPr>
            <p:ph type="title"/>
          </p:nvPr>
        </p:nvSpPr>
        <p:spPr>
          <a:xfrm>
            <a:off x="571569" y="238538"/>
            <a:ext cx="9905998" cy="1905000"/>
          </a:xfrm>
        </p:spPr>
        <p:txBody>
          <a:bodyPr/>
          <a:lstStyle/>
          <a:p>
            <a:r>
              <a:rPr lang="en-US" dirty="0"/>
              <a:t>Topic Description</a:t>
            </a:r>
          </a:p>
        </p:txBody>
      </p:sp>
      <p:sp>
        <p:nvSpPr>
          <p:cNvPr id="3" name="Content Placeholder 2">
            <a:extLst>
              <a:ext uri="{FF2B5EF4-FFF2-40B4-BE49-F238E27FC236}">
                <a16:creationId xmlns:a16="http://schemas.microsoft.com/office/drawing/2014/main" id="{5A47DF4D-A284-1E49-8C54-08F55F0C830F}"/>
              </a:ext>
            </a:extLst>
          </p:cNvPr>
          <p:cNvSpPr>
            <a:spLocks noGrp="1"/>
          </p:cNvSpPr>
          <p:nvPr>
            <p:ph idx="1"/>
          </p:nvPr>
        </p:nvSpPr>
        <p:spPr>
          <a:xfrm>
            <a:off x="1167918" y="2143538"/>
            <a:ext cx="9905998" cy="3124201"/>
          </a:xfrm>
        </p:spPr>
        <p:txBody>
          <a:bodyPr/>
          <a:lstStyle/>
          <a:p>
            <a:pPr marL="0" indent="0">
              <a:buNone/>
            </a:pPr>
            <a:r>
              <a:rPr lang="en-US" dirty="0">
                <a:effectLst/>
              </a:rPr>
              <a:t>My senior research project will be based around the area in computer science called Machine Learning. Specifically, I will be exploring Neural Networks and Genetic Algorithms and applying them to a Minecraft bot. The bot is essentially a shell that has basic functionality in terms of the Minecraft world. I will add a layer of intelligence to this base with the goal of achieving a bot capable of learning and having a basic memory.</a:t>
            </a:r>
            <a:endParaRPr lang="en-US" dirty="0"/>
          </a:p>
        </p:txBody>
      </p:sp>
    </p:spTree>
    <p:extLst>
      <p:ext uri="{BB962C8B-B14F-4D97-AF65-F5344CB8AC3E}">
        <p14:creationId xmlns:p14="http://schemas.microsoft.com/office/powerpoint/2010/main" val="308044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66769" y="-291548"/>
            <a:ext cx="9905998" cy="1905000"/>
          </a:xfrm>
        </p:spPr>
        <p:txBody>
          <a:bodyPr/>
          <a:lstStyle/>
          <a:p>
            <a:r>
              <a:rPr lang="en-US" dirty="0"/>
              <a:t>References(OLD) </a:t>
            </a:r>
            <a:r>
              <a:rPr lang="en-US" dirty="0" err="1"/>
              <a:t>CoNTINUED</a:t>
            </a:r>
            <a:r>
              <a:rPr lang="en-US" dirty="0"/>
              <a:t>:</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1964634"/>
            <a:ext cx="9905998" cy="3124201"/>
          </a:xfrm>
        </p:spPr>
        <p:txBody>
          <a:bodyPr>
            <a:normAutofit fontScale="92500" lnSpcReduction="10000"/>
          </a:bodyPr>
          <a:lstStyle/>
          <a:p>
            <a:r>
              <a:rPr lang="en-US" dirty="0">
                <a:effectLst/>
              </a:rPr>
              <a:t>[2]	A. I. </a:t>
            </a:r>
            <a:r>
              <a:rPr lang="en-US" dirty="0" err="1">
                <a:effectLst/>
              </a:rPr>
              <a:t>Esparcia-Alcazár</a:t>
            </a:r>
            <a:r>
              <a:rPr lang="en-US" dirty="0">
                <a:effectLst/>
              </a:rPr>
              <a:t>, A. </a:t>
            </a:r>
            <a:r>
              <a:rPr lang="en-US" dirty="0" err="1">
                <a:effectLst/>
              </a:rPr>
              <a:t>Martínez-García</a:t>
            </a:r>
            <a:r>
              <a:rPr lang="en-US" dirty="0">
                <a:effectLst/>
              </a:rPr>
              <a:t>, A. M. Mora, J. J. </a:t>
            </a:r>
            <a:r>
              <a:rPr lang="en-US" dirty="0" err="1">
                <a:effectLst/>
              </a:rPr>
              <a:t>Merelo</a:t>
            </a:r>
            <a:r>
              <a:rPr lang="en-US" dirty="0">
                <a:effectLst/>
              </a:rPr>
              <a:t>, and P. </a:t>
            </a:r>
            <a:r>
              <a:rPr lang="en-US" dirty="0" err="1">
                <a:effectLst/>
              </a:rPr>
              <a:t>García</a:t>
            </a:r>
            <a:r>
              <a:rPr lang="en-US" dirty="0">
                <a:effectLst/>
              </a:rPr>
              <a:t>-Sánchez, “Genetic evolution of fuzzy finite state machines to control bots in a first-person shooter game,” </a:t>
            </a:r>
            <a:r>
              <a:rPr lang="en-US" i="1" dirty="0">
                <a:effectLst/>
              </a:rPr>
              <a:t>Proc. 12th </a:t>
            </a:r>
            <a:r>
              <a:rPr lang="en-US" i="1" dirty="0" err="1">
                <a:effectLst/>
              </a:rPr>
              <a:t>Annu</a:t>
            </a:r>
            <a:r>
              <a:rPr lang="en-US" i="1" dirty="0">
                <a:effectLst/>
              </a:rPr>
              <a:t>. Conf. Genet. </a:t>
            </a:r>
            <a:r>
              <a:rPr lang="en-US" i="1" dirty="0" err="1">
                <a:effectLst/>
              </a:rPr>
              <a:t>Evol</a:t>
            </a:r>
            <a:r>
              <a:rPr lang="en-US" i="1" dirty="0">
                <a:effectLst/>
              </a:rPr>
              <a:t>. </a:t>
            </a:r>
            <a:r>
              <a:rPr lang="en-US" i="1" dirty="0" err="1">
                <a:effectLst/>
              </a:rPr>
              <a:t>Comput</a:t>
            </a:r>
            <a:r>
              <a:rPr lang="en-US" i="1" dirty="0">
                <a:effectLst/>
              </a:rPr>
              <a:t>. - GECCO ’10</a:t>
            </a:r>
            <a:r>
              <a:rPr lang="en-US" dirty="0">
                <a:effectLst/>
              </a:rPr>
              <a:t>, p. 829, 2010.</a:t>
            </a:r>
          </a:p>
          <a:p>
            <a:pPr marL="0" indent="0">
              <a:buNone/>
            </a:pPr>
            <a:endParaRPr lang="en-US" dirty="0">
              <a:effectLst/>
            </a:endParaRPr>
          </a:p>
          <a:p>
            <a:r>
              <a:rPr lang="en-US" dirty="0">
                <a:effectLst/>
              </a:rPr>
              <a:t>	(Scholarly Journal) This work uses steady state algorithms to evolve bot behaviors. They employ four fitness functions which may become relevant to stack upon a neural network.  The basis is on kills, lifespan, items collected, and a combination of the 3. Results are positive with the bots employing these algorithms coming out on top of the standard provided ones.</a:t>
            </a:r>
          </a:p>
          <a:p>
            <a:endParaRPr lang="en-US" dirty="0"/>
          </a:p>
        </p:txBody>
      </p:sp>
    </p:spTree>
    <p:extLst>
      <p:ext uri="{BB962C8B-B14F-4D97-AF65-F5344CB8AC3E}">
        <p14:creationId xmlns:p14="http://schemas.microsoft.com/office/powerpoint/2010/main" val="95587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66769" y="-291548"/>
            <a:ext cx="9905998" cy="1905000"/>
          </a:xfrm>
        </p:spPr>
        <p:txBody>
          <a:bodyPr/>
          <a:lstStyle/>
          <a:p>
            <a:r>
              <a:rPr lang="en-US" dirty="0"/>
              <a:t>References(NOT Using) Continued:</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1964634"/>
            <a:ext cx="9905998" cy="3124201"/>
          </a:xfrm>
        </p:spPr>
        <p:txBody>
          <a:bodyPr>
            <a:normAutofit lnSpcReduction="10000"/>
          </a:bodyPr>
          <a:lstStyle/>
          <a:p>
            <a:r>
              <a:rPr lang="en-US" dirty="0">
                <a:effectLst/>
              </a:rPr>
              <a:t>[5]	M. </a:t>
            </a:r>
            <a:r>
              <a:rPr lang="en-US" dirty="0" err="1">
                <a:effectLst/>
              </a:rPr>
              <a:t>Hausknecht</a:t>
            </a:r>
            <a:r>
              <a:rPr lang="en-US" dirty="0">
                <a:effectLst/>
              </a:rPr>
              <a:t>, P. </a:t>
            </a:r>
            <a:r>
              <a:rPr lang="en-US" dirty="0" err="1">
                <a:effectLst/>
              </a:rPr>
              <a:t>Khandelwal</a:t>
            </a:r>
            <a:r>
              <a:rPr lang="en-US" dirty="0">
                <a:effectLst/>
              </a:rPr>
              <a:t>, R. </a:t>
            </a:r>
            <a:r>
              <a:rPr lang="en-US" dirty="0" err="1">
                <a:effectLst/>
              </a:rPr>
              <a:t>Miikkulainen</a:t>
            </a:r>
            <a:r>
              <a:rPr lang="en-US" dirty="0">
                <a:effectLst/>
              </a:rPr>
              <a:t>, and P. Stone, “</a:t>
            </a:r>
            <a:r>
              <a:rPr lang="en-US" dirty="0" err="1">
                <a:effectLst/>
              </a:rPr>
              <a:t>HyperNEAT</a:t>
            </a:r>
            <a:r>
              <a:rPr lang="en-US" dirty="0">
                <a:effectLst/>
              </a:rPr>
              <a:t>-GGP: A </a:t>
            </a:r>
            <a:r>
              <a:rPr lang="en-US" dirty="0" err="1">
                <a:effectLst/>
              </a:rPr>
              <a:t>HyperNEAT</a:t>
            </a:r>
            <a:r>
              <a:rPr lang="en-US" dirty="0">
                <a:effectLst/>
              </a:rPr>
              <a:t>-based Atari General Game Player,” </a:t>
            </a:r>
            <a:r>
              <a:rPr lang="en-US" i="1" dirty="0">
                <a:effectLst/>
              </a:rPr>
              <a:t>Proc. fourteenth Int. Conf. Genet. </a:t>
            </a:r>
            <a:r>
              <a:rPr lang="en-US" i="1" dirty="0" err="1">
                <a:effectLst/>
              </a:rPr>
              <a:t>Evol</a:t>
            </a:r>
            <a:r>
              <a:rPr lang="en-US" i="1" dirty="0">
                <a:effectLst/>
              </a:rPr>
              <a:t>. </a:t>
            </a:r>
            <a:r>
              <a:rPr lang="en-US" i="1" dirty="0" err="1">
                <a:effectLst/>
              </a:rPr>
              <a:t>Comput</a:t>
            </a:r>
            <a:r>
              <a:rPr lang="en-US" i="1" dirty="0">
                <a:effectLst/>
              </a:rPr>
              <a:t>. Conf.</a:t>
            </a:r>
            <a:r>
              <a:rPr lang="en-US" dirty="0">
                <a:effectLst/>
              </a:rPr>
              <a:t>, pp. 217--224, 2012.</a:t>
            </a:r>
          </a:p>
          <a:p>
            <a:r>
              <a:rPr lang="en-US" dirty="0">
                <a:effectLst/>
              </a:rPr>
              <a:t> </a:t>
            </a:r>
          </a:p>
          <a:p>
            <a:r>
              <a:rPr lang="en-US" dirty="0">
                <a:effectLst/>
              </a:rPr>
              <a:t>	(Scholarly Journal) Uses the </a:t>
            </a:r>
            <a:r>
              <a:rPr lang="en-US" dirty="0" err="1">
                <a:effectLst/>
              </a:rPr>
              <a:t>hyperNEAT</a:t>
            </a:r>
            <a:r>
              <a:rPr lang="en-US" dirty="0">
                <a:effectLst/>
              </a:rPr>
              <a:t> approach to evolve policies for gameplay based on little to no domain knowledge. The goal was to create an agent capable of transitioning between different tasks which may be helpful in the Minecraft scenario. Results showed that they greatly improved learning benchmark scores. If nothing else, another implementation of </a:t>
            </a:r>
            <a:r>
              <a:rPr lang="en-US" dirty="0" err="1">
                <a:effectLst/>
              </a:rPr>
              <a:t>hyperNeat</a:t>
            </a:r>
            <a:r>
              <a:rPr lang="en-US" dirty="0">
                <a:effectLst/>
              </a:rPr>
              <a:t> is useful.</a:t>
            </a:r>
          </a:p>
          <a:p>
            <a:endParaRPr lang="en-US" dirty="0"/>
          </a:p>
        </p:txBody>
      </p:sp>
    </p:spTree>
    <p:extLst>
      <p:ext uri="{BB962C8B-B14F-4D97-AF65-F5344CB8AC3E}">
        <p14:creationId xmlns:p14="http://schemas.microsoft.com/office/powerpoint/2010/main" val="696696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66769" y="-291548"/>
            <a:ext cx="9905998" cy="1905000"/>
          </a:xfrm>
        </p:spPr>
        <p:txBody>
          <a:bodyPr/>
          <a:lstStyle/>
          <a:p>
            <a:r>
              <a:rPr lang="en-US" dirty="0"/>
              <a:t>References(NOT Using) </a:t>
            </a:r>
            <a:r>
              <a:rPr lang="en-US" dirty="0" err="1"/>
              <a:t>ContinueD</a:t>
            </a:r>
            <a:r>
              <a:rPr lang="en-US" dirty="0"/>
              <a:t>:</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1964634"/>
            <a:ext cx="9905998" cy="3124201"/>
          </a:xfrm>
        </p:spPr>
        <p:txBody>
          <a:bodyPr>
            <a:normAutofit lnSpcReduction="10000"/>
          </a:bodyPr>
          <a:lstStyle/>
          <a:p>
            <a:r>
              <a:rPr lang="en-US" dirty="0">
                <a:effectLst/>
              </a:rPr>
              <a:t>[3]	I. Gabriel, V. </a:t>
            </a:r>
            <a:r>
              <a:rPr lang="en-US" dirty="0" err="1">
                <a:effectLst/>
              </a:rPr>
              <a:t>Negru</a:t>
            </a:r>
            <a:r>
              <a:rPr lang="en-US" dirty="0">
                <a:effectLst/>
              </a:rPr>
              <a:t>, and D. </a:t>
            </a:r>
            <a:r>
              <a:rPr lang="en-US" dirty="0" err="1">
                <a:effectLst/>
              </a:rPr>
              <a:t>Zaharie</a:t>
            </a:r>
            <a:r>
              <a:rPr lang="en-US" dirty="0">
                <a:effectLst/>
              </a:rPr>
              <a:t>, “</a:t>
            </a:r>
            <a:r>
              <a:rPr lang="en-US" dirty="0" err="1">
                <a:effectLst/>
              </a:rPr>
              <a:t>Neuroevolution</a:t>
            </a:r>
            <a:r>
              <a:rPr lang="en-US" dirty="0">
                <a:effectLst/>
              </a:rPr>
              <a:t> based multi-agent system for micromanagement in real-time strategy games,” </a:t>
            </a:r>
            <a:r>
              <a:rPr lang="en-US" i="1" dirty="0">
                <a:effectLst/>
              </a:rPr>
              <a:t>Proc. Fifth Balk. Conf. Informatics - BCI ’12</a:t>
            </a:r>
            <a:r>
              <a:rPr lang="en-US" dirty="0">
                <a:effectLst/>
              </a:rPr>
              <a:t>, p. 32, 2012.</a:t>
            </a:r>
          </a:p>
          <a:p>
            <a:pPr marL="0" indent="0">
              <a:buNone/>
            </a:pPr>
            <a:endParaRPr lang="en-US" dirty="0">
              <a:effectLst/>
            </a:endParaRPr>
          </a:p>
          <a:p>
            <a:r>
              <a:rPr lang="en-US" dirty="0">
                <a:effectLst/>
              </a:rPr>
              <a:t>	(Scholarly Journal) This paper discusses the </a:t>
            </a:r>
            <a:r>
              <a:rPr lang="en-US" dirty="0" err="1">
                <a:effectLst/>
              </a:rPr>
              <a:t>rtNEAT</a:t>
            </a:r>
            <a:r>
              <a:rPr lang="en-US" dirty="0">
                <a:effectLst/>
              </a:rPr>
              <a:t> to create customized neural nets. The goal was to create a multi-agent system that learn and adapt to gameplay. The MAS was successful in micromanagement but may be built upon to use for things such as terrain analysis and economic planning which could be adapted to my project.</a:t>
            </a:r>
          </a:p>
          <a:p>
            <a:endParaRPr lang="en-US" dirty="0"/>
          </a:p>
        </p:txBody>
      </p:sp>
    </p:spTree>
    <p:extLst>
      <p:ext uri="{BB962C8B-B14F-4D97-AF65-F5344CB8AC3E}">
        <p14:creationId xmlns:p14="http://schemas.microsoft.com/office/powerpoint/2010/main" val="62826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66769" y="-291548"/>
            <a:ext cx="9905998" cy="1905000"/>
          </a:xfrm>
        </p:spPr>
        <p:txBody>
          <a:bodyPr/>
          <a:lstStyle/>
          <a:p>
            <a:r>
              <a:rPr lang="en-US" dirty="0"/>
              <a:t>References(Not </a:t>
            </a:r>
            <a:r>
              <a:rPr lang="en-US" dirty="0" err="1"/>
              <a:t>USing</a:t>
            </a:r>
            <a:r>
              <a:rPr lang="en-US" dirty="0"/>
              <a:t>) Continued:</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1964634"/>
            <a:ext cx="9905998" cy="3124201"/>
          </a:xfrm>
        </p:spPr>
        <p:txBody>
          <a:bodyPr>
            <a:normAutofit fontScale="92500" lnSpcReduction="20000"/>
          </a:bodyPr>
          <a:lstStyle/>
          <a:p>
            <a:r>
              <a:rPr lang="en-US" dirty="0">
                <a:effectLst/>
              </a:rPr>
              <a:t>[4]	J. </a:t>
            </a:r>
            <a:r>
              <a:rPr lang="en-US" dirty="0" err="1">
                <a:effectLst/>
              </a:rPr>
              <a:t>Gauci</a:t>
            </a:r>
            <a:r>
              <a:rPr lang="en-US" dirty="0">
                <a:effectLst/>
              </a:rPr>
              <a:t> and K. O. Stanley, “Evolving neural networks for geometric game-tree pruning,” </a:t>
            </a:r>
            <a:r>
              <a:rPr lang="en-US" i="1" dirty="0">
                <a:effectLst/>
              </a:rPr>
              <a:t>Proc. 13th </a:t>
            </a:r>
            <a:r>
              <a:rPr lang="en-US" i="1" dirty="0" err="1">
                <a:effectLst/>
              </a:rPr>
              <a:t>Annu</a:t>
            </a:r>
            <a:r>
              <a:rPr lang="en-US" i="1" dirty="0">
                <a:effectLst/>
              </a:rPr>
              <a:t>. Conf. Genet. </a:t>
            </a:r>
            <a:r>
              <a:rPr lang="en-US" i="1" dirty="0" err="1">
                <a:effectLst/>
              </a:rPr>
              <a:t>Evol</a:t>
            </a:r>
            <a:r>
              <a:rPr lang="en-US" i="1" dirty="0">
                <a:effectLst/>
              </a:rPr>
              <a:t>. </a:t>
            </a:r>
            <a:r>
              <a:rPr lang="en-US" i="1" dirty="0" err="1">
                <a:effectLst/>
              </a:rPr>
              <a:t>Comput</a:t>
            </a:r>
            <a:r>
              <a:rPr lang="en-US" i="1" dirty="0">
                <a:effectLst/>
              </a:rPr>
              <a:t>. - GECCO ’11</a:t>
            </a:r>
            <a:r>
              <a:rPr lang="en-US" dirty="0">
                <a:effectLst/>
              </a:rPr>
              <a:t>, p. 379, 2011.</a:t>
            </a:r>
          </a:p>
          <a:p>
            <a:pPr marL="0" indent="0">
              <a:buNone/>
            </a:pPr>
            <a:endParaRPr lang="en-US" dirty="0">
              <a:effectLst/>
            </a:endParaRPr>
          </a:p>
          <a:p>
            <a:r>
              <a:rPr lang="en-US" dirty="0">
                <a:effectLst/>
              </a:rPr>
              <a:t>	(Scholarly Journal) This paper discusses the engine behind many computer opponents called game tree search which essentially is a tree of possible future states and options that can be made. They dive into the idea that "pruning" the search tree to keep things optimized is perhaps one of the most important </a:t>
            </a:r>
            <a:r>
              <a:rPr lang="en-US" dirty="0" err="1">
                <a:effectLst/>
              </a:rPr>
              <a:t>things.Using</a:t>
            </a:r>
            <a:r>
              <a:rPr lang="en-US" dirty="0">
                <a:effectLst/>
              </a:rPr>
              <a:t> an algorithm called hyper-NEAT Cake which includes a GGTP algorithm can be highly effective. This may help my bot make decisions based on future states. If not, it may help in further understanding of NEAT usage.</a:t>
            </a:r>
          </a:p>
          <a:p>
            <a:endParaRPr lang="en-US" dirty="0"/>
          </a:p>
        </p:txBody>
      </p:sp>
    </p:spTree>
    <p:extLst>
      <p:ext uri="{BB962C8B-B14F-4D97-AF65-F5344CB8AC3E}">
        <p14:creationId xmlns:p14="http://schemas.microsoft.com/office/powerpoint/2010/main" val="3406857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66769" y="-291548"/>
            <a:ext cx="9905998" cy="1905000"/>
          </a:xfrm>
        </p:spPr>
        <p:txBody>
          <a:bodyPr/>
          <a:lstStyle/>
          <a:p>
            <a:r>
              <a:rPr lang="en-US" dirty="0"/>
              <a:t>References(NOT Using) Continued:</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1964634"/>
            <a:ext cx="9905998" cy="3124201"/>
          </a:xfrm>
        </p:spPr>
        <p:txBody>
          <a:bodyPr>
            <a:normAutofit fontScale="92500" lnSpcReduction="10000"/>
          </a:bodyPr>
          <a:lstStyle/>
          <a:p>
            <a:r>
              <a:rPr lang="en-US" dirty="0">
                <a:effectLst/>
              </a:rPr>
              <a:t>[6]	N. </a:t>
            </a:r>
            <a:r>
              <a:rPr lang="en-US" dirty="0" err="1">
                <a:effectLst/>
              </a:rPr>
              <a:t>Justesen</a:t>
            </a:r>
            <a:r>
              <a:rPr lang="en-US" dirty="0">
                <a:effectLst/>
              </a:rPr>
              <a:t> and S. </a:t>
            </a:r>
            <a:r>
              <a:rPr lang="en-US" dirty="0" err="1">
                <a:effectLst/>
              </a:rPr>
              <a:t>Risi</a:t>
            </a:r>
            <a:r>
              <a:rPr lang="en-US" dirty="0">
                <a:effectLst/>
              </a:rPr>
              <a:t>, “Continual online evolutionary planning for in-game build order adaptation in </a:t>
            </a:r>
            <a:r>
              <a:rPr lang="en-US" dirty="0" err="1">
                <a:effectLst/>
              </a:rPr>
              <a:t>starcraft</a:t>
            </a:r>
            <a:r>
              <a:rPr lang="en-US" dirty="0">
                <a:effectLst/>
              </a:rPr>
              <a:t>,” </a:t>
            </a:r>
            <a:r>
              <a:rPr lang="en-US" i="1" dirty="0">
                <a:effectLst/>
              </a:rPr>
              <a:t>GECCO 2017 - Proc. 2017 Genet. </a:t>
            </a:r>
            <a:r>
              <a:rPr lang="en-US" i="1" dirty="0" err="1">
                <a:effectLst/>
              </a:rPr>
              <a:t>Evol</a:t>
            </a:r>
            <a:r>
              <a:rPr lang="en-US" i="1" dirty="0">
                <a:effectLst/>
              </a:rPr>
              <a:t>. </a:t>
            </a:r>
            <a:r>
              <a:rPr lang="en-US" i="1" dirty="0" err="1">
                <a:effectLst/>
              </a:rPr>
              <a:t>Comput</a:t>
            </a:r>
            <a:r>
              <a:rPr lang="en-US" i="1" dirty="0">
                <a:effectLst/>
              </a:rPr>
              <a:t>. Conf.</a:t>
            </a:r>
            <a:r>
              <a:rPr lang="en-US" dirty="0">
                <a:effectLst/>
              </a:rPr>
              <a:t>, pp. 187–194, 2017.</a:t>
            </a:r>
          </a:p>
          <a:p>
            <a:r>
              <a:rPr lang="en-US" dirty="0">
                <a:effectLst/>
              </a:rPr>
              <a:t> </a:t>
            </a:r>
          </a:p>
          <a:p>
            <a:r>
              <a:rPr lang="en-US" dirty="0">
                <a:effectLst/>
              </a:rPr>
              <a:t>	(Scholarly Journal) This focus evolves around the idea of building: what units to build and what units to use. An idea is introduced called Continual Online Evolutionary Planning which aims at adapting to an evolving environment and deciding what things should be build in the right scenarios. Adapting to new scenarios and building are two of the most fundamental parts of </a:t>
            </a:r>
            <a:r>
              <a:rPr lang="en-US" dirty="0" err="1">
                <a:effectLst/>
              </a:rPr>
              <a:t>minecraft</a:t>
            </a:r>
            <a:r>
              <a:rPr lang="en-US" dirty="0">
                <a:effectLst/>
              </a:rPr>
              <a:t> so this may be of some use.</a:t>
            </a:r>
          </a:p>
          <a:p>
            <a:endParaRPr lang="en-US" dirty="0"/>
          </a:p>
        </p:txBody>
      </p:sp>
    </p:spTree>
    <p:extLst>
      <p:ext uri="{BB962C8B-B14F-4D97-AF65-F5344CB8AC3E}">
        <p14:creationId xmlns:p14="http://schemas.microsoft.com/office/powerpoint/2010/main" val="147717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66769" y="-291548"/>
            <a:ext cx="9905998" cy="1905000"/>
          </a:xfrm>
        </p:spPr>
        <p:txBody>
          <a:bodyPr/>
          <a:lstStyle/>
          <a:p>
            <a:r>
              <a:rPr lang="en-US" dirty="0"/>
              <a:t>References(NOT Using) Continued:</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1964634"/>
            <a:ext cx="9905998" cy="3124201"/>
          </a:xfrm>
        </p:spPr>
        <p:txBody>
          <a:bodyPr>
            <a:normAutofit/>
          </a:bodyPr>
          <a:lstStyle/>
          <a:p>
            <a:r>
              <a:rPr lang="en-US" dirty="0">
                <a:effectLst/>
              </a:rPr>
              <a:t>[8]	V. </a:t>
            </a:r>
            <a:r>
              <a:rPr lang="en-US" dirty="0" err="1">
                <a:effectLst/>
              </a:rPr>
              <a:t>Makris</a:t>
            </a:r>
            <a:r>
              <a:rPr lang="en-US" dirty="0">
                <a:effectLst/>
              </a:rPr>
              <a:t> and D. </a:t>
            </a:r>
            <a:r>
              <a:rPr lang="en-US" dirty="0" err="1">
                <a:effectLst/>
              </a:rPr>
              <a:t>Kalles</a:t>
            </a:r>
            <a:r>
              <a:rPr lang="en-US" dirty="0">
                <a:effectLst/>
              </a:rPr>
              <a:t>, “Evolving Multi-Layer Neural Networks for Othello,” </a:t>
            </a:r>
            <a:r>
              <a:rPr lang="en-US" i="1" dirty="0">
                <a:effectLst/>
              </a:rPr>
              <a:t>Proc. 9th Hell. Conf. </a:t>
            </a:r>
            <a:r>
              <a:rPr lang="en-US" i="1" dirty="0" err="1">
                <a:effectLst/>
              </a:rPr>
              <a:t>Artif</a:t>
            </a:r>
            <a:r>
              <a:rPr lang="en-US" i="1" dirty="0">
                <a:effectLst/>
              </a:rPr>
              <a:t>. </a:t>
            </a:r>
            <a:r>
              <a:rPr lang="en-US" i="1" dirty="0" err="1">
                <a:effectLst/>
              </a:rPr>
              <a:t>Intell</a:t>
            </a:r>
            <a:r>
              <a:rPr lang="en-US" i="1" dirty="0">
                <a:effectLst/>
              </a:rPr>
              <a:t>. - SETN ’16</a:t>
            </a:r>
            <a:r>
              <a:rPr lang="en-US" dirty="0">
                <a:effectLst/>
              </a:rPr>
              <a:t>, pp. 1–6, 2016.</a:t>
            </a:r>
          </a:p>
          <a:p>
            <a:r>
              <a:rPr lang="en-US" dirty="0">
                <a:effectLst/>
              </a:rPr>
              <a:t> </a:t>
            </a:r>
          </a:p>
          <a:p>
            <a:r>
              <a:rPr lang="en-US" dirty="0">
                <a:effectLst/>
              </a:rPr>
              <a:t>	(Scholarly Article) This paper discusses the use of neural networks to teach an agent to learn how to play </a:t>
            </a:r>
            <a:r>
              <a:rPr lang="en-US" dirty="0" err="1">
                <a:effectLst/>
              </a:rPr>
              <a:t>othello</a:t>
            </a:r>
            <a:r>
              <a:rPr lang="en-US" dirty="0">
                <a:effectLst/>
              </a:rPr>
              <a:t>. Four different architectures are used: two weighted, one fully connected, and one spatial. Using coevolution, a few evolved to play at the master level. The different network architectures will be useful as well as the strategies used to construct and compare them.</a:t>
            </a:r>
          </a:p>
          <a:p>
            <a:endParaRPr lang="en-US" dirty="0"/>
          </a:p>
        </p:txBody>
      </p:sp>
    </p:spTree>
    <p:extLst>
      <p:ext uri="{BB962C8B-B14F-4D97-AF65-F5344CB8AC3E}">
        <p14:creationId xmlns:p14="http://schemas.microsoft.com/office/powerpoint/2010/main" val="193935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66769" y="-291548"/>
            <a:ext cx="9905998" cy="1905000"/>
          </a:xfrm>
        </p:spPr>
        <p:txBody>
          <a:bodyPr/>
          <a:lstStyle/>
          <a:p>
            <a:r>
              <a:rPr lang="en-US" dirty="0"/>
              <a:t>References(NOT Using) Continued:</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1964634"/>
            <a:ext cx="9905998" cy="3124201"/>
          </a:xfrm>
        </p:spPr>
        <p:txBody>
          <a:bodyPr>
            <a:normAutofit fontScale="92500"/>
          </a:bodyPr>
          <a:lstStyle/>
          <a:p>
            <a:r>
              <a:rPr lang="en-US" dirty="0">
                <a:effectLst/>
              </a:rPr>
              <a:t>[9]	R. G. Price and S. D. Goodwin, “Synthesizing neural networks for learning in games,” </a:t>
            </a:r>
            <a:r>
              <a:rPr lang="en-US" i="1" dirty="0">
                <a:effectLst/>
              </a:rPr>
              <a:t>Proc. 2008 Conf. </a:t>
            </a:r>
            <a:r>
              <a:rPr lang="en-US" i="1" dirty="0" err="1">
                <a:effectLst/>
              </a:rPr>
              <a:t>Futur</a:t>
            </a:r>
            <a:r>
              <a:rPr lang="en-US" i="1" dirty="0">
                <a:effectLst/>
              </a:rPr>
              <a:t>. Play Res. Play. Share - </a:t>
            </a:r>
            <a:r>
              <a:rPr lang="en-US" i="1" dirty="0" err="1">
                <a:effectLst/>
              </a:rPr>
              <a:t>Futur</a:t>
            </a:r>
            <a:r>
              <a:rPr lang="en-US" i="1" dirty="0">
                <a:effectLst/>
              </a:rPr>
              <a:t>. Play ’08</a:t>
            </a:r>
            <a:r>
              <a:rPr lang="en-US" dirty="0">
                <a:effectLst/>
              </a:rPr>
              <a:t>, p. 189, 2008.</a:t>
            </a:r>
          </a:p>
          <a:p>
            <a:r>
              <a:rPr lang="en-US" dirty="0">
                <a:effectLst/>
              </a:rPr>
              <a:t> </a:t>
            </a:r>
          </a:p>
          <a:p>
            <a:r>
              <a:rPr lang="en-US" dirty="0">
                <a:effectLst/>
              </a:rPr>
              <a:t>(Scholarly Journal) This paper is based on agents navigating through a random “board” to accomplish their goals in different environments. </a:t>
            </a:r>
            <a:r>
              <a:rPr lang="en-US" dirty="0" err="1">
                <a:effectLst/>
              </a:rPr>
              <a:t>RtNEAT</a:t>
            </a:r>
            <a:r>
              <a:rPr lang="en-US" dirty="0">
                <a:effectLst/>
              </a:rPr>
              <a:t> was the neuro network ideology used while NERO is the base for the virtual bots. The major takeaway from this is the navigation through different environments part. Using their experience and methodology may assist in better navigation in my project.</a:t>
            </a:r>
          </a:p>
          <a:p>
            <a:endParaRPr lang="en-US" dirty="0"/>
          </a:p>
        </p:txBody>
      </p:sp>
    </p:spTree>
    <p:extLst>
      <p:ext uri="{BB962C8B-B14F-4D97-AF65-F5344CB8AC3E}">
        <p14:creationId xmlns:p14="http://schemas.microsoft.com/office/powerpoint/2010/main" val="2140499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66769" y="-291548"/>
            <a:ext cx="9905998" cy="1905000"/>
          </a:xfrm>
        </p:spPr>
        <p:txBody>
          <a:bodyPr/>
          <a:lstStyle/>
          <a:p>
            <a:r>
              <a:rPr lang="en-US" dirty="0"/>
              <a:t>References(NOT Using) Continued:</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1964634"/>
            <a:ext cx="9905998" cy="3124201"/>
          </a:xfrm>
        </p:spPr>
        <p:txBody>
          <a:bodyPr>
            <a:normAutofit lnSpcReduction="10000"/>
          </a:bodyPr>
          <a:lstStyle/>
          <a:p>
            <a:r>
              <a:rPr lang="en-US" dirty="0">
                <a:effectLst/>
              </a:rPr>
              <a:t>[10]	J. </a:t>
            </a:r>
            <a:r>
              <a:rPr lang="en-US" dirty="0" err="1">
                <a:effectLst/>
              </a:rPr>
              <a:t>Schrum</a:t>
            </a:r>
            <a:r>
              <a:rPr lang="en-US" dirty="0">
                <a:effectLst/>
              </a:rPr>
              <a:t> and R. </a:t>
            </a:r>
            <a:r>
              <a:rPr lang="en-US" dirty="0" err="1">
                <a:effectLst/>
              </a:rPr>
              <a:t>Miikkulainen</a:t>
            </a:r>
            <a:r>
              <a:rPr lang="en-US" dirty="0">
                <a:effectLst/>
              </a:rPr>
              <a:t>, “Solving Interleaved and Blended Sequential Decision-Making Problems through Modular </a:t>
            </a:r>
            <a:r>
              <a:rPr lang="en-US" dirty="0" err="1">
                <a:effectLst/>
              </a:rPr>
              <a:t>Neuroevolution</a:t>
            </a:r>
            <a:r>
              <a:rPr lang="en-US" dirty="0">
                <a:effectLst/>
              </a:rPr>
              <a:t>,” </a:t>
            </a:r>
            <a:r>
              <a:rPr lang="en-US" i="1" dirty="0">
                <a:effectLst/>
              </a:rPr>
              <a:t>Proc. 2015 Genet. </a:t>
            </a:r>
            <a:r>
              <a:rPr lang="en-US" i="1" dirty="0" err="1">
                <a:effectLst/>
              </a:rPr>
              <a:t>Evol</a:t>
            </a:r>
            <a:r>
              <a:rPr lang="en-US" i="1" dirty="0">
                <a:effectLst/>
              </a:rPr>
              <a:t>. </a:t>
            </a:r>
            <a:r>
              <a:rPr lang="en-US" i="1" dirty="0" err="1">
                <a:effectLst/>
              </a:rPr>
              <a:t>Comput</a:t>
            </a:r>
            <a:r>
              <a:rPr lang="en-US" i="1" dirty="0">
                <a:effectLst/>
              </a:rPr>
              <a:t>. Conf. - GECCO ’15</a:t>
            </a:r>
            <a:r>
              <a:rPr lang="en-US" dirty="0">
                <a:effectLst/>
              </a:rPr>
              <a:t>, pp. 345–352, 2015.</a:t>
            </a:r>
          </a:p>
          <a:p>
            <a:r>
              <a:rPr lang="en-US" dirty="0">
                <a:effectLst/>
              </a:rPr>
              <a:t> </a:t>
            </a:r>
          </a:p>
          <a:p>
            <a:r>
              <a:rPr lang="en-US" dirty="0">
                <a:effectLst/>
              </a:rPr>
              <a:t>	(Scholarly Journal) This paper discusses the issue of blended tasks that mix different policy areas (ex offense and </a:t>
            </a:r>
            <a:r>
              <a:rPr lang="en-US" dirty="0" err="1">
                <a:effectLst/>
              </a:rPr>
              <a:t>deffense</a:t>
            </a:r>
            <a:r>
              <a:rPr lang="en-US" dirty="0">
                <a:effectLst/>
              </a:rPr>
              <a:t>). To address this multitasking problem, they present the MM-NEAT </a:t>
            </a:r>
            <a:r>
              <a:rPr lang="en-US" dirty="0" err="1">
                <a:effectLst/>
              </a:rPr>
              <a:t>neuroevolution</a:t>
            </a:r>
            <a:r>
              <a:rPr lang="en-US" dirty="0">
                <a:effectLst/>
              </a:rPr>
              <a:t> framework. Using the modular evolution method, the highest scores ever in this game were produced. Addressing multitasking could be useful in the Minecraft world.</a:t>
            </a:r>
          </a:p>
          <a:p>
            <a:endParaRPr lang="en-US" dirty="0"/>
          </a:p>
        </p:txBody>
      </p:sp>
    </p:spTree>
    <p:extLst>
      <p:ext uri="{BB962C8B-B14F-4D97-AF65-F5344CB8AC3E}">
        <p14:creationId xmlns:p14="http://schemas.microsoft.com/office/powerpoint/2010/main" val="2537888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7F5-2465-D248-94F3-B23533ED7BE1}"/>
              </a:ext>
            </a:extLst>
          </p:cNvPr>
          <p:cNvSpPr>
            <a:spLocks noGrp="1"/>
          </p:cNvSpPr>
          <p:nvPr>
            <p:ph type="title"/>
          </p:nvPr>
        </p:nvSpPr>
        <p:spPr>
          <a:xfrm>
            <a:off x="266769" y="-291548"/>
            <a:ext cx="9905998" cy="1905000"/>
          </a:xfrm>
        </p:spPr>
        <p:txBody>
          <a:bodyPr/>
          <a:lstStyle/>
          <a:p>
            <a:r>
              <a:rPr lang="en-US" dirty="0"/>
              <a:t>References(NOT Using) Continued:</a:t>
            </a:r>
          </a:p>
        </p:txBody>
      </p:sp>
      <p:sp>
        <p:nvSpPr>
          <p:cNvPr id="3" name="Content Placeholder 2">
            <a:extLst>
              <a:ext uri="{FF2B5EF4-FFF2-40B4-BE49-F238E27FC236}">
                <a16:creationId xmlns:a16="http://schemas.microsoft.com/office/drawing/2014/main" id="{36329661-2C53-4D4E-AE57-0D10E93EE553}"/>
              </a:ext>
            </a:extLst>
          </p:cNvPr>
          <p:cNvSpPr>
            <a:spLocks noGrp="1"/>
          </p:cNvSpPr>
          <p:nvPr>
            <p:ph idx="1"/>
          </p:nvPr>
        </p:nvSpPr>
        <p:spPr>
          <a:xfrm>
            <a:off x="1075152" y="1964634"/>
            <a:ext cx="9905998" cy="3124201"/>
          </a:xfrm>
        </p:spPr>
        <p:txBody>
          <a:bodyPr>
            <a:normAutofit/>
          </a:bodyPr>
          <a:lstStyle/>
          <a:p>
            <a:r>
              <a:rPr lang="en-US" dirty="0">
                <a:effectLst/>
              </a:rPr>
              <a:t>[7]	J. E. Laird, “It Knows What You’re Going To Do: Adding Anticipation to a </a:t>
            </a:r>
            <a:r>
              <a:rPr lang="en-US" dirty="0" err="1">
                <a:effectLst/>
              </a:rPr>
              <a:t>Quakebot</a:t>
            </a:r>
            <a:r>
              <a:rPr lang="en-US" dirty="0">
                <a:effectLst/>
              </a:rPr>
              <a:t>,” </a:t>
            </a:r>
            <a:r>
              <a:rPr lang="en-US" i="1" dirty="0">
                <a:effectLst/>
              </a:rPr>
              <a:t>Proc. fifth Int. Conf. </a:t>
            </a:r>
            <a:r>
              <a:rPr lang="en-US" i="1" dirty="0" err="1">
                <a:effectLst/>
              </a:rPr>
              <a:t>Auton</a:t>
            </a:r>
            <a:r>
              <a:rPr lang="en-US" i="1" dirty="0">
                <a:effectLst/>
              </a:rPr>
              <a:t>. agents - AGENTS ’01</a:t>
            </a:r>
            <a:r>
              <a:rPr lang="en-US" dirty="0">
                <a:effectLst/>
              </a:rPr>
              <a:t>, pp. 385–392, 2001.</a:t>
            </a:r>
          </a:p>
          <a:p>
            <a:r>
              <a:rPr lang="en-US" dirty="0">
                <a:effectLst/>
              </a:rPr>
              <a:t> </a:t>
            </a:r>
          </a:p>
          <a:p>
            <a:r>
              <a:rPr lang="en-US" dirty="0">
                <a:effectLst/>
              </a:rPr>
              <a:t>	(Scholarly Journal) The bot in this paper uses hierarchical task decomposition to organize knowledge and action possibilities. It analyzes its own tactics to predict others. It becomes aware of the world and is able to build an internal map of its surroundings. That is the major piece of this article that I intend to take away. It also provides a general analysis on how a bot can analyze and predict.</a:t>
            </a:r>
          </a:p>
          <a:p>
            <a:endParaRPr lang="en-US" dirty="0"/>
          </a:p>
        </p:txBody>
      </p:sp>
    </p:spTree>
    <p:extLst>
      <p:ext uri="{BB962C8B-B14F-4D97-AF65-F5344CB8AC3E}">
        <p14:creationId xmlns:p14="http://schemas.microsoft.com/office/powerpoint/2010/main" val="4033878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0C1E-4CEC-3840-B48A-08A2FD4E5CBE}"/>
              </a:ext>
            </a:extLst>
          </p:cNvPr>
          <p:cNvSpPr>
            <a:spLocks noGrp="1"/>
          </p:cNvSpPr>
          <p:nvPr>
            <p:ph type="title"/>
          </p:nvPr>
        </p:nvSpPr>
        <p:spPr>
          <a:xfrm>
            <a:off x="278294" y="172277"/>
            <a:ext cx="9364385" cy="1520687"/>
          </a:xfrm>
        </p:spPr>
        <p:txBody>
          <a:bodyPr/>
          <a:lstStyle/>
          <a:p>
            <a:r>
              <a:rPr lang="en-US" dirty="0"/>
              <a:t>ALGORITHMS (Deprecated)</a:t>
            </a:r>
          </a:p>
        </p:txBody>
      </p:sp>
      <p:sp>
        <p:nvSpPr>
          <p:cNvPr id="3" name="Content Placeholder 2">
            <a:extLst>
              <a:ext uri="{FF2B5EF4-FFF2-40B4-BE49-F238E27FC236}">
                <a16:creationId xmlns:a16="http://schemas.microsoft.com/office/drawing/2014/main" id="{8543EEF7-C293-CD42-A54C-8E89FDA79F53}"/>
              </a:ext>
            </a:extLst>
          </p:cNvPr>
          <p:cNvSpPr>
            <a:spLocks noGrp="1"/>
          </p:cNvSpPr>
          <p:nvPr>
            <p:ph idx="1"/>
          </p:nvPr>
        </p:nvSpPr>
        <p:spPr>
          <a:xfrm>
            <a:off x="0" y="1290008"/>
            <a:ext cx="12192000" cy="5567992"/>
          </a:xfrm>
        </p:spPr>
        <p:txBody>
          <a:bodyPr>
            <a:normAutofit/>
          </a:bodyPr>
          <a:lstStyle/>
          <a:p>
            <a:r>
              <a:rPr lang="en-US" sz="2400" dirty="0" err="1"/>
              <a:t>rtNEAT</a:t>
            </a:r>
            <a:endParaRPr lang="en-US" sz="2400" dirty="0"/>
          </a:p>
          <a:p>
            <a:pPr lvl="1"/>
            <a:r>
              <a:rPr lang="en-US" dirty="0">
                <a:effectLst/>
              </a:rPr>
              <a:t>n 2003 Stanley devised an extension to NEAT that allows evolution to occur in real time rather than through the iteration of generations as used by most genetic algorithms. The basic idea is to put the population under constant evaluation with a "lifetime" timer on each individual in the population. When a network's timer expires its current fitness measure is examined to see whether it falls near the bottom of the population, and if so it is discarded and replaced by a new network bred from two high-fitness parents. A timer is set for the new network and it is placed in the population to participate in the ongoing evaluations. -Wiki</a:t>
            </a:r>
            <a:endParaRPr lang="en-US" sz="2200" dirty="0"/>
          </a:p>
          <a:p>
            <a:pPr marL="0" indent="0">
              <a:buNone/>
            </a:pPr>
            <a:endParaRPr lang="en-US" dirty="0"/>
          </a:p>
          <a:p>
            <a:r>
              <a:rPr lang="en-US" dirty="0">
                <a:effectLst/>
              </a:rPr>
              <a:t>“Members of the population are constantly evaluated and are replaced in the population by creating a new individual after a certain number of game ticks or if the unit that is represented by a member of the population dies” [3]</a:t>
            </a:r>
          </a:p>
          <a:p>
            <a:r>
              <a:rPr lang="en-US" dirty="0">
                <a:effectLst/>
              </a:rPr>
              <a:t>“A problem of NN is that as we start to add more neurons to their topology the amount of neural computation also increases. By using </a:t>
            </a:r>
            <a:r>
              <a:rPr lang="en-US" dirty="0" err="1">
                <a:effectLst/>
              </a:rPr>
              <a:t>rtNEAT</a:t>
            </a:r>
            <a:r>
              <a:rPr lang="en-US" dirty="0">
                <a:effectLst/>
              </a:rPr>
              <a:t> to evolve the NN topology we eliminate this problem and are able to use NN topologies tailor made to the given task of unit micromanagement.” [3]</a:t>
            </a:r>
            <a:endParaRPr lang="en-US" dirty="0"/>
          </a:p>
        </p:txBody>
      </p:sp>
    </p:spTree>
    <p:extLst>
      <p:ext uri="{BB962C8B-B14F-4D97-AF65-F5344CB8AC3E}">
        <p14:creationId xmlns:p14="http://schemas.microsoft.com/office/powerpoint/2010/main" val="50102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57C0-36E2-3C45-9544-D9BB0F7644AC}"/>
              </a:ext>
            </a:extLst>
          </p:cNvPr>
          <p:cNvSpPr>
            <a:spLocks noGrp="1"/>
          </p:cNvSpPr>
          <p:nvPr>
            <p:ph type="title"/>
          </p:nvPr>
        </p:nvSpPr>
        <p:spPr/>
        <p:txBody>
          <a:bodyPr/>
          <a:lstStyle/>
          <a:p>
            <a:r>
              <a:rPr lang="en-US" dirty="0"/>
              <a:t>Primary Objective</a:t>
            </a:r>
          </a:p>
        </p:txBody>
      </p:sp>
      <p:sp>
        <p:nvSpPr>
          <p:cNvPr id="3" name="Content Placeholder 2">
            <a:extLst>
              <a:ext uri="{FF2B5EF4-FFF2-40B4-BE49-F238E27FC236}">
                <a16:creationId xmlns:a16="http://schemas.microsoft.com/office/drawing/2014/main" id="{42C62D8B-DB58-4E4A-BB4E-E52347C4F72D}"/>
              </a:ext>
            </a:extLst>
          </p:cNvPr>
          <p:cNvSpPr>
            <a:spLocks noGrp="1"/>
          </p:cNvSpPr>
          <p:nvPr>
            <p:ph idx="1"/>
          </p:nvPr>
        </p:nvSpPr>
        <p:spPr/>
        <p:txBody>
          <a:bodyPr/>
          <a:lstStyle/>
          <a:p>
            <a:r>
              <a:rPr lang="en-US" dirty="0">
                <a:effectLst/>
              </a:rPr>
              <a:t>To measure the performance of a Minecraft bot’s(</a:t>
            </a:r>
            <a:r>
              <a:rPr lang="en-US" dirty="0" err="1">
                <a:effectLst/>
              </a:rPr>
              <a:t>Torchbot</a:t>
            </a:r>
            <a:r>
              <a:rPr lang="en-US" dirty="0">
                <a:effectLst/>
              </a:rPr>
              <a:t>) ability to collect supplies and craft basic tools that implements different configurations of the </a:t>
            </a:r>
            <a:r>
              <a:rPr lang="en-US" dirty="0" err="1">
                <a:effectLst/>
              </a:rPr>
              <a:t>NeuroEvolution</a:t>
            </a:r>
            <a:r>
              <a:rPr lang="en-US" dirty="0">
                <a:effectLst/>
              </a:rPr>
              <a:t> of Augmenting Topologies (NEAT) algorithm. (1.5 person-weeks over one semester)</a:t>
            </a:r>
          </a:p>
          <a:p>
            <a:endParaRPr lang="en-US" dirty="0"/>
          </a:p>
        </p:txBody>
      </p:sp>
    </p:spTree>
    <p:extLst>
      <p:ext uri="{BB962C8B-B14F-4D97-AF65-F5344CB8AC3E}">
        <p14:creationId xmlns:p14="http://schemas.microsoft.com/office/powerpoint/2010/main" val="2004401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E033-6A89-8447-9EB4-729A2329CAD9}"/>
              </a:ext>
            </a:extLst>
          </p:cNvPr>
          <p:cNvSpPr>
            <a:spLocks noGrp="1"/>
          </p:cNvSpPr>
          <p:nvPr>
            <p:ph type="title"/>
          </p:nvPr>
        </p:nvSpPr>
        <p:spPr>
          <a:xfrm>
            <a:off x="149522" y="0"/>
            <a:ext cx="9905998" cy="1905000"/>
          </a:xfrm>
        </p:spPr>
        <p:txBody>
          <a:bodyPr/>
          <a:lstStyle/>
          <a:p>
            <a:r>
              <a:rPr lang="en-US" dirty="0"/>
              <a:t>Algorithms (Deprecated)</a:t>
            </a:r>
          </a:p>
        </p:txBody>
      </p:sp>
      <p:sp>
        <p:nvSpPr>
          <p:cNvPr id="3" name="Content Placeholder 2">
            <a:extLst>
              <a:ext uri="{FF2B5EF4-FFF2-40B4-BE49-F238E27FC236}">
                <a16:creationId xmlns:a16="http://schemas.microsoft.com/office/drawing/2014/main" id="{C5D36994-263D-4842-B2F6-771167C3ED59}"/>
              </a:ext>
            </a:extLst>
          </p:cNvPr>
          <p:cNvSpPr>
            <a:spLocks noGrp="1"/>
          </p:cNvSpPr>
          <p:nvPr>
            <p:ph idx="1"/>
          </p:nvPr>
        </p:nvSpPr>
        <p:spPr>
          <a:xfrm>
            <a:off x="325464" y="1487837"/>
            <a:ext cx="11530739" cy="4990455"/>
          </a:xfrm>
        </p:spPr>
        <p:txBody>
          <a:bodyPr>
            <a:normAutofit/>
          </a:bodyPr>
          <a:lstStyle/>
          <a:p>
            <a:r>
              <a:rPr lang="en-US" dirty="0" err="1"/>
              <a:t>hyperNEAT</a:t>
            </a:r>
            <a:endParaRPr lang="en-US" dirty="0"/>
          </a:p>
          <a:p>
            <a:pPr lvl="1"/>
            <a:r>
              <a:rPr lang="en-US" dirty="0">
                <a:effectLst/>
                <a:hlinkClick r:id="rId2" tooltip="HyperNEAT"/>
              </a:rPr>
              <a:t>HyperNEAT</a:t>
            </a:r>
            <a:r>
              <a:rPr lang="en-US" dirty="0">
                <a:effectLst/>
              </a:rPr>
              <a:t> is specialized to evolve large scale structures. It was originally based on the </a:t>
            </a:r>
            <a:r>
              <a:rPr lang="en-US" dirty="0">
                <a:effectLst/>
                <a:hlinkClick r:id="rId3" tooltip="CPPN"/>
              </a:rPr>
              <a:t>CPPN</a:t>
            </a:r>
            <a:r>
              <a:rPr lang="en-US" dirty="0">
                <a:effectLst/>
              </a:rPr>
              <a:t> theory and is an active field of research. -Wiki</a:t>
            </a:r>
            <a:endParaRPr lang="en-US" dirty="0"/>
          </a:p>
          <a:p>
            <a:r>
              <a:rPr lang="en-US" dirty="0">
                <a:effectLst/>
              </a:rPr>
              <a:t>“Hyper- NEAT’s encoding allows it to take advantage of geometric regularities present in many board and 2D games” [5]</a:t>
            </a:r>
          </a:p>
          <a:p>
            <a:r>
              <a:rPr lang="en-US" dirty="0">
                <a:effectLst/>
              </a:rPr>
              <a:t>“because the CPPN is aware of domain geometry, the ANN it encodes implicitly contains knowledge about geometric relationships present in a given domain.” [5]</a:t>
            </a:r>
          </a:p>
          <a:p>
            <a:r>
              <a:rPr lang="en-US" dirty="0">
                <a:effectLst/>
              </a:rPr>
              <a:t>“The advantage of this approach is that it can</a:t>
            </a:r>
          </a:p>
          <a:p>
            <a:r>
              <a:rPr lang="en-US" dirty="0">
                <a:effectLst/>
              </a:rPr>
              <a:t>exploit the geometry of the task by mapping its regularities onto the topology of the network, thereby shifting problem difficulty away from dimensionality to underlying problem structure.”[1]</a:t>
            </a:r>
          </a:p>
          <a:p>
            <a:endParaRPr lang="en-US" dirty="0"/>
          </a:p>
        </p:txBody>
      </p:sp>
    </p:spTree>
    <p:extLst>
      <p:ext uri="{BB962C8B-B14F-4D97-AF65-F5344CB8AC3E}">
        <p14:creationId xmlns:p14="http://schemas.microsoft.com/office/powerpoint/2010/main" val="698364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2301-2B2D-E342-B961-65C3231DFEB0}"/>
              </a:ext>
            </a:extLst>
          </p:cNvPr>
          <p:cNvSpPr>
            <a:spLocks noGrp="1"/>
          </p:cNvSpPr>
          <p:nvPr>
            <p:ph type="title"/>
          </p:nvPr>
        </p:nvSpPr>
        <p:spPr>
          <a:xfrm>
            <a:off x="306526" y="-235226"/>
            <a:ext cx="9905998" cy="1905000"/>
          </a:xfrm>
        </p:spPr>
        <p:txBody>
          <a:bodyPr/>
          <a:lstStyle/>
          <a:p>
            <a:r>
              <a:rPr lang="en-US" dirty="0"/>
              <a:t>References (DEPRECATED):</a:t>
            </a:r>
          </a:p>
        </p:txBody>
      </p:sp>
      <p:sp>
        <p:nvSpPr>
          <p:cNvPr id="3" name="Content Placeholder 2">
            <a:extLst>
              <a:ext uri="{FF2B5EF4-FFF2-40B4-BE49-F238E27FC236}">
                <a16:creationId xmlns:a16="http://schemas.microsoft.com/office/drawing/2014/main" id="{69F01DD6-E6CD-2847-8950-AD3B63EE02F6}"/>
              </a:ext>
            </a:extLst>
          </p:cNvPr>
          <p:cNvSpPr>
            <a:spLocks noGrp="1"/>
          </p:cNvSpPr>
          <p:nvPr>
            <p:ph idx="1"/>
          </p:nvPr>
        </p:nvSpPr>
        <p:spPr>
          <a:xfrm>
            <a:off x="796857" y="1537252"/>
            <a:ext cx="10398055" cy="4810539"/>
          </a:xfrm>
        </p:spPr>
        <p:txBody>
          <a:bodyPr>
            <a:normAutofit fontScale="77500" lnSpcReduction="20000"/>
          </a:bodyPr>
          <a:lstStyle/>
          <a:p>
            <a:r>
              <a:rPr lang="en-US" dirty="0">
                <a:effectLst/>
              </a:rPr>
              <a:t>[0]	K.-T. </a:t>
            </a:r>
            <a:r>
              <a:rPr lang="en-US" dirty="0" err="1">
                <a:effectLst/>
              </a:rPr>
              <a:t>Förster</a:t>
            </a:r>
            <a:r>
              <a:rPr lang="en-US" dirty="0">
                <a:effectLst/>
              </a:rPr>
              <a:t>, M. </a:t>
            </a:r>
            <a:r>
              <a:rPr lang="en-US" dirty="0" err="1">
                <a:effectLst/>
              </a:rPr>
              <a:t>König</a:t>
            </a:r>
            <a:r>
              <a:rPr lang="en-US" dirty="0">
                <a:effectLst/>
              </a:rPr>
              <a:t>, and R. </a:t>
            </a:r>
            <a:r>
              <a:rPr lang="en-US" dirty="0" err="1">
                <a:effectLst/>
              </a:rPr>
              <a:t>Wattenhofer</a:t>
            </a:r>
            <a:r>
              <a:rPr lang="en-US" dirty="0">
                <a:effectLst/>
              </a:rPr>
              <a:t>, “A Concept for an Introduction to Parallelization in Java,” </a:t>
            </a:r>
            <a:r>
              <a:rPr lang="en-US" i="1" dirty="0">
                <a:effectLst/>
              </a:rPr>
              <a:t>Proc. 17th </a:t>
            </a:r>
            <a:r>
              <a:rPr lang="en-US" i="1" dirty="0" err="1">
                <a:effectLst/>
              </a:rPr>
              <a:t>Annu</a:t>
            </a:r>
            <a:r>
              <a:rPr lang="en-US" i="1" dirty="0">
                <a:effectLst/>
              </a:rPr>
              <a:t>. Conf. Inf. Technol. Educ. - SIGITE ’16</a:t>
            </a:r>
            <a:r>
              <a:rPr lang="en-US" dirty="0">
                <a:effectLst/>
              </a:rPr>
              <a:t>, vol. 34, no. 3, pp. 169–169, 2016. </a:t>
            </a:r>
          </a:p>
          <a:p>
            <a:r>
              <a:rPr lang="en-US" dirty="0">
                <a:effectLst/>
              </a:rPr>
              <a:t>[0]	J. </a:t>
            </a:r>
            <a:r>
              <a:rPr lang="en-US" dirty="0" err="1">
                <a:effectLst/>
              </a:rPr>
              <a:t>Hagelbäck</a:t>
            </a:r>
            <a:r>
              <a:rPr lang="en-US" dirty="0">
                <a:effectLst/>
              </a:rPr>
              <a:t> and S. Johansson, “Using multi-agent potential fields in real-time strategy games,” </a:t>
            </a:r>
            <a:r>
              <a:rPr lang="en-US" i="1" dirty="0">
                <a:effectLst/>
              </a:rPr>
              <a:t>Proc. 7th Int. Jt. Conf. </a:t>
            </a:r>
            <a:r>
              <a:rPr lang="en-US" i="1" dirty="0" err="1">
                <a:effectLst/>
              </a:rPr>
              <a:t>Auton</a:t>
            </a:r>
            <a:r>
              <a:rPr lang="en-US" i="1" dirty="0">
                <a:effectLst/>
              </a:rPr>
              <a:t>. agents </a:t>
            </a:r>
            <a:r>
              <a:rPr lang="en-US" i="1" dirty="0" err="1">
                <a:effectLst/>
              </a:rPr>
              <a:t>multiagent</a:t>
            </a:r>
            <a:r>
              <a:rPr lang="en-US" i="1" dirty="0">
                <a:effectLst/>
              </a:rPr>
              <a:t> Syst.</a:t>
            </a:r>
            <a:r>
              <a:rPr lang="en-US" dirty="0">
                <a:effectLst/>
              </a:rPr>
              <a:t>, vol. 2, no. </a:t>
            </a:r>
            <a:r>
              <a:rPr lang="en-US" dirty="0" err="1">
                <a:effectLst/>
              </a:rPr>
              <a:t>Aamas</a:t>
            </a:r>
            <a:r>
              <a:rPr lang="en-US" dirty="0">
                <a:effectLst/>
              </a:rPr>
              <a:t>, pp. 631–638, 2008. </a:t>
            </a:r>
          </a:p>
          <a:p>
            <a:r>
              <a:rPr lang="en-US" dirty="0">
                <a:effectLst/>
              </a:rPr>
              <a:t>[0]	R. </a:t>
            </a:r>
            <a:r>
              <a:rPr lang="en-US" dirty="0" err="1">
                <a:effectLst/>
              </a:rPr>
              <a:t>Kadlec</a:t>
            </a:r>
            <a:r>
              <a:rPr lang="en-US" dirty="0">
                <a:effectLst/>
              </a:rPr>
              <a:t>, O. </a:t>
            </a:r>
            <a:r>
              <a:rPr lang="en-US" dirty="0" err="1">
                <a:effectLst/>
              </a:rPr>
              <a:t>Burkert</a:t>
            </a:r>
            <a:r>
              <a:rPr lang="en-US" dirty="0">
                <a:effectLst/>
              </a:rPr>
              <a:t>, and C. </a:t>
            </a:r>
            <a:r>
              <a:rPr lang="en-US" dirty="0" err="1">
                <a:effectLst/>
              </a:rPr>
              <a:t>Brom</a:t>
            </a:r>
            <a:r>
              <a:rPr lang="en-US" dirty="0">
                <a:effectLst/>
              </a:rPr>
              <a:t>, “Creating game bots in a few easy steps,” </a:t>
            </a:r>
            <a:r>
              <a:rPr lang="en-US" i="1" dirty="0">
                <a:effectLst/>
              </a:rPr>
              <a:t>Proc. 13th Int. </a:t>
            </a:r>
            <a:r>
              <a:rPr lang="en-US" i="1" dirty="0" err="1">
                <a:effectLst/>
              </a:rPr>
              <a:t>MindTrek</a:t>
            </a:r>
            <a:r>
              <a:rPr lang="en-US" i="1" dirty="0">
                <a:effectLst/>
              </a:rPr>
              <a:t> Conf. Everyday Life Ubiquitous Era - </a:t>
            </a:r>
            <a:r>
              <a:rPr lang="en-US" i="1" dirty="0" err="1">
                <a:effectLst/>
              </a:rPr>
              <a:t>MindTrek</a:t>
            </a:r>
            <a:r>
              <a:rPr lang="en-US" i="1" dirty="0">
                <a:effectLst/>
              </a:rPr>
              <a:t> ’09</a:t>
            </a:r>
            <a:r>
              <a:rPr lang="en-US" dirty="0">
                <a:effectLst/>
              </a:rPr>
              <a:t>, p. 222, 2009.</a:t>
            </a:r>
          </a:p>
          <a:p>
            <a:r>
              <a:rPr lang="en-US" dirty="0">
                <a:effectLst/>
              </a:rPr>
              <a:t>[0]	R. </a:t>
            </a:r>
            <a:r>
              <a:rPr lang="en-US" dirty="0" err="1">
                <a:effectLst/>
              </a:rPr>
              <a:t>Miikkulainen</a:t>
            </a:r>
            <a:r>
              <a:rPr lang="en-US" dirty="0">
                <a:effectLst/>
              </a:rPr>
              <a:t> and </a:t>
            </a:r>
            <a:r>
              <a:rPr lang="en-US" dirty="0" err="1">
                <a:effectLst/>
              </a:rPr>
              <a:t>Risto</a:t>
            </a:r>
            <a:r>
              <a:rPr lang="en-US" dirty="0">
                <a:effectLst/>
              </a:rPr>
              <a:t>, “Evolving neural networks,” </a:t>
            </a:r>
            <a:r>
              <a:rPr lang="en-US" i="1" dirty="0">
                <a:effectLst/>
              </a:rPr>
              <a:t>Proc. 12th </a:t>
            </a:r>
            <a:r>
              <a:rPr lang="en-US" i="1" dirty="0" err="1">
                <a:effectLst/>
              </a:rPr>
              <a:t>Annu</a:t>
            </a:r>
            <a:r>
              <a:rPr lang="en-US" i="1" dirty="0">
                <a:effectLst/>
              </a:rPr>
              <a:t>. Conf. comp Genet. </a:t>
            </a:r>
            <a:r>
              <a:rPr lang="en-US" i="1" dirty="0" err="1">
                <a:effectLst/>
              </a:rPr>
              <a:t>Evol</a:t>
            </a:r>
            <a:r>
              <a:rPr lang="en-US" i="1" dirty="0">
                <a:effectLst/>
              </a:rPr>
              <a:t>. </a:t>
            </a:r>
            <a:r>
              <a:rPr lang="en-US" i="1" dirty="0" err="1">
                <a:effectLst/>
              </a:rPr>
              <a:t>Comput</a:t>
            </a:r>
            <a:r>
              <a:rPr lang="en-US" i="1" dirty="0">
                <a:effectLst/>
              </a:rPr>
              <a:t>. - GECCO ’10</a:t>
            </a:r>
            <a:r>
              <a:rPr lang="en-US" dirty="0">
                <a:effectLst/>
              </a:rPr>
              <a:t>, p. 2441, 2010.</a:t>
            </a:r>
          </a:p>
          <a:p>
            <a:r>
              <a:rPr lang="en-US" dirty="0">
                <a:effectLst/>
              </a:rPr>
              <a:t>[0]	R. </a:t>
            </a:r>
            <a:r>
              <a:rPr lang="en-US" dirty="0" err="1">
                <a:effectLst/>
              </a:rPr>
              <a:t>Morosan</a:t>
            </a:r>
            <a:r>
              <a:rPr lang="en-US" dirty="0">
                <a:effectLst/>
              </a:rPr>
              <a:t>, </a:t>
            </a:r>
            <a:r>
              <a:rPr lang="en-US" dirty="0" err="1">
                <a:effectLst/>
              </a:rPr>
              <a:t>Mihail</a:t>
            </a:r>
            <a:r>
              <a:rPr lang="en-US" dirty="0">
                <a:effectLst/>
              </a:rPr>
              <a:t>; </a:t>
            </a:r>
            <a:r>
              <a:rPr lang="en-US" dirty="0" err="1">
                <a:effectLst/>
              </a:rPr>
              <a:t>Poli</a:t>
            </a:r>
            <a:r>
              <a:rPr lang="en-US" dirty="0">
                <a:effectLst/>
              </a:rPr>
              <a:t>, “Speeding up Genetic Algorithm-based Game Balancing using,” </a:t>
            </a:r>
            <a:r>
              <a:rPr lang="en-US" i="1" dirty="0" err="1">
                <a:effectLst/>
              </a:rPr>
              <a:t>Gecco</a:t>
            </a:r>
            <a:r>
              <a:rPr lang="en-US" i="1" dirty="0">
                <a:effectLst/>
              </a:rPr>
              <a:t> 2017</a:t>
            </a:r>
            <a:r>
              <a:rPr lang="en-US" dirty="0">
                <a:effectLst/>
              </a:rPr>
              <a:t>, vol. 5, pp. 91–92, 2017. </a:t>
            </a:r>
          </a:p>
          <a:p>
            <a:r>
              <a:rPr lang="en-US" dirty="0">
                <a:effectLst/>
              </a:rPr>
              <a:t>[0]	C. </a:t>
            </a:r>
            <a:r>
              <a:rPr lang="en-US" dirty="0" err="1">
                <a:effectLst/>
              </a:rPr>
              <a:t>Salge</a:t>
            </a:r>
            <a:r>
              <a:rPr lang="en-US" dirty="0">
                <a:effectLst/>
              </a:rPr>
              <a:t>, C. Lipski, T. </a:t>
            </a:r>
            <a:r>
              <a:rPr lang="en-US" dirty="0" err="1">
                <a:effectLst/>
              </a:rPr>
              <a:t>Mahlmann</a:t>
            </a:r>
            <a:r>
              <a:rPr lang="en-US" dirty="0">
                <a:effectLst/>
              </a:rPr>
              <a:t>, and B. </a:t>
            </a:r>
            <a:r>
              <a:rPr lang="en-US" dirty="0" err="1">
                <a:effectLst/>
              </a:rPr>
              <a:t>Mathiak</a:t>
            </a:r>
            <a:r>
              <a:rPr lang="en-US" dirty="0">
                <a:effectLst/>
              </a:rPr>
              <a:t>, “Using genetically optimized artificial intelligence to improve </a:t>
            </a:r>
            <a:r>
              <a:rPr lang="en-US" dirty="0" err="1">
                <a:effectLst/>
              </a:rPr>
              <a:t>gameplaying</a:t>
            </a:r>
            <a:r>
              <a:rPr lang="en-US" dirty="0">
                <a:effectLst/>
              </a:rPr>
              <a:t> fun for strategical games,” </a:t>
            </a:r>
            <a:r>
              <a:rPr lang="en-US" i="1" dirty="0">
                <a:effectLst/>
              </a:rPr>
              <a:t>Proc. 2008 ACM SIGGRAPH </a:t>
            </a:r>
            <a:r>
              <a:rPr lang="en-US" i="1" dirty="0" err="1">
                <a:effectLst/>
              </a:rPr>
              <a:t>Symp</a:t>
            </a:r>
            <a:r>
              <a:rPr lang="en-US" i="1" dirty="0">
                <a:effectLst/>
              </a:rPr>
              <a:t>. Video games - Sandbox ’08</a:t>
            </a:r>
            <a:r>
              <a:rPr lang="en-US" dirty="0">
                <a:effectLst/>
              </a:rPr>
              <a:t>, vol. 1, no. 212, p. 7, 2008.</a:t>
            </a:r>
          </a:p>
          <a:p>
            <a:r>
              <a:rPr lang="en-US" dirty="0">
                <a:effectLst/>
              </a:rPr>
              <a:t>[0]	J. </a:t>
            </a:r>
            <a:r>
              <a:rPr lang="en-US" dirty="0" err="1">
                <a:effectLst/>
              </a:rPr>
              <a:t>Schrum</a:t>
            </a:r>
            <a:r>
              <a:rPr lang="en-US" dirty="0">
                <a:effectLst/>
              </a:rPr>
              <a:t> and R. </a:t>
            </a:r>
            <a:r>
              <a:rPr lang="en-US" dirty="0" err="1">
                <a:effectLst/>
              </a:rPr>
              <a:t>Miikkulainen</a:t>
            </a:r>
            <a:r>
              <a:rPr lang="en-US" dirty="0">
                <a:effectLst/>
              </a:rPr>
              <a:t>, “Evolving multimodal behavior with modular neural networks in Ms. Pac-Man,” </a:t>
            </a:r>
            <a:r>
              <a:rPr lang="en-US" i="1" dirty="0">
                <a:effectLst/>
              </a:rPr>
              <a:t>Proc. 2014 Conf. Genet. </a:t>
            </a:r>
            <a:r>
              <a:rPr lang="en-US" i="1" dirty="0" err="1">
                <a:effectLst/>
              </a:rPr>
              <a:t>Evol</a:t>
            </a:r>
            <a:r>
              <a:rPr lang="en-US" i="1" dirty="0">
                <a:effectLst/>
              </a:rPr>
              <a:t>. </a:t>
            </a:r>
            <a:r>
              <a:rPr lang="en-US" i="1" dirty="0" err="1">
                <a:effectLst/>
              </a:rPr>
              <a:t>Comput</a:t>
            </a:r>
            <a:r>
              <a:rPr lang="en-US" i="1" dirty="0">
                <a:effectLst/>
              </a:rPr>
              <a:t>. - GECCO ’14</a:t>
            </a:r>
            <a:r>
              <a:rPr lang="en-US" dirty="0">
                <a:effectLst/>
              </a:rPr>
              <a:t>, pp. 325–332, 2014.</a:t>
            </a:r>
          </a:p>
          <a:p>
            <a:r>
              <a:rPr lang="en-US" dirty="0">
                <a:effectLst/>
              </a:rPr>
              <a:t>[0]	P. D. </a:t>
            </a:r>
            <a:r>
              <a:rPr lang="en-US" dirty="0" err="1">
                <a:effectLst/>
              </a:rPr>
              <a:t>Sørensen</a:t>
            </a:r>
            <a:r>
              <a:rPr lang="en-US" dirty="0">
                <a:effectLst/>
              </a:rPr>
              <a:t>, J. M. Olsen, and S. </a:t>
            </a:r>
            <a:r>
              <a:rPr lang="en-US" dirty="0" err="1">
                <a:effectLst/>
              </a:rPr>
              <a:t>Risi</a:t>
            </a:r>
            <a:r>
              <a:rPr lang="en-US" dirty="0">
                <a:effectLst/>
              </a:rPr>
              <a:t>, “Interactive Super Mario Bros Evolution,” </a:t>
            </a:r>
            <a:r>
              <a:rPr lang="en-US" i="1" dirty="0">
                <a:effectLst/>
              </a:rPr>
              <a:t>Proc. 2016 Genet. </a:t>
            </a:r>
            <a:r>
              <a:rPr lang="en-US" i="1" dirty="0" err="1">
                <a:effectLst/>
              </a:rPr>
              <a:t>Evol</a:t>
            </a:r>
            <a:r>
              <a:rPr lang="en-US" i="1" dirty="0">
                <a:effectLst/>
              </a:rPr>
              <a:t>. </a:t>
            </a:r>
            <a:r>
              <a:rPr lang="en-US" i="1" dirty="0" err="1">
                <a:effectLst/>
              </a:rPr>
              <a:t>Comput</a:t>
            </a:r>
            <a:r>
              <a:rPr lang="en-US" i="1" dirty="0">
                <a:effectLst/>
              </a:rPr>
              <a:t>. Conf. Companion - GECCO ’16 Companion</a:t>
            </a:r>
            <a:r>
              <a:rPr lang="en-US" dirty="0">
                <a:effectLst/>
              </a:rPr>
              <a:t>, no. Figure 1, pp. 41–42, 2016.</a:t>
            </a:r>
          </a:p>
          <a:p>
            <a:endParaRPr lang="en-US" dirty="0"/>
          </a:p>
        </p:txBody>
      </p:sp>
    </p:spTree>
    <p:extLst>
      <p:ext uri="{BB962C8B-B14F-4D97-AF65-F5344CB8AC3E}">
        <p14:creationId xmlns:p14="http://schemas.microsoft.com/office/powerpoint/2010/main" val="2868065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FDD7-EF3D-8E44-8930-F5A799875983}"/>
              </a:ext>
            </a:extLst>
          </p:cNvPr>
          <p:cNvSpPr>
            <a:spLocks noGrp="1"/>
          </p:cNvSpPr>
          <p:nvPr>
            <p:ph type="title"/>
          </p:nvPr>
        </p:nvSpPr>
        <p:spPr>
          <a:xfrm>
            <a:off x="191387" y="-165617"/>
            <a:ext cx="9905998" cy="1905000"/>
          </a:xfrm>
        </p:spPr>
        <p:txBody>
          <a:bodyPr/>
          <a:lstStyle/>
          <a:p>
            <a:r>
              <a:rPr lang="en-US" dirty="0"/>
              <a:t>Neural Network Diagrams </a:t>
            </a:r>
          </a:p>
        </p:txBody>
      </p:sp>
      <p:pic>
        <p:nvPicPr>
          <p:cNvPr id="5" name="Content Placeholder 4">
            <a:extLst>
              <a:ext uri="{FF2B5EF4-FFF2-40B4-BE49-F238E27FC236}">
                <a16:creationId xmlns:a16="http://schemas.microsoft.com/office/drawing/2014/main" id="{7B22EE7F-1434-0241-9034-890E9B87B098}"/>
              </a:ext>
            </a:extLst>
          </p:cNvPr>
          <p:cNvPicPr>
            <a:picLocks noGrp="1" noChangeAspect="1"/>
          </p:cNvPicPr>
          <p:nvPr>
            <p:ph idx="1"/>
          </p:nvPr>
        </p:nvPicPr>
        <p:blipFill>
          <a:blip r:embed="rId2"/>
          <a:stretch>
            <a:fillRect/>
          </a:stretch>
        </p:blipFill>
        <p:spPr>
          <a:xfrm>
            <a:off x="7963424" y="1009403"/>
            <a:ext cx="3484875" cy="4173351"/>
          </a:xfrm>
        </p:spPr>
      </p:pic>
      <p:pic>
        <p:nvPicPr>
          <p:cNvPr id="7" name="Picture 6">
            <a:extLst>
              <a:ext uri="{FF2B5EF4-FFF2-40B4-BE49-F238E27FC236}">
                <a16:creationId xmlns:a16="http://schemas.microsoft.com/office/drawing/2014/main" id="{61479B29-29A1-E749-A5A0-C92D6F9A521F}"/>
              </a:ext>
            </a:extLst>
          </p:cNvPr>
          <p:cNvPicPr>
            <a:picLocks noChangeAspect="1"/>
          </p:cNvPicPr>
          <p:nvPr/>
        </p:nvPicPr>
        <p:blipFill>
          <a:blip r:embed="rId3"/>
          <a:stretch>
            <a:fillRect/>
          </a:stretch>
        </p:blipFill>
        <p:spPr>
          <a:xfrm>
            <a:off x="462717" y="1516087"/>
            <a:ext cx="2399236" cy="3707055"/>
          </a:xfrm>
          <a:prstGeom prst="rect">
            <a:avLst/>
          </a:prstGeom>
        </p:spPr>
      </p:pic>
      <p:pic>
        <p:nvPicPr>
          <p:cNvPr id="9" name="Picture 8">
            <a:extLst>
              <a:ext uri="{FF2B5EF4-FFF2-40B4-BE49-F238E27FC236}">
                <a16:creationId xmlns:a16="http://schemas.microsoft.com/office/drawing/2014/main" id="{4A834B2A-0F09-2C49-B500-EEBF16A3F3C3}"/>
              </a:ext>
            </a:extLst>
          </p:cNvPr>
          <p:cNvPicPr>
            <a:picLocks noChangeAspect="1"/>
          </p:cNvPicPr>
          <p:nvPr/>
        </p:nvPicPr>
        <p:blipFill>
          <a:blip r:embed="rId4"/>
          <a:stretch>
            <a:fillRect/>
          </a:stretch>
        </p:blipFill>
        <p:spPr>
          <a:xfrm>
            <a:off x="3845275" y="1292792"/>
            <a:ext cx="3134827" cy="4153646"/>
          </a:xfrm>
          <a:prstGeom prst="rect">
            <a:avLst/>
          </a:prstGeom>
        </p:spPr>
      </p:pic>
      <p:sp>
        <p:nvSpPr>
          <p:cNvPr id="11" name="TextBox 10">
            <a:extLst>
              <a:ext uri="{FF2B5EF4-FFF2-40B4-BE49-F238E27FC236}">
                <a16:creationId xmlns:a16="http://schemas.microsoft.com/office/drawing/2014/main" id="{E7AD26C5-8521-9645-A8EA-8160A54CFB7D}"/>
              </a:ext>
            </a:extLst>
          </p:cNvPr>
          <p:cNvSpPr txBox="1"/>
          <p:nvPr/>
        </p:nvSpPr>
        <p:spPr>
          <a:xfrm>
            <a:off x="320634" y="5577067"/>
            <a:ext cx="11566566" cy="369332"/>
          </a:xfrm>
          <a:prstGeom prst="rect">
            <a:avLst/>
          </a:prstGeom>
          <a:noFill/>
        </p:spPr>
        <p:txBody>
          <a:bodyPr wrap="square" rtlCol="0">
            <a:spAutoFit/>
          </a:bodyPr>
          <a:lstStyle/>
          <a:p>
            <a:r>
              <a:rPr lang="en-US" dirty="0"/>
              <a:t>Single Layer Feed Forward        Multi Layer Feed Forward                                 Recurrent</a:t>
            </a:r>
          </a:p>
        </p:txBody>
      </p:sp>
    </p:spTree>
    <p:extLst>
      <p:ext uri="{BB962C8B-B14F-4D97-AF65-F5344CB8AC3E}">
        <p14:creationId xmlns:p14="http://schemas.microsoft.com/office/powerpoint/2010/main" val="327379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2D65-DBDF-3D4D-B20D-36FA9A9A2686}"/>
              </a:ext>
            </a:extLst>
          </p:cNvPr>
          <p:cNvSpPr>
            <a:spLocks noGrp="1"/>
          </p:cNvSpPr>
          <p:nvPr>
            <p:ph type="title"/>
          </p:nvPr>
        </p:nvSpPr>
        <p:spPr>
          <a:xfrm>
            <a:off x="215138" y="-225630"/>
            <a:ext cx="9905998" cy="1905000"/>
          </a:xfrm>
        </p:spPr>
        <p:txBody>
          <a:bodyPr/>
          <a:lstStyle/>
          <a:p>
            <a:r>
              <a:rPr lang="en-US" dirty="0"/>
              <a:t>Specific Neural net Quotes</a:t>
            </a:r>
          </a:p>
        </p:txBody>
      </p:sp>
      <p:sp>
        <p:nvSpPr>
          <p:cNvPr id="3" name="Content Placeholder 2">
            <a:extLst>
              <a:ext uri="{FF2B5EF4-FFF2-40B4-BE49-F238E27FC236}">
                <a16:creationId xmlns:a16="http://schemas.microsoft.com/office/drawing/2014/main" id="{A5CEB19A-56C8-BE48-8372-51BF202B18DC}"/>
              </a:ext>
            </a:extLst>
          </p:cNvPr>
          <p:cNvSpPr>
            <a:spLocks noGrp="1"/>
          </p:cNvSpPr>
          <p:nvPr>
            <p:ph idx="1"/>
          </p:nvPr>
        </p:nvSpPr>
        <p:spPr>
          <a:xfrm>
            <a:off x="832655" y="1679370"/>
            <a:ext cx="9905998" cy="3124201"/>
          </a:xfrm>
        </p:spPr>
        <p:txBody>
          <a:bodyPr/>
          <a:lstStyle/>
          <a:p>
            <a:r>
              <a:rPr lang="en-US" dirty="0">
                <a:effectLst/>
              </a:rPr>
              <a:t>“the neural networks were intended to mimic a task-specific subsystem of a mammalian or human brain” [1]</a:t>
            </a:r>
          </a:p>
          <a:p>
            <a:r>
              <a:rPr lang="en-US" dirty="0">
                <a:effectLst/>
              </a:rPr>
              <a:t>“(1) net topology; (2) node characteristics; and (3) training or learning rules” [1]</a:t>
            </a:r>
          </a:p>
          <a:p>
            <a:r>
              <a:rPr lang="en-US" dirty="0">
                <a:effectLst/>
              </a:rPr>
              <a:t>“takes in information, perceives it, and makes appropriate decisions” [2]</a:t>
            </a:r>
          </a:p>
          <a:p>
            <a:r>
              <a:rPr lang="en-US" dirty="0">
                <a:effectLst/>
              </a:rPr>
              <a:t>“modify the synaptic weights of the network in an orderly fashion to attain a desired design objective” [2]. </a:t>
            </a:r>
            <a:endParaRPr lang="en-US" dirty="0"/>
          </a:p>
        </p:txBody>
      </p:sp>
    </p:spTree>
    <p:extLst>
      <p:ext uri="{BB962C8B-B14F-4D97-AF65-F5344CB8AC3E}">
        <p14:creationId xmlns:p14="http://schemas.microsoft.com/office/powerpoint/2010/main" val="410198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5B9F-22C9-E247-8A09-4FC108D5F3F1}"/>
              </a:ext>
            </a:extLst>
          </p:cNvPr>
          <p:cNvSpPr>
            <a:spLocks noGrp="1"/>
          </p:cNvSpPr>
          <p:nvPr>
            <p:ph type="title"/>
          </p:nvPr>
        </p:nvSpPr>
        <p:spPr/>
        <p:txBody>
          <a:bodyPr/>
          <a:lstStyle/>
          <a:p>
            <a:r>
              <a:rPr lang="en-US" dirty="0"/>
              <a:t>Basic Genetic Algorithm</a:t>
            </a:r>
          </a:p>
        </p:txBody>
      </p:sp>
      <p:sp>
        <p:nvSpPr>
          <p:cNvPr id="3" name="Content Placeholder 2">
            <a:extLst>
              <a:ext uri="{FF2B5EF4-FFF2-40B4-BE49-F238E27FC236}">
                <a16:creationId xmlns:a16="http://schemas.microsoft.com/office/drawing/2014/main" id="{25FD7D9A-9A78-4948-9F13-B9E11CFA5F87}"/>
              </a:ext>
            </a:extLst>
          </p:cNvPr>
          <p:cNvSpPr>
            <a:spLocks noGrp="1"/>
          </p:cNvSpPr>
          <p:nvPr>
            <p:ph idx="1"/>
          </p:nvPr>
        </p:nvSpPr>
        <p:spPr>
          <a:xfrm>
            <a:off x="773278" y="2393866"/>
            <a:ext cx="9905998" cy="3124201"/>
          </a:xfrm>
        </p:spPr>
        <p:txBody>
          <a:bodyPr/>
          <a:lstStyle/>
          <a:p>
            <a:r>
              <a:rPr lang="en-US" dirty="0">
                <a:effectLst/>
              </a:rPr>
              <a:t>A </a:t>
            </a:r>
            <a:r>
              <a:rPr lang="en-US" b="1" dirty="0">
                <a:effectLst/>
              </a:rPr>
              <a:t>genetic algorithm</a:t>
            </a:r>
            <a:r>
              <a:rPr lang="en-US" dirty="0">
                <a:effectLst/>
              </a:rPr>
              <a:t> is a heuristic search method used in artificial intelligence and computing. It is used for finding optimized solutions to search problems based on the theory of natural selection and evolutionary biology. </a:t>
            </a:r>
            <a:r>
              <a:rPr lang="en-US" b="1" dirty="0">
                <a:effectLst/>
              </a:rPr>
              <a:t>Genetic algorithms</a:t>
            </a:r>
            <a:r>
              <a:rPr lang="en-US" dirty="0">
                <a:effectLst/>
              </a:rPr>
              <a:t> are excellent for searching through large and complex data sets.</a:t>
            </a:r>
            <a:endParaRPr lang="en-US" dirty="0"/>
          </a:p>
        </p:txBody>
      </p:sp>
    </p:spTree>
    <p:extLst>
      <p:ext uri="{BB962C8B-B14F-4D97-AF65-F5344CB8AC3E}">
        <p14:creationId xmlns:p14="http://schemas.microsoft.com/office/powerpoint/2010/main" val="249784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0762-FC56-E14B-8C34-5D32941A915C}"/>
              </a:ext>
            </a:extLst>
          </p:cNvPr>
          <p:cNvSpPr>
            <a:spLocks noGrp="1"/>
          </p:cNvSpPr>
          <p:nvPr>
            <p:ph type="title"/>
          </p:nvPr>
        </p:nvSpPr>
        <p:spPr/>
        <p:txBody>
          <a:bodyPr/>
          <a:lstStyle/>
          <a:p>
            <a:r>
              <a:rPr lang="en-US" dirty="0"/>
              <a:t>Genetic </a:t>
            </a:r>
            <a:r>
              <a:rPr lang="en-US" dirty="0" err="1"/>
              <a:t>Alg</a:t>
            </a:r>
            <a:r>
              <a:rPr lang="en-US" dirty="0"/>
              <a:t> Quotes</a:t>
            </a:r>
          </a:p>
        </p:txBody>
      </p:sp>
      <p:sp>
        <p:nvSpPr>
          <p:cNvPr id="3" name="Content Placeholder 2">
            <a:extLst>
              <a:ext uri="{FF2B5EF4-FFF2-40B4-BE49-F238E27FC236}">
                <a16:creationId xmlns:a16="http://schemas.microsoft.com/office/drawing/2014/main" id="{B0AF19E3-CA34-ED42-AB4A-C488F11B53ED}"/>
              </a:ext>
            </a:extLst>
          </p:cNvPr>
          <p:cNvSpPr>
            <a:spLocks noGrp="1"/>
          </p:cNvSpPr>
          <p:nvPr>
            <p:ph idx="1"/>
          </p:nvPr>
        </p:nvSpPr>
        <p:spPr>
          <a:xfrm>
            <a:off x="1141413" y="2150164"/>
            <a:ext cx="9905998" cy="3124201"/>
          </a:xfrm>
        </p:spPr>
        <p:txBody>
          <a:bodyPr>
            <a:normAutofit lnSpcReduction="10000"/>
          </a:bodyPr>
          <a:lstStyle/>
          <a:p>
            <a:r>
              <a:rPr lang="en-US" dirty="0">
                <a:effectLst/>
              </a:rPr>
              <a:t>“Evolution is, in effect, a method of searching among an enormous number of possibilities for ‘solutions’ [4]”</a:t>
            </a:r>
          </a:p>
          <a:p>
            <a:r>
              <a:rPr lang="en-US" dirty="0">
                <a:effectLst/>
              </a:rPr>
              <a:t>“investigate the space of feasible solutions of some quantitative problem and … finds the best among the selected ones [4]”</a:t>
            </a:r>
          </a:p>
          <a:p>
            <a:r>
              <a:rPr lang="en-US" dirty="0">
                <a:effectLst/>
              </a:rPr>
              <a:t>“F maps the search space to the set of real (rational) or integer nonnegative values, i.e. it assigns the nonnegative goodness or fitness value F(x) to each individual solution, or chromosome x [4]”. </a:t>
            </a:r>
          </a:p>
          <a:p>
            <a:r>
              <a:rPr lang="en-US" dirty="0">
                <a:effectLst/>
              </a:rPr>
              <a:t>“Every chromosome represents a NN and every gene the weight of a synapse connection [12]”</a:t>
            </a:r>
            <a:endParaRPr lang="en-US" dirty="0"/>
          </a:p>
        </p:txBody>
      </p:sp>
    </p:spTree>
    <p:extLst>
      <p:ext uri="{BB962C8B-B14F-4D97-AF65-F5344CB8AC3E}">
        <p14:creationId xmlns:p14="http://schemas.microsoft.com/office/powerpoint/2010/main" val="407644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8AB9-5E23-9A46-8DF8-5662E47BF2F3}"/>
              </a:ext>
            </a:extLst>
          </p:cNvPr>
          <p:cNvSpPr>
            <a:spLocks noGrp="1"/>
          </p:cNvSpPr>
          <p:nvPr>
            <p:ph type="title"/>
          </p:nvPr>
        </p:nvSpPr>
        <p:spPr>
          <a:xfrm>
            <a:off x="1247430" y="2411895"/>
            <a:ext cx="2860744" cy="1560443"/>
          </a:xfrm>
        </p:spPr>
        <p:txBody>
          <a:bodyPr/>
          <a:lstStyle/>
          <a:p>
            <a:r>
              <a:rPr lang="en-US" dirty="0"/>
              <a:t>BASIC ALG Diagram</a:t>
            </a:r>
          </a:p>
        </p:txBody>
      </p:sp>
      <p:pic>
        <p:nvPicPr>
          <p:cNvPr id="4" name="Content Placeholder 3">
            <a:extLst>
              <a:ext uri="{FF2B5EF4-FFF2-40B4-BE49-F238E27FC236}">
                <a16:creationId xmlns:a16="http://schemas.microsoft.com/office/drawing/2014/main" id="{29F86EFE-61B5-7944-9DBF-B12DE40299C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14122" y="450575"/>
            <a:ext cx="5142394" cy="5387008"/>
          </a:xfrm>
          <a:prstGeom prst="rect">
            <a:avLst/>
          </a:prstGeom>
        </p:spPr>
      </p:pic>
    </p:spTree>
    <p:extLst>
      <p:ext uri="{BB962C8B-B14F-4D97-AF65-F5344CB8AC3E}">
        <p14:creationId xmlns:p14="http://schemas.microsoft.com/office/powerpoint/2010/main" val="49663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F5D0-60F5-DE43-B399-C6113CF2BFCC}"/>
              </a:ext>
            </a:extLst>
          </p:cNvPr>
          <p:cNvSpPr>
            <a:spLocks noGrp="1"/>
          </p:cNvSpPr>
          <p:nvPr>
            <p:ph type="title"/>
          </p:nvPr>
        </p:nvSpPr>
        <p:spPr>
          <a:xfrm>
            <a:off x="351000" y="0"/>
            <a:ext cx="9905998" cy="1905000"/>
          </a:xfrm>
        </p:spPr>
        <p:txBody>
          <a:bodyPr>
            <a:normAutofit/>
          </a:bodyPr>
          <a:lstStyle/>
          <a:p>
            <a:r>
              <a:rPr lang="en-US" sz="4800" dirty="0"/>
              <a:t>NEAT</a:t>
            </a:r>
          </a:p>
        </p:txBody>
      </p:sp>
      <p:sp>
        <p:nvSpPr>
          <p:cNvPr id="3" name="Content Placeholder 2">
            <a:extLst>
              <a:ext uri="{FF2B5EF4-FFF2-40B4-BE49-F238E27FC236}">
                <a16:creationId xmlns:a16="http://schemas.microsoft.com/office/drawing/2014/main" id="{03319E50-CF6E-9E45-B44B-A58EFAB0F091}"/>
              </a:ext>
            </a:extLst>
          </p:cNvPr>
          <p:cNvSpPr>
            <a:spLocks noGrp="1"/>
          </p:cNvSpPr>
          <p:nvPr>
            <p:ph idx="1"/>
          </p:nvPr>
        </p:nvSpPr>
        <p:spPr>
          <a:xfrm>
            <a:off x="351000" y="1394847"/>
            <a:ext cx="11629190" cy="5176433"/>
          </a:xfrm>
        </p:spPr>
        <p:txBody>
          <a:bodyPr>
            <a:normAutofit/>
          </a:bodyPr>
          <a:lstStyle/>
          <a:p>
            <a:r>
              <a:rPr lang="en-US" sz="2400" dirty="0"/>
              <a:t>NEAT</a:t>
            </a:r>
          </a:p>
          <a:p>
            <a:pPr lvl="1"/>
            <a:r>
              <a:rPr lang="en-US" dirty="0"/>
              <a:t>5 Elements</a:t>
            </a:r>
          </a:p>
          <a:p>
            <a:pPr lvl="1"/>
            <a:r>
              <a:rPr lang="en-US" b="1" dirty="0" err="1">
                <a:effectLst/>
              </a:rPr>
              <a:t>NeuroEvolution</a:t>
            </a:r>
            <a:r>
              <a:rPr lang="en-US" b="1" dirty="0">
                <a:effectLst/>
              </a:rPr>
              <a:t> of Augmenting Topologies</a:t>
            </a:r>
            <a:r>
              <a:rPr lang="en-US" dirty="0">
                <a:effectLst/>
              </a:rPr>
              <a:t> (</a:t>
            </a:r>
            <a:r>
              <a:rPr lang="en-US" b="1" dirty="0">
                <a:effectLst/>
              </a:rPr>
              <a:t>NEAT</a:t>
            </a:r>
            <a:r>
              <a:rPr lang="en-US" dirty="0">
                <a:effectLst/>
              </a:rPr>
              <a:t>) is a </a:t>
            </a:r>
            <a:r>
              <a:rPr lang="en-US" dirty="0">
                <a:effectLst/>
                <a:hlinkClick r:id="rId2" tooltip="Genetic algorithm"/>
              </a:rPr>
              <a:t>genetic algorithm</a:t>
            </a:r>
            <a:r>
              <a:rPr lang="en-US" dirty="0">
                <a:effectLst/>
              </a:rPr>
              <a:t> (GA) for the generation of evolving </a:t>
            </a:r>
            <a:r>
              <a:rPr lang="en-US" dirty="0">
                <a:effectLst/>
                <a:hlinkClick r:id="rId3" tooltip="Artificial neural network"/>
              </a:rPr>
              <a:t>artificial neural networks</a:t>
            </a:r>
            <a:r>
              <a:rPr lang="en-US" dirty="0">
                <a:effectLst/>
              </a:rPr>
              <a:t> (a </a:t>
            </a:r>
            <a:r>
              <a:rPr lang="en-US" dirty="0">
                <a:effectLst/>
                <a:hlinkClick r:id="rId4" tooltip="Neuroevolution"/>
              </a:rPr>
              <a:t>neuroevolution</a:t>
            </a:r>
            <a:r>
              <a:rPr lang="en-US" dirty="0">
                <a:effectLst/>
              </a:rPr>
              <a:t> technique) developed by Ken Stanley in 2002 while at </a:t>
            </a:r>
            <a:r>
              <a:rPr lang="en-US" dirty="0">
                <a:effectLst/>
                <a:hlinkClick r:id="rId5" tooltip="The University of Texas at Austin"/>
              </a:rPr>
              <a:t>The University of Texas at Austin</a:t>
            </a:r>
            <a:r>
              <a:rPr lang="en-US" dirty="0">
                <a:effectLst/>
              </a:rPr>
              <a:t>. It alters both the weighting parameters and structures of networks, attempting to find a balance between the fitness of evolved solutions and their diversity. It is based on applying three key techniques: tracking genes with history markers to allow crossover among topologies, applying speciation (the evolution of species) to preserve innovations, and developing topologies incrementally from simple initial structures ("</a:t>
            </a:r>
            <a:r>
              <a:rPr lang="en-US" dirty="0" err="1">
                <a:effectLst/>
              </a:rPr>
              <a:t>complexifying</a:t>
            </a:r>
            <a:r>
              <a:rPr lang="en-US" dirty="0">
                <a:effectLst/>
              </a:rPr>
              <a:t>"). -Wiki</a:t>
            </a:r>
            <a:endParaRPr lang="en-US" dirty="0"/>
          </a:p>
          <a:p>
            <a:endParaRPr lang="en-US" dirty="0"/>
          </a:p>
          <a:p>
            <a:r>
              <a:rPr lang="en-US" dirty="0">
                <a:effectLst/>
              </a:rPr>
              <a:t>“evolves both the connection weights and connection topologies of ANNs simultaneously” [11]</a:t>
            </a:r>
          </a:p>
          <a:p>
            <a:r>
              <a:rPr lang="en-US" dirty="0">
                <a:effectLst/>
              </a:rPr>
              <a:t>“A NEAT individual consists of a series of connection status genes. Each gene represents the connection status of two neurons.” [11]</a:t>
            </a:r>
          </a:p>
          <a:p>
            <a:endParaRPr lang="en-US" dirty="0"/>
          </a:p>
        </p:txBody>
      </p:sp>
    </p:spTree>
    <p:extLst>
      <p:ext uri="{BB962C8B-B14F-4D97-AF65-F5344CB8AC3E}">
        <p14:creationId xmlns:p14="http://schemas.microsoft.com/office/powerpoint/2010/main" val="387273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489</TotalTime>
  <Words>778</Words>
  <Application>Microsoft Macintosh PowerPoint</Application>
  <PresentationFormat>Widescreen</PresentationFormat>
  <Paragraphs>131</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Century Gothic</vt:lpstr>
      <vt:lpstr>Mesh</vt:lpstr>
      <vt:lpstr>Derek Grove   Senior Research</vt:lpstr>
      <vt:lpstr>Topic Description</vt:lpstr>
      <vt:lpstr>Primary Objective</vt:lpstr>
      <vt:lpstr>Neural Network Diagrams </vt:lpstr>
      <vt:lpstr>Specific Neural net Quotes</vt:lpstr>
      <vt:lpstr>Basic Genetic Algorithm</vt:lpstr>
      <vt:lpstr>Genetic Alg Quotes</vt:lpstr>
      <vt:lpstr>BASIC ALG Diagram</vt:lpstr>
      <vt:lpstr>NEAT</vt:lpstr>
      <vt:lpstr>Algorithms: supports neat section</vt:lpstr>
      <vt:lpstr>NEAT </vt:lpstr>
      <vt:lpstr>Experiment Design/Time</vt:lpstr>
      <vt:lpstr>Specific Neural net Ref’s</vt:lpstr>
      <vt:lpstr>References(Using):</vt:lpstr>
      <vt:lpstr>References(using)</vt:lpstr>
      <vt:lpstr>References(Using) Continued:</vt:lpstr>
      <vt:lpstr>References(Using) Continued:</vt:lpstr>
      <vt:lpstr>References(Using)</vt:lpstr>
      <vt:lpstr>Deprecated Items(This point forward)</vt:lpstr>
      <vt:lpstr>References(OLD) CoNTINUED:</vt:lpstr>
      <vt:lpstr>References(NOT Using) Continued:</vt:lpstr>
      <vt:lpstr>References(NOT Using) ContinueD:</vt:lpstr>
      <vt:lpstr>References(Not USing) Continued:</vt:lpstr>
      <vt:lpstr>References(NOT Using) Continued:</vt:lpstr>
      <vt:lpstr>References(NOT Using) Continued:</vt:lpstr>
      <vt:lpstr>References(NOT Using) Continued:</vt:lpstr>
      <vt:lpstr>References(NOT Using) Continued:</vt:lpstr>
      <vt:lpstr>References(NOT Using) Continued:</vt:lpstr>
      <vt:lpstr>ALGORITHMS (Deprecated)</vt:lpstr>
      <vt:lpstr>Algorithms (Deprecated)</vt:lpstr>
      <vt:lpstr>References (DEPRECATED):</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Derek Grove   Senior Research</dc:title>
  <dc:creator>Microsoft Office User</dc:creator>
  <cp:lastModifiedBy>Microsoft Office User</cp:lastModifiedBy>
  <cp:revision>14</cp:revision>
  <dcterms:created xsi:type="dcterms:W3CDTF">2018-03-01T15:03:06Z</dcterms:created>
  <dcterms:modified xsi:type="dcterms:W3CDTF">2018-09-21T16:58:16Z</dcterms:modified>
</cp:coreProperties>
</file>