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80" r:id="rId6"/>
    <p:sldId id="281" r:id="rId7"/>
    <p:sldId id="282" r:id="rId8"/>
    <p:sldId id="283" r:id="rId9"/>
    <p:sldId id="289" r:id="rId10"/>
    <p:sldId id="290" r:id="rId11"/>
    <p:sldId id="261" r:id="rId12"/>
    <p:sldId id="284" r:id="rId13"/>
    <p:sldId id="285" r:id="rId14"/>
    <p:sldId id="286" r:id="rId15"/>
    <p:sldId id="287" r:id="rId16"/>
    <p:sldId id="259" r:id="rId17"/>
    <p:sldId id="288" r:id="rId18"/>
    <p:sldId id="272" r:id="rId19"/>
    <p:sldId id="274" r:id="rId20"/>
    <p:sldId id="292" r:id="rId21"/>
    <p:sldId id="277" r:id="rId22"/>
    <p:sldId id="278" r:id="rId23"/>
    <p:sldId id="276" r:id="rId24"/>
    <p:sldId id="291" r:id="rId25"/>
    <p:sldId id="263" r:id="rId26"/>
    <p:sldId id="294" r:id="rId27"/>
    <p:sldId id="264" r:id="rId28"/>
    <p:sldId id="265" r:id="rId29"/>
    <p:sldId id="267" r:id="rId30"/>
    <p:sldId id="268" r:id="rId31"/>
    <p:sldId id="298" r:id="rId32"/>
    <p:sldId id="297" r:id="rId33"/>
    <p:sldId id="299" r:id="rId34"/>
    <p:sldId id="279" r:id="rId35"/>
    <p:sldId id="269" r:id="rId36"/>
    <p:sldId id="270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/>
    <p:restoredTop sz="55643"/>
  </p:normalViewPr>
  <p:slideViewPr>
    <p:cSldViewPr snapToGrid="0" snapToObjects="1">
      <p:cViewPr varScale="1">
        <p:scale>
          <a:sx n="45" d="100"/>
          <a:sy n="45" d="100"/>
        </p:scale>
        <p:origin x="1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1DB6-12F6-0945-93C0-8949C9E5EA5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4B056-3340-D849-B115-7AADE5A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could be a machine that recognizes hand written numbers</a:t>
            </a:r>
          </a:p>
          <a:p>
            <a:endParaRPr lang="en-US" dirty="0"/>
          </a:p>
          <a:p>
            <a:r>
              <a:rPr lang="en-US" dirty="0"/>
              <a:t>Input: pixels with each value set as the gray scale value</a:t>
            </a:r>
          </a:p>
          <a:p>
            <a:endParaRPr lang="en-US" dirty="0"/>
          </a:p>
          <a:p>
            <a:r>
              <a:rPr lang="en-US" dirty="0"/>
              <a:t>Hidden layers: layer that would recognize/separate different parts of the numbers out such as the loops in an 8</a:t>
            </a:r>
          </a:p>
          <a:p>
            <a:endParaRPr lang="en-US" dirty="0"/>
          </a:p>
          <a:p>
            <a:r>
              <a:rPr lang="en-US" dirty="0"/>
              <a:t>Output Layer: the number 0 - 9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basic building blocks as the genes are in the genetic algorithm</a:t>
            </a:r>
          </a:p>
          <a:p>
            <a:endParaRPr lang="en-US" dirty="0"/>
          </a:p>
          <a:p>
            <a:r>
              <a:rPr lang="en-US" dirty="0"/>
              <a:t>Node genes are genes that represent nodes in the network</a:t>
            </a:r>
          </a:p>
          <a:p>
            <a:r>
              <a:rPr lang="en-US" dirty="0"/>
              <a:t>	Made up of:</a:t>
            </a:r>
          </a:p>
          <a:p>
            <a:r>
              <a:rPr lang="en-US" dirty="0"/>
              <a:t>			1. Node Number</a:t>
            </a:r>
          </a:p>
          <a:p>
            <a:r>
              <a:rPr lang="en-US" dirty="0"/>
              <a:t>			2. Type: Sensor/Input, Hidden, Output</a:t>
            </a:r>
          </a:p>
          <a:p>
            <a:endParaRPr lang="en-US" dirty="0"/>
          </a:p>
          <a:p>
            <a:r>
              <a:rPr lang="en-US" dirty="0"/>
              <a:t>Connection genes are genes that represent the connections paths in the network</a:t>
            </a:r>
          </a:p>
          <a:p>
            <a:r>
              <a:rPr lang="en-US" dirty="0"/>
              <a:t>	Made up of:</a:t>
            </a:r>
          </a:p>
          <a:p>
            <a:r>
              <a:rPr lang="en-US" dirty="0"/>
              <a:t>			1. Node in</a:t>
            </a:r>
          </a:p>
          <a:p>
            <a:r>
              <a:rPr lang="en-US" dirty="0"/>
              <a:t>			2. Node out</a:t>
            </a:r>
          </a:p>
          <a:p>
            <a:r>
              <a:rPr lang="en-US" dirty="0"/>
              <a:t>			3. The weight of the connection</a:t>
            </a:r>
          </a:p>
          <a:p>
            <a:r>
              <a:rPr lang="en-US" dirty="0"/>
              <a:t>			4. enabled or disabled 			- disabled if there is no direct path/ other nodes make up for it</a:t>
            </a:r>
          </a:p>
          <a:p>
            <a:r>
              <a:rPr lang="en-US" dirty="0"/>
              <a:t>			5. Innovation number			- used for cross-over</a:t>
            </a:r>
          </a:p>
          <a:p>
            <a:endParaRPr lang="en-US" dirty="0"/>
          </a:p>
          <a:p>
            <a:r>
              <a:rPr lang="en-US" dirty="0"/>
              <a:t>The genes all combined represent what we considered a chromosome or individual in the base 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Backpropagation is not used in NEAT***  </a:t>
            </a:r>
          </a:p>
          <a:p>
            <a:r>
              <a:rPr lang="en-US" dirty="0"/>
              <a:t>	It instead relies on the evolution of these networks via the mutations</a:t>
            </a:r>
          </a:p>
          <a:p>
            <a:endParaRPr lang="en-US" dirty="0"/>
          </a:p>
          <a:p>
            <a:r>
              <a:rPr lang="en-US" dirty="0"/>
              <a:t>More complicated than vanilla GA but the basis for change in NEAT</a:t>
            </a:r>
          </a:p>
          <a:p>
            <a:endParaRPr lang="en-US" dirty="0"/>
          </a:p>
          <a:p>
            <a:r>
              <a:rPr lang="en-US" dirty="0"/>
              <a:t>Add connection randomly creates a new connection gene between two previously unconnected nodes and adds it to the network</a:t>
            </a:r>
          </a:p>
          <a:p>
            <a:endParaRPr lang="en-US" dirty="0"/>
          </a:p>
          <a:p>
            <a:r>
              <a:rPr lang="en-US" dirty="0"/>
              <a:t>Add node randomly splits an existing connection and creates a node gene. </a:t>
            </a:r>
          </a:p>
          <a:p>
            <a:r>
              <a:rPr lang="en-US" dirty="0"/>
              <a:t>	-the old connection is disabled and two new connections/connection genes are added to the genome</a:t>
            </a:r>
          </a:p>
          <a:p>
            <a:r>
              <a:rPr lang="en-US" dirty="0"/>
              <a:t>	-the connection between the first node and the new node is given a weight of one and the new node to the second is </a:t>
            </a:r>
          </a:p>
          <a:p>
            <a:r>
              <a:rPr lang="en-US" dirty="0"/>
              <a:t>		given the deleted connection’s original weight</a:t>
            </a:r>
          </a:p>
          <a:p>
            <a:endParaRPr lang="en-US" dirty="0"/>
          </a:p>
          <a:p>
            <a:r>
              <a:rPr lang="en-US" dirty="0"/>
              <a:t>Change connection weight-  weights of a connection randomly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used in basic neuro evolution</a:t>
            </a:r>
          </a:p>
          <a:p>
            <a:endParaRPr lang="en-US" dirty="0"/>
          </a:p>
          <a:p>
            <a:r>
              <a:rPr lang="en-US" dirty="0"/>
              <a:t>Most like will use the first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time a new gene appears via a mutation, it is marked with an innovation number which is then incremented</a:t>
            </a:r>
          </a:p>
          <a:p>
            <a:r>
              <a:rPr lang="en-US" dirty="0"/>
              <a:t>	-represents the chronology of the network</a:t>
            </a:r>
          </a:p>
          <a:p>
            <a:endParaRPr lang="en-US" dirty="0"/>
          </a:p>
          <a:p>
            <a:r>
              <a:rPr lang="en-US" dirty="0"/>
              <a:t>Just as in plain GA, each network is given a fitness scoring based on its performance</a:t>
            </a:r>
          </a:p>
          <a:p>
            <a:endParaRPr lang="en-US" dirty="0"/>
          </a:p>
          <a:p>
            <a:r>
              <a:rPr lang="en-US" dirty="0"/>
              <a:t>Crossover of two parents line up the innovation numbers</a:t>
            </a:r>
          </a:p>
          <a:p>
            <a:r>
              <a:rPr lang="en-US" dirty="0"/>
              <a:t>	- genes that match are randomly chosen to move to the child network</a:t>
            </a:r>
          </a:p>
          <a:p>
            <a:r>
              <a:rPr lang="en-US" dirty="0"/>
              <a:t>	- if they do not match, the genes are inherited from the more fit parent</a:t>
            </a:r>
          </a:p>
          <a:p>
            <a:r>
              <a:rPr lang="en-US" dirty="0"/>
              <a:t>	- if they are of equal fitness, the genes are randomly selected to be inherited </a:t>
            </a:r>
          </a:p>
          <a:p>
            <a:endParaRPr lang="en-US" dirty="0"/>
          </a:p>
          <a:p>
            <a:r>
              <a:rPr lang="en-US" dirty="0"/>
              <a:t>	disjoint: inside other parents innovation range</a:t>
            </a:r>
          </a:p>
          <a:p>
            <a:r>
              <a:rPr lang="en-US" dirty="0"/>
              <a:t>	excess: outside other parents innovation range	</a:t>
            </a:r>
          </a:p>
          <a:p>
            <a:endParaRPr lang="en-US" dirty="0"/>
          </a:p>
          <a:p>
            <a:r>
              <a:rPr lang="en-US" dirty="0"/>
              <a:t>Disabled genes may become active again</a:t>
            </a:r>
          </a:p>
          <a:p>
            <a:endParaRPr lang="en-US" dirty="0"/>
          </a:p>
          <a:p>
            <a:r>
              <a:rPr lang="en-US" dirty="0"/>
              <a:t>Reproduce by eliminating lowest members of species</a:t>
            </a:r>
          </a:p>
          <a:p>
            <a:r>
              <a:rPr lang="en-US" dirty="0"/>
              <a:t>Entire population is then replaced by the remaining members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 FOR SPECIATION: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smaller structures optimize faster than larger structures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adding nodes and connections usually initially decreases the fitness of the network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recently modified structures have smaller change of survival even thought they might have key solutions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divide the population into species based on topological similarity which is based on the innovation numbers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Compatibility distance: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Lowercase delta means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 is number of excess genes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D is number of disjoint genes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 is the average weight differences of the matching genes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c123 adjust the importance of the different factors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N is the number of genes in the larger network but can be 1 if both are small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 network’s distance to a randomly chosen member of the species is less than delta, it is placed in that species.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individual is placed into first species where this is satisfied so no individual is in more than 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an individual is not compatible with any, a new species is created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 given genome g in the current generation is placed in the first species in which g is compatible with the representative genome of that species…if g is not compatible with any existing species, a new species is created with g as its representative [8]”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Organisms must share fitness with their niche so that one species doesn’t grow too large and take over </a:t>
            </a:r>
          </a:p>
          <a:p>
            <a:endParaRPr lang="en-US" dirty="0"/>
          </a:p>
          <a:p>
            <a:r>
              <a:rPr lang="en-US" dirty="0"/>
              <a:t>Adjusted fitness is calculated according to an individuals distance from every other individual in the population</a:t>
            </a:r>
          </a:p>
          <a:p>
            <a:endParaRPr lang="en-US" dirty="0"/>
          </a:p>
          <a:p>
            <a:r>
              <a:rPr lang="en-US" dirty="0"/>
              <a:t>	f prime </a:t>
            </a:r>
            <a:r>
              <a:rPr lang="en-US" dirty="0" err="1"/>
              <a:t>i</a:t>
            </a:r>
            <a:r>
              <a:rPr lang="en-US" dirty="0"/>
              <a:t> = adjusted fitness of individual I</a:t>
            </a:r>
          </a:p>
          <a:p>
            <a:r>
              <a:rPr lang="en-US" dirty="0"/>
              <a:t>	j = is some other individual</a:t>
            </a:r>
          </a:p>
          <a:p>
            <a:r>
              <a:rPr lang="en-US" dirty="0"/>
              <a:t>	</a:t>
            </a:r>
            <a:r>
              <a:rPr lang="en-US" dirty="0" err="1"/>
              <a:t>sh</a:t>
            </a:r>
            <a:r>
              <a:rPr lang="en-US" dirty="0"/>
              <a:t>(distance(I, j)) is set to zero when distance is above threshold and 1 elsewise</a:t>
            </a:r>
          </a:p>
          <a:p>
            <a:r>
              <a:rPr lang="en-US" dirty="0"/>
              <a:t>	So naturally the summation reduces to the number of individuals in the same species as I</a:t>
            </a:r>
          </a:p>
          <a:p>
            <a:endParaRPr lang="en-US" dirty="0"/>
          </a:p>
          <a:p>
            <a:r>
              <a:rPr lang="en-US" dirty="0"/>
              <a:t>Species are assigned a different number of offspring based on the proportion of the sum of adjusted fitness of its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Basics: </a:t>
            </a:r>
          </a:p>
          <a:p>
            <a:r>
              <a:rPr lang="en-US" dirty="0"/>
              <a:t>		World built of many different types of blocks</a:t>
            </a:r>
          </a:p>
          <a:p>
            <a:r>
              <a:rPr lang="en-US" dirty="0"/>
              <a:t>		Can be broken down to gather resources or built up to create structures</a:t>
            </a:r>
          </a:p>
          <a:p>
            <a:r>
              <a:rPr lang="en-US" dirty="0"/>
              <a:t>		Resources can be used to craft items that further enhance the game experience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Experimentation Purposes:</a:t>
            </a:r>
          </a:p>
          <a:p>
            <a:endParaRPr lang="en-US" dirty="0"/>
          </a:p>
          <a:p>
            <a:r>
              <a:rPr lang="en-US" dirty="0"/>
              <a:t>		Customizable world</a:t>
            </a:r>
          </a:p>
          <a:p>
            <a:r>
              <a:rPr lang="en-US" dirty="0"/>
              <a:t>			- environment size</a:t>
            </a:r>
          </a:p>
          <a:p>
            <a:r>
              <a:rPr lang="en-US" dirty="0"/>
              <a:t>			- resource amounts/locations</a:t>
            </a:r>
          </a:p>
          <a:p>
            <a:r>
              <a:rPr lang="en-US" dirty="0"/>
              <a:t>			- lots of basic open source bots to work off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4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7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Network type</a:t>
            </a:r>
          </a:p>
          <a:p>
            <a:r>
              <a:rPr lang="en-US" dirty="0"/>
              <a:t>	-not really used that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change environment size to be just two sizes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0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per environment/zombie pairing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sum many times with the sigmoid activation function which maps to values of  0 to 1</a:t>
            </a:r>
          </a:p>
          <a:p>
            <a:endParaRPr lang="en-US" dirty="0"/>
          </a:p>
          <a:p>
            <a:r>
              <a:rPr lang="en-US" dirty="0"/>
              <a:t>	Takes values of previous nodes(activations) and values of the connection weights plus a bias</a:t>
            </a:r>
          </a:p>
          <a:p>
            <a:endParaRPr lang="en-US" dirty="0"/>
          </a:p>
          <a:p>
            <a:r>
              <a:rPr lang="en-US" dirty="0"/>
              <a:t>	a1 = W x a0 + b</a:t>
            </a:r>
          </a:p>
          <a:p>
            <a:endParaRPr lang="en-US" dirty="0"/>
          </a:p>
          <a:p>
            <a:r>
              <a:rPr lang="en-US" dirty="0"/>
              <a:t>Back to handwritten numbers example: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Receive the grayscale weights and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 on next slide...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COST function: add up the squares of differences between trash outputs and what you want them to have</a:t>
            </a:r>
          </a:p>
          <a:p>
            <a:endParaRPr lang="en-US" dirty="0"/>
          </a:p>
          <a:p>
            <a:r>
              <a:rPr lang="en-US" dirty="0"/>
              <a:t>	sum is small when the network is confident in its classification, large if not</a:t>
            </a:r>
          </a:p>
          <a:p>
            <a:r>
              <a:rPr lang="en-US" dirty="0"/>
              <a:t>	Average of all training examples is measure of the network</a:t>
            </a:r>
          </a:p>
          <a:p>
            <a:endParaRPr lang="en-US" dirty="0"/>
          </a:p>
          <a:p>
            <a:r>
              <a:rPr lang="en-US" dirty="0"/>
              <a:t>Backpropagation- algorithm to determine how to nudge weights and bias’s of the network to create the most rapid decrease in the cost for one training example</a:t>
            </a:r>
          </a:p>
          <a:p>
            <a:r>
              <a:rPr lang="en-US" dirty="0"/>
              <a:t>	-gradient decent is doing this over all of the training examples, mini batches is more efficient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times in computer science, we represent the genes as binary so 0 and 1</a:t>
            </a:r>
          </a:p>
          <a:p>
            <a:r>
              <a:rPr lang="en-US" dirty="0"/>
              <a:t>	-our robotics example we used basic movements</a:t>
            </a:r>
          </a:p>
          <a:p>
            <a:endParaRPr lang="en-US" dirty="0"/>
          </a:p>
          <a:p>
            <a:r>
              <a:rPr lang="en-US" dirty="0"/>
              <a:t>Chromosome using binary would be a string such as 010101101</a:t>
            </a:r>
          </a:p>
          <a:p>
            <a:r>
              <a:rPr lang="en-US" dirty="0"/>
              <a:t>	- robotics an individual or solution or chromosome, was a sequence of basic movements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Binary- randomized strings</a:t>
            </a:r>
          </a:p>
          <a:p>
            <a:endParaRPr lang="en-US" dirty="0"/>
          </a:p>
          <a:p>
            <a:r>
              <a:rPr lang="en-US" dirty="0"/>
              <a:t>Robotics- randomized sets of directions/movements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Binary- say you’re looking for all 1’s in a string</a:t>
            </a:r>
          </a:p>
          <a:p>
            <a:r>
              <a:rPr lang="en-US" dirty="0"/>
              <a:t>	an individual of 110111 would have a higher fitness score than 000000</a:t>
            </a:r>
          </a:p>
          <a:p>
            <a:endParaRPr lang="en-US" dirty="0"/>
          </a:p>
          <a:p>
            <a:r>
              <a:rPr lang="en-US" dirty="0"/>
              <a:t>Robotics- we generally used how much distance it moved towards the exit of the maze</a:t>
            </a:r>
          </a:p>
          <a:p>
            <a:endParaRPr lang="en-US" dirty="0"/>
          </a:p>
          <a:p>
            <a:r>
              <a:rPr lang="en-US" dirty="0"/>
              <a:t>Once initial population is scored…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select two strings with all zeros to proceed with and be the basis for the next population, you will only get more strings of zeros when bred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0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ways of changing the population</a:t>
            </a:r>
          </a:p>
          <a:p>
            <a:endParaRPr lang="en-US" dirty="0"/>
          </a:p>
          <a:p>
            <a:r>
              <a:rPr lang="en-US" dirty="0"/>
              <a:t>Crossover:</a:t>
            </a:r>
          </a:p>
          <a:p>
            <a:r>
              <a:rPr lang="en-US" dirty="0"/>
              <a:t>	Binary: You could pick a spot in the string, say the fourth digit, and swap everything that follows between parent 1 and parent 2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Robotics: Swapping out </a:t>
            </a:r>
          </a:p>
          <a:p>
            <a:endParaRPr lang="en-US" dirty="0"/>
          </a:p>
          <a:p>
            <a:r>
              <a:rPr lang="en-US" dirty="0"/>
              <a:t>Mutation:</a:t>
            </a:r>
          </a:p>
          <a:p>
            <a:r>
              <a:rPr lang="en-US" dirty="0"/>
              <a:t>	Binary: pick a digit or two and flip the bits so zero to one and one to zeros</a:t>
            </a:r>
          </a:p>
          <a:p>
            <a:endParaRPr lang="en-US" dirty="0"/>
          </a:p>
          <a:p>
            <a:r>
              <a:rPr lang="en-US" dirty="0"/>
              <a:t>	Robotics: just picked a movement direction and randomly replaced it </a:t>
            </a:r>
          </a:p>
          <a:p>
            <a:endParaRPr lang="en-US" dirty="0"/>
          </a:p>
          <a:p>
            <a:r>
              <a:rPr lang="en-US" dirty="0"/>
              <a:t>May bring some of old population through to the next generation</a:t>
            </a:r>
          </a:p>
          <a:p>
            <a:endParaRPr lang="en-US" dirty="0"/>
          </a:p>
          <a:p>
            <a:r>
              <a:rPr lang="en-US" dirty="0"/>
              <a:t>Convergence: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produce offspring which are significantly different from the previous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not want to use a quote here but it summed everything up pretty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4B056-3340-D849-B115-7AADE5A437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F0A2-5979-2841-A592-8CB805A96498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A3DC-2898-4048-8B04-00A24AE7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9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584-7A55-F746-A5D1-2E90E917B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the performance of the NEAT algorithm in Minecraft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AFB69-E870-3242-A06E-2CD6286F5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Derek Grove</a:t>
            </a:r>
          </a:p>
        </p:txBody>
      </p:sp>
    </p:spTree>
    <p:extLst>
      <p:ext uri="{BB962C8B-B14F-4D97-AF65-F5344CB8AC3E}">
        <p14:creationId xmlns:p14="http://schemas.microsoft.com/office/powerpoint/2010/main" val="388284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946E-5DF6-0A47-813C-C9FA06B0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Functions/Rules/Training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EF85-8F90-834B-A908-7B1F4CB6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Activation Function- converts the input signals from previous neurons to an output signal for the next layer</a:t>
            </a:r>
          </a:p>
          <a:p>
            <a:pPr marL="0" indent="0">
              <a:buNone/>
            </a:pPr>
            <a:r>
              <a:rPr lang="en-US" dirty="0"/>
              <a:t>Training – teaching the network to output the correct values</a:t>
            </a:r>
          </a:p>
          <a:p>
            <a:pPr marL="0" indent="0">
              <a:buNone/>
            </a:pPr>
            <a:r>
              <a:rPr lang="en-US" dirty="0"/>
              <a:t>Cost- used to measure the “correctness” of the network</a:t>
            </a:r>
          </a:p>
          <a:p>
            <a:pPr marL="0" indent="0">
              <a:buNone/>
            </a:pPr>
            <a:r>
              <a:rPr lang="en-US" dirty="0"/>
              <a:t>Learning Rules- way to modify the weights of the network to attain a desired output (minimizing a cost function) </a:t>
            </a:r>
          </a:p>
          <a:p>
            <a:pPr marL="0" indent="0">
              <a:buNone/>
            </a:pPr>
            <a:r>
              <a:rPr lang="en-US" dirty="0"/>
              <a:t>	-Backpropagation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232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368D-98BE-CF4A-9E3F-4FE7069C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D1F-FFAC-D441-9CCE-92DA9A3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Genes/Chromosomes</a:t>
            </a:r>
          </a:p>
          <a:p>
            <a:endParaRPr lang="en-US" dirty="0"/>
          </a:p>
          <a:p>
            <a:r>
              <a:rPr lang="en-US" dirty="0"/>
              <a:t>Population/Generation</a:t>
            </a:r>
          </a:p>
          <a:p>
            <a:endParaRPr lang="en-US" dirty="0"/>
          </a:p>
          <a:p>
            <a:r>
              <a:rPr lang="en-US" dirty="0"/>
              <a:t>Fitness Function/Selection</a:t>
            </a:r>
          </a:p>
          <a:p>
            <a:endParaRPr lang="en-US" dirty="0"/>
          </a:p>
          <a:p>
            <a:r>
              <a:rPr lang="en-US" dirty="0"/>
              <a:t>Crossover/Mutation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C3CAA-2FAD-B046-A72E-DF799F1D306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1" y="0"/>
            <a:ext cx="612913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A71F1-4AC9-9E42-AD60-29AA4076E554}"/>
              </a:ext>
            </a:extLst>
          </p:cNvPr>
          <p:cNvSpPr txBox="1"/>
          <p:nvPr/>
        </p:nvSpPr>
        <p:spPr>
          <a:xfrm>
            <a:off x="5445760" y="61769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9060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C0B2-70AE-6D48-A4C0-E3FB98B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Genes/Chromosomes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246F-A741-AC4D-9781-D586E5FF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Genes are a group of parameters or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Chromosomes are a sequence of genes that create a solution</a:t>
            </a:r>
          </a:p>
          <a:p>
            <a:pPr marL="0" indent="0">
              <a:buNone/>
            </a:pPr>
            <a:r>
              <a:rPr lang="en-US" dirty="0"/>
              <a:t>	-often thought of as an individual </a:t>
            </a:r>
          </a:p>
        </p:txBody>
      </p:sp>
    </p:spTree>
    <p:extLst>
      <p:ext uri="{BB962C8B-B14F-4D97-AF65-F5344CB8AC3E}">
        <p14:creationId xmlns:p14="http://schemas.microsoft.com/office/powerpoint/2010/main" val="31396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6FF6-7F81-2540-B103-32AAEDA6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Population/Generation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2FA8-C1E1-3343-A6FA-B14BCE07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set of all solutions/individuals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 population many times randomly generated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Generations refer to the iterative sets of newly created offspring</a:t>
            </a:r>
          </a:p>
        </p:txBody>
      </p:sp>
    </p:spTree>
    <p:extLst>
      <p:ext uri="{BB962C8B-B14F-4D97-AF65-F5344CB8AC3E}">
        <p14:creationId xmlns:p14="http://schemas.microsoft.com/office/powerpoint/2010/main" val="246568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98AE-1DB8-AF41-8A0D-00F0C584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Function/Selection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1C12-AF08-AE4C-A34E-B1A2FAD6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to score individuals based on how close their solution is to solving the given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individuals with higher fitness values to pass on their genes</a:t>
            </a:r>
          </a:p>
          <a:p>
            <a:pPr marL="0" indent="0">
              <a:buNone/>
            </a:pPr>
            <a:r>
              <a:rPr lang="en-US" dirty="0"/>
              <a:t>	-referred to as the parents</a:t>
            </a:r>
          </a:p>
        </p:txBody>
      </p:sp>
    </p:spTree>
    <p:extLst>
      <p:ext uri="{BB962C8B-B14F-4D97-AF65-F5344CB8AC3E}">
        <p14:creationId xmlns:p14="http://schemas.microsoft.com/office/powerpoint/2010/main" val="264378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F9A-3402-B94A-B948-F46E0E3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Crossover/Mutation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E467-86E3-3940-9AB9-1D386337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Crossover/Breeding involves taking genes from each of the parents and combining/exchanging to create a new individual/solution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Mutation involves modifying 1 to N genes of an individual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used to create the next generation of offspring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loop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38288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DF6-109C-EC4B-8C3A-07479F96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A7AE-73F5-B144-A6A7-A6863066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Neuro-Evolution of Augmenting Topologies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 pool of neural networks as the population of a genetic algorithm and searching through that pool of behaviors for a network that performs well for a given task”[6]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Essentially a GA where each network is an individual</a:t>
            </a:r>
          </a:p>
        </p:txBody>
      </p:sp>
    </p:spTree>
    <p:extLst>
      <p:ext uri="{BB962C8B-B14F-4D97-AF65-F5344CB8AC3E}">
        <p14:creationId xmlns:p14="http://schemas.microsoft.com/office/powerpoint/2010/main" val="348615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9FC-102F-FA45-AF1B-D6E2203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E097-D44B-2C4F-9181-BA220D09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Genomes</a:t>
            </a:r>
          </a:p>
          <a:p>
            <a:endParaRPr lang="en-US" dirty="0"/>
          </a:p>
          <a:p>
            <a:r>
              <a:rPr lang="en-US" dirty="0"/>
              <a:t>Mutations</a:t>
            </a:r>
          </a:p>
          <a:p>
            <a:endParaRPr lang="en-US" dirty="0"/>
          </a:p>
          <a:p>
            <a:r>
              <a:rPr lang="en-US" dirty="0"/>
              <a:t>Crossover</a:t>
            </a:r>
          </a:p>
          <a:p>
            <a:endParaRPr lang="en-US" dirty="0"/>
          </a:p>
          <a:p>
            <a:r>
              <a:rPr lang="en-US" dirty="0"/>
              <a:t>Speciation</a:t>
            </a:r>
          </a:p>
        </p:txBody>
      </p:sp>
    </p:spTree>
    <p:extLst>
      <p:ext uri="{BB962C8B-B14F-4D97-AF65-F5344CB8AC3E}">
        <p14:creationId xmlns:p14="http://schemas.microsoft.com/office/powerpoint/2010/main" val="105351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AA2A-F0F7-1240-B55E-16167710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Genomes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22958F-C043-CC48-A4A7-37100C6066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57" y="0"/>
            <a:ext cx="9866243" cy="4909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72104-86FD-D349-A010-EDF5C6C92583}"/>
              </a:ext>
            </a:extLst>
          </p:cNvPr>
          <p:cNvSpPr txBox="1"/>
          <p:nvPr/>
        </p:nvSpPr>
        <p:spPr>
          <a:xfrm>
            <a:off x="337932" y="4909930"/>
            <a:ext cx="5565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types:</a:t>
            </a:r>
          </a:p>
          <a:p>
            <a:r>
              <a:rPr lang="en-US" sz="2800" dirty="0"/>
              <a:t>	Node Genes</a:t>
            </a:r>
          </a:p>
          <a:p>
            <a:r>
              <a:rPr lang="en-US" sz="2800" dirty="0"/>
              <a:t>	Connection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6F656-2FB7-DB42-A8C4-BCFF458CCB40}"/>
              </a:ext>
            </a:extLst>
          </p:cNvPr>
          <p:cNvSpPr txBox="1"/>
          <p:nvPr/>
        </p:nvSpPr>
        <p:spPr>
          <a:xfrm>
            <a:off x="11562080" y="50484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88668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3A54-3AA8-7641-BA79-A289B51E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700"/>
            <a:ext cx="10515600" cy="1325563"/>
          </a:xfrm>
        </p:spPr>
        <p:txBody>
          <a:bodyPr/>
          <a:lstStyle/>
          <a:p>
            <a:r>
              <a:rPr lang="en-US" dirty="0"/>
              <a:t>Mutations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D4D1C-5BF1-CF48-A0C3-67EE89D5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3"/>
          <a:stretch/>
        </p:blipFill>
        <p:spPr>
          <a:xfrm>
            <a:off x="3916504" y="0"/>
            <a:ext cx="8275496" cy="5227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BE5C-6F88-CA47-BD52-1EF6801C5B4D}"/>
              </a:ext>
            </a:extLst>
          </p:cNvPr>
          <p:cNvSpPr txBox="1"/>
          <p:nvPr/>
        </p:nvSpPr>
        <p:spPr>
          <a:xfrm>
            <a:off x="580818" y="4915184"/>
            <a:ext cx="5979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options:</a:t>
            </a:r>
          </a:p>
          <a:p>
            <a:r>
              <a:rPr lang="en-US" sz="2400" dirty="0"/>
              <a:t>	Add Connection</a:t>
            </a:r>
          </a:p>
          <a:p>
            <a:r>
              <a:rPr lang="en-US" sz="2400" dirty="0"/>
              <a:t>	Add Node</a:t>
            </a:r>
          </a:p>
          <a:p>
            <a:r>
              <a:rPr lang="en-US" sz="2400" dirty="0"/>
              <a:t>	Change Connection 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6F3AE-164C-D041-AA48-790810D34C56}"/>
              </a:ext>
            </a:extLst>
          </p:cNvPr>
          <p:cNvSpPr txBox="1"/>
          <p:nvPr/>
        </p:nvSpPr>
        <p:spPr>
          <a:xfrm>
            <a:off x="11541760" y="530241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82130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743-02A4-8B47-B6A4-F4CB5E61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FFB5-1F4A-D241-81D0-C603A200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Will the NEAT algorithm produce an acceptable result when applied to a Minecraft bot? </a:t>
            </a:r>
          </a:p>
        </p:txBody>
      </p:sp>
    </p:spTree>
    <p:extLst>
      <p:ext uri="{BB962C8B-B14F-4D97-AF65-F5344CB8AC3E}">
        <p14:creationId xmlns:p14="http://schemas.microsoft.com/office/powerpoint/2010/main" val="43205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12FD-5832-B24E-9251-D5B42B38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Weight Change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63D2-545D-7D4D-B20C-80D3C97C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1. completely replace it with a new random value</a:t>
            </a:r>
          </a:p>
          <a:p>
            <a:pPr marL="0" indent="0" fontAlgn="base">
              <a:buNone/>
            </a:pPr>
            <a:r>
              <a:rPr lang="en-US" dirty="0"/>
              <a:t>2. change the weight by some percentage</a:t>
            </a:r>
          </a:p>
          <a:p>
            <a:pPr marL="0" indent="0" fontAlgn="base">
              <a:buNone/>
            </a:pPr>
            <a:r>
              <a:rPr lang="en-US" dirty="0"/>
              <a:t>3. add or subtract a random number between 0 and 1 to/from the weight.</a:t>
            </a:r>
          </a:p>
          <a:p>
            <a:pPr marL="0" indent="0" fontAlgn="base">
              <a:buNone/>
            </a:pPr>
            <a:r>
              <a:rPr lang="en-US" dirty="0"/>
              <a:t>4. Change the sign of a weight. </a:t>
            </a:r>
          </a:p>
          <a:p>
            <a:pPr marL="0" indent="0" fontAlgn="base">
              <a:buNone/>
            </a:pPr>
            <a:r>
              <a:rPr lang="en-US" dirty="0"/>
              <a:t>5. swap weights on a single neuron</a:t>
            </a:r>
          </a:p>
        </p:txBody>
      </p:sp>
    </p:spTree>
    <p:extLst>
      <p:ext uri="{BB962C8B-B14F-4D97-AF65-F5344CB8AC3E}">
        <p14:creationId xmlns:p14="http://schemas.microsoft.com/office/powerpoint/2010/main" val="20126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7758-C191-364D-BE56-BFBB083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9C8B-5EDD-1344-865E-D81F8B46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8" y="2055813"/>
            <a:ext cx="5262563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Global Innovation Variable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Fitness Score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Cross breeding Networks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AC2D-007C-D942-916B-56C4FF41F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0"/>
          <a:stretch/>
        </p:blipFill>
        <p:spPr>
          <a:xfrm>
            <a:off x="5383041" y="0"/>
            <a:ext cx="680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D6A6B-D8AA-7240-8C50-31E8CD4152AD}"/>
              </a:ext>
            </a:extLst>
          </p:cNvPr>
          <p:cNvSpPr txBox="1"/>
          <p:nvPr/>
        </p:nvSpPr>
        <p:spPr>
          <a:xfrm>
            <a:off x="4940291" y="62224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92498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3397-D331-A243-A2BD-747FADD0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7535-47D4-E846-AF3C-6254C8E5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4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networks are clustered so that they compete with their own niche instead of whole population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Competition/mating restricted to networks within the same species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new ideas to be given time to reach potential</a:t>
            </a:r>
          </a:p>
        </p:txBody>
      </p:sp>
    </p:spTree>
    <p:extLst>
      <p:ext uri="{BB962C8B-B14F-4D97-AF65-F5344CB8AC3E}">
        <p14:creationId xmlns:p14="http://schemas.microsoft.com/office/powerpoint/2010/main" val="33519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506-67EB-1E46-A5E6-47E77F04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2" y="202565"/>
            <a:ext cx="10515600" cy="1325563"/>
          </a:xfrm>
        </p:spPr>
        <p:txBody>
          <a:bodyPr/>
          <a:lstStyle/>
          <a:p>
            <a:r>
              <a:rPr lang="en-US" dirty="0"/>
              <a:t>Speciation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23B19E-08CD-824D-80C0-FD0108C38F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2282825"/>
            <a:ext cx="6177281" cy="191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26F7D-E585-F84B-A863-6BFC4263CA8E}"/>
              </a:ext>
            </a:extLst>
          </p:cNvPr>
          <p:cNvSpPr txBox="1"/>
          <p:nvPr/>
        </p:nvSpPr>
        <p:spPr>
          <a:xfrm>
            <a:off x="899160" y="2945477"/>
            <a:ext cx="438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Topological 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220F9-73F4-D04A-8321-1E55FF30FF80}"/>
              </a:ext>
            </a:extLst>
          </p:cNvPr>
          <p:cNvSpPr txBox="1"/>
          <p:nvPr/>
        </p:nvSpPr>
        <p:spPr>
          <a:xfrm>
            <a:off x="11155680" y="44297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96319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6179-2A48-BA42-9BD7-81273AE0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202565"/>
            <a:ext cx="10515600" cy="1325563"/>
          </a:xfrm>
        </p:spPr>
        <p:txBody>
          <a:bodyPr/>
          <a:lstStyle/>
          <a:p>
            <a:r>
              <a:rPr lang="en-US" dirty="0"/>
              <a:t>Speciation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564D-B8EA-6B40-89BD-514CD3CF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3107372"/>
            <a:ext cx="4709160" cy="138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Explicit fitness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C5423-AA3C-8B44-B39A-7500725AF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1969294"/>
            <a:ext cx="6512519" cy="183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24252-C087-DE42-91F2-414E8C5CC724}"/>
              </a:ext>
            </a:extLst>
          </p:cNvPr>
          <p:cNvSpPr txBox="1"/>
          <p:nvPr/>
        </p:nvSpPr>
        <p:spPr>
          <a:xfrm>
            <a:off x="391160" y="2025362"/>
            <a:ext cx="3585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Reproduction Mech.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C964E-120F-1F45-BC33-9058B2EB62CA}"/>
              </a:ext>
            </a:extLst>
          </p:cNvPr>
          <p:cNvSpPr txBox="1"/>
          <p:nvPr/>
        </p:nvSpPr>
        <p:spPr>
          <a:xfrm>
            <a:off x="11135360" y="42261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44258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3E2A-53E7-1A4E-A048-81E0092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156578"/>
            <a:ext cx="10515600" cy="1325563"/>
          </a:xfrm>
        </p:spPr>
        <p:txBody>
          <a:bodyPr/>
          <a:lstStyle/>
          <a:p>
            <a:r>
              <a:rPr lang="en-US" dirty="0"/>
              <a:t>Minecraft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D23D-158E-1E4C-BFB2-A3AC8CD8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2" y="2666373"/>
            <a:ext cx="8931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Game basics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it is a good choice for experimentation purposes?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C43D3-D786-AD40-84BB-E6A59D56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81" y="-1"/>
            <a:ext cx="8488420" cy="4491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983B1-676A-3949-B140-34B5215CA6FB}"/>
              </a:ext>
            </a:extLst>
          </p:cNvPr>
          <p:cNvSpPr txBox="1"/>
          <p:nvPr/>
        </p:nvSpPr>
        <p:spPr>
          <a:xfrm>
            <a:off x="11405937" y="44917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5447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E2A-6BA1-BA43-A1E3-36F66BF0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6E59-F614-1E41-8434-1498D8F7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308847"/>
            <a:ext cx="11707906" cy="508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(Built by Microsoft)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basic functionality such as moving, turning, attacking, block placement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custom environment creation</a:t>
            </a:r>
          </a:p>
          <a:p>
            <a:pPr marL="0" indent="0">
              <a:buNone/>
            </a:pPr>
            <a:r>
              <a:rPr lang="en-US" dirty="0"/>
              <a:t>	-can create a small flat world</a:t>
            </a:r>
          </a:p>
          <a:p>
            <a:pPr marL="0" indent="0">
              <a:buNone/>
            </a:pPr>
            <a:r>
              <a:rPr lang="en-US" dirty="0"/>
              <a:t>	-can draw primitive shapes out of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inventory manipulation and item equip/use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6EEB-84AA-964A-82D4-94B690C4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5" y="0"/>
            <a:ext cx="10515600" cy="1325563"/>
          </a:xfrm>
        </p:spPr>
        <p:txBody>
          <a:bodyPr/>
          <a:lstStyle/>
          <a:p>
            <a:r>
              <a:rPr lang="en-US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8DC6-2E95-6649-82A7-4168CCD4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055"/>
            <a:ext cx="10515600" cy="4943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Tools: Java Plugin with Eclipse</a:t>
            </a:r>
          </a:p>
          <a:p>
            <a:pPr marL="0" indent="0">
              <a:buNone/>
            </a:pPr>
            <a:r>
              <a:rPr lang="en-US" dirty="0"/>
              <a:t>	Project Malmo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Implement: NEAT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Place the bot equipped with a sword into environments with varying levels of zombies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Measure the survival time that the bot achieves</a:t>
            </a:r>
          </a:p>
          <a:p>
            <a:pPr marL="0" indent="0">
              <a:buNone/>
            </a:pPr>
            <a:r>
              <a:rPr lang="en-US" dirty="0"/>
              <a:t>Measure the amount of damage inflicted to enemies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4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E605-ECEF-0C4C-A408-D9C4A3BD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29C6-2363-4A4D-A86B-FF78C2C9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4257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measure the performance of a Minecraft bot’s(Malmo) ability to survive environments with varying levels of zombies using the </a:t>
            </a:r>
            <a:r>
              <a:rPr lang="en-US" dirty="0" err="1"/>
              <a:t>NeuroEvolution</a:t>
            </a:r>
            <a:r>
              <a:rPr lang="en-US" dirty="0"/>
              <a:t> of Augmenting Topologies (NEAT) algorithm. (1.5 person-weeks over one semester)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4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317B-EE8B-1041-8B76-0BD1484D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44379"/>
            <a:ext cx="10515600" cy="1325563"/>
          </a:xfrm>
        </p:spPr>
        <p:txBody>
          <a:bodyPr/>
          <a:lstStyle/>
          <a:p>
            <a:r>
              <a:rPr lang="en-US" dirty="0"/>
              <a:t>Goal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BD362-EFBF-6244-836B-9652F8B4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4" y="939359"/>
            <a:ext cx="9762781" cy="5652137"/>
          </a:xfrm>
        </p:spPr>
      </p:pic>
    </p:spTree>
    <p:extLst>
      <p:ext uri="{BB962C8B-B14F-4D97-AF65-F5344CB8AC3E}">
        <p14:creationId xmlns:p14="http://schemas.microsoft.com/office/powerpoint/2010/main" val="238739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6335-3F0E-5E48-8F31-08EF0744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Areas: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460C-2F45-FB49-B496-3DED0C22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Neural Network Basics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Genetic Algorithm Basics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NEAT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Minecraft</a:t>
            </a:r>
          </a:p>
        </p:txBody>
      </p:sp>
    </p:spTree>
    <p:extLst>
      <p:ext uri="{BB962C8B-B14F-4D97-AF65-F5344CB8AC3E}">
        <p14:creationId xmlns:p14="http://schemas.microsoft.com/office/powerpoint/2010/main" val="343320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7DF-E82D-274F-B921-BD1005F5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3503-EFAE-0741-8A1B-94E3C0A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 will obtain the highest score in the smallest period of time in the  environment with one zombie.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8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352E-43CD-4649-8F3C-C3D25A88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961B-EC49-AE4C-A6EC-F794F91D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607"/>
            <a:ext cx="10515600" cy="3120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Points of Measurement:</a:t>
            </a:r>
          </a:p>
          <a:p>
            <a:pPr marL="0" indent="0">
              <a:buNone/>
            </a:pPr>
            <a:r>
              <a:rPr lang="en-US" dirty="0"/>
              <a:t>	1. Time survived</a:t>
            </a:r>
          </a:p>
          <a:p>
            <a:pPr marL="0" indent="0">
              <a:buNone/>
            </a:pPr>
            <a:r>
              <a:rPr lang="en-US" dirty="0"/>
              <a:t>	2. Damage inflicted on enemy zombies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9B80-A464-664F-BBD4-6933044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C0B0-1405-F541-8500-058744A8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Fitness Function parameters:</a:t>
            </a:r>
          </a:p>
          <a:p>
            <a:pPr marL="0" indent="0">
              <a:buNone/>
            </a:pPr>
            <a:r>
              <a:rPr lang="en-US" dirty="0"/>
              <a:t>	1. w = each second survived</a:t>
            </a:r>
          </a:p>
          <a:p>
            <a:pPr marL="0" indent="0">
              <a:buNone/>
            </a:pPr>
            <a:r>
              <a:rPr lang="en-US" dirty="0"/>
              <a:t>	2. x = player hit a zombie</a:t>
            </a:r>
          </a:p>
          <a:p>
            <a:pPr marL="0" indent="0">
              <a:buNone/>
            </a:pPr>
            <a:r>
              <a:rPr lang="en-US" dirty="0"/>
              <a:t>	3. y = player killed zombie </a:t>
            </a:r>
          </a:p>
          <a:p>
            <a:pPr marL="0" indent="0">
              <a:buNone/>
            </a:pPr>
            <a:r>
              <a:rPr lang="en-US" dirty="0"/>
              <a:t>	4. z = zombie hits the player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= 1w + 20x + 50y - 100z</a:t>
            </a:r>
          </a:p>
          <a:p>
            <a:pPr marL="0" indent="0">
              <a:buNone/>
            </a:pPr>
            <a:r>
              <a:rPr lang="en-US" dirty="0"/>
              <a:t>		*likely will need tweaked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94C-8869-9F47-9BF9-72866F88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0BAD-4651-7446-AE8A-D8B080CF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852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measure how effective the NEAT algorithm actually is, create comparison players to score:</a:t>
            </a:r>
          </a:p>
          <a:p>
            <a:pPr marL="0" indent="0">
              <a:buNone/>
            </a:pPr>
            <a:r>
              <a:rPr lang="en-US" dirty="0"/>
              <a:t>	1. Random player: Button Mashing </a:t>
            </a:r>
          </a:p>
          <a:p>
            <a:pPr marL="0" indent="0">
              <a:buNone/>
            </a:pPr>
            <a:r>
              <a:rPr lang="en-US" dirty="0"/>
              <a:t>	2. Rule Based: (examples)</a:t>
            </a:r>
          </a:p>
          <a:p>
            <a:pPr marL="0" indent="0">
              <a:buNone/>
            </a:pPr>
            <a:r>
              <a:rPr lang="en-US" dirty="0"/>
              <a:t>			 -Attack if zombie within x space</a:t>
            </a:r>
          </a:p>
          <a:p>
            <a:pPr marL="0" indent="0">
              <a:buNone/>
            </a:pPr>
            <a:r>
              <a:rPr lang="en-US" dirty="0"/>
              <a:t>			 -If zombie seen to side, turn 90 toward zombie</a:t>
            </a:r>
          </a:p>
          <a:p>
            <a:pPr marL="0" indent="0">
              <a:buNone/>
            </a:pPr>
            <a:r>
              <a:rPr lang="en-US" dirty="0"/>
              <a:t>			 -If damage taken, turn away from zombie and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create an overall timeline of the AI evolution, record the score of the first individual of each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14E3-B2CF-F241-906D-93550949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60" y="178858"/>
            <a:ext cx="10515600" cy="1325563"/>
          </a:xfrm>
        </p:spPr>
        <p:txBody>
          <a:bodyPr/>
          <a:lstStyle/>
          <a:p>
            <a:r>
              <a:rPr lang="en-US" dirty="0"/>
              <a:t>Experiment Design: Block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5C89AB-0203-4745-ABEB-7420A0A53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54690"/>
              </p:ext>
            </p:extLst>
          </p:nvPr>
        </p:nvGraphicFramePr>
        <p:xfrm>
          <a:off x="1233055" y="1301221"/>
          <a:ext cx="6447905" cy="14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2502">
                  <a:extLst>
                    <a:ext uri="{9D8B030D-6E8A-4147-A177-3AD203B41FA5}">
                      <a16:colId xmlns:a16="http://schemas.microsoft.com/office/drawing/2014/main" val="793891839"/>
                    </a:ext>
                  </a:extLst>
                </a:gridCol>
                <a:gridCol w="2785403">
                  <a:extLst>
                    <a:ext uri="{9D8B030D-6E8A-4147-A177-3AD203B41FA5}">
                      <a16:colId xmlns:a16="http://schemas.microsoft.com/office/drawing/2014/main" val="3568174688"/>
                    </a:ext>
                  </a:extLst>
                </a:gridCol>
              </a:tblGrid>
              <a:tr h="429105">
                <a:tc>
                  <a:txBody>
                    <a:bodyPr/>
                    <a:lstStyle/>
                    <a:p>
                      <a:r>
                        <a:rPr lang="en-US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90171"/>
                  </a:ext>
                </a:extLst>
              </a:tr>
              <a:tr h="367740">
                <a:tc>
                  <a:txBody>
                    <a:bodyPr/>
                    <a:lstStyle/>
                    <a:p>
                      <a:r>
                        <a:rPr lang="en-US" dirty="0"/>
                        <a:t>Environment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{Small, Medium, Large}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8956"/>
                  </a:ext>
                </a:extLst>
              </a:tr>
              <a:tr h="637330">
                <a:tc>
                  <a:txBody>
                    <a:bodyPr/>
                    <a:lstStyle/>
                    <a:p>
                      <a:r>
                        <a:rPr lang="en-US" dirty="0"/>
                        <a:t>Zombie Count</a:t>
                      </a:r>
                    </a:p>
                    <a:p>
                      <a:r>
                        <a:rPr lang="en-US" dirty="0"/>
                        <a:t>   -Randomly Placed In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{One, Two, Three}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232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20FC07-FEC8-0C49-92AA-AF91BE46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0424"/>
              </p:ext>
            </p:extLst>
          </p:nvPr>
        </p:nvGraphicFramePr>
        <p:xfrm>
          <a:off x="1859590" y="3995225"/>
          <a:ext cx="6766202" cy="2093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7999">
                  <a:extLst>
                    <a:ext uri="{9D8B030D-6E8A-4147-A177-3AD203B41FA5}">
                      <a16:colId xmlns:a16="http://schemas.microsoft.com/office/drawing/2014/main" val="1064819306"/>
                    </a:ext>
                  </a:extLst>
                </a:gridCol>
                <a:gridCol w="1205395">
                  <a:extLst>
                    <a:ext uri="{9D8B030D-6E8A-4147-A177-3AD203B41FA5}">
                      <a16:colId xmlns:a16="http://schemas.microsoft.com/office/drawing/2014/main" val="3452303016"/>
                    </a:ext>
                  </a:extLst>
                </a:gridCol>
                <a:gridCol w="1260936">
                  <a:extLst>
                    <a:ext uri="{9D8B030D-6E8A-4147-A177-3AD203B41FA5}">
                      <a16:colId xmlns:a16="http://schemas.microsoft.com/office/drawing/2014/main" val="1684865419"/>
                    </a:ext>
                  </a:extLst>
                </a:gridCol>
                <a:gridCol w="1260936">
                  <a:extLst>
                    <a:ext uri="{9D8B030D-6E8A-4147-A177-3AD203B41FA5}">
                      <a16:colId xmlns:a16="http://schemas.microsoft.com/office/drawing/2014/main" val="3252621450"/>
                    </a:ext>
                  </a:extLst>
                </a:gridCol>
                <a:gridCol w="1260936">
                  <a:extLst>
                    <a:ext uri="{9D8B030D-6E8A-4147-A177-3AD203B41FA5}">
                      <a16:colId xmlns:a16="http://schemas.microsoft.com/office/drawing/2014/main" val="787014611"/>
                    </a:ext>
                  </a:extLst>
                </a:gridCol>
              </a:tblGrid>
              <a:tr h="745587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Zombie Count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80849"/>
                  </a:ext>
                </a:extLst>
              </a:tr>
              <a:tr h="60491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10856"/>
                  </a:ext>
                </a:extLst>
              </a:tr>
              <a:tr h="743457">
                <a:tc>
                  <a:txBody>
                    <a:bodyPr/>
                    <a:lstStyle/>
                    <a:p>
                      <a:r>
                        <a:rPr lang="en-US" dirty="0"/>
                        <a:t>Environment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2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2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5E24-EB0F-D141-AB34-43D242C9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Design: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E92F-451A-DA40-97F8-4C1E3D79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30 (10 for each zombie count scenario) AI in a predefined Minecraft setting for 2 hours each:</a:t>
            </a:r>
          </a:p>
          <a:p>
            <a:pPr marL="0" indent="0">
              <a:buNone/>
            </a:pPr>
            <a:r>
              <a:rPr lang="en-US" dirty="0"/>
              <a:t>	-10 at a time: 3 testing periods * 2 hours = 6 hours</a:t>
            </a:r>
          </a:p>
          <a:p>
            <a:pPr marL="0" indent="0">
              <a:buNone/>
            </a:pPr>
            <a:r>
              <a:rPr lang="en-US" dirty="0"/>
              <a:t>	-15 at a time: 2 testing periods * 2 hours = 4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time caps:</a:t>
            </a:r>
          </a:p>
          <a:p>
            <a:pPr marL="0" indent="0">
              <a:buNone/>
            </a:pPr>
            <a:r>
              <a:rPr lang="en-US" dirty="0"/>
              <a:t>	-Each AI will be stopped at 2 hours into a session</a:t>
            </a:r>
          </a:p>
          <a:p>
            <a:pPr marL="0" indent="0">
              <a:buNone/>
            </a:pPr>
            <a:r>
              <a:rPr lang="en-US" dirty="0"/>
              <a:t>	-If an AI’s generation score does not improve for a 30 minute 	period, the training for that particular AI will be halted</a:t>
            </a:r>
          </a:p>
        </p:txBody>
      </p:sp>
    </p:spTree>
    <p:extLst>
      <p:ext uri="{BB962C8B-B14F-4D97-AF65-F5344CB8AC3E}">
        <p14:creationId xmlns:p14="http://schemas.microsoft.com/office/powerpoint/2010/main" val="322723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6402-D6BD-1149-AD6F-92B7ACF2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AB278-3B98-B94B-BE8C-C106461F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27224"/>
            <a:ext cx="11788726" cy="52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E8A3-EE51-6A41-BB15-B98E9D3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AD48-F375-E847-A613-454E0688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[2]	M. </a:t>
            </a:r>
            <a:r>
              <a:rPr lang="en-US" dirty="0" err="1"/>
              <a:t>Titterington</a:t>
            </a:r>
            <a:r>
              <a:rPr lang="en-US" dirty="0"/>
              <a:t>, </a:t>
            </a:r>
            <a:r>
              <a:rPr lang="en-US" i="1" dirty="0"/>
              <a:t>Neural networks</a:t>
            </a:r>
            <a:r>
              <a:rPr lang="en-US" dirty="0"/>
              <a:t>, vol. 2, no. 1. 2010.</a:t>
            </a:r>
          </a:p>
          <a:p>
            <a:r>
              <a:rPr lang="en-US" dirty="0"/>
              <a:t>[4]	J. </a:t>
            </a:r>
            <a:r>
              <a:rPr lang="en-US" dirty="0" err="1"/>
              <a:t>Hižak</a:t>
            </a:r>
            <a:r>
              <a:rPr lang="en-US" dirty="0"/>
              <a:t> and R. </a:t>
            </a:r>
            <a:r>
              <a:rPr lang="en-US" dirty="0" err="1"/>
              <a:t>Logožar</a:t>
            </a:r>
            <a:r>
              <a:rPr lang="en-US" dirty="0"/>
              <a:t>, “AN OVERVIEW OF THE GENETIC ALGORITHM AND ITS USE FOR FINDING EXTREMA ─ WITH IMPLEMENTATIONS IN MATLAB PRIKAZ GENETIČKOG ALGORITMA I NJEGOVA UPORABA ZA NALAŽENJE EKSTREMA — S IMPLEMENTACIJAMA U MATLABU,” vol. 6168, 1848.</a:t>
            </a:r>
          </a:p>
          <a:p>
            <a:r>
              <a:rPr lang="en-US" dirty="0"/>
              <a:t>[6]	A. C. </a:t>
            </a:r>
            <a:r>
              <a:rPr lang="en-US" dirty="0" err="1"/>
              <a:t>Cosma</a:t>
            </a:r>
            <a:r>
              <a:rPr lang="en-US" dirty="0"/>
              <a:t> and R. </a:t>
            </a:r>
            <a:r>
              <a:rPr lang="en-US" dirty="0" err="1"/>
              <a:t>Potolea</a:t>
            </a:r>
            <a:r>
              <a:rPr lang="en-US" dirty="0"/>
              <a:t>, “Meta-NEAT, meta-analysis of </a:t>
            </a:r>
            <a:r>
              <a:rPr lang="en-US" dirty="0" err="1"/>
              <a:t>neuroevolving</a:t>
            </a:r>
            <a:r>
              <a:rPr lang="en-US" dirty="0"/>
              <a:t> topologies,” </a:t>
            </a:r>
            <a:r>
              <a:rPr lang="en-US" i="1" dirty="0"/>
              <a:t>Proc. 18th Int. Conf. Inf. </a:t>
            </a:r>
            <a:r>
              <a:rPr lang="en-US" i="1" dirty="0" err="1"/>
              <a:t>Integr</a:t>
            </a:r>
            <a:r>
              <a:rPr lang="en-US" i="1" dirty="0"/>
              <a:t>. Web-based Appl. Serv. - </a:t>
            </a:r>
            <a:r>
              <a:rPr lang="en-US" i="1" dirty="0" err="1"/>
              <a:t>iiWAS</a:t>
            </a:r>
            <a:r>
              <a:rPr lang="en-US" i="1" dirty="0"/>
              <a:t> ’16</a:t>
            </a:r>
            <a:r>
              <a:rPr lang="en-US" dirty="0"/>
              <a:t>, pp. 133–140, 2016.</a:t>
            </a:r>
          </a:p>
          <a:p>
            <a:r>
              <a:rPr lang="en-US" dirty="0"/>
              <a:t>[8]	K. O. Stanley and R. </a:t>
            </a:r>
            <a:r>
              <a:rPr lang="en-US" dirty="0" err="1"/>
              <a:t>Miikkulainen</a:t>
            </a:r>
            <a:r>
              <a:rPr lang="en-US" dirty="0"/>
              <a:t>, “Evolving Neural Networks through Augmenting Topologies,” </a:t>
            </a:r>
            <a:r>
              <a:rPr lang="en-US" i="1" dirty="0" err="1"/>
              <a:t>Evol</a:t>
            </a:r>
            <a:r>
              <a:rPr lang="en-US" i="1" dirty="0"/>
              <a:t>. </a:t>
            </a:r>
            <a:r>
              <a:rPr lang="en-US" i="1" dirty="0" err="1"/>
              <a:t>Comput</a:t>
            </a:r>
            <a:r>
              <a:rPr lang="en-US" i="1" dirty="0"/>
              <a:t>.</a:t>
            </a:r>
            <a:r>
              <a:rPr lang="en-US" dirty="0"/>
              <a:t>, vol. 10, no. 2, pp. 99–127, 2002.</a:t>
            </a:r>
          </a:p>
          <a:p>
            <a:r>
              <a:rPr lang="en-US" dirty="0"/>
              <a:t>[15]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i&amp;rct</a:t>
            </a:r>
            <a:r>
              <a:rPr lang="en-US" dirty="0"/>
              <a:t>=</a:t>
            </a:r>
            <a:r>
              <a:rPr lang="en-US" dirty="0" err="1"/>
              <a:t>j&amp;q</a:t>
            </a:r>
            <a:r>
              <a:rPr lang="en-US" dirty="0"/>
              <a:t>=&amp;</a:t>
            </a:r>
            <a:r>
              <a:rPr lang="en-US" dirty="0" err="1"/>
              <a:t>esrc</a:t>
            </a:r>
            <a:r>
              <a:rPr lang="en-US" dirty="0"/>
              <a:t>=</a:t>
            </a:r>
            <a:r>
              <a:rPr lang="en-US" dirty="0" err="1"/>
              <a:t>s&amp;source</a:t>
            </a:r>
            <a:r>
              <a:rPr lang="en-US" dirty="0"/>
              <a:t>=</a:t>
            </a:r>
            <a:r>
              <a:rPr lang="en-US" dirty="0" err="1"/>
              <a:t>images&amp;cd</a:t>
            </a:r>
            <a:r>
              <a:rPr lang="en-US" dirty="0"/>
              <a:t>=&amp;cad=</a:t>
            </a:r>
            <a:r>
              <a:rPr lang="en-US" dirty="0" err="1"/>
              <a:t>rja&amp;uact</a:t>
            </a:r>
            <a:r>
              <a:rPr lang="en-US" dirty="0"/>
              <a:t>=8&amp;ved=2ahUKEwj95LeGpczaAhVSMd8KHVT6CJwQjB16BAgAEAQ&amp;url=http%3A%2F%2Flotrminecraftmod.wikia.com%2Fwiki%2FThe_Lonely_Mountain&amp;psig=AOvVaw0Nz_ffMQIqtAvbzlvLiivk&amp;ust=1524431739244650</a:t>
            </a:r>
          </a:p>
        </p:txBody>
      </p:sp>
    </p:spTree>
    <p:extLst>
      <p:ext uri="{BB962C8B-B14F-4D97-AF65-F5344CB8AC3E}">
        <p14:creationId xmlns:p14="http://schemas.microsoft.com/office/powerpoint/2010/main" val="24842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55EA-80F9-3E48-8290-D0BC03AA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7" y="100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CC73-355E-0F4A-AD2F-EF23DDE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42557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 Topology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Activation Function/Learning Rules</a:t>
            </a:r>
          </a:p>
        </p:txBody>
      </p:sp>
    </p:spTree>
    <p:extLst>
      <p:ext uri="{BB962C8B-B14F-4D97-AF65-F5344CB8AC3E}">
        <p14:creationId xmlns:p14="http://schemas.microsoft.com/office/powerpoint/2010/main" val="22764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830F-4B9C-D34C-A68B-C4DBA4AC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0"/>
            <a:ext cx="10515600" cy="1325563"/>
          </a:xfrm>
        </p:spPr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0328-339F-DC43-A3F7-5EA7D1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6" y="1138989"/>
            <a:ext cx="10764253" cy="5037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-Describes the number of layers, the number of nodes in each layer, and the connections of the nodes of each layer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Layers – take in the raw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Hidden layers- Each transform the data and pass it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layers- provide the determined output </a:t>
            </a:r>
          </a:p>
        </p:txBody>
      </p:sp>
    </p:spTree>
    <p:extLst>
      <p:ext uri="{BB962C8B-B14F-4D97-AF65-F5344CB8AC3E}">
        <p14:creationId xmlns:p14="http://schemas.microsoft.com/office/powerpoint/2010/main" val="121305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BFD-082D-EE43-9BBA-504B182A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2E0BC-A589-AE45-9582-F78078B2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2295" y="0"/>
            <a:ext cx="4459705" cy="6890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78585-7781-D042-BA0F-33F6B07E0B58}"/>
              </a:ext>
            </a:extLst>
          </p:cNvPr>
          <p:cNvSpPr txBox="1"/>
          <p:nvPr/>
        </p:nvSpPr>
        <p:spPr>
          <a:xfrm>
            <a:off x="834189" y="1860884"/>
            <a:ext cx="5406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Feed Forward</a:t>
            </a:r>
          </a:p>
          <a:p>
            <a:endParaRPr lang="en-US" sz="2400" dirty="0"/>
          </a:p>
          <a:p>
            <a:r>
              <a:rPr lang="en-US" sz="2400" dirty="0"/>
              <a:t>No hidden layers</a:t>
            </a:r>
          </a:p>
          <a:p>
            <a:endParaRPr lang="en-US" sz="2400" dirty="0"/>
          </a:p>
          <a:p>
            <a:r>
              <a:rPr lang="en-US" sz="2400" dirty="0"/>
              <a:t>Inputs are mapped to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15C46-E557-A64A-8149-A3EFE6D2338C}"/>
              </a:ext>
            </a:extLst>
          </p:cNvPr>
          <p:cNvSpPr txBox="1"/>
          <p:nvPr/>
        </p:nvSpPr>
        <p:spPr>
          <a:xfrm>
            <a:off x="6894095" y="6423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680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1C3-C1C7-AE4C-A563-FF98AF9B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D5B65-0E79-E644-BE8F-C970F4A9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0" y="-1"/>
            <a:ext cx="5181600" cy="686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BB098-B6D0-9F47-9513-84385F5747AB}"/>
              </a:ext>
            </a:extLst>
          </p:cNvPr>
          <p:cNvSpPr txBox="1"/>
          <p:nvPr/>
        </p:nvSpPr>
        <p:spPr>
          <a:xfrm>
            <a:off x="838200" y="1690688"/>
            <a:ext cx="5113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Feed Forward</a:t>
            </a:r>
          </a:p>
          <a:p>
            <a:endParaRPr lang="en-US" sz="2400" dirty="0"/>
          </a:p>
          <a:p>
            <a:r>
              <a:rPr lang="en-US" sz="2400" dirty="0"/>
              <a:t>One to many hidden layers of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62C9-15AE-6D42-B981-1942C37DAB85}"/>
              </a:ext>
            </a:extLst>
          </p:cNvPr>
          <p:cNvSpPr txBox="1"/>
          <p:nvPr/>
        </p:nvSpPr>
        <p:spPr>
          <a:xfrm>
            <a:off x="6259636" y="6585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041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3965-97A7-0044-8D5A-08A2CC0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6AAB76-CEE7-2640-9532-0434DCCA4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361" y="0"/>
            <a:ext cx="572663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EBB3BC-C40D-904D-B69A-641E3950B027}"/>
              </a:ext>
            </a:extLst>
          </p:cNvPr>
          <p:cNvSpPr txBox="1"/>
          <p:nvPr/>
        </p:nvSpPr>
        <p:spPr>
          <a:xfrm>
            <a:off x="838200" y="2055813"/>
            <a:ext cx="41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of layers can also function as input to itself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D3D38-AD5C-F245-9DFD-C73C718E8C53}"/>
              </a:ext>
            </a:extLst>
          </p:cNvPr>
          <p:cNvSpPr txBox="1"/>
          <p:nvPr/>
        </p:nvSpPr>
        <p:spPr>
          <a:xfrm>
            <a:off x="5874625" y="7033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4106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D766-80BD-484C-81B0-210B8D30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1" y="252830"/>
            <a:ext cx="10515600" cy="1325563"/>
          </a:xfrm>
        </p:spPr>
        <p:txBody>
          <a:bodyPr/>
          <a:lstStyle/>
          <a:p>
            <a:r>
              <a:rPr lang="en-US" dirty="0"/>
              <a:t>Node/Neuron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C17-8162-FB49-8F36-3D658BCE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90" y="1764630"/>
            <a:ext cx="3910263" cy="248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elements that receive a series of inputs, process the inputs by calculating a weighted sum, and provide a calculated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783AF-D174-FB43-BDAD-ACF7B1F4A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/>
          <a:stretch/>
        </p:blipFill>
        <p:spPr>
          <a:xfrm>
            <a:off x="4949686" y="-1"/>
            <a:ext cx="7242313" cy="4921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41718-EF6E-E24C-9330-83D955DDFB6E}"/>
              </a:ext>
            </a:extLst>
          </p:cNvPr>
          <p:cNvSpPr txBox="1"/>
          <p:nvPr/>
        </p:nvSpPr>
        <p:spPr>
          <a:xfrm>
            <a:off x="818790" y="5024549"/>
            <a:ext cx="7444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be thought of as a function transforming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853B9-E4AB-E244-8B9E-5839C81B132B}"/>
              </a:ext>
            </a:extLst>
          </p:cNvPr>
          <p:cNvSpPr txBox="1"/>
          <p:nvPr/>
        </p:nvSpPr>
        <p:spPr>
          <a:xfrm>
            <a:off x="11501667" y="5198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7184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20124</TotalTime>
  <Words>1106</Words>
  <Application>Microsoft Macintosh PowerPoint</Application>
  <PresentationFormat>Widescreen</PresentationFormat>
  <Paragraphs>411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Measuring the performance of the NEAT algorithm in Minecraft</vt:lpstr>
      <vt:lpstr>Problem Description</vt:lpstr>
      <vt:lpstr>Background Areas:</vt:lpstr>
      <vt:lpstr>Neural Networks</vt:lpstr>
      <vt:lpstr>Topology</vt:lpstr>
      <vt:lpstr>Single</vt:lpstr>
      <vt:lpstr>Multi</vt:lpstr>
      <vt:lpstr>Recurrent</vt:lpstr>
      <vt:lpstr>Node/Neuron</vt:lpstr>
      <vt:lpstr>Functions/Rules/Training</vt:lpstr>
      <vt:lpstr>Genetic Algorithms  </vt:lpstr>
      <vt:lpstr>Genes/Chromosomes</vt:lpstr>
      <vt:lpstr>Population/Generation</vt:lpstr>
      <vt:lpstr>Fitness Function/Selection</vt:lpstr>
      <vt:lpstr>Crossover/Mutation</vt:lpstr>
      <vt:lpstr>NEAT</vt:lpstr>
      <vt:lpstr>NEAT</vt:lpstr>
      <vt:lpstr>Genomes</vt:lpstr>
      <vt:lpstr>Mutations</vt:lpstr>
      <vt:lpstr>Connection Weight Change Options</vt:lpstr>
      <vt:lpstr>Crossover</vt:lpstr>
      <vt:lpstr>Speciation</vt:lpstr>
      <vt:lpstr>Speciation continued</vt:lpstr>
      <vt:lpstr>Speciation continued</vt:lpstr>
      <vt:lpstr>Minecraft</vt:lpstr>
      <vt:lpstr>Malmo</vt:lpstr>
      <vt:lpstr>Solution Description</vt:lpstr>
      <vt:lpstr>Objective Description</vt:lpstr>
      <vt:lpstr>Goal Tree</vt:lpstr>
      <vt:lpstr>Hypothesis</vt:lpstr>
      <vt:lpstr>Experiment Design: Measurements</vt:lpstr>
      <vt:lpstr>Experiment Design: Fitness Function</vt:lpstr>
      <vt:lpstr>Experiment Design: Baselines</vt:lpstr>
      <vt:lpstr>Experiment Design: Block Design</vt:lpstr>
      <vt:lpstr>Experiment Design: Time Estimation</vt:lpstr>
      <vt:lpstr>Schedule</vt:lpstr>
      <vt:lpstr>References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Research Proposal</dc:title>
  <dc:creator>Microsoft Office User</dc:creator>
  <cp:lastModifiedBy>Microsoft Office User</cp:lastModifiedBy>
  <cp:revision>137</cp:revision>
  <dcterms:created xsi:type="dcterms:W3CDTF">2018-04-11T13:06:06Z</dcterms:created>
  <dcterms:modified xsi:type="dcterms:W3CDTF">2018-05-10T19:13:48Z</dcterms:modified>
</cp:coreProperties>
</file>