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c8a93fa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c8a93fa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c8a93fa5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c8a93fa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c8a93fa5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c8a93fa5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c8a93fa5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c8a93fa5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db35862f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db35862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db35862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db35862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db35862f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db35862f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db35862f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db35862f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db35862f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db35862f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f1eded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f1eded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c8a93fa5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c8a93fa5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db35862f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db35862f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ed7b8b8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3ed7b8b8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f1ededc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5f1ededc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dfaa318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6dfaa318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ed7b8b89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3ed7b8b8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8d788b0c0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8d788b0c0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edf7988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3edf7988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78baa59e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78baa59e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dfaa318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6dfaa318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3edf7988b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3edf7988b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c199cb9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c199cb9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6dfaa3188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6dfaa318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40bbee2b1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40bbee2b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2f5bd8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2f5bd8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dfaa318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6dfaa318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3ed7b8b8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3ed7b8b8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780081da3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780081da3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40bbee2b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40bbee2b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40bbee2b1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40bbee2b1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40bbee2b1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40bbee2b1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40bbee2b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40bbee2b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c199cb9d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c199cb9d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7aa3e775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7aa3e775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c199cb9d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c199cb9d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c199cb9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c199cb9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bc604e19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bc604e19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bc604e19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bc604e19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bc604e19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bc604e19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tensorflow.org/install/gpu?hl=zh-tw" TargetMode="External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dereklee0310/tensorflow_tutorial" TargetMode="External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Relationship Id="rId5" Type="http://schemas.openxmlformats.org/officeDocument/2006/relationships/image" Target="../media/image12.png"/><Relationship Id="rId6" Type="http://schemas.openxmlformats.org/officeDocument/2006/relationships/image" Target="../media/image30.png"/><Relationship Id="rId7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" TargetMode="External"/><Relationship Id="rId4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Relationship Id="rId4" Type="http://schemas.openxmlformats.org/officeDocument/2006/relationships/image" Target="../media/image4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dereklee0310/tensorflow_tutorial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www.python.org/download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77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Verdana"/>
                <a:ea typeface="Verdana"/>
                <a:cs typeface="Verdana"/>
                <a:sym typeface="Verdana"/>
              </a:rPr>
              <a:t>TensorFlow Basics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Troubleshooting</a:t>
            </a:r>
            <a:endParaRPr sz="2750"/>
          </a:p>
        </p:txBody>
      </p:sp>
      <p:cxnSp>
        <p:nvCxnSpPr>
          <p:cNvPr id="148" name="Google Shape;148;p22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59675" y="1037025"/>
            <a:ext cx="83373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10"/>
              <a:t>If you receive some messages like these</a:t>
            </a:r>
            <a:r>
              <a:rPr lang="zh-TW" sz="1210"/>
              <a:t>: </a:t>
            </a:r>
            <a:r>
              <a:rPr lang="zh-TW" sz="1210"/>
              <a:t>Python was not found…, Python is not recognized…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zh-TW" sz="1210"/>
              <a:t>It might caused by a failed installation or a success installation without adding Python into PATH (Environment Variable)</a:t>
            </a:r>
            <a:endParaRPr sz="121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575" y="1976625"/>
            <a:ext cx="5102612" cy="26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2016425" y="2337975"/>
            <a:ext cx="5023800" cy="38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/>
              <a:t>Troubleshooting</a:t>
            </a:r>
            <a:endParaRPr sz="2750"/>
          </a:p>
        </p:txBody>
      </p:sp>
      <p:cxnSp>
        <p:nvCxnSpPr>
          <p:cNvPr id="158" name="Google Shape;158;p23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12" y="1628992"/>
            <a:ext cx="3589491" cy="305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736" y="1620194"/>
            <a:ext cx="3004101" cy="30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>
            <a:off x="6790425" y="4124375"/>
            <a:ext cx="906600" cy="12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59675" y="1037025"/>
            <a:ext cx="83373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TW" sz="1210"/>
              <a:t>Open “Edit the system environment variables” from Start Menu</a:t>
            </a:r>
            <a:endParaRPr sz="1210"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/>
              <a:t>Troubleshooting</a:t>
            </a:r>
            <a:endParaRPr sz="2750"/>
          </a:p>
        </p:txBody>
      </p:sp>
      <p:cxnSp>
        <p:nvCxnSpPr>
          <p:cNvPr id="169" name="Google Shape;169;p24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040" y="1627551"/>
            <a:ext cx="3041275" cy="28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338" y="1620205"/>
            <a:ext cx="3041275" cy="28767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231750" y="3395650"/>
            <a:ext cx="2677800" cy="12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5053350" y="3876950"/>
            <a:ext cx="2127000" cy="12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59675" y="1037025"/>
            <a:ext cx="83373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TW" sz="1210"/>
              <a:t>Click on the system variable “Path” and use “New” to add a new environment variable</a:t>
            </a:r>
            <a:endParaRPr sz="1210"/>
          </a:p>
        </p:txBody>
      </p:sp>
      <p:sp>
        <p:nvSpPr>
          <p:cNvPr id="175" name="Google Shape;175;p24"/>
          <p:cNvSpPr/>
          <p:nvPr/>
        </p:nvSpPr>
        <p:spPr>
          <a:xfrm>
            <a:off x="7392075" y="1919425"/>
            <a:ext cx="491400" cy="12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4639425" y="4496975"/>
            <a:ext cx="36171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TW" sz="810"/>
              <a:t>The path of python.exe might be different from one computer to another</a:t>
            </a:r>
            <a:endParaRPr sz="810"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Troubleshooting</a:t>
            </a:r>
            <a:endParaRPr/>
          </a:p>
        </p:txBody>
      </p:sp>
      <p:cxnSp>
        <p:nvCxnSpPr>
          <p:cNvPr id="183" name="Google Shape;183;p25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59675" y="1037025"/>
            <a:ext cx="85206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10"/>
              <a:t>Now reopen the command prompt to see if the python is successfully installed.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zh-TW" sz="1210"/>
              <a:t>	(A reboot of your computer might be required)</a:t>
            </a:r>
            <a:endParaRPr sz="1210"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689" y="1877700"/>
            <a:ext cx="5102612" cy="26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990700" y="2268650"/>
            <a:ext cx="4418100" cy="47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TensorFlow Installation</a:t>
            </a:r>
            <a:endParaRPr/>
          </a:p>
        </p:txBody>
      </p:sp>
      <p:cxnSp>
        <p:nvCxnSpPr>
          <p:cNvPr id="193" name="Google Shape;193;p26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59675" y="1037025"/>
            <a:ext cx="8520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10"/>
              <a:t>Now, we can install TensorFlow 2 (latest version) through pip using following commands:</a:t>
            </a:r>
            <a:endParaRPr sz="1210"/>
          </a:p>
          <a:p>
            <a:pPr indent="-30543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10"/>
              <a:buChar char="●"/>
            </a:pPr>
            <a:r>
              <a:rPr lang="zh-TW" sz="1210"/>
              <a:t>pip install --upgrade pip</a:t>
            </a:r>
            <a:endParaRPr sz="1210"/>
          </a:p>
          <a:p>
            <a:pPr indent="-30543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zh-TW" sz="1210"/>
              <a:t>pip install tensorflow</a:t>
            </a:r>
            <a:endParaRPr sz="1210"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00" y="1877700"/>
            <a:ext cx="5102599" cy="266853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/>
          <p:nvPr/>
        </p:nvSpPr>
        <p:spPr>
          <a:xfrm>
            <a:off x="1990700" y="2084275"/>
            <a:ext cx="4969200" cy="46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TensorFlow Installation</a:t>
            </a:r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359675" y="1037025"/>
            <a:ext cx="8520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10"/>
              <a:t>Check if TensorFlow is installed.</a:t>
            </a:r>
            <a:endParaRPr sz="1210"/>
          </a:p>
          <a:p>
            <a:pPr indent="-30543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10"/>
              <a:buChar char="●"/>
            </a:pPr>
            <a:r>
              <a:rPr lang="zh-TW" sz="1210"/>
              <a:t>pip show tensorflow</a:t>
            </a:r>
            <a:endParaRPr sz="1210"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688" y="1877700"/>
            <a:ext cx="5102599" cy="266852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/>
          <p:nvPr/>
        </p:nvSpPr>
        <p:spPr>
          <a:xfrm>
            <a:off x="1985713" y="2088754"/>
            <a:ext cx="3470100" cy="974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TensorFlow Installation</a:t>
            </a:r>
            <a:endParaRPr/>
          </a:p>
        </p:txBody>
      </p:sp>
      <p:cxnSp>
        <p:nvCxnSpPr>
          <p:cNvPr id="213" name="Google Shape;213;p28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59675" y="1037025"/>
            <a:ext cx="8608500" cy="1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10"/>
              <a:t>Use command “nvidia-smi” to check your GPU model</a:t>
            </a:r>
            <a:endParaRPr sz="121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10"/>
              <a:t>If you have a CUDA enabled GPU, you can install CUDA and cuDNN following the </a:t>
            </a:r>
            <a:r>
              <a:rPr lang="zh-TW" sz="1210" u="sng">
                <a:solidFill>
                  <a:schemeClr val="hlink"/>
                </a:solidFill>
                <a:hlinkClick r:id="rId3"/>
              </a:rPr>
              <a:t>instructions</a:t>
            </a:r>
            <a:r>
              <a:rPr lang="zh-TW" sz="1210"/>
              <a:t> to accelerate model training</a:t>
            </a:r>
            <a:endParaRPr sz="121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10"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700" y="1877700"/>
            <a:ext cx="5102533" cy="26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/>
          <p:nvPr/>
        </p:nvSpPr>
        <p:spPr>
          <a:xfrm>
            <a:off x="1995700" y="2844850"/>
            <a:ext cx="1795200" cy="29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VSCode </a:t>
            </a:r>
            <a:r>
              <a:rPr lang="zh-TW"/>
              <a:t>Installation</a:t>
            </a:r>
            <a:endParaRPr/>
          </a:p>
        </p:txBody>
      </p:sp>
      <p:cxnSp>
        <p:nvCxnSpPr>
          <p:cNvPr id="223" name="Google Shape;223;p29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59675" y="1037025"/>
            <a:ext cx="86085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10"/>
              <a:t>In addition,you will need a code editor to write your code:</a:t>
            </a:r>
            <a:endParaRPr sz="121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10"/>
              <a:t>Download VSCode from </a:t>
            </a:r>
            <a:r>
              <a:rPr lang="zh-TW" sz="1210" u="sng">
                <a:solidFill>
                  <a:schemeClr val="hlink"/>
                </a:solidFill>
                <a:hlinkClick r:id="rId3"/>
              </a:rPr>
              <a:t>Official Website</a:t>
            </a:r>
            <a:endParaRPr sz="1210"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850" y="1657400"/>
            <a:ext cx="5048299" cy="310628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/>
          <p:nvPr/>
        </p:nvSpPr>
        <p:spPr>
          <a:xfrm>
            <a:off x="2223150" y="3480425"/>
            <a:ext cx="1237200" cy="37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VSCode Installation</a:t>
            </a:r>
            <a:endParaRPr/>
          </a:p>
        </p:txBody>
      </p:sp>
      <p:cxnSp>
        <p:nvCxnSpPr>
          <p:cNvPr id="233" name="Google Shape;233;p30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59675" y="1037025"/>
            <a:ext cx="86085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10"/>
              <a:t>Run the executable installer to install it</a:t>
            </a:r>
            <a:endParaRPr sz="1210"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75" y="1615025"/>
            <a:ext cx="3405049" cy="263996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/>
          <p:nvPr/>
        </p:nvSpPr>
        <p:spPr>
          <a:xfrm>
            <a:off x="3205902" y="4078266"/>
            <a:ext cx="465600" cy="104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4535500" y="4254975"/>
            <a:ext cx="37068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10"/>
              <a:t>Your editor might look slightly different from this one </a:t>
            </a:r>
            <a:endParaRPr sz="1210"/>
          </a:p>
        </p:txBody>
      </p:sp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925" y="1615025"/>
            <a:ext cx="3519944" cy="26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TensorFlow: Hello World</a:t>
            </a:r>
            <a:endParaRPr/>
          </a:p>
        </p:txBody>
      </p:sp>
      <p:cxnSp>
        <p:nvCxnSpPr>
          <p:cNvPr id="245" name="Google Shape;245;p31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359675" y="1037025"/>
            <a:ext cx="62697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Finally, we conclude this section with a simple hello world program:</a:t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986725" y="4650275"/>
            <a:ext cx="5202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800">
                <a:highlight>
                  <a:schemeClr val="lt1"/>
                </a:highlight>
              </a:rPr>
              <a:t>The source code in this tutorial is available from </a:t>
            </a:r>
            <a:r>
              <a:rPr lang="zh-TW" sz="8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here</a:t>
            </a:r>
            <a:endParaRPr sz="80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988" y="1516375"/>
            <a:ext cx="4550031" cy="29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Google Colab (Colaboratory)</a:t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59675" y="1037025"/>
            <a:ext cx="6363000" cy="3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543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zh-TW" sz="1210"/>
              <a:t>Cloud-based jupyter notebook environment</a:t>
            </a:r>
            <a:endParaRPr sz="1210"/>
          </a:p>
          <a:p>
            <a:pPr indent="-30543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zh-TW" sz="1210"/>
              <a:t>Offers computing resources like CPU, GPU, </a:t>
            </a:r>
            <a:r>
              <a:rPr lang="zh-TW" sz="1210"/>
              <a:t>and</a:t>
            </a:r>
            <a:r>
              <a:rPr lang="zh-TW" sz="1210"/>
              <a:t> TPU </a:t>
            </a:r>
            <a:r>
              <a:rPr lang="zh-TW" sz="1210"/>
              <a:t>for ML, DL, or data analysis.</a:t>
            </a:r>
            <a:endParaRPr sz="121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zh-TW" sz="1210"/>
              <a:t>Advantages</a:t>
            </a:r>
            <a:endParaRPr b="1" sz="1210"/>
          </a:p>
          <a:p>
            <a:pPr indent="-30543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10"/>
              <a:buChar char="●"/>
            </a:pPr>
            <a:r>
              <a:rPr lang="zh-TW" sz="1210"/>
              <a:t>Beginner friendly</a:t>
            </a:r>
            <a:endParaRPr sz="1210"/>
          </a:p>
          <a:p>
            <a:pPr indent="-30543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zh-TW" sz="1210"/>
              <a:t>Great performance</a:t>
            </a:r>
            <a:endParaRPr sz="1210"/>
          </a:p>
          <a:p>
            <a:pPr indent="-30543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zh-TW" sz="1210"/>
              <a:t>Fast development</a:t>
            </a:r>
            <a:endParaRPr sz="121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210"/>
              <a:t>Disadvantages</a:t>
            </a:r>
            <a:endParaRPr b="1" sz="1210"/>
          </a:p>
          <a:p>
            <a:pPr indent="-30543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10"/>
              <a:buChar char="●"/>
            </a:pPr>
            <a:r>
              <a:rPr lang="zh-TW" sz="1210"/>
              <a:t>Limited hardware availability and memory usage</a:t>
            </a:r>
            <a:endParaRPr sz="1210"/>
          </a:p>
          <a:p>
            <a:pPr indent="-30543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zh-TW" sz="1210"/>
              <a:t>Might have v</a:t>
            </a:r>
            <a:r>
              <a:rPr lang="zh-TW" sz="1210"/>
              <a:t>ersion conflict between Python and packages</a:t>
            </a:r>
            <a:endParaRPr sz="1210"/>
          </a:p>
          <a:p>
            <a:pPr indent="-30543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zh-TW" sz="1210"/>
              <a:t>Varying </a:t>
            </a:r>
            <a:r>
              <a:rPr lang="zh-TW" sz="1210"/>
              <a:t>GPU resources</a:t>
            </a:r>
            <a:endParaRPr sz="121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050" y="2571750"/>
            <a:ext cx="1409125" cy="14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5852" y="2571750"/>
            <a:ext cx="1211148" cy="14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What is Tensor</a:t>
            </a:r>
            <a:endParaRPr/>
          </a:p>
        </p:txBody>
      </p:sp>
      <p:cxnSp>
        <p:nvCxnSpPr>
          <p:cNvPr id="255" name="Google Shape;255;p32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59675" y="1037025"/>
            <a:ext cx="41682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In TensorFlow, all the computations are based on tensors.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highlight>
                  <a:schemeClr val="lt1"/>
                </a:highlight>
              </a:rPr>
              <a:t>You might be familiar with vectors and matrices</a:t>
            </a:r>
            <a:r>
              <a:rPr lang="zh-TW" sz="1200">
                <a:highlight>
                  <a:schemeClr val="lt1"/>
                </a:highlight>
              </a:rPr>
              <a:t>:</a:t>
            </a:r>
            <a:endParaRPr sz="1200">
              <a:highlight>
                <a:schemeClr val="lt1"/>
              </a:highlight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825" y="2279400"/>
            <a:ext cx="664150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0050" y="2135150"/>
            <a:ext cx="902925" cy="5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359675" y="3220600"/>
            <a:ext cx="54564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In fact, you were working with both 1-dimensional and 2-dimensional tensors,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which correspond to vectors and matrices.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Thus, a tensor is just a multi-dimensional array with uniform data type.</a:t>
            </a:r>
            <a:endParaRPr sz="1200">
              <a:highlight>
                <a:schemeClr val="lt1"/>
              </a:highlight>
            </a:endParaRPr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975" y="1792845"/>
            <a:ext cx="1187515" cy="1218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0462" y="1878796"/>
            <a:ext cx="1477059" cy="104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8827" y="1772947"/>
            <a:ext cx="953323" cy="12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5221538" y="2891413"/>
            <a:ext cx="3354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800">
                <a:highlight>
                  <a:schemeClr val="lt1"/>
                </a:highlight>
              </a:rPr>
              <a:t>An 3-dimensional tensor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6194575" y="4883700"/>
            <a:ext cx="29535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zh-TW" sz="610"/>
              <a:t>https://www.tensorflow.org/guide/tensor</a:t>
            </a:r>
            <a:endParaRPr sz="610"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577863" y="2891413"/>
            <a:ext cx="3354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800">
                <a:highlight>
                  <a:schemeClr val="lt1"/>
                </a:highlight>
              </a:rPr>
              <a:t>A vector and a matrix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Data Type </a:t>
            </a:r>
            <a:endParaRPr/>
          </a:p>
        </p:txBody>
      </p:sp>
      <p:cxnSp>
        <p:nvCxnSpPr>
          <p:cNvPr id="272" name="Google Shape;272;p33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359675" y="1037025"/>
            <a:ext cx="86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A tensor’s attribute “dtype” indicates its data type. these </a:t>
            </a:r>
            <a:r>
              <a:rPr lang="zh-TW" sz="1200">
                <a:highlight>
                  <a:schemeClr val="lt1"/>
                </a:highlight>
              </a:rPr>
              <a:t>data types are not defined by Python but TensorFlow.</a:t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431525" y="1695725"/>
            <a:ext cx="2838000" cy="26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highlight>
                  <a:schemeClr val="lt1"/>
                </a:highlight>
              </a:rPr>
              <a:t>Boolean</a:t>
            </a:r>
            <a:endParaRPr b="1"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tf.bool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200">
                <a:highlight>
                  <a:schemeClr val="lt1"/>
                </a:highlight>
              </a:rPr>
              <a:t>Signed Integers</a:t>
            </a:r>
            <a:endParaRPr b="1"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tf.int8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tf.int16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tf.int32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tf.int64</a:t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2964875" y="1695725"/>
            <a:ext cx="2838000" cy="26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highlight>
                  <a:schemeClr val="lt1"/>
                </a:highlight>
              </a:rPr>
              <a:t>Unsigned Integers</a:t>
            </a:r>
            <a:endParaRPr b="1"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tf.uint8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tf.uint16</a:t>
            </a:r>
            <a:endParaRPr b="1"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highlight>
                  <a:schemeClr val="lt1"/>
                </a:highlight>
              </a:rPr>
              <a:t>Floating-point Numbers</a:t>
            </a:r>
            <a:endParaRPr b="1"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tf.float16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tf.float32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tf.float64 (tf.double)</a:t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6049925" y="1695725"/>
            <a:ext cx="2838000" cy="19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highlight>
                  <a:schemeClr val="lt1"/>
                </a:highlight>
              </a:rPr>
              <a:t>String</a:t>
            </a:r>
            <a:endParaRPr b="1"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tf.string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200">
                <a:highlight>
                  <a:schemeClr val="lt1"/>
                </a:highlight>
              </a:rPr>
              <a:t>Complex Number</a:t>
            </a:r>
            <a:endParaRPr b="1"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tf.complex64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tf.complex128</a:t>
            </a:r>
            <a:endParaRPr sz="1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Types of Tensors</a:t>
            </a:r>
            <a:endParaRPr/>
          </a:p>
        </p:txBody>
      </p:sp>
      <p:cxnSp>
        <p:nvCxnSpPr>
          <p:cNvPr id="283" name="Google Shape;283;p34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359675" y="1037025"/>
            <a:ext cx="5032500" cy="3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1. </a:t>
            </a:r>
            <a:r>
              <a:rPr lang="zh-TW" sz="1200">
                <a:highlight>
                  <a:schemeClr val="lt1"/>
                </a:highlight>
              </a:rPr>
              <a:t>C</a:t>
            </a:r>
            <a:r>
              <a:rPr lang="zh-TW" sz="1200">
                <a:highlight>
                  <a:schemeClr val="lt1"/>
                </a:highlight>
              </a:rPr>
              <a:t>onstant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Storing typical data that cannot be changed in the future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2. Variable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Must be initialized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Used for parameters to learn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The values vary during the training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3. Placeholder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Initialization is not required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Used for feeding actual training examples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The values vary during the training</a:t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6451075" y="2345275"/>
            <a:ext cx="557400" cy="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TW" sz="810"/>
              <a:t>variable</a:t>
            </a:r>
            <a:endParaRPr sz="810"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6872775" y="2345275"/>
            <a:ext cx="779700" cy="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TW" sz="810"/>
              <a:t>placeholder</a:t>
            </a:r>
            <a:endParaRPr sz="810"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8163275" y="2345275"/>
            <a:ext cx="652800" cy="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TW" sz="810"/>
              <a:t>variable</a:t>
            </a:r>
            <a:endParaRPr sz="810"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5610400" y="2686900"/>
            <a:ext cx="26013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TW" sz="1210"/>
              <a:t>Example: Linear Regression</a:t>
            </a:r>
            <a:endParaRPr sz="1210"/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6287838" y="3573975"/>
            <a:ext cx="11694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TW" sz="1210"/>
              <a:t>tf.Tensor</a:t>
            </a:r>
            <a:endParaRPr sz="1210"/>
          </a:p>
        </p:txBody>
      </p:sp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5392163" y="4105150"/>
            <a:ext cx="11694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TW" sz="1210"/>
              <a:t>tf.Variable</a:t>
            </a:r>
            <a:endParaRPr sz="1210"/>
          </a:p>
        </p:txBody>
      </p:sp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7260538" y="4105150"/>
            <a:ext cx="11694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TW" sz="1210"/>
              <a:t>tf.placeholder</a:t>
            </a:r>
            <a:endParaRPr sz="1210"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6287838" y="4105150"/>
            <a:ext cx="11694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TW" sz="1210"/>
              <a:t>tf.constant</a:t>
            </a:r>
            <a:endParaRPr sz="1210"/>
          </a:p>
        </p:txBody>
      </p:sp>
      <p:cxnSp>
        <p:nvCxnSpPr>
          <p:cNvPr id="293" name="Google Shape;293;p34"/>
          <p:cNvCxnSpPr>
            <a:stCxn id="289" idx="2"/>
            <a:endCxn id="290" idx="0"/>
          </p:cNvCxnSpPr>
          <p:nvPr/>
        </p:nvCxnSpPr>
        <p:spPr>
          <a:xfrm rot="5400000">
            <a:off x="6325788" y="3558525"/>
            <a:ext cx="197700" cy="895800"/>
          </a:xfrm>
          <a:prstGeom prst="bentConnector3">
            <a:avLst>
              <a:gd fmla="val 499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4"/>
          <p:cNvCxnSpPr>
            <a:stCxn id="289" idx="2"/>
            <a:endCxn id="292" idx="0"/>
          </p:cNvCxnSpPr>
          <p:nvPr/>
        </p:nvCxnSpPr>
        <p:spPr>
          <a:xfrm flipH="1" rot="-5400000">
            <a:off x="6773988" y="4006125"/>
            <a:ext cx="197700" cy="600"/>
          </a:xfrm>
          <a:prstGeom prst="bentConnector3">
            <a:avLst>
              <a:gd fmla="val 499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4"/>
          <p:cNvCxnSpPr>
            <a:stCxn id="289" idx="2"/>
            <a:endCxn id="291" idx="0"/>
          </p:cNvCxnSpPr>
          <p:nvPr/>
        </p:nvCxnSpPr>
        <p:spPr>
          <a:xfrm flipH="1" rot="-5400000">
            <a:off x="7259988" y="3520125"/>
            <a:ext cx="197700" cy="972600"/>
          </a:xfrm>
          <a:prstGeom prst="bentConnector3">
            <a:avLst>
              <a:gd fmla="val 499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7" name="Google Shape;2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100" y="1683700"/>
            <a:ext cx="3445703" cy="6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Constant</a:t>
            </a:r>
            <a:endParaRPr/>
          </a:p>
        </p:txBody>
      </p:sp>
      <p:cxnSp>
        <p:nvCxnSpPr>
          <p:cNvPr id="303" name="Google Shape;303;p35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4476150" y="1723500"/>
            <a:ext cx="43989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You should specify the data type when you create a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constant.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If the data type is not specified, then TensorFlow will do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the job for you.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Both print() and tf.print() works fine with tensors.</a:t>
            </a:r>
            <a:endParaRPr sz="1200">
              <a:highlight>
                <a:schemeClr val="lt1"/>
              </a:highlight>
            </a:endParaRPr>
          </a:p>
        </p:txBody>
      </p:sp>
      <p:pic>
        <p:nvPicPr>
          <p:cNvPr id="306" name="Google Shape;3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820375"/>
            <a:ext cx="4057611" cy="40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Constant</a:t>
            </a:r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4755300" y="1627513"/>
            <a:ext cx="39963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A Tensor’s value and attributes can also be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printed out respectively for debugging.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Just like the list in Python, you can get the items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in tensor using square brackets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We will talk about some advanced techniques for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tensor manipulation later</a:t>
            </a:r>
            <a:endParaRPr sz="1200">
              <a:highlight>
                <a:schemeClr val="lt1"/>
              </a:highlight>
            </a:endParaRPr>
          </a:p>
        </p:txBody>
      </p:sp>
      <p:pic>
        <p:nvPicPr>
          <p:cNvPr id="315" name="Google Shape;3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319600"/>
            <a:ext cx="4307550" cy="32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Variable</a:t>
            </a:r>
            <a:endParaRPr/>
          </a:p>
        </p:txBody>
      </p:sp>
      <p:cxnSp>
        <p:nvCxnSpPr>
          <p:cNvPr id="321" name="Google Shape;321;p37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6150000" y="1246900"/>
            <a:ext cx="27927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The name parameter is used in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the TensorFlow namespace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rather than the Python one.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Use variable’s assign() method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to assign a new value 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You can convert them to tensor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to reshape or perform other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operations on them.</a:t>
            </a:r>
            <a:endParaRPr sz="1200">
              <a:highlight>
                <a:schemeClr val="lt1"/>
              </a:highlight>
            </a:endParaRPr>
          </a:p>
        </p:txBody>
      </p:sp>
      <p:pic>
        <p:nvPicPr>
          <p:cNvPr id="324" name="Google Shape;3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932350"/>
            <a:ext cx="5862176" cy="404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Graph Execution</a:t>
            </a:r>
            <a:endParaRPr/>
          </a:p>
        </p:txBody>
      </p:sp>
      <p:cxnSp>
        <p:nvCxnSpPr>
          <p:cNvPr id="330" name="Google Shape;330;p38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2" name="Google Shape;332;p38"/>
          <p:cNvSpPr txBox="1"/>
          <p:nvPr>
            <p:ph idx="1" type="body"/>
          </p:nvPr>
        </p:nvSpPr>
        <p:spPr>
          <a:xfrm>
            <a:off x="359675" y="1037025"/>
            <a:ext cx="6057900" cy="27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highlight>
                  <a:schemeClr val="lt1"/>
                </a:highlight>
              </a:rPr>
              <a:t>Before discussing placeholder and performing operations on tensors, it is  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highlight>
                  <a:schemeClr val="lt1"/>
                </a:highlight>
              </a:rPr>
              <a:t>important to understand how those tensors flows in graph execution.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All computations are executed as a TensorFlow graph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A Node is </a:t>
            </a:r>
            <a:r>
              <a:rPr lang="zh-TW" sz="1200">
                <a:highlight>
                  <a:schemeClr val="lt1"/>
                </a:highlight>
              </a:rPr>
              <a:t>a “tf.Operation” object, representing </a:t>
            </a:r>
            <a:r>
              <a:rPr lang="zh-TW" sz="1200">
                <a:highlight>
                  <a:schemeClr val="lt1"/>
                </a:highlight>
              </a:rPr>
              <a:t>a computation unit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Data are encapsulated into </a:t>
            </a:r>
            <a:r>
              <a:rPr lang="zh-TW" sz="1200">
                <a:highlight>
                  <a:schemeClr val="lt1"/>
                </a:highlight>
              </a:rPr>
              <a:t>“tf.tensor” objects.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Can’t get the result from a static graph before the compilation and execution.h 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Hard to debug during the model construction.</a:t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333" name="Google Shape;333;p38"/>
          <p:cNvSpPr txBox="1"/>
          <p:nvPr/>
        </p:nvSpPr>
        <p:spPr>
          <a:xfrm>
            <a:off x="6194575" y="4883700"/>
            <a:ext cx="2953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610">
                <a:solidFill>
                  <a:srgbClr val="595959"/>
                </a:solidFill>
              </a:rPr>
              <a:t>https://www.analyticsvidhya.com/blog/2016/10/an-introduction-to-implementing-neural-networks-using-tensorflow/</a:t>
            </a:r>
            <a:endParaRPr sz="610">
              <a:solidFill>
                <a:srgbClr val="595959"/>
              </a:solidFill>
            </a:endParaRPr>
          </a:p>
        </p:txBody>
      </p:sp>
      <p:pic>
        <p:nvPicPr>
          <p:cNvPr id="334" name="Google Shape;3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200" y="1004325"/>
            <a:ext cx="1936131" cy="34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 txBox="1"/>
          <p:nvPr>
            <p:ph idx="1" type="body"/>
          </p:nvPr>
        </p:nvSpPr>
        <p:spPr>
          <a:xfrm>
            <a:off x="6505263" y="4355425"/>
            <a:ext cx="21840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800">
                <a:highlight>
                  <a:schemeClr val="lt1"/>
                </a:highlight>
              </a:rPr>
              <a:t>Neural Network Demo</a:t>
            </a:r>
            <a:endParaRPr sz="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Comparison</a:t>
            </a:r>
            <a:endParaRPr/>
          </a:p>
        </p:txBody>
      </p:sp>
      <p:cxnSp>
        <p:nvCxnSpPr>
          <p:cNvPr id="341" name="Google Shape;341;p39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9"/>
          <p:cNvSpPr txBox="1"/>
          <p:nvPr>
            <p:ph idx="1" type="body"/>
          </p:nvPr>
        </p:nvSpPr>
        <p:spPr>
          <a:xfrm>
            <a:off x="359675" y="1037025"/>
            <a:ext cx="81678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This short demo shows you the difference of graph execution computing 1 + 1 in different version of TensorFlow.</a:t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343" name="Google Shape;3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625" y="1786125"/>
            <a:ext cx="2642125" cy="25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9"/>
          <p:cNvPicPr preferRelativeResize="0"/>
          <p:nvPr/>
        </p:nvPicPr>
        <p:blipFill rotWithShape="1">
          <a:blip r:embed="rId4">
            <a:alphaModFix/>
          </a:blip>
          <a:srcRect b="0" l="0" r="0" t="3465"/>
          <a:stretch/>
        </p:blipFill>
        <p:spPr>
          <a:xfrm>
            <a:off x="5056450" y="1786125"/>
            <a:ext cx="2315675" cy="271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Eager Execution</a:t>
            </a:r>
            <a:endParaRPr/>
          </a:p>
        </p:txBody>
      </p:sp>
      <p:cxnSp>
        <p:nvCxnSpPr>
          <p:cNvPr id="351" name="Google Shape;351;p40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40"/>
          <p:cNvSpPr txBox="1"/>
          <p:nvPr>
            <p:ph idx="1" type="body"/>
          </p:nvPr>
        </p:nvSpPr>
        <p:spPr>
          <a:xfrm>
            <a:off x="359675" y="1037025"/>
            <a:ext cx="81678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To enhance the development efficiency, a new mode called eager execution was introduced.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Evaluate operations immediately like an interpreter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Able to execute operations without building a static graph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Is the </a:t>
            </a:r>
            <a:r>
              <a:rPr lang="zh-TW" sz="1200">
                <a:highlight>
                  <a:schemeClr val="lt1"/>
                </a:highlight>
              </a:rPr>
              <a:t>default execution mode in TensorFlow 2.x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Majorly used in this tutorial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During early development and debugging, it is a good practice to use eager execution to make your life easier. 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However, when the model grows larger and larger, you might want to migrate to graph mode (which is easy) to 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optimize your computational graph and improve your execution performance.</a:t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353" name="Google Shape;35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Placeholder</a:t>
            </a:r>
            <a:endParaRPr/>
          </a:p>
        </p:txBody>
      </p:sp>
      <p:cxnSp>
        <p:nvCxnSpPr>
          <p:cNvPr id="359" name="Google Shape;359;p41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41"/>
          <p:cNvSpPr txBox="1"/>
          <p:nvPr>
            <p:ph idx="1" type="body"/>
          </p:nvPr>
        </p:nvSpPr>
        <p:spPr>
          <a:xfrm>
            <a:off x="359675" y="1037025"/>
            <a:ext cx="8167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Using placeholder, we can pass tensors into the graph and compute</a:t>
            </a:r>
            <a:r>
              <a:rPr lang="zh-TW" sz="1200">
                <a:highlight>
                  <a:schemeClr val="lt1"/>
                </a:highlight>
              </a:rPr>
              <a:t> the result.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In TensorFlow 2.x, placeholder is deprecated and replaced by the combination of AutoGraph and function.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In order to build a graph from a Python function, a decorator “@tf.function” is required.</a:t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361" name="Google Shape;36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62" name="Google Shape;362;p41"/>
          <p:cNvPicPr preferRelativeResize="0"/>
          <p:nvPr/>
        </p:nvPicPr>
        <p:blipFill rotWithShape="1">
          <a:blip r:embed="rId3">
            <a:alphaModFix/>
          </a:blip>
          <a:srcRect b="0" l="0" r="3232" t="48488"/>
          <a:stretch/>
        </p:blipFill>
        <p:spPr>
          <a:xfrm>
            <a:off x="1173450" y="2226300"/>
            <a:ext cx="3802575" cy="21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1"/>
          <p:cNvPicPr preferRelativeResize="0"/>
          <p:nvPr/>
        </p:nvPicPr>
        <p:blipFill rotWithShape="1">
          <a:blip r:embed="rId4">
            <a:alphaModFix/>
          </a:blip>
          <a:srcRect b="0" l="0" r="0" t="6611"/>
          <a:stretch/>
        </p:blipFill>
        <p:spPr>
          <a:xfrm>
            <a:off x="5433948" y="2226300"/>
            <a:ext cx="2568364" cy="208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Google Colab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59675" y="1037025"/>
            <a:ext cx="74985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TW" sz="1210"/>
              <a:t>Go to </a:t>
            </a:r>
            <a:r>
              <a:rPr lang="zh-TW" sz="1210" u="sng">
                <a:solidFill>
                  <a:schemeClr val="hlink"/>
                </a:solidFill>
                <a:hlinkClick r:id="rId3"/>
              </a:rPr>
              <a:t>Google Colab Official Site</a:t>
            </a:r>
            <a:r>
              <a:rPr lang="zh-TW" sz="1210"/>
              <a:t> to create a new notebook</a:t>
            </a:r>
            <a:endParaRPr sz="1210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14726"/>
          <a:stretch/>
        </p:blipFill>
        <p:spPr>
          <a:xfrm>
            <a:off x="1682400" y="1467200"/>
            <a:ext cx="5810950" cy="34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5570200" y="4420025"/>
            <a:ext cx="644100" cy="25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Arithmetic Operation</a:t>
            </a:r>
            <a:endParaRPr/>
          </a:p>
        </p:txBody>
      </p:sp>
      <p:cxnSp>
        <p:nvCxnSpPr>
          <p:cNvPr id="369" name="Google Shape;369;p42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71" name="Google Shape;371;p42"/>
          <p:cNvSpPr txBox="1"/>
          <p:nvPr>
            <p:ph idx="1" type="body"/>
          </p:nvPr>
        </p:nvSpPr>
        <p:spPr>
          <a:xfrm>
            <a:off x="359675" y="1037025"/>
            <a:ext cx="81678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Notice that these operations are performed on tensors elementwisely</a:t>
            </a:r>
            <a:endParaRPr sz="1200">
              <a:highlight>
                <a:schemeClr val="lt1"/>
              </a:highlight>
            </a:endParaRPr>
          </a:p>
        </p:txBody>
      </p:sp>
      <p:pic>
        <p:nvPicPr>
          <p:cNvPr id="372" name="Google Shape;372;p42"/>
          <p:cNvPicPr preferRelativeResize="0"/>
          <p:nvPr/>
        </p:nvPicPr>
        <p:blipFill rotWithShape="1">
          <a:blip r:embed="rId3">
            <a:alphaModFix/>
          </a:blip>
          <a:srcRect b="0" l="0" r="0" t="1729"/>
          <a:stretch/>
        </p:blipFill>
        <p:spPr>
          <a:xfrm>
            <a:off x="735250" y="1565550"/>
            <a:ext cx="2643050" cy="30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2"/>
          <p:cNvPicPr preferRelativeResize="0"/>
          <p:nvPr/>
        </p:nvPicPr>
        <p:blipFill rotWithShape="1">
          <a:blip r:embed="rId4">
            <a:alphaModFix/>
          </a:blip>
          <a:srcRect b="51186" l="0" r="0" t="0"/>
          <a:stretch/>
        </p:blipFill>
        <p:spPr>
          <a:xfrm>
            <a:off x="3691825" y="1565538"/>
            <a:ext cx="2201700" cy="251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2"/>
          <p:cNvPicPr preferRelativeResize="0"/>
          <p:nvPr/>
        </p:nvPicPr>
        <p:blipFill rotWithShape="1">
          <a:blip r:embed="rId4">
            <a:alphaModFix/>
          </a:blip>
          <a:srcRect b="0" l="0" r="0" t="48413"/>
          <a:stretch/>
        </p:blipFill>
        <p:spPr>
          <a:xfrm>
            <a:off x="6207050" y="1565550"/>
            <a:ext cx="2201700" cy="26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Broadcasting-1</a:t>
            </a:r>
            <a:endParaRPr/>
          </a:p>
        </p:txBody>
      </p:sp>
      <p:cxnSp>
        <p:nvCxnSpPr>
          <p:cNvPr id="380" name="Google Shape;380;p43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82" name="Google Shape;382;p43"/>
          <p:cNvPicPr preferRelativeResize="0"/>
          <p:nvPr/>
        </p:nvPicPr>
        <p:blipFill rotWithShape="1">
          <a:blip r:embed="rId3">
            <a:alphaModFix/>
          </a:blip>
          <a:srcRect b="56345" l="0" r="41813" t="2675"/>
          <a:stretch/>
        </p:blipFill>
        <p:spPr>
          <a:xfrm>
            <a:off x="2286075" y="1655898"/>
            <a:ext cx="3815201" cy="284760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3"/>
          <p:cNvSpPr txBox="1"/>
          <p:nvPr>
            <p:ph idx="1" type="body"/>
          </p:nvPr>
        </p:nvSpPr>
        <p:spPr>
          <a:xfrm>
            <a:off x="359675" y="1037025"/>
            <a:ext cx="7668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Here are some constant that will be use in the next slides to showcase the power of broadcasting.</a:t>
            </a:r>
            <a:endParaRPr sz="1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Broadcasting-2</a:t>
            </a:r>
            <a:endParaRPr/>
          </a:p>
        </p:txBody>
      </p:sp>
      <p:cxnSp>
        <p:nvCxnSpPr>
          <p:cNvPr id="389" name="Google Shape;389;p44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44"/>
          <p:cNvSpPr txBox="1"/>
          <p:nvPr>
            <p:ph idx="1" type="body"/>
          </p:nvPr>
        </p:nvSpPr>
        <p:spPr>
          <a:xfrm>
            <a:off x="5039375" y="1601700"/>
            <a:ext cx="37089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Broadcasting provides an easy way to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perform arithmetic operations on tensors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with different shape without reshaping them.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The tensor that has smaller rank will be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expanded automatically to match the shape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of the other tensor.</a:t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391" name="Google Shape;39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2" name="Google Shape;392;p44"/>
          <p:cNvPicPr preferRelativeResize="0"/>
          <p:nvPr/>
        </p:nvPicPr>
        <p:blipFill rotWithShape="1">
          <a:blip r:embed="rId3">
            <a:alphaModFix/>
          </a:blip>
          <a:srcRect b="0" l="0" r="0" t="44891"/>
          <a:stretch/>
        </p:blipFill>
        <p:spPr>
          <a:xfrm>
            <a:off x="359675" y="1395850"/>
            <a:ext cx="4816176" cy="281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Matrix Operation</a:t>
            </a:r>
            <a:endParaRPr/>
          </a:p>
        </p:txBody>
      </p:sp>
      <p:cxnSp>
        <p:nvCxnSpPr>
          <p:cNvPr id="398" name="Google Shape;398;p45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00" name="Google Shape;400;p45"/>
          <p:cNvPicPr preferRelativeResize="0"/>
          <p:nvPr/>
        </p:nvPicPr>
        <p:blipFill rotWithShape="1">
          <a:blip r:embed="rId3">
            <a:alphaModFix/>
          </a:blip>
          <a:srcRect b="0" l="0" r="0" t="2324"/>
          <a:stretch/>
        </p:blipFill>
        <p:spPr>
          <a:xfrm>
            <a:off x="656275" y="1076400"/>
            <a:ext cx="2622160" cy="352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1897" y="1076400"/>
            <a:ext cx="3335203" cy="2276672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4150050" y="3514925"/>
            <a:ext cx="4521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Using </a:t>
            </a:r>
            <a:r>
              <a:rPr lang="zh-TW" sz="1200">
                <a:highlight>
                  <a:schemeClr val="lt1"/>
                </a:highlight>
              </a:rPr>
              <a:t>data defined in the previous page, it demonstrates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a basic idea of </a:t>
            </a:r>
            <a:r>
              <a:rPr lang="zh-TW" sz="1200">
                <a:highlight>
                  <a:schemeClr val="lt1"/>
                </a:highlight>
              </a:rPr>
              <a:t>how to multiply two matrices or caculate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the transpose and determinant of a matrix. </a:t>
            </a:r>
            <a:endParaRPr sz="1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Common Mistake</a:t>
            </a:r>
            <a:endParaRPr/>
          </a:p>
        </p:txBody>
      </p:sp>
      <p:cxnSp>
        <p:nvCxnSpPr>
          <p:cNvPr id="408" name="Google Shape;408;p46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0" name="Google Shape;4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862" y="1406325"/>
            <a:ext cx="6326276" cy="34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6"/>
          <p:cNvSpPr txBox="1"/>
          <p:nvPr>
            <p:ph idx="1" type="body"/>
          </p:nvPr>
        </p:nvSpPr>
        <p:spPr>
          <a:xfrm>
            <a:off x="359675" y="1037025"/>
            <a:ext cx="81678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If the data types of inputs doesn’t match, then it will cause an exception.</a:t>
            </a:r>
            <a:endParaRPr sz="1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Rank and Axis</a:t>
            </a:r>
            <a:endParaRPr/>
          </a:p>
        </p:txBody>
      </p:sp>
      <p:cxnSp>
        <p:nvCxnSpPr>
          <p:cNvPr id="417" name="Google Shape;417;p47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19" name="Google Shape;419;p47"/>
          <p:cNvSpPr txBox="1"/>
          <p:nvPr>
            <p:ph idx="1" type="body"/>
          </p:nvPr>
        </p:nvSpPr>
        <p:spPr>
          <a:xfrm>
            <a:off x="359675" y="1037025"/>
            <a:ext cx="7049400" cy="20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Here are some terminologies you need to know while manipulating tensors of higher dimension: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Shape: The number of elements of each of the axes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Rank: Number of axes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Axis: A particular dimension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Size: Total number of elements (product of the shape)</a:t>
            </a:r>
            <a:endParaRPr sz="1200">
              <a:highlight>
                <a:schemeClr val="lt1"/>
              </a:highlight>
            </a:endParaRPr>
          </a:p>
        </p:txBody>
      </p:sp>
      <p:pic>
        <p:nvPicPr>
          <p:cNvPr id="420" name="Google Shape;4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850" y="1814488"/>
            <a:ext cx="2034219" cy="25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000" y="2403600"/>
            <a:ext cx="1075425" cy="11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7"/>
          <p:cNvSpPr txBox="1"/>
          <p:nvPr/>
        </p:nvSpPr>
        <p:spPr>
          <a:xfrm>
            <a:off x="6194575" y="4883700"/>
            <a:ext cx="29535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610">
                <a:solidFill>
                  <a:srgbClr val="595959"/>
                </a:solidFill>
              </a:rPr>
              <a:t>https://www.tensorflow.org/guide/tensor</a:t>
            </a:r>
            <a:endParaRPr sz="610">
              <a:solidFill>
                <a:srgbClr val="595959"/>
              </a:solidFill>
            </a:endParaRPr>
          </a:p>
        </p:txBody>
      </p:sp>
      <p:sp>
        <p:nvSpPr>
          <p:cNvPr id="423" name="Google Shape;423;p47"/>
          <p:cNvSpPr txBox="1"/>
          <p:nvPr>
            <p:ph idx="1" type="body"/>
          </p:nvPr>
        </p:nvSpPr>
        <p:spPr>
          <a:xfrm>
            <a:off x="359675" y="3468175"/>
            <a:ext cx="57867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To understand its size, you can visualize it as the total volume of multiple cuboids. 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Single cuboid: 2 * 4 * 5 = 40. 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Total size: 3 * 40 = 120.</a:t>
            </a:r>
            <a:endParaRPr sz="1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Rank and Axis</a:t>
            </a:r>
            <a:endParaRPr/>
          </a:p>
        </p:txBody>
      </p:sp>
      <p:cxnSp>
        <p:nvCxnSpPr>
          <p:cNvPr id="429" name="Google Shape;429;p48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31" name="Google Shape;431;p48"/>
          <p:cNvSpPr txBox="1"/>
          <p:nvPr>
            <p:ph idx="1" type="body"/>
          </p:nvPr>
        </p:nvSpPr>
        <p:spPr>
          <a:xfrm>
            <a:off x="4074600" y="1850350"/>
            <a:ext cx="46104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TensorFlow provides convenient built-in functions like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shape(), rank(), and size() to access a tensor’s properties.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In next slide, we will have a discussion about how to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access a single element or extract a sub-tensor from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tensors of </a:t>
            </a:r>
            <a:r>
              <a:rPr lang="zh-TW" sz="1200">
                <a:highlight>
                  <a:schemeClr val="lt1"/>
                </a:highlight>
              </a:rPr>
              <a:t>one or higher dimensional</a:t>
            </a:r>
            <a:r>
              <a:rPr lang="zh-TW" sz="1200">
                <a:highlight>
                  <a:schemeClr val="lt1"/>
                </a:highlight>
              </a:rPr>
              <a:t>.</a:t>
            </a:r>
            <a:endParaRPr sz="1200">
              <a:highlight>
                <a:schemeClr val="lt1"/>
              </a:highlight>
            </a:endParaRPr>
          </a:p>
        </p:txBody>
      </p:sp>
      <p:pic>
        <p:nvPicPr>
          <p:cNvPr id="432" name="Google Shape;4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898450"/>
            <a:ext cx="3714921" cy="40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Indexing and Slicing</a:t>
            </a:r>
            <a:endParaRPr/>
          </a:p>
        </p:txBody>
      </p:sp>
      <p:cxnSp>
        <p:nvCxnSpPr>
          <p:cNvPr id="438" name="Google Shape;438;p49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40" name="Google Shape;44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820369"/>
            <a:ext cx="3694649" cy="164940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9"/>
          <p:cNvSpPr txBox="1"/>
          <p:nvPr>
            <p:ph idx="1" type="body"/>
          </p:nvPr>
        </p:nvSpPr>
        <p:spPr>
          <a:xfrm>
            <a:off x="4189025" y="1155525"/>
            <a:ext cx="49083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Use a square bracket with index to access a single element.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Negative indices count backwards from the end.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You can utilize colons with arguments to specify the slice you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desire in the format start:stop:step.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Initially, the values for slicing are set to 0 for the start, the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length of the tensor for the stop, and 1 for the step.</a:t>
            </a:r>
            <a:endParaRPr sz="1200">
              <a:highlight>
                <a:schemeClr val="lt1"/>
              </a:highlight>
            </a:endParaRPr>
          </a:p>
        </p:txBody>
      </p:sp>
      <p:pic>
        <p:nvPicPr>
          <p:cNvPr id="442" name="Google Shape;44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75" y="2571752"/>
            <a:ext cx="3694649" cy="21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0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Indexing and Slicing</a:t>
            </a:r>
            <a:endParaRPr/>
          </a:p>
        </p:txBody>
      </p:sp>
      <p:cxnSp>
        <p:nvCxnSpPr>
          <p:cNvPr id="448" name="Google Shape;448;p50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50" name="Google Shape;450;p50"/>
          <p:cNvSpPr txBox="1"/>
          <p:nvPr>
            <p:ph idx="1" type="body"/>
          </p:nvPr>
        </p:nvSpPr>
        <p:spPr>
          <a:xfrm>
            <a:off x="4572000" y="1138575"/>
            <a:ext cx="43092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When dealing with higher-dimensional tensors, you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can  use commas to separate the indices for each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axis.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I</a:t>
            </a:r>
            <a:r>
              <a:rPr lang="zh-TW" sz="1200">
                <a:highlight>
                  <a:schemeClr val="lt1"/>
                </a:highlight>
              </a:rPr>
              <a:t>t is entirely valid to use both integers and slices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simultaneously when indexing or slicing tensors. This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flexibility allows for precise control over the selection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of elements within the tensor.</a:t>
            </a:r>
            <a:endParaRPr sz="1200">
              <a:highlight>
                <a:schemeClr val="lt1"/>
              </a:highlight>
            </a:endParaRPr>
          </a:p>
        </p:txBody>
      </p:sp>
      <p:pic>
        <p:nvPicPr>
          <p:cNvPr id="451" name="Google Shape;4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898450"/>
            <a:ext cx="4212326" cy="390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/>
          <p:nvPr>
            <p:ph idx="1" type="body"/>
          </p:nvPr>
        </p:nvSpPr>
        <p:spPr>
          <a:xfrm>
            <a:off x="4649175" y="1065550"/>
            <a:ext cx="41832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After reshaping a tensor in TensorFlow, the new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tensor will be filled in with the elements from the </a:t>
            </a:r>
            <a:endParaRPr sz="1200"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original tensor in a row-major order, aligning with the </a:t>
            </a:r>
            <a:endParaRPr sz="1200"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desired shape.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highlight>
                  <a:schemeClr val="lt1"/>
                </a:highlight>
              </a:rPr>
              <a:t>If you attempt to reshape a tensor in TensorFlow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into a new shape where the size of the new tensor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doesn't match the size of the current tensor, it will 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highlight>
                  <a:schemeClr val="lt1"/>
                </a:highlight>
              </a:rPr>
              <a:t>raise an “InvalidArgumentError”. </a:t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457" name="Google Shape;457;p51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Reshaping</a:t>
            </a:r>
            <a:endParaRPr/>
          </a:p>
        </p:txBody>
      </p:sp>
      <p:cxnSp>
        <p:nvCxnSpPr>
          <p:cNvPr id="458" name="Google Shape;458;p51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60" name="Google Shape;460;p51"/>
          <p:cNvPicPr preferRelativeResize="0"/>
          <p:nvPr/>
        </p:nvPicPr>
        <p:blipFill rotWithShape="1">
          <a:blip r:embed="rId3">
            <a:alphaModFix/>
          </a:blip>
          <a:srcRect b="0" l="0" r="0" t="2950"/>
          <a:stretch/>
        </p:blipFill>
        <p:spPr>
          <a:xfrm>
            <a:off x="359675" y="820375"/>
            <a:ext cx="4289501" cy="42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Google Colab</a:t>
            </a: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59675" y="1037025"/>
            <a:ext cx="72189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TW" sz="1210"/>
              <a:t>Try create and edit a cell, </a:t>
            </a:r>
            <a:r>
              <a:rPr lang="zh-TW" sz="1210"/>
              <a:t>then run it by clicking the run button or delete it with the trash can symbol</a:t>
            </a:r>
            <a:endParaRPr sz="1210"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14412"/>
          <a:stretch/>
        </p:blipFill>
        <p:spPr>
          <a:xfrm>
            <a:off x="1682400" y="1454702"/>
            <a:ext cx="5810950" cy="344079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2079050" y="1454700"/>
            <a:ext cx="559200" cy="21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986200" y="1801550"/>
            <a:ext cx="296400" cy="21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003150" y="2152775"/>
            <a:ext cx="237000" cy="21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341900" y="1801550"/>
            <a:ext cx="296400" cy="21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7044850" y="2013950"/>
            <a:ext cx="186300" cy="21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2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Appendix</a:t>
            </a:r>
            <a:endParaRPr/>
          </a:p>
        </p:txBody>
      </p:sp>
      <p:cxnSp>
        <p:nvCxnSpPr>
          <p:cNvPr id="466" name="Google Shape;466;p52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68" name="Google Shape;468;p52"/>
          <p:cNvSpPr txBox="1"/>
          <p:nvPr>
            <p:ph idx="1" type="body"/>
          </p:nvPr>
        </p:nvSpPr>
        <p:spPr>
          <a:xfrm>
            <a:off x="359675" y="1037025"/>
            <a:ext cx="7134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highlight>
                  <a:schemeClr val="lt1"/>
                </a:highlight>
              </a:rPr>
              <a:t>For better understanding of the concept, please refer to the </a:t>
            </a:r>
            <a:r>
              <a:rPr lang="zh-TW" sz="1200">
                <a:highlight>
                  <a:schemeClr val="lt1"/>
                </a:highlight>
              </a:rPr>
              <a:t>Official API documentation.</a:t>
            </a:r>
            <a:endParaRPr sz="1200">
              <a:highlight>
                <a:schemeClr val="lt1"/>
              </a:highlight>
            </a:endParaRPr>
          </a:p>
        </p:txBody>
      </p:sp>
      <p:pic>
        <p:nvPicPr>
          <p:cNvPr id="469" name="Google Shape;4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00" y="1448575"/>
            <a:ext cx="6800990" cy="34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2"/>
          <p:cNvSpPr txBox="1"/>
          <p:nvPr/>
        </p:nvSpPr>
        <p:spPr>
          <a:xfrm>
            <a:off x="6194575" y="4883700"/>
            <a:ext cx="29535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610">
                <a:solidFill>
                  <a:srgbClr val="595959"/>
                </a:solidFill>
              </a:rPr>
              <a:t>https://www.tensorflow.org/api_docs/python/tf</a:t>
            </a:r>
            <a:endParaRPr sz="61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Google Colab</a:t>
            </a:r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59675" y="1037025"/>
            <a:ext cx="74985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10"/>
              <a:t>Google Colab use Python3 kernel by default, You can use !python -V and !pip -V to check the version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zh-TW" sz="1210"/>
              <a:t>It also comes with plenty of pre-installed libraries, e.g. TensorFlow, Numpy, Pandas, etc.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zh-TW" sz="1210"/>
              <a:t>Therefore, you can just type “import tensorflow as tf” to import TensorFlow with the alias “tf”</a:t>
            </a:r>
            <a:endParaRPr sz="1210"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986725" y="4650275"/>
            <a:ext cx="5202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800">
                <a:highlight>
                  <a:schemeClr val="lt1"/>
                </a:highlight>
              </a:rPr>
              <a:t>The source code in this tutorial is available from </a:t>
            </a:r>
            <a:r>
              <a:rPr lang="zh-TW" sz="8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here</a:t>
            </a:r>
            <a:endParaRPr sz="80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964" y="1976625"/>
            <a:ext cx="4572061" cy="267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TensorFlow: Environment </a:t>
            </a:r>
            <a:endParaRPr/>
          </a:p>
        </p:txBody>
      </p:sp>
      <p:cxnSp>
        <p:nvCxnSpPr>
          <p:cNvPr id="105" name="Google Shape;105;p18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59675" y="1037025"/>
            <a:ext cx="81933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210"/>
              <a:t>For beginners, our recommendation is to opt for Google Colab due to its user-friendly interface and ease of use.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210"/>
              <a:t>Otherwise, you can follow the guide provided in the following slides to install Python on your system and utilize pip to 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210"/>
              <a:t>install TensorFlow on Windows 10, using Visual Studio Code (VSCode) as the selected code editor.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zh-TW" sz="1210"/>
              <a:t>To write the code, you can either use a text editor or an IDE</a:t>
            </a:r>
            <a:r>
              <a:rPr lang="zh-TW" sz="1210"/>
              <a:t>:</a:t>
            </a:r>
            <a:endParaRPr sz="1210"/>
          </a:p>
          <a:p>
            <a:pPr indent="-30543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10"/>
              <a:buChar char="●"/>
            </a:pPr>
            <a:r>
              <a:rPr lang="zh-TW" sz="1210"/>
              <a:t>Text </a:t>
            </a:r>
            <a:r>
              <a:rPr lang="zh-TW" sz="1210"/>
              <a:t>editor: </a:t>
            </a:r>
            <a:r>
              <a:rPr lang="zh-TW" sz="1210"/>
              <a:t>VSCode, Notepad</a:t>
            </a:r>
            <a:r>
              <a:rPr lang="zh-TW" sz="1210"/>
              <a:t>++, ….</a:t>
            </a:r>
            <a:endParaRPr sz="1210"/>
          </a:p>
          <a:p>
            <a:pPr indent="-30543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zh-TW" sz="1210"/>
              <a:t>IDE: PyCharm, Spyder, ….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zh-TW" sz="1210"/>
              <a:t> </a:t>
            </a:r>
            <a:endParaRPr sz="121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550" y="2673125"/>
            <a:ext cx="831099" cy="83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3275" y="2673125"/>
            <a:ext cx="944426" cy="8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0375" y="2927450"/>
            <a:ext cx="322450" cy="3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 Installation</a:t>
            </a:r>
            <a:endParaRPr sz="2750"/>
          </a:p>
        </p:txBody>
      </p:sp>
      <p:cxnSp>
        <p:nvCxnSpPr>
          <p:cNvPr id="116" name="Google Shape;116;p19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650" y="1788075"/>
            <a:ext cx="6914451" cy="29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1884200" y="3429525"/>
            <a:ext cx="1084200" cy="27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59675" y="1037025"/>
            <a:ext cx="62658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210"/>
              <a:t>Another approach is to install Python and TensorFlow manually: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zh-TW" sz="1210"/>
              <a:t>Download Python installer from </a:t>
            </a:r>
            <a:r>
              <a:rPr lang="zh-TW" sz="1210" u="sng">
                <a:solidFill>
                  <a:schemeClr val="hlink"/>
                </a:solidFill>
                <a:hlinkClick r:id="rId4"/>
              </a:rPr>
              <a:t>Official Python Website</a:t>
            </a:r>
            <a:endParaRPr sz="1210"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/>
              <a:t>Python Installation</a:t>
            </a:r>
            <a:endParaRPr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0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59675" y="1037025"/>
            <a:ext cx="62658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TW" sz="1210"/>
              <a:t>Run the executable installer to install Python on your computer</a:t>
            </a:r>
            <a:endParaRPr sz="121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001" y="1620200"/>
            <a:ext cx="4682100" cy="28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3652325" y="2557025"/>
            <a:ext cx="2698500" cy="78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652325" y="4063375"/>
            <a:ext cx="21381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Verifying the Installation</a:t>
            </a:r>
            <a:endParaRPr/>
          </a:p>
        </p:txBody>
      </p:sp>
      <p:cxnSp>
        <p:nvCxnSpPr>
          <p:cNvPr id="137" name="Google Shape;137;p21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59675" y="1037025"/>
            <a:ext cx="8520600" cy="1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10"/>
              <a:t>Open “Command Promt” from Start Menu, then use the </a:t>
            </a:r>
            <a:r>
              <a:rPr lang="zh-TW" sz="1210"/>
              <a:t>following</a:t>
            </a:r>
            <a:r>
              <a:rPr lang="zh-TW" sz="1210"/>
              <a:t> commands to verify the installation.</a:t>
            </a:r>
            <a:endParaRPr sz="1210"/>
          </a:p>
          <a:p>
            <a:pPr indent="-30543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10"/>
              <a:buChar char="●"/>
            </a:pPr>
            <a:r>
              <a:rPr lang="zh-TW" sz="1210"/>
              <a:t>python –</a:t>
            </a:r>
            <a:r>
              <a:rPr lang="zh-TW" sz="1210"/>
              <a:t>version</a:t>
            </a:r>
            <a:endParaRPr sz="1210"/>
          </a:p>
          <a:p>
            <a:pPr indent="-30543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zh-TW" sz="1210"/>
              <a:t>pip –version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zh-TW" sz="1210"/>
              <a:t>If the version information of Python and Pip are displayed correctly, then you are good to go!</a:t>
            </a:r>
            <a:endParaRPr sz="121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63" y="2248325"/>
            <a:ext cx="3053129" cy="2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3676" y="2248325"/>
            <a:ext cx="5102612" cy="26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/>
          <p:nvPr/>
        </p:nvSpPr>
        <p:spPr>
          <a:xfrm>
            <a:off x="3753675" y="2616075"/>
            <a:ext cx="4418100" cy="50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