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dd013e22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dd013e22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dd013e22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dd013e22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dd013e22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dd013e22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dd013e22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dd013e22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dd013e22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dd013e22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dd013e22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dd013e22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dd013e22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dd013e22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dd013e22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dd013e22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dd013e22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dd013e22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dd013e2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dd013e2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2320c91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2320c91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2320c91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2320c91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7317664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731766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dd013e2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dd013e2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dd013e22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dd013e22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7317664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7317664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dd013e22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dd013e22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quantumai.google/cirq/start/basics" TargetMode="External"/><Relationship Id="rId4" Type="http://schemas.openxmlformats.org/officeDocument/2006/relationships/hyperlink" Target="https://quantumai.google/cirq/build" TargetMode="External"/><Relationship Id="rId5" Type="http://schemas.openxmlformats.org/officeDocument/2006/relationships/hyperlink" Target="https://quantumai.google/reference/python/cirq/all_symbol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77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Verdana"/>
                <a:ea typeface="Verdana"/>
                <a:cs typeface="Verdana"/>
                <a:sym typeface="Verdana"/>
              </a:rPr>
              <a:t>Cirq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Moment</a:t>
            </a:r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59675" y="1053200"/>
            <a:ext cx="46767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Operations are executed from left to right, and Operations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on the same column must be executed simultaneously,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even if they have </a:t>
            </a:r>
            <a:r>
              <a:rPr lang="zh-TW" sz="1200"/>
              <a:t>different durations.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As a result, each column is encapsulated as a Moment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object to enhance programmability and facilitate execution.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Using this architecture, we can insert the Operations into a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Momenet one by one and  then add it to the existing circuit.</a:t>
            </a:r>
            <a:endParaRPr sz="1200"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6340191" y="4866607"/>
            <a:ext cx="280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https://quantumai.google/cirq/build/circuits</a:t>
            </a:r>
            <a:endParaRPr sz="6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925" y="1570875"/>
            <a:ext cx="3623375" cy="217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3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080975" y="1127125"/>
            <a:ext cx="4735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 Moment is created using cirq.Moment(op1, op2, …).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 row and column represent a qubit’s x and y coordinates,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while the lines show the connectivity.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Then we create an empty circuit with cirq.Circuit() and add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the Moment to visualize it.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Since the qubits used by different operations do not overlap,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they can be placed in the same moment of circuit.</a:t>
            </a:r>
            <a:endParaRPr sz="1200"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939775"/>
            <a:ext cx="3721301" cy="381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4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108400" y="1863438"/>
            <a:ext cx="46833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You can add a Moment to a Circuit as a column using a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circuit instance’s append() method.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SVGCircuit(Circuit) will</a:t>
            </a:r>
            <a:r>
              <a:rPr lang="zh-TW" sz="1200"/>
              <a:t> display the circuit in a “prettier” way</a:t>
            </a:r>
            <a:r>
              <a:rPr lang="zh-TW" sz="1200"/>
              <a:t>,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replacing gates with widely-used quantum gate symbols.</a:t>
            </a:r>
            <a:endParaRPr sz="1200"/>
          </a:p>
        </p:txBody>
      </p:sp>
      <p:grpSp>
        <p:nvGrpSpPr>
          <p:cNvPr id="156" name="Google Shape;156;p24"/>
          <p:cNvGrpSpPr/>
          <p:nvPr/>
        </p:nvGrpSpPr>
        <p:grpSpPr>
          <a:xfrm>
            <a:off x="359664" y="980826"/>
            <a:ext cx="3748609" cy="3918929"/>
            <a:chOff x="359675" y="980850"/>
            <a:chExt cx="3776175" cy="3927176"/>
          </a:xfrm>
        </p:grpSpPr>
        <p:pic>
          <p:nvPicPr>
            <p:cNvPr id="157" name="Google Shape;15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675" y="980850"/>
              <a:ext cx="3776175" cy="23536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8" name="Google Shape;158;p24"/>
            <p:cNvGrpSpPr/>
            <p:nvPr/>
          </p:nvGrpSpPr>
          <p:grpSpPr>
            <a:xfrm>
              <a:off x="387125" y="3400175"/>
              <a:ext cx="3721275" cy="1507851"/>
              <a:chOff x="387125" y="3400175"/>
              <a:chExt cx="3721275" cy="1507851"/>
            </a:xfrm>
          </p:grpSpPr>
          <p:pic>
            <p:nvPicPr>
              <p:cNvPr id="159" name="Google Shape;159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87125" y="3400175"/>
                <a:ext cx="3721275" cy="630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95300" y="4030650"/>
                <a:ext cx="1051375" cy="877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Circuit: Insertion Strategy</a:t>
            </a:r>
            <a:endParaRPr/>
          </a:p>
        </p:txBody>
      </p:sp>
      <p:cxnSp>
        <p:nvCxnSpPr>
          <p:cNvPr id="166" name="Google Shape;166;p25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59675" y="1053200"/>
            <a:ext cx="82650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A Circuit can also be constructed from a list of Operations, which will be 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arranged into different Moments based on the circuit’s insertion strategy: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EARLIEST: Add to the earliest Moment if there is an available space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INLINE: Insert into the previous Moment if possible, otherwise, or create a new Moment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NEW: Create a new Moment for each new Operation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NEW_THEN_INLINE: Create a new Moment for the first Operation and insert the rest based on INLINE strategy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Circuit: Insertion 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6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6340191" y="4866607"/>
            <a:ext cx="280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https://quantumai.google/cirq/build/circuits</a:t>
            </a:r>
            <a:endParaRPr sz="600"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243600"/>
            <a:ext cx="3978601" cy="296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4338275" y="1510375"/>
            <a:ext cx="45738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In the first case, the Y operation on the second qubit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slides back to the first Moment.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Because the CX Operation occupies the second and third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qubits in the second Moment, a new Moment is then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created for the remaining Hadamard Operations.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Circuit: Insertion 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7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6340191" y="4866607"/>
            <a:ext cx="280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https://quantumai.google/cirq/build/circuits</a:t>
            </a:r>
            <a:endParaRPr sz="600"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067525"/>
            <a:ext cx="3237170" cy="35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756450" y="1517575"/>
            <a:ext cx="49176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Each Pauli-Z Operation is appended as a distinct Moment.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 new Moment is created for the Pauli-Y and CNOT Operation,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and the last Pauli-Z Operation is inserted into the same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Moment based on INLINE strategy.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Circuit: </a:t>
            </a:r>
            <a:r>
              <a:rPr lang="zh-TW"/>
              <a:t>Simulation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8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6340191" y="4866607"/>
            <a:ext cx="280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https://quantumai.google/cirq/build/circuits</a:t>
            </a:r>
            <a:endParaRPr sz="600"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526550" y="1812313"/>
            <a:ext cx="50325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 Bell state is the simplest example of quantum entanglement,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containing a Hadamard gate and a CNOT gate.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We initialize a simulator instance using cirq.Simulator(), and call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the simulate() function to compute the circuit’s resulting state.</a:t>
            </a:r>
            <a:endParaRPr sz="1200"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221725"/>
            <a:ext cx="2803799" cy="2904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Circuit Simulation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9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4059300" y="1171825"/>
            <a:ext cx="49944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To sample the distribution of result after computation, a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measurement gate is required.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Calling simulator.run(circuit, repetitions=1000) will return the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result of executing the circuit 1000 times as bitstring.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 bitstring is visualized using cirq.plot_state_histogram(), and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we can observe that the state |00&gt; and |11&gt; have almost an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equal probability of occurrence.</a:t>
            </a:r>
            <a:endParaRPr sz="1200"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062925"/>
            <a:ext cx="3754500" cy="34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Sources</a:t>
            </a:r>
            <a:endParaRPr/>
          </a:p>
        </p:txBody>
      </p:sp>
      <p:cxnSp>
        <p:nvCxnSpPr>
          <p:cNvPr id="213" name="Google Shape;213;p30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59675" y="1053200"/>
            <a:ext cx="82650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“</a:t>
            </a:r>
            <a:r>
              <a:rPr lang="zh-TW" sz="1200"/>
              <a:t>Cirq Basics” </a:t>
            </a:r>
            <a:r>
              <a:rPr lang="zh-TW" sz="1200"/>
              <a:t>by Google Quantum AI: 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https://quantumai.google/cirq/start/basics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“Cirq Builds” by Google Quantum AI: </a:t>
            </a:r>
            <a:r>
              <a:rPr lang="zh-TW" sz="1200" u="sng">
                <a:solidFill>
                  <a:schemeClr val="hlink"/>
                </a:solidFill>
                <a:hlinkClick r:id="rId4"/>
              </a:rPr>
              <a:t>https://quantumai.google/cirq/build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Cirq API Document: </a:t>
            </a:r>
            <a:r>
              <a:rPr lang="zh-TW" sz="1200" u="sng">
                <a:solidFill>
                  <a:schemeClr val="hlink"/>
                </a:solidFill>
                <a:hlinkClick r:id="rId5"/>
              </a:rPr>
              <a:t>https://quantumai.google/reference/python/cirq/all_symbols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Cirq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59675" y="1053200"/>
            <a:ext cx="77859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An open source quantum programming framework released in July, 2022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Designed for quantum algorithms and programs for noisy intermediate scale quantum (NISQ) devices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Users can simulate their quantum circuits on their local machines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Components are well modularized and highly encapsulated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Also used in Google’s quantum machine learning framework: TensorFlow Quantum (TFQ)</a:t>
            </a:r>
            <a:endParaRPr sz="12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588" y="3491350"/>
            <a:ext cx="2128075" cy="8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Install Cirq</a:t>
            </a:r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59675" y="1053200"/>
            <a:ext cx="7263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Cirq is not included in the </a:t>
            </a:r>
            <a:r>
              <a:rPr lang="zh-TW" sz="1200"/>
              <a:t>Google Colab’s built-in libraries, so we need to install it by ourselves.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If you</a:t>
            </a:r>
            <a:r>
              <a:rPr lang="zh-TW" sz="1200"/>
              <a:t> want to install it on your machine locally, we suggest you to install it in virtual environment to prevent possible package conflicts.</a:t>
            </a:r>
            <a:endParaRPr sz="1200"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637" y="2460075"/>
            <a:ext cx="5568725" cy="15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Sycamore Processor</a:t>
            </a:r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180500" y="1390125"/>
            <a:ext cx="47700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Print the Sycamore processor using “cirq_google.Sycamore”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to see if Cirq is installed successfully.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 layout of the processor shows the structure of the device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and the connectivity of the qubits.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In real quantum computer, some operations required the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qubits to be adjacent, and this is simulated by this chip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architecture.</a:t>
            </a:r>
            <a:endParaRPr sz="12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270575"/>
            <a:ext cx="3820826" cy="323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Cirq Concept</a:t>
            </a:r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59675" y="1053200"/>
            <a:ext cx="49395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A quantum circuit consists of three parts: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Qubit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Moment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Operation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A horizontal Line with blocks represents a Qubit and the sequence of quantum gates performed on it.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Each Moment is a collection of Operations on Quibts in a time slice.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An Operation can be seen as a result of applying a Gate to Qubits.</a:t>
            </a:r>
            <a:endParaRPr sz="1200"/>
          </a:p>
        </p:txBody>
      </p:sp>
      <p:sp>
        <p:nvSpPr>
          <p:cNvPr id="91" name="Google Shape;91;p17"/>
          <p:cNvSpPr txBox="1"/>
          <p:nvPr/>
        </p:nvSpPr>
        <p:spPr>
          <a:xfrm>
            <a:off x="6340191" y="4866607"/>
            <a:ext cx="280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https://quantumai.google/cirq/build/circuits</a:t>
            </a:r>
            <a:endParaRPr sz="6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925" y="1570875"/>
            <a:ext cx="3623375" cy="217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Qubit</a:t>
            </a:r>
            <a:endParaRPr/>
          </a:p>
        </p:txBody>
      </p:sp>
      <p:cxnSp>
        <p:nvCxnSpPr>
          <p:cNvPr id="98" name="Google Shape;98;p18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59675" y="1053200"/>
            <a:ext cx="8322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Qubit, an abbreviation of quantum bit, is a basic unit of quantum information.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To operate the qubits using a quantum circuit, we need to specify the qubits we want to use by their coordinates.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NamedQubit: A named qubit, its coordinate is arranged automatically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LineQubit: A qubit on 1d lattice, </a:t>
            </a:r>
            <a:r>
              <a:rPr lang="zh-TW" sz="1200"/>
              <a:t>its y coordinate is arranged automatically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GridQubit: A qubit on a square lattice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If you only need a few qubits, use NamedQubit.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If your need neighboring qubits for a </a:t>
            </a:r>
            <a:r>
              <a:rPr lang="zh-TW" sz="1200"/>
              <a:t>circuits with many multi-qubit operations</a:t>
            </a:r>
            <a:r>
              <a:rPr lang="zh-TW" sz="1200"/>
              <a:t>, GridQubit is what you need.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Qubit</a:t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34125" y="1192800"/>
            <a:ext cx="41820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 single qubit can be created by passing either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coordinates or a name to the constructor.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We can specify the length of the side, the starting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row number and column number to create a square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of qubits (all of which are set to 0 by default).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For rectangle of qubits, four arguments are required: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the number of rows and columns, as well as the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starting row and column numbers.</a:t>
            </a:r>
            <a:endParaRPr sz="1200"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27087" t="0"/>
          <a:stretch/>
        </p:blipFill>
        <p:spPr>
          <a:xfrm>
            <a:off x="359675" y="917425"/>
            <a:ext cx="4274451" cy="3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Gate and Operation</a:t>
            </a:r>
            <a:endParaRPr/>
          </a:p>
        </p:txBody>
      </p:sp>
      <p:cxnSp>
        <p:nvCxnSpPr>
          <p:cNvPr id="115" name="Google Shape;115;p20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59675" y="1053200"/>
            <a:ext cx="753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A Gate object represents a static quantum gate, which is a </a:t>
            </a:r>
            <a:r>
              <a:rPr lang="zh-TW" sz="1200"/>
              <a:t>2^n by 2^n dimensional invertible linear operator</a:t>
            </a:r>
            <a:r>
              <a:rPr lang="zh-TW" sz="1200"/>
              <a:t>.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After applied to one or more Qubits, a Gate will generate a GateOperation corresponding to those qubits.</a:t>
            </a:r>
            <a:endParaRPr sz="1200"/>
          </a:p>
        </p:txBody>
      </p:sp>
      <p:sp>
        <p:nvSpPr>
          <p:cNvPr id="118" name="Google Shape;118;p20"/>
          <p:cNvSpPr txBox="1"/>
          <p:nvPr/>
        </p:nvSpPr>
        <p:spPr>
          <a:xfrm>
            <a:off x="6340191" y="4866607"/>
            <a:ext cx="280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https://quantumai.google/cirq/images/moments.png</a:t>
            </a:r>
            <a:endParaRPr sz="6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176" y="2313350"/>
            <a:ext cx="4226475" cy="2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Gate and 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21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281075" y="1425138"/>
            <a:ext cx="39660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 unitary matrix of a quantum gate can be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accessed by</a:t>
            </a:r>
            <a:r>
              <a:rPr lang="zh-TW" sz="1200"/>
              <a:t> </a:t>
            </a:r>
            <a:r>
              <a:rPr lang="zh-TW" sz="1200"/>
              <a:t>cirq.unitary(Gate).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Using np.real(), we extract the real part of the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complex</a:t>
            </a:r>
            <a:r>
              <a:rPr lang="zh-TW" sz="1200"/>
              <a:t> matrix to simplify the outcome.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An measurement operation is non-invertible, thus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it doesn’t have a unitary representation.</a:t>
            </a:r>
            <a:endParaRPr sz="12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207625"/>
            <a:ext cx="3418675" cy="317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