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ce8129e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ce8129e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def1250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def1250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e0eec09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e0eec09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0eec09e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e0eec09e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e0eec09e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e0eec09e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e0eec09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e0eec09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e0eec09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e0eec09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0eec09e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e0eec09e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e0eec09e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e0eec09e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e0eec09e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4e0eec09e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dd013e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dd013e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e0eec09e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e0eec09e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e0eec09e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e0eec09e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e0eec09e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e0eec09e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e0eec09e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e0eec09e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e0eec09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e0eec09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e0eec09e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e0eec09e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4dd013e22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4dd013e22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def1250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def1250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ce8129e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ce8129e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def12502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def12502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2320c91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2320c91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ce8129e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ce8129e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0eec09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e0eec09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ce8129e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ce8129e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810.03787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hyperlink" Target="https://arxiv.org/abs/quant-ph/050717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quantumai.google/cirq/start/basics" TargetMode="External"/><Relationship Id="rId4" Type="http://schemas.openxmlformats.org/officeDocument/2006/relationships/hyperlink" Target="https://quantumai.google/cirq/build" TargetMode="External"/><Relationship Id="rId5" Type="http://schemas.openxmlformats.org/officeDocument/2006/relationships/hyperlink" Target="https://quantumai.google/reference/python/cirq/all_symbols" TargetMode="External"/><Relationship Id="rId6" Type="http://schemas.openxmlformats.org/officeDocument/2006/relationships/hyperlink" Target="https://www.tensorflow.org/quantum/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7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Verdana"/>
                <a:ea typeface="Verdana"/>
                <a:cs typeface="Verdana"/>
                <a:sym typeface="Verdana"/>
              </a:rPr>
              <a:t>TensorFlow Quantum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Classification: Build, Compile, and Train</a:t>
            </a:r>
            <a:endParaRPr/>
          </a:p>
        </p:txBody>
      </p:sp>
      <p:cxnSp>
        <p:nvCxnSpPr>
          <p:cNvPr id="136" name="Google Shape;136;p2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737975" y="1200825"/>
            <a:ext cx="37344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second argument is the measurement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operator, which determines the “perspective”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of measuring a qubit.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Note that a single qubit is a 2-dimensional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vector, so we need to prepare two neurons in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last layer to represent its values.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Because we are not performing binary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classification, we adopt sparse categorical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cross-entropy for our loss function.</a:t>
            </a:r>
            <a:endParaRPr sz="12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497550"/>
            <a:ext cx="4378301" cy="28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Classification: Result</a:t>
            </a:r>
            <a:endParaRPr/>
          </a:p>
        </p:txBody>
      </p:sp>
      <p:cxnSp>
        <p:nvCxnSpPr>
          <p:cNvPr id="145" name="Google Shape;145;p2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737975" y="1734438"/>
            <a:ext cx="40782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option “verbose” is set to 0 to hide the training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progress.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achieve a decent accuracy of </a:t>
            </a:r>
            <a:r>
              <a:rPr lang="zh-TW" sz="1200"/>
              <a:t>94.4% </a:t>
            </a:r>
            <a:r>
              <a:rPr lang="zh-TW" sz="1200"/>
              <a:t>for our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model, where the value of theta is approximately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1.59 ( or pi / 2) after the training, transforming the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qubit from |0&gt; state to a Bell state.</a:t>
            </a:r>
            <a:endParaRPr sz="12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497550"/>
            <a:ext cx="4378301" cy="287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Quantum State Classifier</a:t>
            </a:r>
            <a:endParaRPr/>
          </a:p>
        </p:txBody>
      </p:sp>
      <p:cxnSp>
        <p:nvCxnSpPr>
          <p:cNvPr id="154" name="Google Shape;154;p2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59675" y="1053200"/>
            <a:ext cx="79815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Now, we want to determine whether a quantum data is in an 'excited' state, particularly as a cluster state.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 cluster state can be seen as highly entangled quantum data, where an rx gate applied to any of its qubits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indicates the excitation.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To address the problem mentioned above, we will build a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Quantum Convolutional Neural Network (QCNN)</a:t>
            </a:r>
            <a:r>
              <a:rPr lang="zh-TW" sz="1200"/>
              <a:t> model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with quantum convolutional and pooling layers.</a:t>
            </a:r>
            <a:endParaRPr sz="12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624" y="2831825"/>
            <a:ext cx="4076099" cy="192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315925" y="4866600"/>
            <a:ext cx="282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https://www.tensorflow.org/quantum/tutorials/qcnn</a:t>
            </a:r>
            <a:endParaRPr sz="600"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749225" y="4417725"/>
            <a:ext cx="2676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/>
              <a:t>QCNN Architecture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Quantum Convolutional Neural Network (QCNN)</a:t>
            </a:r>
            <a:endParaRPr/>
          </a:p>
        </p:txBody>
      </p:sp>
      <p:cxnSp>
        <p:nvCxnSpPr>
          <p:cNvPr id="165" name="Google Shape;165;p2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32924"/>
            <a:ext cx="4191524" cy="260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6315925" y="4866600"/>
            <a:ext cx="282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https://www.tensorflow.org/quantum/tutorials/qcnn</a:t>
            </a:r>
            <a:endParaRPr sz="6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59675" y="1053200"/>
            <a:ext cx="44193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Implemented by TFQ, a QCNN model can be broken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down into the following building blocks: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A circuit transforming initial qubits into a cluster state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An input layer that accepts circuits as input data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Interleaving quantum convolutional and pooling layers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Readout of the PQC layer and a loss function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TW" sz="1200"/>
              <a:t>An ptimization algorithm for training</a:t>
            </a:r>
            <a:endParaRPr sz="1200"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329313" y="3799150"/>
            <a:ext cx="2676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/>
              <a:t>QCNN TFQ implementation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Prepare Cluster State</a:t>
            </a:r>
            <a:endParaRPr/>
          </a:p>
        </p:txBody>
      </p:sp>
      <p:cxnSp>
        <p:nvCxnSpPr>
          <p:cNvPr id="176" name="Google Shape;176;p2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273475"/>
            <a:ext cx="3727675" cy="30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4087350" y="1957675"/>
            <a:ext cx="46605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cluster state circuit is defined by first applying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Hadamard gates to all qubits, followed by pairs of cz gates.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Only four qubits are used here for demonstration.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Generate training data</a:t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1293" r="0" t="1029"/>
          <a:stretch/>
        </p:blipFill>
        <p:spPr>
          <a:xfrm>
            <a:off x="359675" y="921350"/>
            <a:ext cx="4465599" cy="41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4825275" y="1245625"/>
            <a:ext cx="4195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Each circuit consists of a single qubit and a rx gate.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200">
                <a:solidFill>
                  <a:schemeClr val="dk2"/>
                </a:solidFill>
              </a:rPr>
              <a:t>If the state vector is in the </a:t>
            </a:r>
            <a:r>
              <a:rPr lang="zh-TW" sz="1200">
                <a:solidFill>
                  <a:schemeClr val="dk2"/>
                </a:solidFill>
              </a:rPr>
              <a:t>northern</a:t>
            </a:r>
            <a:r>
              <a:rPr lang="zh-TW" sz="1200">
                <a:solidFill>
                  <a:schemeClr val="dk2"/>
                </a:solidFill>
              </a:rPr>
              <a:t> hemisphere, we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label it as “1”, otherwise, it is “0”.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70% of the training data is used for training, while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the remaining 30% is for testing.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The circuits will be converted into tensors, ready for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embedding into the model.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One-Qubit Unitary</a:t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138" y="2164850"/>
            <a:ext cx="4439476" cy="22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59675" y="1053200"/>
            <a:ext cx="84564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/>
              <a:t>Following the approach in </a:t>
            </a:r>
            <a:r>
              <a:rPr lang="zh-TW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Tucci paper</a:t>
            </a:r>
            <a:r>
              <a:rPr lang="zh-TW" sz="1200"/>
              <a:t>, we implement the following unitaries for the quantum layers.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/>
              <a:t>The free variables here are created by sympy.symbols() and used for the exponents of the Pauli-X, Y, and Z gates. </a:t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Two</a:t>
            </a:r>
            <a:r>
              <a:rPr lang="zh-TW"/>
              <a:t>-Qubit Unitary</a:t>
            </a:r>
            <a:r>
              <a:rPr lang="zh-TW"/>
              <a:t> </a:t>
            </a:r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24998" t="0"/>
          <a:stretch/>
        </p:blipFill>
        <p:spPr>
          <a:xfrm>
            <a:off x="2266938" y="1352750"/>
            <a:ext cx="4641876" cy="31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5001550" y="1656600"/>
            <a:ext cx="344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One-Qubit Pooling Unit</a:t>
            </a:r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50" y="1394300"/>
            <a:ext cx="4455899" cy="31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Convolutional Circuit</a:t>
            </a:r>
            <a:endParaRPr/>
          </a:p>
        </p:txBody>
      </p:sp>
      <p:cxnSp>
        <p:nvCxnSpPr>
          <p:cNvPr id="220" name="Google Shape;220;p3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50645" l="0" r="27901" t="1184"/>
          <a:stretch/>
        </p:blipFill>
        <p:spPr>
          <a:xfrm>
            <a:off x="359675" y="1025975"/>
            <a:ext cx="4212326" cy="20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4777875" y="1025975"/>
            <a:ext cx="3766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Using the components we created, we can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build a eight-qubit convolutional and pooling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circuit for the PQC layer.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As you can see, Python’s slicing technique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helps us apply two-qubit quantum gate to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every pair of adjacent qubits.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75" y="3427175"/>
            <a:ext cx="7463726" cy="1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TensorFlow Quantum (TFQ)</a:t>
            </a:r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9675" y="1053200"/>
            <a:ext cx="77859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An open source quantum programming framework released in July, 2022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Designed for hybrid quantum-classical ML models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Built upon TensorFlow, Keras, and Cirq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Provides an easy way to embed quantum circuits into classical neural networks</a:t>
            </a:r>
            <a:endParaRPr sz="12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525" y="2802475"/>
            <a:ext cx="3152700" cy="17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Pooling Circuit</a:t>
            </a:r>
            <a:endParaRPr/>
          </a:p>
        </p:txBody>
      </p:sp>
      <p:cxnSp>
        <p:nvCxnSpPr>
          <p:cNvPr id="230" name="Google Shape;230;p32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51216" l="931" r="3025" t="1439"/>
          <a:stretch/>
        </p:blipFill>
        <p:spPr>
          <a:xfrm>
            <a:off x="359675" y="1028500"/>
            <a:ext cx="4371674" cy="200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75" y="3069275"/>
            <a:ext cx="7912402" cy="17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4871100" y="1449650"/>
            <a:ext cx="376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The pooling circuit will pool from N qubits to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N/2 qubits using series of </a:t>
            </a:r>
            <a:r>
              <a:rPr lang="zh-TW" sz="1200">
                <a:solidFill>
                  <a:schemeClr val="dk2"/>
                </a:solidFill>
              </a:rPr>
              <a:t>two-qubit pooling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components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PQC Circuit</a:t>
            </a:r>
            <a:endParaRPr/>
          </a:p>
        </p:txBody>
      </p:sp>
      <p:cxnSp>
        <p:nvCxnSpPr>
          <p:cNvPr id="240" name="Google Shape;240;p33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63" y="1845000"/>
            <a:ext cx="4550876" cy="30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59675" y="1053200"/>
            <a:ext cx="84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/>
              <a:t>We interleave three convolutional and three pooling circuits to create the PQC.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/>
              <a:t>Each symbol must be independent to make the weights update more effective.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Model Definition</a:t>
            </a:r>
            <a:endParaRPr/>
          </a:p>
        </p:txBody>
      </p:sp>
      <p:cxnSp>
        <p:nvCxnSpPr>
          <p:cNvPr id="249" name="Google Shape;249;p34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6925" y="1975150"/>
            <a:ext cx="5061900" cy="27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359675" y="1053200"/>
            <a:ext cx="8591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/>
              <a:t>The readout is set as the Pauli-Z gate on the last qubit to measure the state vector's projection along the Z-axis.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/>
              <a:t>The cluster state circuit is added before the input </a:t>
            </a:r>
            <a:r>
              <a:rPr lang="zh-TW" sz="1200"/>
              <a:t>layer </a:t>
            </a:r>
            <a:r>
              <a:rPr lang="zh-TW" sz="1200"/>
              <a:t>using tfq.layers.AddCircuit()’s prepend option.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Model Visualization</a:t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325" y="1888525"/>
            <a:ext cx="2789719" cy="26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925" y="1888524"/>
            <a:ext cx="4191524" cy="260537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5038238" y="4354750"/>
            <a:ext cx="2676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/>
              <a:t>QCNN TFQ implementation</a:t>
            </a:r>
            <a:endParaRPr sz="1000"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59675" y="1053200"/>
            <a:ext cx="8591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/>
              <a:t>Since the AddCircuit() prepends the cluster state circuit, the input layer should be created and placed first.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/>
              <a:t>T</a:t>
            </a:r>
            <a:r>
              <a:rPr lang="zh-TW" sz="1200"/>
              <a:t>he</a:t>
            </a:r>
            <a:r>
              <a:rPr lang="zh-TW" sz="1200"/>
              <a:t> model is </a:t>
            </a:r>
            <a:r>
              <a:rPr lang="zh-TW" sz="1200"/>
              <a:t>successfully</a:t>
            </a:r>
            <a:r>
              <a:rPr lang="zh-TW" sz="1200"/>
              <a:t> built according to the diagram we showed in the previous slide.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Model Training</a:t>
            </a:r>
            <a:endParaRPr/>
          </a:p>
        </p:txBody>
      </p:sp>
      <p:cxnSp>
        <p:nvCxnSpPr>
          <p:cNvPr id="269" name="Google Shape;269;p3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63" y="1066950"/>
            <a:ext cx="4600475" cy="37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 txBox="1"/>
          <p:nvPr/>
        </p:nvSpPr>
        <p:spPr>
          <a:xfrm>
            <a:off x="5002525" y="1730963"/>
            <a:ext cx="3512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The output of the model is not an integer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label but a state vector, so we define a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custom metric to </a:t>
            </a:r>
            <a:r>
              <a:rPr lang="zh-TW" sz="1200">
                <a:solidFill>
                  <a:schemeClr val="dk2"/>
                </a:solidFill>
              </a:rPr>
              <a:t>calculate the </a:t>
            </a:r>
            <a:r>
              <a:rPr lang="zh-TW" sz="1200">
                <a:solidFill>
                  <a:schemeClr val="dk2"/>
                </a:solidFill>
              </a:rPr>
              <a:t>model’s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accuracy on the fly.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zh-TW" sz="1200">
                <a:solidFill>
                  <a:schemeClr val="dk2"/>
                </a:solidFill>
              </a:rPr>
              <a:t>The batch size is set to 16 to perform a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full batch training.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QCNN: Result </a:t>
            </a:r>
            <a:endParaRPr/>
          </a:p>
        </p:txBody>
      </p:sp>
      <p:cxnSp>
        <p:nvCxnSpPr>
          <p:cNvPr id="278" name="Google Shape;278;p3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b="60225" l="0" r="0" t="0"/>
          <a:stretch/>
        </p:blipFill>
        <p:spPr>
          <a:xfrm>
            <a:off x="574562" y="2142600"/>
            <a:ext cx="4585449" cy="20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 rotWithShape="1">
          <a:blip r:embed="rId3">
            <a:alphaModFix/>
          </a:blip>
          <a:srcRect b="0" l="0" r="0" t="39154"/>
          <a:stretch/>
        </p:blipFill>
        <p:spPr>
          <a:xfrm>
            <a:off x="5246463" y="2142599"/>
            <a:ext cx="3322976" cy="226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43800" y="1095575"/>
            <a:ext cx="5175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TW" sz="1200"/>
              <a:t>The model converges faster rapidly at the beginning of the training, showcasing the advantage of using QCNN over CNN.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Sources</a:t>
            </a:r>
            <a:endParaRPr/>
          </a:p>
        </p:txBody>
      </p:sp>
      <p:cxnSp>
        <p:nvCxnSpPr>
          <p:cNvPr id="288" name="Google Shape;288;p3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59675" y="1053200"/>
            <a:ext cx="99135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“Hybrid Quantum-classical Machine Learning</a:t>
            </a:r>
            <a:r>
              <a:rPr lang="zh-TW" sz="1200"/>
              <a:t>”</a:t>
            </a:r>
            <a:r>
              <a:rPr lang="zh-TW" sz="1200"/>
              <a:t>: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https://tf.wiki/en/appendix/quantum.html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“Quantum CNN” by TensorFlow Quantum: </a:t>
            </a:r>
            <a:r>
              <a:rPr lang="zh-TW" sz="1200" u="sng">
                <a:solidFill>
                  <a:schemeClr val="hlink"/>
                </a:solidFill>
                <a:hlinkClick r:id="rId4"/>
              </a:rPr>
              <a:t>https://www.tensorflow.org/quantum/tutorials/qcnn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TensorFlow Quantum API Document: </a:t>
            </a:r>
            <a:r>
              <a:rPr lang="zh-TW" sz="1200" u="sng">
                <a:solidFill>
                  <a:schemeClr val="hlink"/>
                </a:solidFill>
                <a:hlinkClick r:id="rId5"/>
              </a:rPr>
              <a:t>https://www.tensorflow.org/quantum/api_docs/python/tfq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TensorFlow Quantum Official Guide: </a:t>
            </a:r>
            <a:r>
              <a:rPr lang="zh-TW" sz="1200" u="sng">
                <a:solidFill>
                  <a:schemeClr val="hlink"/>
                </a:solidFill>
                <a:hlinkClick r:id="rId6"/>
              </a:rPr>
              <a:t>https://www.tensorflow.org/quantum/overview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Design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59675" y="1053200"/>
            <a:ext cx="79137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First, we build the quantum circuit using Cirq and convert it into a Parametrized Quantum Circuit (PQC) Layer.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Once added to a deep learning model, TFQ treats it as a tf.Operation set in the computation graph, with its weights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and free variables will be updated based on classical backpropagation algorithm.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More specifically, the tf.Operation will sample from circuits, calculate expectation values, and output the resulting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state, allowing their gradients to be computed and used for optimization.</a:t>
            </a:r>
            <a:endParaRPr sz="1200"/>
          </a:p>
        </p:txBody>
      </p:sp>
      <p:cxnSp>
        <p:nvCxnSpPr>
          <p:cNvPr id="71" name="Google Shape;71;p15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925" y="2954675"/>
            <a:ext cx="3100524" cy="1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315925" y="4866600"/>
            <a:ext cx="282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https://blog.tensorflow.org/2020/03/announcing-tensorflow-quantum-open.html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Parametric quantum circuit (PQC)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9675" y="1053200"/>
            <a:ext cx="56427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A quantum circuit consisting of quantum gates with freely adjustable </a:t>
            </a:r>
            <a:r>
              <a:rPr lang="zh-TW" sz="1200"/>
              <a:t>parameters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is known as a Parametric Quantum Circuit (PQC), it can be transformed and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embedded into a classical deep learning model as a Keras layer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zh-TW" sz="1200"/>
            </a:br>
            <a:r>
              <a:rPr lang="zh-TW" sz="1200"/>
              <a:t>The free parameters are created as symbolic placeholders to hold uninitialized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variables, which is supported by the SymPy library.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parameters created by SymPy.Symbol() are then trained as normal weights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/>
              <a:t>in a classical neural network.</a:t>
            </a:r>
            <a:endParaRPr sz="1200"/>
          </a:p>
        </p:txBody>
      </p:sp>
      <p:cxnSp>
        <p:nvCxnSpPr>
          <p:cNvPr id="81" name="Google Shape;81;p16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700" y="1598375"/>
            <a:ext cx="2607825" cy="21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139163" y="3833225"/>
            <a:ext cx="26769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/>
              <a:t>An hybrid </a:t>
            </a:r>
            <a:r>
              <a:rPr lang="zh-TW" sz="1000"/>
              <a:t>quantum-classical</a:t>
            </a:r>
            <a:r>
              <a:rPr lang="zh-TW" sz="1000"/>
              <a:t> neural network 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59675" y="1053200"/>
            <a:ext cx="79815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In this small example, we will train a model that can predict the outcome of a single qubit circuit.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Each training data is a single </a:t>
            </a:r>
            <a:r>
              <a:rPr lang="zh-TW" sz="1200"/>
              <a:t>qubit followed by a rx and a ry gate, a rx gate will rotate the default state |0&gt;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counterclockwise around the x-axis by either 90 or 270 degree, resulting in two types of Bell states.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Additionally, a Gaussian noise with standard deviation of pi /4 is added to both rx and ry gates.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Thus, some of them are rotated by 90 ~ 135 degrees and have a greater probability of collapsing to the |1&gt; state,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while the others, rotated by 270 ~ 315 degrees, would collapse to the |0&gt; state.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Classification: Import Libraries</a:t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000950" y="1023925"/>
            <a:ext cx="43824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Recently, the default version of Google Colab’s Python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kernel has been upgraded to 3.10, a version that is not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supported</a:t>
            </a:r>
            <a:r>
              <a:rPr lang="zh-TW" sz="1200"/>
              <a:t> </a:t>
            </a:r>
            <a:r>
              <a:rPr lang="zh-TW" sz="1200"/>
              <a:t>by the TensorFlow Quantum package.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recommend installing it on your local machine with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the following environment configurations: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Unix-like system or WSL2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Python 3.8 with C</a:t>
            </a:r>
            <a:r>
              <a:rPr lang="zh-TW" sz="1200"/>
              <a:t>onda virtual environment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TensorFlow version 2.7.0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zh-TW" sz="1200"/>
              <a:t>TensorFlow Quantum version 0.7.2</a:t>
            </a:r>
            <a:endParaRPr sz="12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603525"/>
            <a:ext cx="3209123" cy="24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Classification: Create Training Data</a:t>
            </a:r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428700" y="1339075"/>
            <a:ext cx="45309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We first create a lambda function to simplify the process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of adding noise. This function will add a random number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from 0 to pi / 4 to the input and return it.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</a:t>
            </a:r>
            <a:r>
              <a:rPr lang="zh-TW" sz="1200"/>
              <a:t>first half </a:t>
            </a:r>
            <a:r>
              <a:rPr lang="zh-TW" sz="1200"/>
              <a:t>of the data are rotated by 90 ~ 145 degrees,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and the second half are rotated by 270 ~ 315 degrees.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These two categories of data are labeled by their bra-ket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notation, |1&gt; and |0&gt;, respectively.</a:t>
            </a:r>
            <a:endParaRPr sz="120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339075"/>
            <a:ext cx="4069024" cy="28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Classification: Create Training Data</a:t>
            </a:r>
            <a:endParaRPr/>
          </a:p>
        </p:txBody>
      </p:sp>
      <p:cxnSp>
        <p:nvCxnSpPr>
          <p:cNvPr id="116" name="Google Shape;116;p20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1995" l="0" r="0" t="2072"/>
          <a:stretch/>
        </p:blipFill>
        <p:spPr>
          <a:xfrm>
            <a:off x="4744538" y="1709375"/>
            <a:ext cx="2871276" cy="26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188" y="1709375"/>
            <a:ext cx="2871274" cy="26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59675" y="1053200"/>
            <a:ext cx="79815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/>
              <a:t>The following Bloch spheres represent the two types of training data.</a:t>
            </a:r>
            <a:endParaRPr sz="1200"/>
          </a:p>
        </p:txBody>
      </p:sp>
      <p:sp>
        <p:nvSpPr>
          <p:cNvPr id="121" name="Google Shape;121;p20"/>
          <p:cNvSpPr txBox="1"/>
          <p:nvPr/>
        </p:nvSpPr>
        <p:spPr>
          <a:xfrm>
            <a:off x="6315925" y="4866600"/>
            <a:ext cx="282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/>
              <a:t>https://bits-and-electrons.github.io/bloch-sphere-simulator/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18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Qubit Classification: Build PQC Layer</a:t>
            </a:r>
            <a:endParaRPr/>
          </a:p>
        </p:txBody>
      </p:sp>
      <p:cxnSp>
        <p:nvCxnSpPr>
          <p:cNvPr id="127" name="Google Shape;127;p21"/>
          <p:cNvCxnSpPr/>
          <p:nvPr/>
        </p:nvCxnSpPr>
        <p:spPr>
          <a:xfrm>
            <a:off x="359675" y="787450"/>
            <a:ext cx="845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436700" y="1619175"/>
            <a:ext cx="49893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The diagram on the left side represents a single sample point.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To create the PQC layer for our model, we need to use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sympy.Symbol(name) to create a placeholder for the rotation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/>
              <a:t>angle of the rx gate.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Next, we create the PQC with a single rx gate to capture the 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/>
              <a:t>rotation information of the circuit.</a:t>
            </a:r>
            <a:endParaRPr sz="1200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5" y="1107775"/>
            <a:ext cx="2924524" cy="33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