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lear Sans" charset="1" panose="020B0503030202020304"/>
      <p:regular r:id="rId14"/>
    </p:embeddedFont>
    <p:embeddedFont>
      <p:font typeface="Clear Sans Bold" charset="1" panose="020B0803030202020304"/>
      <p:regular r:id="rId15"/>
    </p:embeddedFont>
    <p:embeddedFont>
      <p:font typeface="Clear Sans Italics" charset="1" panose="020B0503030202090304"/>
      <p:regular r:id="rId16"/>
    </p:embeddedFont>
    <p:embeddedFont>
      <p:font typeface="Clear Sans Bold Italics" charset="1" panose="020B0803030202090304"/>
      <p:regular r:id="rId17"/>
    </p:embeddedFont>
    <p:embeddedFont>
      <p:font typeface="Clear Sans Thin" charset="1" panose="020B0203030202020304"/>
      <p:regular r:id="rId18"/>
    </p:embeddedFont>
    <p:embeddedFont>
      <p:font typeface="Clear Sans Light" charset="1" panose="020B0303030202020304"/>
      <p:regular r:id="rId19"/>
    </p:embeddedFont>
    <p:embeddedFont>
      <p:font typeface="Clear Sans Medium" charset="1" panose="020B0603030202020304"/>
      <p:regular r:id="rId20"/>
    </p:embeddedFont>
    <p:embeddedFont>
      <p:font typeface="Clear Sans Medium Italics" charset="1" panose="020B0603030202090304"/>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54" Target="slides/slide25.xml" Type="http://schemas.openxmlformats.org/officeDocument/2006/relationships/slide"/><Relationship Id="rId55" Target="slides/slide26.xml" Type="http://schemas.openxmlformats.org/officeDocument/2006/relationships/slide"/><Relationship Id="rId56" Target="slides/slide27.xml" Type="http://schemas.openxmlformats.org/officeDocument/2006/relationships/slide"/><Relationship Id="rId57" Target="slides/slide28.xml" Type="http://schemas.openxmlformats.org/officeDocument/2006/relationships/slide"/><Relationship Id="rId58" Target="slides/slide29.xml" Type="http://schemas.openxmlformats.org/officeDocument/2006/relationships/slide"/><Relationship Id="rId59" Target="slides/slide30.xml" Type="http://schemas.openxmlformats.org/officeDocument/2006/relationships/slide"/><Relationship Id="rId6" Target="fonts/font6.fntdata" Type="http://schemas.openxmlformats.org/officeDocument/2006/relationships/font"/><Relationship Id="rId60" Target="slides/slide31.xml" Type="http://schemas.openxmlformats.org/officeDocument/2006/relationships/slide"/><Relationship Id="rId61" Target="slides/slide32.xml" Type="http://schemas.openxmlformats.org/officeDocument/2006/relationships/slide"/><Relationship Id="rId62" Target="slides/slide33.xml" Type="http://schemas.openxmlformats.org/officeDocument/2006/relationships/slide"/><Relationship Id="rId63" Target="slides/slide34.xml" Type="http://schemas.openxmlformats.org/officeDocument/2006/relationships/slide"/><Relationship Id="rId64" Target="slides/slide35.xml" Type="http://schemas.openxmlformats.org/officeDocument/2006/relationships/slide"/><Relationship Id="rId65" Target="slides/slide36.xml" Type="http://schemas.openxmlformats.org/officeDocument/2006/relationships/slide"/><Relationship Id="rId66" Target="slides/slide37.xml" Type="http://schemas.openxmlformats.org/officeDocument/2006/relationships/slide"/><Relationship Id="rId67" Target="slides/slide38.xml" Type="http://schemas.openxmlformats.org/officeDocument/2006/relationships/slide"/><Relationship Id="rId68" Target="slides/slide39.xml" Type="http://schemas.openxmlformats.org/officeDocument/2006/relationships/slide"/><Relationship Id="rId69" Target="slides/slide40.xml" Type="http://schemas.openxmlformats.org/officeDocument/2006/relationships/slide"/><Relationship Id="rId7" Target="fonts/font7.fntdata" Type="http://schemas.openxmlformats.org/officeDocument/2006/relationships/font"/><Relationship Id="rId70" Target="slides/slide41.xml" Type="http://schemas.openxmlformats.org/officeDocument/2006/relationships/slide"/><Relationship Id="rId71" Target="slides/slide42.xml" Type="http://schemas.openxmlformats.org/officeDocument/2006/relationships/slide"/><Relationship Id="rId72" Target="slides/slide43.xml" Type="http://schemas.openxmlformats.org/officeDocument/2006/relationships/slide"/><Relationship Id="rId73" Target="slides/slide44.xml" Type="http://schemas.openxmlformats.org/officeDocument/2006/relationships/slide"/><Relationship Id="rId74" Target="slides/slide45.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AutoShape 2" id="2"/>
          <p:cNvSpPr/>
          <p:nvPr/>
        </p:nvSpPr>
        <p:spPr>
          <a:xfrm rot="0">
            <a:off x="1028700" y="9220200"/>
            <a:ext cx="12490239" cy="0"/>
          </a:xfrm>
          <a:prstGeom prst="line">
            <a:avLst/>
          </a:prstGeom>
          <a:ln cap="flat" w="38100">
            <a:solidFill>
              <a:srgbClr val="000000"/>
            </a:solidFill>
            <a:prstDash val="solid"/>
            <a:headEnd type="none" len="sm" w="sm"/>
            <a:tailEnd type="none" len="sm" w="sm"/>
          </a:ln>
        </p:spPr>
      </p:sp>
      <p:sp>
        <p:nvSpPr>
          <p:cNvPr name="AutoShape 3" id="3"/>
          <p:cNvSpPr/>
          <p:nvPr/>
        </p:nvSpPr>
        <p:spPr>
          <a:xfrm rot="0">
            <a:off x="5220983" y="990600"/>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5400000">
            <a:off x="-36987" y="8164038"/>
            <a:ext cx="2131373" cy="0"/>
          </a:xfrm>
          <a:prstGeom prst="line">
            <a:avLst/>
          </a:prstGeom>
          <a:ln cap="flat" w="38100">
            <a:solidFill>
              <a:srgbClr val="000000"/>
            </a:solidFill>
            <a:prstDash val="solid"/>
            <a:headEnd type="none" len="sm" w="sm"/>
            <a:tailEnd type="none" len="sm" w="sm"/>
          </a:ln>
        </p:spPr>
      </p:sp>
      <p:sp>
        <p:nvSpPr>
          <p:cNvPr name="AutoShape 5" id="5"/>
          <p:cNvSpPr/>
          <p:nvPr/>
        </p:nvSpPr>
        <p:spPr>
          <a:xfrm rot="-5400000">
            <a:off x="16193613" y="2037237"/>
            <a:ext cx="2131373"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5400000">
            <a:off x="-1560507" y="-154751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573504" y="2633965"/>
            <a:ext cx="12038317" cy="1995143"/>
          </a:xfrm>
          <a:prstGeom prst="rect">
            <a:avLst/>
          </a:prstGeom>
        </p:spPr>
        <p:txBody>
          <a:bodyPr anchor="t" rtlCol="false" tIns="0" lIns="0" bIns="0" rIns="0">
            <a:spAutoFit/>
          </a:bodyPr>
          <a:lstStyle/>
          <a:p>
            <a:pPr algn="ctr">
              <a:lnSpc>
                <a:spcPts val="7776"/>
              </a:lnSpc>
            </a:pPr>
            <a:r>
              <a:rPr lang="en-US" sz="7134" spc="806">
                <a:solidFill>
                  <a:srgbClr val="000000"/>
                </a:solidFill>
                <a:latin typeface="Anonymous Pro Bold"/>
              </a:rPr>
              <a:t>ANÁLISE DAS PREFERÊNCIAS DE CAFÉ  </a:t>
            </a:r>
          </a:p>
        </p:txBody>
      </p:sp>
      <p:sp>
        <p:nvSpPr>
          <p:cNvPr name="TextBox 8" id="8"/>
          <p:cNvSpPr txBox="true"/>
          <p:nvPr/>
        </p:nvSpPr>
        <p:spPr>
          <a:xfrm rot="0">
            <a:off x="2898880" y="5240342"/>
            <a:ext cx="12490239" cy="3658870"/>
          </a:xfrm>
          <a:prstGeom prst="rect">
            <a:avLst/>
          </a:prstGeom>
        </p:spPr>
        <p:txBody>
          <a:bodyPr anchor="t" rtlCol="false" tIns="0" lIns="0" bIns="0" rIns="0">
            <a:spAutoFit/>
          </a:bodyPr>
          <a:lstStyle/>
          <a:p>
            <a:pPr>
              <a:lnSpc>
                <a:spcPts val="7279"/>
              </a:lnSpc>
            </a:pPr>
            <a:r>
              <a:rPr lang="en-US" sz="5199">
                <a:solidFill>
                  <a:srgbClr val="000000"/>
                </a:solidFill>
                <a:latin typeface="Clear Sans Bold"/>
              </a:rPr>
              <a:t>Alunos : </a:t>
            </a:r>
          </a:p>
          <a:p>
            <a:pPr algn="ctr">
              <a:lnSpc>
                <a:spcPts val="7279"/>
              </a:lnSpc>
            </a:pPr>
            <a:r>
              <a:rPr lang="en-US" sz="5199">
                <a:solidFill>
                  <a:srgbClr val="000000"/>
                </a:solidFill>
                <a:latin typeface="Clear Sans Bold"/>
              </a:rPr>
              <a:t>  Davi Machado Maia Gontijo - 11758329 Derek Bilsland Marchesan - 14126820</a:t>
            </a:r>
          </a:p>
          <a:p>
            <a:pPr algn="ctr">
              <a:lnSpc>
                <a:spcPts val="7279"/>
              </a:lnSpc>
            </a:pPr>
          </a:p>
        </p:txBody>
      </p:sp>
      <p:sp>
        <p:nvSpPr>
          <p:cNvPr name="Freeform 9" id="9"/>
          <p:cNvSpPr/>
          <p:nvPr/>
        </p:nvSpPr>
        <p:spPr>
          <a:xfrm flipH="false" flipV="false" rot="5400000">
            <a:off x="16105322" y="801062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617696" y="2221576"/>
            <a:ext cx="15641604" cy="6796506"/>
          </a:xfrm>
          <a:custGeom>
            <a:avLst/>
            <a:gdLst/>
            <a:ahLst/>
            <a:cxnLst/>
            <a:rect r="r" b="b" t="t" l="l"/>
            <a:pathLst>
              <a:path h="6796506" w="15641604">
                <a:moveTo>
                  <a:pt x="0" y="0"/>
                </a:moveTo>
                <a:lnTo>
                  <a:pt x="15641604" y="0"/>
                </a:lnTo>
                <a:lnTo>
                  <a:pt x="15641604" y="6796506"/>
                </a:lnTo>
                <a:lnTo>
                  <a:pt x="0" y="6796506"/>
                </a:lnTo>
                <a:lnTo>
                  <a:pt x="0" y="0"/>
                </a:lnTo>
                <a:close/>
              </a:path>
            </a:pathLst>
          </a:custGeom>
          <a:blipFill>
            <a:blip r:embed="rId2"/>
            <a:stretch>
              <a:fillRect l="0" t="0" r="0" b="0"/>
            </a:stretch>
          </a:blipFill>
        </p:spPr>
      </p:sp>
      <p:sp>
        <p:nvSpPr>
          <p:cNvPr name="TextBox 3" id="3"/>
          <p:cNvSpPr txBox="true"/>
          <p:nvPr/>
        </p:nvSpPr>
        <p:spPr>
          <a:xfrm rot="0">
            <a:off x="3459659" y="253175"/>
            <a:ext cx="11368683" cy="1052183"/>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706017" y="253175"/>
            <a:ext cx="14875966" cy="1052183"/>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 : Análise</a:t>
            </a:r>
          </a:p>
        </p:txBody>
      </p:sp>
      <p:sp>
        <p:nvSpPr>
          <p:cNvPr name="TextBox 3" id="3"/>
          <p:cNvSpPr txBox="true"/>
          <p:nvPr/>
        </p:nvSpPr>
        <p:spPr>
          <a:xfrm rot="0">
            <a:off x="514350" y="1662914"/>
            <a:ext cx="17259300" cy="9017000"/>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000000"/>
                </a:solidFill>
                <a:latin typeface="Open Sans Bold"/>
              </a:rPr>
              <a:t>90.2% bebem café em casa:</a:t>
            </a:r>
            <a:r>
              <a:rPr lang="en-US" sz="3300">
                <a:solidFill>
                  <a:srgbClr val="000000"/>
                </a:solidFill>
                <a:latin typeface="Open Sans"/>
              </a:rPr>
              <a:t> A maioria esmagadora da população prefere consumir café em casa. </a:t>
            </a:r>
            <a:r>
              <a:rPr lang="en-US" sz="3300">
                <a:solidFill>
                  <a:srgbClr val="000000"/>
                </a:solidFill>
                <a:latin typeface="Open Sans"/>
              </a:rPr>
              <a:t>Isso pode refletir a conveniência e o conforto de preparar e desfrutar de café no ambiente doméstico, além de ser mais econômico em comparação com a compra de café em cafeterias ou outros locais.</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35.5% bebem café no trabalho:</a:t>
            </a:r>
            <a:r>
              <a:rPr lang="en-US" sz="3300">
                <a:solidFill>
                  <a:srgbClr val="000000"/>
                </a:solidFill>
                <a:latin typeface="Open Sans"/>
              </a:rPr>
              <a:t> Um pouco mais de um terço da população consome café no ambiente de trabalho. Isso sugere que muitas pessoas veem o café como uma fonte de energia ou uma pausa relaxante durante o horário de trabalho, ajudando a manter o estado de alerta e a produtividade ao longo do dia.</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17.5% bebem café em movimento:</a:t>
            </a:r>
            <a:r>
              <a:rPr lang="en-US" sz="3300">
                <a:solidFill>
                  <a:srgbClr val="000000"/>
                </a:solidFill>
                <a:latin typeface="Open Sans"/>
              </a:rPr>
              <a:t> Um número significativo de pessoas prefere consumir café enquanto estão em movimento, como durante deslocamentos diários ou viagens. Isso pode indicar uma demanda por opções de café portáteis e convenientes, como café em garrafas ou copos térmicos.</a:t>
            </a:r>
          </a:p>
          <a:p>
            <a:pPr algn="just">
              <a:lnSpc>
                <a:spcPts val="727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706017" y="253175"/>
            <a:ext cx="14875966" cy="1052183"/>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 : Análise</a:t>
            </a:r>
          </a:p>
        </p:txBody>
      </p:sp>
      <p:sp>
        <p:nvSpPr>
          <p:cNvPr name="TextBox 3" id="3"/>
          <p:cNvSpPr txBox="true"/>
          <p:nvPr/>
        </p:nvSpPr>
        <p:spPr>
          <a:xfrm rot="0">
            <a:off x="826015" y="2763439"/>
            <a:ext cx="16635970" cy="6111875"/>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000000"/>
                </a:solidFill>
                <a:latin typeface="Open Sans Bold"/>
              </a:rPr>
              <a:t>28.9% bebem café na cafeteria:</a:t>
            </a:r>
            <a:r>
              <a:rPr lang="en-US" sz="3300">
                <a:solidFill>
                  <a:srgbClr val="000000"/>
                </a:solidFill>
                <a:latin typeface="Open Sans"/>
              </a:rPr>
              <a:t> Um pouco menos de um terço da população frequenta cafeterias para consumir café. </a:t>
            </a:r>
            <a:r>
              <a:rPr lang="en-US" sz="3300">
                <a:solidFill>
                  <a:srgbClr val="000000"/>
                </a:solidFill>
                <a:latin typeface="Open Sans"/>
              </a:rPr>
              <a:t>Isso pode refletir uma preferência por experiências de café mais sociais ou gourmet, além de proporcionar uma pausa relaxante em um ambiente diferente do lar ou do trabalho.</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0.9% nenhuma dessas opções: </a:t>
            </a:r>
            <a:r>
              <a:rPr lang="en-US" sz="3300">
                <a:solidFill>
                  <a:srgbClr val="000000"/>
                </a:solidFill>
                <a:latin typeface="Open Sans"/>
              </a:rPr>
              <a:t>Uma pequena parcela da população não se enquadra em nenhuma das categorias mencionadas. Isso pode incluir pessoas que raramente ou nunca consomem café, ou que preferem outras bebidas quentes ou frias.</a:t>
            </a:r>
          </a:p>
          <a:p>
            <a:pPr algn="ctr">
              <a:lnSpc>
                <a:spcPts val="7279"/>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3175"/>
            <a:ext cx="18288000" cy="2147558"/>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 : Estratégias de Negócio</a:t>
            </a:r>
          </a:p>
        </p:txBody>
      </p:sp>
      <p:sp>
        <p:nvSpPr>
          <p:cNvPr name="TextBox 3" id="3"/>
          <p:cNvSpPr txBox="true"/>
          <p:nvPr/>
        </p:nvSpPr>
        <p:spPr>
          <a:xfrm rot="0">
            <a:off x="826015" y="2852838"/>
            <a:ext cx="16635970" cy="7854950"/>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000000"/>
                </a:solidFill>
                <a:latin typeface="Open Sans Bold"/>
              </a:rPr>
              <a:t>Desenvolvimento de produtos ou serviços inovadores: </a:t>
            </a:r>
            <a:r>
              <a:rPr lang="en-US" sz="3300">
                <a:solidFill>
                  <a:srgbClr val="000000"/>
                </a:solidFill>
                <a:latin typeface="Open Sans"/>
              </a:rPr>
              <a:t>Investir em pesquisa e desenvolvimento para criar produtos de café exclusivos e atrativos, como novas variedades de grãos, blends personalizados ou métodos de preparação diferenciados. Isso pode atrair consumidores em busca de experiências únicas e diferenciadas no consumo de café.</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Expansão da presença em pontos de venda estratégicos: </a:t>
            </a:r>
            <a:r>
              <a:rPr lang="en-US" sz="3300">
                <a:solidFill>
                  <a:srgbClr val="000000"/>
                </a:solidFill>
                <a:latin typeface="Open Sans"/>
              </a:rPr>
              <a:t>Identificar e estabelecer parcerias com cafeterias, padarias, restaurantes e outros estabelecimentos de alimentos e bebidas para disponibilizar produtos de café de alta qualidade. Isso aumentaria a visibilidade da marca e proporcionaria acesso conveniente ao café para consumidores em movimento.</a:t>
            </a:r>
          </a:p>
          <a:p>
            <a:pPr algn="just">
              <a:lnSpc>
                <a:spcPts val="4620"/>
              </a:lnSpc>
            </a:pPr>
          </a:p>
          <a:p>
            <a:pPr algn="ctr">
              <a:lnSpc>
                <a:spcPts val="727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3175"/>
            <a:ext cx="18288000" cy="2147558"/>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 : Estratégias de Negócio</a:t>
            </a:r>
          </a:p>
        </p:txBody>
      </p:sp>
      <p:sp>
        <p:nvSpPr>
          <p:cNvPr name="TextBox 3" id="3"/>
          <p:cNvSpPr txBox="true"/>
          <p:nvPr/>
        </p:nvSpPr>
        <p:spPr>
          <a:xfrm rot="0">
            <a:off x="826015" y="2628507"/>
            <a:ext cx="16635970" cy="9017000"/>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000000"/>
                </a:solidFill>
                <a:latin typeface="Open Sans Bold"/>
              </a:rPr>
              <a:t>Promoções e campanhas direcionadas:</a:t>
            </a:r>
            <a:r>
              <a:rPr lang="en-US" sz="3300">
                <a:solidFill>
                  <a:srgbClr val="000000"/>
                </a:solidFill>
                <a:latin typeface="Open Sans"/>
              </a:rPr>
              <a:t> Lançar promoções e campanhas de marketing direcionadas para incentivar o consumo de café em diferentes cenários. Por exemplo, oferecer descontos ou brindes para consumidores que comprarem produtos de café para consumo em casa ou no trabalho, ou criar programas de fidelidade específicos para consumidores frequentes em cafeterias.</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Experiências de degustação e educação:</a:t>
            </a:r>
            <a:r>
              <a:rPr lang="en-US" sz="3300">
                <a:solidFill>
                  <a:srgbClr val="000000"/>
                </a:solidFill>
                <a:latin typeface="Open Sans"/>
              </a:rPr>
              <a:t> Organizar eventos de degustação de café e workshops educacionais para aumentar o conhecimento e apreciação do café entre os consumidores. Isso não apenas incentivaria o consumo, mas também construiria uma conexão emocional mais forte com a marca e seus produtos.</a:t>
            </a:r>
          </a:p>
          <a:p>
            <a:pPr algn="just">
              <a:lnSpc>
                <a:spcPts val="4620"/>
              </a:lnSpc>
            </a:pPr>
          </a:p>
          <a:p>
            <a:pPr algn="just">
              <a:lnSpc>
                <a:spcPts val="4620"/>
              </a:lnSpc>
            </a:pPr>
          </a:p>
          <a:p>
            <a:pPr algn="ctr">
              <a:lnSpc>
                <a:spcPts val="7279"/>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3175"/>
            <a:ext cx="18288000" cy="2147558"/>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Bebem Café : Estratégias de Negócio</a:t>
            </a:r>
          </a:p>
        </p:txBody>
      </p:sp>
      <p:sp>
        <p:nvSpPr>
          <p:cNvPr name="TextBox 3" id="3"/>
          <p:cNvSpPr txBox="true"/>
          <p:nvPr/>
        </p:nvSpPr>
        <p:spPr>
          <a:xfrm rot="0">
            <a:off x="826015" y="2788744"/>
            <a:ext cx="16635970" cy="7854950"/>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000000"/>
                </a:solidFill>
                <a:latin typeface="Open Sans Bold"/>
              </a:rPr>
              <a:t>Personalização e customização:</a:t>
            </a:r>
            <a:r>
              <a:rPr lang="en-US" sz="3300">
                <a:solidFill>
                  <a:srgbClr val="000000"/>
                </a:solidFill>
                <a:latin typeface="Open Sans"/>
              </a:rPr>
              <a:t> Permitir que os consumidores personalizem seus pedidos de café de acordo com suas preferências individuais, oferecendo uma variedade de opções de grãos, intensidades, sabores e acompanhamentos. Isso aumentaria a satisfação do cliente e incentivaria a fidelidade à marca.</a:t>
            </a:r>
          </a:p>
          <a:p>
            <a:pPr algn="just">
              <a:lnSpc>
                <a:spcPts val="4620"/>
              </a:lnSpc>
            </a:pPr>
          </a:p>
          <a:p>
            <a:pPr algn="just" marL="712470" indent="-356235" lvl="1">
              <a:lnSpc>
                <a:spcPts val="4620"/>
              </a:lnSpc>
              <a:buFont typeface="Arial"/>
              <a:buChar char="•"/>
            </a:pPr>
            <a:r>
              <a:rPr lang="en-US" sz="3300">
                <a:solidFill>
                  <a:srgbClr val="000000"/>
                </a:solidFill>
                <a:latin typeface="Open Sans Bold"/>
              </a:rPr>
              <a:t>Aproveitamento de tendências e inovações:</a:t>
            </a:r>
            <a:r>
              <a:rPr lang="en-US" sz="3300">
                <a:solidFill>
                  <a:srgbClr val="000000"/>
                </a:solidFill>
                <a:latin typeface="Open Sans"/>
              </a:rPr>
              <a:t> Ficar atento às tendências emergentes e inovações no setor de café, como café de origem única, métodos de preparação alternativos (como cold brew ou aeropress) e opções de café sustentável e orgânico. Incorporar essas tendências em produtos e estratégias de marketing pode atrair consumidores conscientes e modernos.</a:t>
            </a:r>
          </a:p>
          <a:p>
            <a:pPr algn="just">
              <a:lnSpc>
                <a:spcPts val="4620"/>
              </a:lnSpc>
            </a:pPr>
          </a:p>
          <a:p>
            <a:pPr algn="just">
              <a:lnSpc>
                <a:spcPts val="4620"/>
              </a:lnSpc>
            </a:pPr>
          </a:p>
          <a:p>
            <a:pPr algn="ctr">
              <a:lnSpc>
                <a:spcPts val="727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257175" y="1914263"/>
            <a:ext cx="17773650" cy="7760653"/>
          </a:xfrm>
          <a:custGeom>
            <a:avLst/>
            <a:gdLst/>
            <a:ahLst/>
            <a:cxnLst/>
            <a:rect r="r" b="b" t="t" l="l"/>
            <a:pathLst>
              <a:path h="7760653" w="17773650">
                <a:moveTo>
                  <a:pt x="0" y="0"/>
                </a:moveTo>
                <a:lnTo>
                  <a:pt x="17773650" y="0"/>
                </a:lnTo>
                <a:lnTo>
                  <a:pt x="17773650" y="7760652"/>
                </a:lnTo>
                <a:lnTo>
                  <a:pt x="0" y="7760652"/>
                </a:lnTo>
                <a:lnTo>
                  <a:pt x="0" y="0"/>
                </a:lnTo>
                <a:close/>
              </a:path>
            </a:pathLst>
          </a:custGeom>
          <a:blipFill>
            <a:blip r:embed="rId2"/>
            <a:stretch>
              <a:fillRect l="-3690" t="0" r="-6733" b="0"/>
            </a:stretch>
          </a:blipFill>
        </p:spPr>
      </p:sp>
      <p:sp>
        <p:nvSpPr>
          <p:cNvPr name="TextBox 3" id="3"/>
          <p:cNvSpPr txBox="true"/>
          <p:nvPr/>
        </p:nvSpPr>
        <p:spPr>
          <a:xfrm rot="0">
            <a:off x="2016770" y="445453"/>
            <a:ext cx="14254460"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Como as Pessoas Preparam seu Café</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263351" y="445453"/>
            <a:ext cx="17761297"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Como as Pessoas Preparam seu Café : Análise</a:t>
            </a:r>
          </a:p>
        </p:txBody>
      </p:sp>
      <p:sp>
        <p:nvSpPr>
          <p:cNvPr name="TextBox 3" id="3"/>
          <p:cNvSpPr txBox="true"/>
          <p:nvPr/>
        </p:nvSpPr>
        <p:spPr>
          <a:xfrm rot="0">
            <a:off x="706634" y="1857113"/>
            <a:ext cx="16874732" cy="9023350"/>
          </a:xfrm>
          <a:prstGeom prst="rect">
            <a:avLst/>
          </a:prstGeom>
        </p:spPr>
        <p:txBody>
          <a:bodyPr anchor="t" rtlCol="false" tIns="0" lIns="0" bIns="0" rIns="0">
            <a:spAutoFit/>
          </a:bodyPr>
          <a:lstStyle/>
          <a:p>
            <a:pPr algn="just">
              <a:lnSpc>
                <a:spcPts val="4479"/>
              </a:lnSpc>
              <a:spcBef>
                <a:spcPct val="0"/>
              </a:spcBef>
            </a:pPr>
            <a:r>
              <a:rPr lang="en-US" sz="3199">
                <a:solidFill>
                  <a:srgbClr val="000000"/>
                </a:solidFill>
                <a:latin typeface="Open Sans Bold"/>
              </a:rPr>
              <a:t>Filtro (56.7%):</a:t>
            </a:r>
            <a:r>
              <a:rPr lang="en-US" sz="3199">
                <a:solidFill>
                  <a:srgbClr val="000000"/>
                </a:solidFill>
                <a:latin typeface="Open Sans"/>
              </a:rPr>
              <a:t> Uma das principais razões para a popularidade do café preparado por filtro é a facilidade de uso. A maioria das pessoas já possui equipamentos de filtro em suas casas, como cafeteiras de gotejamento ou filtros de papel. Esse método não requer habilidades especiais ou equipamentos caros, tornando-o acessível para uma ampla gama de consumidores. </a:t>
            </a:r>
          </a:p>
          <a:p>
            <a:pPr algn="just">
              <a:lnSpc>
                <a:spcPts val="4479"/>
              </a:lnSpc>
              <a:spcBef>
                <a:spcPct val="0"/>
              </a:spcBef>
            </a:pPr>
          </a:p>
          <a:p>
            <a:pPr algn="just">
              <a:lnSpc>
                <a:spcPts val="4479"/>
              </a:lnSpc>
              <a:spcBef>
                <a:spcPct val="0"/>
              </a:spcBef>
            </a:pPr>
            <a:r>
              <a:rPr lang="en-US" sz="3199">
                <a:solidFill>
                  <a:srgbClr val="000000"/>
                </a:solidFill>
                <a:latin typeface="Open Sans Bold"/>
              </a:rPr>
              <a:t>Prensa Francesa (18.2%):</a:t>
            </a:r>
            <a:r>
              <a:rPr lang="en-US" sz="3199">
                <a:solidFill>
                  <a:srgbClr val="000000"/>
                </a:solidFill>
                <a:latin typeface="Open Sans"/>
              </a:rPr>
              <a:t> Embora a prensa francesa represente uma porcentagem menor em comparação com o método de filtro, ela ainda é uma escolha popular entre os entusiastas do café. Uma pesquisa da Specialty Coffee Association mostrou que 22% dos consumidores de café nos EUA possuem uma prensa francesa em casa. Este método é apreciado por sua capacidade de produzir uma xícara de café encorpada e rica em sabor, e muitas pessoas preferem a experiência tátil e ritualística de usar uma prensa francesa.</a:t>
            </a:r>
          </a:p>
          <a:p>
            <a:pPr algn="just">
              <a:lnSpc>
                <a:spcPts val="4619"/>
              </a:lnSpc>
              <a:spcBef>
                <a:spcPct val="0"/>
              </a:spcBef>
            </a:pPr>
          </a:p>
          <a:p>
            <a:pPr algn="just">
              <a:lnSpc>
                <a:spcPts val="4619"/>
              </a:lnSpc>
              <a:spcBef>
                <a:spcPct val="0"/>
              </a:spcBef>
            </a:pPr>
          </a:p>
          <a:p>
            <a:pPr algn="just">
              <a:lnSpc>
                <a:spcPts val="461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263351" y="445453"/>
            <a:ext cx="17761297"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Como as Pessoas Preparam seu Café : Análise</a:t>
            </a:r>
          </a:p>
        </p:txBody>
      </p:sp>
      <p:sp>
        <p:nvSpPr>
          <p:cNvPr name="TextBox 3" id="3"/>
          <p:cNvSpPr txBox="true"/>
          <p:nvPr/>
        </p:nvSpPr>
        <p:spPr>
          <a:xfrm rot="0">
            <a:off x="514350" y="1889160"/>
            <a:ext cx="17259300" cy="10747375"/>
          </a:xfrm>
          <a:prstGeom prst="rect">
            <a:avLst/>
          </a:prstGeom>
        </p:spPr>
        <p:txBody>
          <a:bodyPr anchor="t" rtlCol="false" tIns="0" lIns="0" bIns="0" rIns="0">
            <a:spAutoFit/>
          </a:bodyPr>
          <a:lstStyle/>
          <a:p>
            <a:pPr algn="just">
              <a:lnSpc>
                <a:spcPts val="4479"/>
              </a:lnSpc>
              <a:spcBef>
                <a:spcPct val="0"/>
              </a:spcBef>
            </a:pPr>
            <a:r>
              <a:rPr lang="en-US" sz="3199">
                <a:solidFill>
                  <a:srgbClr val="000000"/>
                </a:solidFill>
                <a:latin typeface="Open Sans Bold"/>
              </a:rPr>
              <a:t>Esp</a:t>
            </a:r>
            <a:r>
              <a:rPr lang="en-US" sz="3199">
                <a:solidFill>
                  <a:srgbClr val="000000"/>
                </a:solidFill>
                <a:latin typeface="Open Sans Bold"/>
              </a:rPr>
              <a:t>resso (37.6%):</a:t>
            </a:r>
            <a:r>
              <a:rPr lang="en-US" sz="3199">
                <a:solidFill>
                  <a:srgbClr val="000000"/>
                </a:solidFill>
                <a:latin typeface="Open Sans"/>
              </a:rPr>
              <a:t> O espresso é altamente valorizado por sua intensidade e complexidade de sabor. Uma pesquisa realizada pela Euromonitor International mostrou que o consumo de café espresso cresceu 6% entre 2014 e 2019, com previsões de continuar aumentando. Isso pode ser atribuído à crescente popularidade das cafeterias especializadas e à disseminação da cultura do café em todo o mundo. Além disso, a ascensão das máquinas de espresso domésticas tornou o espresso mais acessível para os consumidores prepararem em casa.</a:t>
            </a:r>
          </a:p>
          <a:p>
            <a:pPr algn="just">
              <a:lnSpc>
                <a:spcPts val="4479"/>
              </a:lnSpc>
              <a:spcBef>
                <a:spcPct val="0"/>
              </a:spcBef>
            </a:pPr>
          </a:p>
          <a:p>
            <a:pPr algn="just">
              <a:lnSpc>
                <a:spcPts val="4479"/>
              </a:lnSpc>
              <a:spcBef>
                <a:spcPct val="0"/>
              </a:spcBef>
            </a:pPr>
            <a:r>
              <a:rPr lang="en-US" sz="3199">
                <a:solidFill>
                  <a:srgbClr val="000000"/>
                </a:solidFill>
                <a:latin typeface="Open Sans Bold"/>
              </a:rPr>
              <a:t>Cafeteria Italiana (16.5%): </a:t>
            </a:r>
            <a:r>
              <a:rPr lang="en-US" sz="3199">
                <a:solidFill>
                  <a:srgbClr val="000000"/>
                </a:solidFill>
                <a:latin typeface="Open Sans"/>
              </a:rPr>
              <a:t>A cafeteria italiana, ou moka pot, é um método de preparação de café tradicionalmente associado à cultura italiana. Embora seu uso seja menos difundido do que outros métodos de preparação, uma pesquisa realizada pela GlobalWebIndex mostrou que a cafeteria italiana é mais popular em países como Itália, Portugal e Espanha. Sua popularidade pode ser atribuída à sua capacidade de produzir um café encorpado e rico em sabor, sem a necessidade de equipamentos caros ou complexos.</a:t>
            </a:r>
          </a:p>
          <a:p>
            <a:pPr algn="just">
              <a:lnSpc>
                <a:spcPts val="4619"/>
              </a:lnSpc>
              <a:spcBef>
                <a:spcPct val="0"/>
              </a:spcBef>
            </a:pPr>
          </a:p>
          <a:p>
            <a:pPr algn="just">
              <a:lnSpc>
                <a:spcPts val="4619"/>
              </a:lnSpc>
              <a:spcBef>
                <a:spcPct val="0"/>
              </a:spcBef>
            </a:pPr>
          </a:p>
          <a:p>
            <a:pPr algn="just">
              <a:lnSpc>
                <a:spcPts val="4619"/>
              </a:lnSpc>
              <a:spcBef>
                <a:spcPct val="0"/>
              </a:spcBef>
            </a:pPr>
          </a:p>
          <a:p>
            <a:pPr algn="just">
              <a:lnSpc>
                <a:spcPts val="4619"/>
              </a:lnSpc>
              <a:spcBef>
                <a:spcPct val="0"/>
              </a:spcBef>
            </a:pPr>
          </a:p>
          <a:p>
            <a:pPr algn="just">
              <a:lnSpc>
                <a:spcPts val="461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92932"/>
            <a:ext cx="18288000" cy="2147570"/>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Como as Pessoas Preparam seu Café : Estratégias de Negócio</a:t>
            </a:r>
          </a:p>
        </p:txBody>
      </p:sp>
      <p:sp>
        <p:nvSpPr>
          <p:cNvPr name="TextBox 3" id="3"/>
          <p:cNvSpPr txBox="true"/>
          <p:nvPr/>
        </p:nvSpPr>
        <p:spPr>
          <a:xfrm rot="0">
            <a:off x="624923" y="2535872"/>
            <a:ext cx="17038155" cy="8035925"/>
          </a:xfrm>
          <a:prstGeom prst="rect">
            <a:avLst/>
          </a:prstGeom>
        </p:spPr>
        <p:txBody>
          <a:bodyPr anchor="t" rtlCol="false" tIns="0" lIns="0" bIns="0" rIns="0">
            <a:spAutoFit/>
          </a:bodyPr>
          <a:lstStyle/>
          <a:p>
            <a:pPr algn="just" marL="658496" indent="-329248" lvl="1">
              <a:lnSpc>
                <a:spcPts val="4270"/>
              </a:lnSpc>
              <a:buFont typeface="Arial"/>
              <a:buChar char="•"/>
            </a:pPr>
            <a:r>
              <a:rPr lang="en-US" sz="3050">
                <a:solidFill>
                  <a:srgbClr val="000000"/>
                </a:solidFill>
                <a:latin typeface="Open Sans Bold"/>
              </a:rPr>
              <a:t>Desenvolvimento de produtos especializados:</a:t>
            </a:r>
            <a:r>
              <a:rPr lang="en-US" sz="3050">
                <a:solidFill>
                  <a:srgbClr val="000000"/>
                </a:solidFill>
                <a:latin typeface="Open Sans"/>
              </a:rPr>
              <a:t> </a:t>
            </a:r>
            <a:r>
              <a:rPr lang="en-US" sz="3050">
                <a:solidFill>
                  <a:srgbClr val="000000"/>
                </a:solidFill>
                <a:latin typeface="Open Sans"/>
              </a:rPr>
              <a:t>Investir em pesquisa e desenvolvimento para criar produtos de café exclusivos e adequados a cada método de preparação preferido pelos consumidores. Por exemplo, desenvolver blends específicos para prensa francesa, café em cápsulas compatíveis com máquinas de cápsula ou café moído especialmente para métodos de filtro. Isso aumentaria a satisfação do cliente ao garantir uma experiência de café sob medida para suas preferências.</a:t>
            </a:r>
          </a:p>
          <a:p>
            <a:pPr algn="just">
              <a:lnSpc>
                <a:spcPts val="4270"/>
              </a:lnSpc>
            </a:pPr>
          </a:p>
          <a:p>
            <a:pPr algn="just" marL="658496" indent="-329248" lvl="1">
              <a:lnSpc>
                <a:spcPts val="4270"/>
              </a:lnSpc>
              <a:buFont typeface="Arial"/>
              <a:buChar char="•"/>
            </a:pPr>
            <a:r>
              <a:rPr lang="en-US" sz="3050">
                <a:solidFill>
                  <a:srgbClr val="000000"/>
                </a:solidFill>
                <a:latin typeface="Open Sans Bold"/>
              </a:rPr>
              <a:t>Educação e treinamento para baristas e funcionários: </a:t>
            </a:r>
            <a:r>
              <a:rPr lang="en-US" sz="3050">
                <a:solidFill>
                  <a:srgbClr val="000000"/>
                </a:solidFill>
                <a:latin typeface="Open Sans"/>
              </a:rPr>
              <a:t>Oferecer programas de treinamento e educação para baristas e funcionários de estabelecimentos de alimentos e bebidas para garantir que eles estejam bem informados sobre os diferentes métodos de preparação de café e possam orientar os consumidores de forma eficaz. Isso inclui não apenas conhecimento sobre técnicas de preparação, mas também sobre as características de cada tipo de café e como ele se adequa a diferentes métodos de preparação.</a:t>
            </a:r>
          </a:p>
          <a:p>
            <a:pPr algn="just">
              <a:lnSpc>
                <a:spcPts val="4480"/>
              </a:lnSpc>
            </a:pPr>
          </a:p>
          <a:p>
            <a:pPr algn="just">
              <a:lnSpc>
                <a:spcPts val="448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199587"/>
            <a:ext cx="18288000" cy="1837042"/>
          </a:xfrm>
          <a:prstGeom prst="rect">
            <a:avLst/>
          </a:prstGeom>
        </p:spPr>
        <p:txBody>
          <a:bodyPr anchor="t" rtlCol="false" tIns="0" lIns="0" bIns="0" rIns="0">
            <a:spAutoFit/>
          </a:bodyPr>
          <a:lstStyle/>
          <a:p>
            <a:pPr algn="ctr">
              <a:lnSpc>
                <a:spcPts val="7420"/>
              </a:lnSpc>
            </a:pPr>
            <a:r>
              <a:rPr lang="en-US" sz="5300" spc="-376">
                <a:solidFill>
                  <a:srgbClr val="000000"/>
                </a:solidFill>
                <a:latin typeface="Open Sans Bold"/>
              </a:rPr>
              <a:t>Objetivo do Trabalho: Explorando as Preferências de Café através de uma Análise Detalhada de Dados</a:t>
            </a:r>
          </a:p>
        </p:txBody>
      </p:sp>
      <p:sp>
        <p:nvSpPr>
          <p:cNvPr name="TextBox 3" id="3"/>
          <p:cNvSpPr txBox="true"/>
          <p:nvPr/>
        </p:nvSpPr>
        <p:spPr>
          <a:xfrm rot="0">
            <a:off x="336497" y="2086159"/>
            <a:ext cx="17615006" cy="4321809"/>
          </a:xfrm>
          <a:prstGeom prst="rect">
            <a:avLst/>
          </a:prstGeom>
        </p:spPr>
        <p:txBody>
          <a:bodyPr anchor="t" rtlCol="false" tIns="0" lIns="0" bIns="0" rIns="0">
            <a:spAutoFit/>
          </a:bodyPr>
          <a:lstStyle/>
          <a:p>
            <a:pPr algn="just" marL="669301" indent="-334650" lvl="1">
              <a:lnSpc>
                <a:spcPts val="4340"/>
              </a:lnSpc>
              <a:buFont typeface="Arial"/>
              <a:buChar char="•"/>
            </a:pPr>
            <a:r>
              <a:rPr lang="en-US" sz="3100">
                <a:solidFill>
                  <a:srgbClr val="000000"/>
                </a:solidFill>
                <a:latin typeface="Open Sans"/>
              </a:rPr>
              <a:t>O objetivo deste trabalho é investigar as preferências de café entre os consumidores, utilizando uma abordagem analítica para entender como diferentes variáveis demográficas e comportamentais influenciam as escolhas individuais. Por meio de uma análise detalhada de dados, buscamos responder a várias perguntas-chave relacionadas às preferências de café, incluindo frequências de consumo, locais de consumo, tipos de café preferidos, preferências de dureza do café e suas correlações com outras variáveis. O cliente que atendemos trabalha com a produção, distribuição e venda de café, tendo um negócio enorme. </a:t>
            </a:r>
          </a:p>
        </p:txBody>
      </p:sp>
      <p:sp>
        <p:nvSpPr>
          <p:cNvPr name="TextBox 4" id="4"/>
          <p:cNvSpPr txBox="true"/>
          <p:nvPr/>
        </p:nvSpPr>
        <p:spPr>
          <a:xfrm rot="0">
            <a:off x="336497" y="6606160"/>
            <a:ext cx="17615006" cy="3226435"/>
          </a:xfrm>
          <a:prstGeom prst="rect">
            <a:avLst/>
          </a:prstGeom>
        </p:spPr>
        <p:txBody>
          <a:bodyPr anchor="t" rtlCol="false" tIns="0" lIns="0" bIns="0" rIns="0">
            <a:spAutoFit/>
          </a:bodyPr>
          <a:lstStyle/>
          <a:p>
            <a:pPr algn="just" marL="669289" indent="-334645" lvl="1">
              <a:lnSpc>
                <a:spcPts val="4339"/>
              </a:lnSpc>
              <a:buFont typeface="Arial"/>
              <a:buChar char="•"/>
            </a:pPr>
            <a:r>
              <a:rPr lang="en-US" sz="3099">
                <a:solidFill>
                  <a:srgbClr val="000000"/>
                </a:solidFill>
                <a:latin typeface="Open Sans"/>
              </a:rPr>
              <a:t>Nossa análise visa fornecer insights valiosos para a indústria do café, incluindo fabricantes, varejistas e profissionais de marketing, ajudando-os a entender melhor o mercado e a adaptar suas estratégias de produto e marketing para atender às preferências dos consumidores. Além disso, este estudo pode ser útil para os consumidores individuais, permitindo-lhes tomar decisões mais informadas sobre suas escolhas de café com base em seus próprios perfis demográficos e preferências pessoais.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92932"/>
            <a:ext cx="18288000" cy="2147570"/>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Como as Pessoas Preparam seu Café : Estratégias de Negócio</a:t>
            </a:r>
          </a:p>
        </p:txBody>
      </p:sp>
      <p:sp>
        <p:nvSpPr>
          <p:cNvPr name="TextBox 3" id="3"/>
          <p:cNvSpPr txBox="true"/>
          <p:nvPr/>
        </p:nvSpPr>
        <p:spPr>
          <a:xfrm rot="0">
            <a:off x="312461" y="2430206"/>
            <a:ext cx="17663077" cy="8825230"/>
          </a:xfrm>
          <a:prstGeom prst="rect">
            <a:avLst/>
          </a:prstGeom>
        </p:spPr>
        <p:txBody>
          <a:bodyPr anchor="t" rtlCol="false" tIns="0" lIns="0" bIns="0" rIns="0">
            <a:spAutoFit/>
          </a:bodyPr>
          <a:lstStyle/>
          <a:p>
            <a:pPr algn="just" marL="680085" indent="-340042" lvl="1">
              <a:lnSpc>
                <a:spcPts val="4409"/>
              </a:lnSpc>
              <a:buFont typeface="Arial"/>
              <a:buChar char="•"/>
            </a:pPr>
            <a:r>
              <a:rPr lang="en-US" sz="3150">
                <a:solidFill>
                  <a:srgbClr val="000000"/>
                </a:solidFill>
                <a:latin typeface="Open Sans Bold"/>
              </a:rPr>
              <a:t>Plataforma de Receitas e Conteúdo:</a:t>
            </a:r>
            <a:r>
              <a:rPr lang="en-US" sz="3150">
                <a:solidFill>
                  <a:srgbClr val="000000"/>
                </a:solidFill>
                <a:latin typeface="Open Sans"/>
              </a:rPr>
              <a:t> Desenvolver uma plataforma online com receitas, guias de preparação e conteúdo educativo sobre diferentes métodos de preparação de café. Isso não só educaria os consumidores sobre as nuances e técnicas de cada método, mas também incentivaria a experimentação e a descoberta de novos sabores e combinações. Além disso, essa plataforma serviria como um canal de engajamento e construção de comunidade, permitindo que os consumidores compartilhem suas próprias experiências e receitas.</a:t>
            </a:r>
          </a:p>
          <a:p>
            <a:pPr algn="just">
              <a:lnSpc>
                <a:spcPts val="4409"/>
              </a:lnSpc>
            </a:pPr>
          </a:p>
          <a:p>
            <a:pPr algn="just" marL="680085" indent="-340042" lvl="1">
              <a:lnSpc>
                <a:spcPts val="4409"/>
              </a:lnSpc>
              <a:buFont typeface="Arial"/>
              <a:buChar char="•"/>
            </a:pPr>
            <a:r>
              <a:rPr lang="en-US" sz="3150">
                <a:solidFill>
                  <a:srgbClr val="000000"/>
                </a:solidFill>
                <a:latin typeface="Open Sans Semi-Bold"/>
              </a:rPr>
              <a:t>Personalização e Customização:</a:t>
            </a:r>
            <a:r>
              <a:rPr lang="en-US" sz="3150">
                <a:solidFill>
                  <a:srgbClr val="000000"/>
                </a:solidFill>
                <a:latin typeface="Open Sans"/>
              </a:rPr>
              <a:t> Oferecer opções de personalização para os consumidores, permitindo que escolham não apenas o tipo de café, mas também o grau de moagem, a intensidade do sabor e outros atributos de acordo com suas preferências individuais. Isso não só aumentaria a satisfação do cliente, mas também incentivaria a fidelidade à marca, pois os consumidores se sentiriam valorizados e ouvidos.</a:t>
            </a:r>
          </a:p>
          <a:p>
            <a:pPr algn="just">
              <a:lnSpc>
                <a:spcPts val="4270"/>
              </a:lnSpc>
            </a:pPr>
          </a:p>
          <a:p>
            <a:pPr algn="just">
              <a:lnSpc>
                <a:spcPts val="4480"/>
              </a:lnSpc>
            </a:pPr>
          </a:p>
          <a:p>
            <a:pPr algn="just">
              <a:lnSpc>
                <a:spcPts val="448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847322" y="1696363"/>
            <a:ext cx="14337588" cy="8138755"/>
          </a:xfrm>
          <a:custGeom>
            <a:avLst/>
            <a:gdLst/>
            <a:ahLst/>
            <a:cxnLst/>
            <a:rect r="r" b="b" t="t" l="l"/>
            <a:pathLst>
              <a:path h="8138755" w="14337588">
                <a:moveTo>
                  <a:pt x="0" y="0"/>
                </a:moveTo>
                <a:lnTo>
                  <a:pt x="14337588" y="0"/>
                </a:lnTo>
                <a:lnTo>
                  <a:pt x="14337588" y="8138756"/>
                </a:lnTo>
                <a:lnTo>
                  <a:pt x="0" y="8138756"/>
                </a:lnTo>
                <a:lnTo>
                  <a:pt x="0" y="0"/>
                </a:lnTo>
                <a:close/>
              </a:path>
            </a:pathLst>
          </a:custGeom>
          <a:blipFill>
            <a:blip r:embed="rId2"/>
            <a:stretch>
              <a:fillRect l="0" t="0" r="0" b="0"/>
            </a:stretch>
          </a:blipFill>
        </p:spPr>
      </p:sp>
      <p:sp>
        <p:nvSpPr>
          <p:cNvPr name="TextBox 3" id="3"/>
          <p:cNvSpPr txBox="true"/>
          <p:nvPr/>
        </p:nvSpPr>
        <p:spPr>
          <a:xfrm rot="0">
            <a:off x="2103090" y="445453"/>
            <a:ext cx="14081820"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 Análise</a:t>
            </a:r>
          </a:p>
        </p:txBody>
      </p:sp>
      <p:sp>
        <p:nvSpPr>
          <p:cNvPr name="TextBox 3" id="3"/>
          <p:cNvSpPr txBox="true"/>
          <p:nvPr/>
        </p:nvSpPr>
        <p:spPr>
          <a:xfrm rot="0">
            <a:off x="763679" y="2076677"/>
            <a:ext cx="16495621" cy="3469005"/>
          </a:xfrm>
          <a:prstGeom prst="rect">
            <a:avLst/>
          </a:prstGeom>
        </p:spPr>
        <p:txBody>
          <a:bodyPr anchor="t" rtlCol="false" tIns="0" lIns="0" bIns="0" rIns="0">
            <a:spAutoFit/>
          </a:bodyPr>
          <a:lstStyle/>
          <a:p>
            <a:pPr algn="just">
              <a:lnSpc>
                <a:spcPts val="4620"/>
              </a:lnSpc>
              <a:spcBef>
                <a:spcPct val="0"/>
              </a:spcBef>
            </a:pPr>
            <a:r>
              <a:rPr lang="en-US" sz="3300">
                <a:solidFill>
                  <a:srgbClr val="000000"/>
                </a:solidFill>
                <a:latin typeface="Open Sans Bold"/>
              </a:rPr>
              <a:t>Estabelecimentos de Marca Nacional (McDonald's, Starbucks):</a:t>
            </a:r>
            <a:r>
              <a:rPr lang="en-US" sz="3300">
                <a:solidFill>
                  <a:srgbClr val="000000"/>
                </a:solidFill>
                <a:latin typeface="Open Sans"/>
              </a:rPr>
              <a:t> Com 8.2% dos consumidores optando por comprar café nesses estabelecimentos, isso sugere uma preferência por marcas reconhecidas globalmente, que oferecem conveniência e consistência em seus produtos. Esses locais são frequentemente escolhidos por sua acessibilidade e familiaridade, além de proporcionar uma experiência padronizada em diversas localidades.</a:t>
            </a:r>
          </a:p>
        </p:txBody>
      </p:sp>
      <p:sp>
        <p:nvSpPr>
          <p:cNvPr name="TextBox 4" id="4"/>
          <p:cNvSpPr txBox="true"/>
          <p:nvPr/>
        </p:nvSpPr>
        <p:spPr>
          <a:xfrm rot="0">
            <a:off x="763679" y="6134236"/>
            <a:ext cx="16522212" cy="3909695"/>
          </a:xfrm>
          <a:prstGeom prst="rect">
            <a:avLst/>
          </a:prstGeom>
        </p:spPr>
        <p:txBody>
          <a:bodyPr anchor="t" rtlCol="false" tIns="0" lIns="0" bIns="0" rIns="0">
            <a:spAutoFit/>
          </a:bodyPr>
          <a:lstStyle/>
          <a:p>
            <a:pPr algn="just">
              <a:lnSpc>
                <a:spcPts val="4480"/>
              </a:lnSpc>
            </a:pPr>
            <a:r>
              <a:rPr lang="en-US" sz="3200">
                <a:solidFill>
                  <a:srgbClr val="000000"/>
                </a:solidFill>
                <a:latin typeface="Open Sans Bold"/>
              </a:rPr>
              <a:t>Cafeterias Locais: </a:t>
            </a:r>
            <a:r>
              <a:rPr lang="en-US" sz="3200">
                <a:solidFill>
                  <a:srgbClr val="000000"/>
                </a:solidFill>
                <a:latin typeface="Open Sans"/>
              </a:rPr>
              <a:t>Com uma parcela de 9.7% dos co</a:t>
            </a:r>
            <a:r>
              <a:rPr lang="en-US" sz="3200">
                <a:solidFill>
                  <a:srgbClr val="000000"/>
                </a:solidFill>
                <a:latin typeface="Open Sans"/>
              </a:rPr>
              <a:t>nsumidores optando por cafeterias locais, há uma indicação clara de que uma parte significativa da população valoriza uma experiência mais personalizada e local quando se trata de comprar café. Esses estabelecimentos muitas vezes se destacam pela qualidade artesanal, atmosfera acolhedora e interações mais próximas com os baristas, o que pode atrair consumidores em busca de uma experiência mais autêntica.</a:t>
            </a:r>
          </a:p>
          <a:p>
            <a:pPr algn="ctr">
              <a:lnSpc>
                <a:spcPts val="4480"/>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 Análise</a:t>
            </a:r>
          </a:p>
        </p:txBody>
      </p:sp>
      <p:sp>
        <p:nvSpPr>
          <p:cNvPr name="TextBox 3" id="3"/>
          <p:cNvSpPr txBox="true"/>
          <p:nvPr/>
        </p:nvSpPr>
        <p:spPr>
          <a:xfrm rot="0">
            <a:off x="790270" y="2463331"/>
            <a:ext cx="16495621" cy="3469005"/>
          </a:xfrm>
          <a:prstGeom prst="rect">
            <a:avLst/>
          </a:prstGeom>
        </p:spPr>
        <p:txBody>
          <a:bodyPr anchor="t" rtlCol="false" tIns="0" lIns="0" bIns="0" rIns="0">
            <a:spAutoFit/>
          </a:bodyPr>
          <a:lstStyle/>
          <a:p>
            <a:pPr algn="just">
              <a:lnSpc>
                <a:spcPts val="4620"/>
              </a:lnSpc>
              <a:spcBef>
                <a:spcPct val="0"/>
              </a:spcBef>
            </a:pPr>
            <a:r>
              <a:rPr lang="en-US" sz="3300">
                <a:solidFill>
                  <a:srgbClr val="000000"/>
                </a:solidFill>
                <a:latin typeface="Open Sans Bold"/>
              </a:rPr>
              <a:t>Dr</a:t>
            </a:r>
            <a:r>
              <a:rPr lang="en-US" sz="3300">
                <a:solidFill>
                  <a:srgbClr val="000000"/>
                </a:solidFill>
                <a:latin typeface="Open Sans Bold"/>
              </a:rPr>
              <a:t>ive-Thrus: </a:t>
            </a:r>
            <a:r>
              <a:rPr lang="en-US" sz="3300">
                <a:solidFill>
                  <a:srgbClr val="000000"/>
                </a:solidFill>
                <a:latin typeface="Open Sans"/>
              </a:rPr>
              <a:t>Os drive-thrus, com 2.4% do consumo, são escolhidos principalmente por sua conveniência e eficiência, mas podem ter uma porcentagem menor em comparação com outras opções devido à limitação de sua disponibilidade em algumas áreas ou à preferência de consumidores por experiências mais interativas ao comprar café.</a:t>
            </a:r>
          </a:p>
          <a:p>
            <a:pPr algn="just">
              <a:lnSpc>
                <a:spcPts val="4620"/>
              </a:lnSpc>
              <a:spcBef>
                <a:spcPct val="0"/>
              </a:spcBef>
            </a:pPr>
          </a:p>
        </p:txBody>
      </p:sp>
      <p:sp>
        <p:nvSpPr>
          <p:cNvPr name="TextBox 4" id="4"/>
          <p:cNvSpPr txBox="true"/>
          <p:nvPr/>
        </p:nvSpPr>
        <p:spPr>
          <a:xfrm rot="0">
            <a:off x="763679" y="6124711"/>
            <a:ext cx="16522212" cy="288798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Lojas de Cafés Especiais : </a:t>
            </a:r>
            <a:r>
              <a:rPr lang="en-US" sz="3300">
                <a:solidFill>
                  <a:srgbClr val="000000"/>
                </a:solidFill>
                <a:latin typeface="Open Sans"/>
              </a:rPr>
              <a:t>Com 10.8% do consumo, o crescente interesse por cafés de alta qualidade e experiências mais sofisticadas impulsiona a demanda por lojas de cafés especiais. Embora possam ter uma presença menor em comparação com grandes cadeias, esses estabelecimentos atraem consumidores que buscam uma variedade de opções e uma experiência sensorial mais envolvente.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1052195"/>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 Análise</a:t>
            </a:r>
          </a:p>
        </p:txBody>
      </p:sp>
      <p:sp>
        <p:nvSpPr>
          <p:cNvPr name="TextBox 3" id="3"/>
          <p:cNvSpPr txBox="true"/>
          <p:nvPr/>
        </p:nvSpPr>
        <p:spPr>
          <a:xfrm rot="0">
            <a:off x="896189" y="1982621"/>
            <a:ext cx="16495621" cy="8698230"/>
          </a:xfrm>
          <a:prstGeom prst="rect">
            <a:avLst/>
          </a:prstGeom>
        </p:spPr>
        <p:txBody>
          <a:bodyPr anchor="t" rtlCol="false" tIns="0" lIns="0" bIns="0" rIns="0">
            <a:spAutoFit/>
          </a:bodyPr>
          <a:lstStyle/>
          <a:p>
            <a:pPr algn="just">
              <a:lnSpc>
                <a:spcPts val="4620"/>
              </a:lnSpc>
              <a:spcBef>
                <a:spcPct val="0"/>
              </a:spcBef>
            </a:pPr>
          </a:p>
          <a:p>
            <a:pPr algn="just">
              <a:lnSpc>
                <a:spcPts val="4620"/>
              </a:lnSpc>
              <a:spcBef>
                <a:spcPct val="0"/>
              </a:spcBef>
            </a:pPr>
            <a:r>
              <a:rPr lang="en-US" sz="3300">
                <a:solidFill>
                  <a:srgbClr val="000000"/>
                </a:solidFill>
                <a:latin typeface="Open Sans Bold"/>
              </a:rPr>
              <a:t>Supermercados</a:t>
            </a:r>
            <a:r>
              <a:rPr lang="en-US" sz="3300">
                <a:solidFill>
                  <a:srgbClr val="000000"/>
                </a:solidFill>
                <a:latin typeface="Open Sans"/>
              </a:rPr>
              <a:t>: Com o total de 1.2% do consumo, embora os supermercados ofereçam conveniência e uma ampla seleção de produtos, a porcentagem pode ser menor devido à preferência de alguns consumidores por experiências mais personalizadas ou produtos frescos preparados na hora. Além disso, a qualidade e variedade de café em supermercados podem ser percebidas como inferiores em comparação com outras opções</a:t>
            </a:r>
            <a:r>
              <a:rPr lang="en-US" sz="3300">
                <a:solidFill>
                  <a:srgbClr val="000000"/>
                </a:solidFill>
                <a:latin typeface="Open Sans Bold"/>
              </a:rPr>
              <a:t>.</a:t>
            </a:r>
          </a:p>
          <a:p>
            <a:pPr algn="just">
              <a:lnSpc>
                <a:spcPts val="4620"/>
              </a:lnSpc>
              <a:spcBef>
                <a:spcPct val="0"/>
              </a:spcBef>
            </a:pPr>
          </a:p>
          <a:p>
            <a:pPr algn="just">
              <a:lnSpc>
                <a:spcPts val="4620"/>
              </a:lnSpc>
              <a:spcBef>
                <a:spcPct val="0"/>
              </a:spcBef>
            </a:pPr>
            <a:r>
              <a:rPr lang="en-US" sz="3300">
                <a:solidFill>
                  <a:srgbClr val="000000"/>
                </a:solidFill>
                <a:latin typeface="Open Sans Bold"/>
              </a:rPr>
              <a:t>Nenhum desses Locais :</a:t>
            </a:r>
            <a:r>
              <a:rPr lang="en-US" sz="3300">
                <a:solidFill>
                  <a:srgbClr val="000000"/>
                </a:solidFill>
                <a:latin typeface="Open Sans"/>
              </a:rPr>
              <a:t> A pequena porcentagem de consumidores que não compram café em nenhum desses locais pode refletir uma preferência por métodos de preparação caseiros, uma escolha consciente de limitar o consumo de café fora de casa ou restrições de acesso a esses estabelecimentos em determinadas áreas geográficas.</a:t>
            </a:r>
          </a:p>
          <a:p>
            <a:pPr algn="just">
              <a:lnSpc>
                <a:spcPts val="4620"/>
              </a:lnSpc>
              <a:spcBef>
                <a:spcPct val="0"/>
              </a:spcBef>
            </a:pPr>
          </a:p>
          <a:p>
            <a:pPr algn="just">
              <a:lnSpc>
                <a:spcPts val="4620"/>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2147570"/>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Estratégias de Negócio</a:t>
            </a:r>
          </a:p>
        </p:txBody>
      </p:sp>
      <p:sp>
        <p:nvSpPr>
          <p:cNvPr name="TextBox 3" id="3"/>
          <p:cNvSpPr txBox="true"/>
          <p:nvPr/>
        </p:nvSpPr>
        <p:spPr>
          <a:xfrm rot="0">
            <a:off x="833230" y="3238773"/>
            <a:ext cx="16621540" cy="287020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Experiência do Clie</a:t>
            </a:r>
            <a:r>
              <a:rPr lang="en-US" sz="3300">
                <a:solidFill>
                  <a:srgbClr val="000000"/>
                </a:solidFill>
                <a:latin typeface="Open Sans Bold"/>
              </a:rPr>
              <a:t>nte:</a:t>
            </a:r>
            <a:r>
              <a:rPr lang="en-US" sz="3300">
                <a:solidFill>
                  <a:srgbClr val="000000"/>
                </a:solidFill>
                <a:latin typeface="Open Sans"/>
              </a:rPr>
              <a:t> De acordo com um relatório da Harvard Business Review, aumentar a retenção de clientes em 5% pode aumentar os lucros em até 95%. Investir na experiência do cliente em parceria com essas grandes cadeias de marca nacional pode levar a uma maior fidelidade à marca e aumento das vendas.</a:t>
            </a:r>
          </a:p>
          <a:p>
            <a:pPr algn="ctr">
              <a:lnSpc>
                <a:spcPts val="4480"/>
              </a:lnSpc>
            </a:pPr>
          </a:p>
        </p:txBody>
      </p:sp>
      <p:sp>
        <p:nvSpPr>
          <p:cNvPr name="TextBox 4" id="4"/>
          <p:cNvSpPr txBox="true"/>
          <p:nvPr/>
        </p:nvSpPr>
        <p:spPr>
          <a:xfrm rot="0">
            <a:off x="833230" y="6051823"/>
            <a:ext cx="16621540" cy="2785745"/>
          </a:xfrm>
          <a:prstGeom prst="rect">
            <a:avLst/>
          </a:prstGeom>
        </p:spPr>
        <p:txBody>
          <a:bodyPr anchor="t" rtlCol="false" tIns="0" lIns="0" bIns="0" rIns="0">
            <a:spAutoFit/>
          </a:bodyPr>
          <a:lstStyle/>
          <a:p>
            <a:pPr algn="just">
              <a:lnSpc>
                <a:spcPts val="4480"/>
              </a:lnSpc>
            </a:pPr>
            <a:r>
              <a:rPr lang="en-US" sz="3200">
                <a:solidFill>
                  <a:srgbClr val="000000"/>
                </a:solidFill>
                <a:latin typeface="Open Sans Bold"/>
              </a:rPr>
              <a:t>Promoções Especiais: </a:t>
            </a:r>
            <a:r>
              <a:rPr lang="en-US" sz="3200">
                <a:solidFill>
                  <a:srgbClr val="000000"/>
                </a:solidFill>
                <a:latin typeface="Open Sans"/>
              </a:rPr>
              <a:t>De acordo com um estudo da Nielsen, 63% dos co</a:t>
            </a:r>
            <a:r>
              <a:rPr lang="en-US" sz="3200">
                <a:solidFill>
                  <a:srgbClr val="000000"/>
                </a:solidFill>
                <a:latin typeface="Open Sans"/>
              </a:rPr>
              <a:t>nsumidores pesquisados disseram que são mais propensos a comprar um produto se receberem um cupom de desconto. Oferecer promoções especiais em parceria com cafeterias locais pode aumentar o interesse dos consumidores e impulsionar as vendas.</a:t>
            </a:r>
          </a:p>
          <a:p>
            <a:pPr algn="ctr">
              <a:lnSpc>
                <a:spcPts val="4480"/>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2147570"/>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Estratégias de Negócio</a:t>
            </a:r>
          </a:p>
        </p:txBody>
      </p:sp>
      <p:sp>
        <p:nvSpPr>
          <p:cNvPr name="TextBox 3" id="3"/>
          <p:cNvSpPr txBox="true"/>
          <p:nvPr/>
        </p:nvSpPr>
        <p:spPr>
          <a:xfrm rot="0">
            <a:off x="833230" y="3238773"/>
            <a:ext cx="16621540" cy="345122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Campanhas Promocionais: </a:t>
            </a:r>
            <a:r>
              <a:rPr lang="en-US" sz="3300">
                <a:solidFill>
                  <a:srgbClr val="000000"/>
                </a:solidFill>
                <a:latin typeface="Open Sans"/>
              </a:rPr>
              <a:t>Um estudo da Natio</a:t>
            </a:r>
            <a:r>
              <a:rPr lang="en-US" sz="3300">
                <a:solidFill>
                  <a:srgbClr val="000000"/>
                </a:solidFill>
                <a:latin typeface="Open Sans"/>
              </a:rPr>
              <a:t>nal Retail Federation descobriu que 76% dos consumidores pesquisados ​​dizem que os descontos e as promoções influenciam em suas decisões de compra. Lançar campanhas promocionais específicas para os clientes que optam pelo drive-thru pode aumentar a demanda e impulsionar as vendas.</a:t>
            </a:r>
          </a:p>
          <a:p>
            <a:pPr algn="ctr">
              <a:lnSpc>
                <a:spcPts val="4480"/>
              </a:lnSpc>
            </a:pPr>
          </a:p>
        </p:txBody>
      </p:sp>
      <p:sp>
        <p:nvSpPr>
          <p:cNvPr name="TextBox 4" id="4"/>
          <p:cNvSpPr txBox="true"/>
          <p:nvPr/>
        </p:nvSpPr>
        <p:spPr>
          <a:xfrm rot="0">
            <a:off x="833230" y="6885053"/>
            <a:ext cx="16621540" cy="2785745"/>
          </a:xfrm>
          <a:prstGeom prst="rect">
            <a:avLst/>
          </a:prstGeom>
        </p:spPr>
        <p:txBody>
          <a:bodyPr anchor="t" rtlCol="false" tIns="0" lIns="0" bIns="0" rIns="0">
            <a:spAutoFit/>
          </a:bodyPr>
          <a:lstStyle/>
          <a:p>
            <a:pPr algn="just">
              <a:lnSpc>
                <a:spcPts val="4480"/>
              </a:lnSpc>
            </a:pPr>
            <a:r>
              <a:rPr lang="en-US" sz="3200">
                <a:solidFill>
                  <a:srgbClr val="000000"/>
                </a:solidFill>
                <a:latin typeface="Open Sans Bold"/>
              </a:rPr>
              <a:t>Experiência Sensorial: </a:t>
            </a:r>
            <a:r>
              <a:rPr lang="en-US" sz="3200">
                <a:solidFill>
                  <a:srgbClr val="000000"/>
                </a:solidFill>
                <a:latin typeface="Open Sans"/>
              </a:rPr>
              <a:t>De acordo com um estudo da Deloitte, 60% dos co</a:t>
            </a:r>
            <a:r>
              <a:rPr lang="en-US" sz="3200">
                <a:solidFill>
                  <a:srgbClr val="000000"/>
                </a:solidFill>
                <a:latin typeface="Open Sans"/>
              </a:rPr>
              <a:t>nsumidores disseram que uma experiência única é um dos principais motivadores de compra. Portanto, colaborar com lojas de cafés especiais para criar uma experiência sensorial única pode atrair e cativar os consumidores.</a:t>
            </a:r>
          </a:p>
          <a:p>
            <a:pPr algn="ctr">
              <a:lnSpc>
                <a:spcPts val="4480"/>
              </a:lnSpc>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637736"/>
            <a:ext cx="17681624" cy="2147570"/>
          </a:xfrm>
          <a:prstGeom prst="rect">
            <a:avLst/>
          </a:prstGeom>
        </p:spPr>
        <p:txBody>
          <a:bodyPr anchor="t" rtlCol="false" tIns="0" lIns="0" bIns="0" rIns="0">
            <a:spAutoFit/>
          </a:bodyPr>
          <a:lstStyle/>
          <a:p>
            <a:pPr algn="ctr">
              <a:lnSpc>
                <a:spcPts val="8680"/>
              </a:lnSpc>
            </a:pPr>
            <a:r>
              <a:rPr lang="en-US" sz="6200">
                <a:solidFill>
                  <a:srgbClr val="000000"/>
                </a:solidFill>
                <a:latin typeface="Open Sans Bold"/>
              </a:rPr>
              <a:t>Onde as Pessoas Compram seu Café: Estratégias de Negócio</a:t>
            </a:r>
          </a:p>
        </p:txBody>
      </p:sp>
      <p:sp>
        <p:nvSpPr>
          <p:cNvPr name="TextBox 3" id="3"/>
          <p:cNvSpPr txBox="true"/>
          <p:nvPr/>
        </p:nvSpPr>
        <p:spPr>
          <a:xfrm rot="0">
            <a:off x="833230" y="3238773"/>
            <a:ext cx="16621540" cy="287020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Exibição e Promoção: </a:t>
            </a:r>
            <a:r>
              <a:rPr lang="en-US" sz="3300">
                <a:solidFill>
                  <a:srgbClr val="000000"/>
                </a:solidFill>
                <a:latin typeface="Open Sans"/>
              </a:rPr>
              <a:t>Segundo um estudo da POPAI,</a:t>
            </a:r>
            <a:r>
              <a:rPr lang="en-US" sz="3300">
                <a:solidFill>
                  <a:srgbClr val="000000"/>
                </a:solidFill>
                <a:latin typeface="Open Sans"/>
              </a:rPr>
              <a:t> 82% das decisões de compra são tomadas no ponto de venda. Investir em exibições atraentes e promoções destacadas nos supermercados pode aumentar a visibilidade e o interesse pelos produtos da marca.</a:t>
            </a:r>
          </a:p>
          <a:p>
            <a:pPr algn="ctr">
              <a:lnSpc>
                <a:spcPts val="4480"/>
              </a:lnSpc>
            </a:pPr>
          </a:p>
        </p:txBody>
      </p:sp>
      <p:sp>
        <p:nvSpPr>
          <p:cNvPr name="TextBox 4" id="4"/>
          <p:cNvSpPr txBox="true"/>
          <p:nvPr/>
        </p:nvSpPr>
        <p:spPr>
          <a:xfrm rot="0">
            <a:off x="833230" y="6370320"/>
            <a:ext cx="16621540" cy="288798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Experiência Sensorial: </a:t>
            </a:r>
            <a:r>
              <a:rPr lang="en-US" sz="3300">
                <a:solidFill>
                  <a:srgbClr val="000000"/>
                </a:solidFill>
                <a:latin typeface="Open Sans"/>
              </a:rPr>
              <a:t>De acordo com um estudo da Deloitte, 60% dos co</a:t>
            </a:r>
            <a:r>
              <a:rPr lang="en-US" sz="3300">
                <a:solidFill>
                  <a:srgbClr val="000000"/>
                </a:solidFill>
                <a:latin typeface="Open Sans"/>
              </a:rPr>
              <a:t>nsumidores disseram que uma experiência única é um dos principais motivadores de compra. Portanto, colaborar com lojas de cafés especiais para criar uma experiência sensorial única pode atrair e cativar os consumidores.</a:t>
            </a:r>
          </a:p>
          <a:p>
            <a:pPr algn="ctr">
              <a:lnSpc>
                <a:spcPts val="4620"/>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4256867" y="1504039"/>
            <a:ext cx="9774265" cy="8782961"/>
          </a:xfrm>
          <a:custGeom>
            <a:avLst/>
            <a:gdLst/>
            <a:ahLst/>
            <a:cxnLst/>
            <a:rect r="r" b="b" t="t" l="l"/>
            <a:pathLst>
              <a:path h="8782961" w="9774265">
                <a:moveTo>
                  <a:pt x="0" y="0"/>
                </a:moveTo>
                <a:lnTo>
                  <a:pt x="9774266" y="0"/>
                </a:lnTo>
                <a:lnTo>
                  <a:pt x="9774266" y="8782961"/>
                </a:lnTo>
                <a:lnTo>
                  <a:pt x="0" y="8782961"/>
                </a:lnTo>
                <a:lnTo>
                  <a:pt x="0" y="0"/>
                </a:lnTo>
                <a:close/>
              </a:path>
            </a:pathLst>
          </a:custGeom>
          <a:blipFill>
            <a:blip r:embed="rId2"/>
            <a:stretch>
              <a:fillRect l="0" t="0" r="0" b="0"/>
            </a:stretch>
          </a:blipFill>
        </p:spPr>
      </p:sp>
      <p:sp>
        <p:nvSpPr>
          <p:cNvPr name="TextBox 3" id="3"/>
          <p:cNvSpPr txBox="true"/>
          <p:nvPr/>
        </p:nvSpPr>
        <p:spPr>
          <a:xfrm rot="0">
            <a:off x="303188" y="257176"/>
            <a:ext cx="17681624" cy="795019"/>
          </a:xfrm>
          <a:prstGeom prst="rect">
            <a:avLst/>
          </a:prstGeom>
        </p:spPr>
        <p:txBody>
          <a:bodyPr anchor="t" rtlCol="false" tIns="0" lIns="0" bIns="0" rIns="0">
            <a:spAutoFit/>
          </a:bodyPr>
          <a:lstStyle/>
          <a:p>
            <a:pPr algn="ctr">
              <a:lnSpc>
                <a:spcPts val="6580"/>
              </a:lnSpc>
            </a:pPr>
            <a:r>
              <a:rPr lang="en-US" sz="4700">
                <a:solidFill>
                  <a:srgbClr val="000000"/>
                </a:solidFill>
                <a:latin typeface="Open Sans Bold"/>
              </a:rPr>
              <a:t>Intensidades de Sabor Preferidas pelos Correspondentes </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257176"/>
            <a:ext cx="17681624" cy="1623694"/>
          </a:xfrm>
          <a:prstGeom prst="rect">
            <a:avLst/>
          </a:prstGeom>
        </p:spPr>
        <p:txBody>
          <a:bodyPr anchor="t" rtlCol="false" tIns="0" lIns="0" bIns="0" rIns="0">
            <a:spAutoFit/>
          </a:bodyPr>
          <a:lstStyle/>
          <a:p>
            <a:pPr algn="ctr">
              <a:lnSpc>
                <a:spcPts val="6580"/>
              </a:lnSpc>
            </a:pPr>
            <a:r>
              <a:rPr lang="en-US" sz="4700">
                <a:solidFill>
                  <a:srgbClr val="000000"/>
                </a:solidFill>
                <a:latin typeface="Open Sans Bold"/>
              </a:rPr>
              <a:t>Intensidades de Sabor Preferidas pelos Correspondentes - Análise e Estratégias de Negócio </a:t>
            </a:r>
          </a:p>
        </p:txBody>
      </p:sp>
      <p:sp>
        <p:nvSpPr>
          <p:cNvPr name="TextBox 3" id="3"/>
          <p:cNvSpPr txBox="true"/>
          <p:nvPr/>
        </p:nvSpPr>
        <p:spPr>
          <a:xfrm rot="0">
            <a:off x="608899" y="2884170"/>
            <a:ext cx="16365161" cy="637413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Perfil Demográfico e Comportamental:</a:t>
            </a:r>
            <a:r>
              <a:rPr lang="en-US" sz="3300">
                <a:solidFill>
                  <a:srgbClr val="000000"/>
                </a:solidFill>
                <a:latin typeface="Open Sans"/>
              </a:rPr>
              <a:t> </a:t>
            </a:r>
            <a:r>
              <a:rPr lang="en-US" sz="3300">
                <a:solidFill>
                  <a:srgbClr val="000000"/>
                </a:solidFill>
                <a:latin typeface="Open Sans"/>
              </a:rPr>
              <a:t>Ao co</a:t>
            </a:r>
            <a:r>
              <a:rPr lang="en-US" sz="3300">
                <a:solidFill>
                  <a:srgbClr val="000000"/>
                </a:solidFill>
                <a:latin typeface="Open Sans"/>
              </a:rPr>
              <a:t>nsiderar que 44.3% dos correspondentes preferem uma intensidade relativamente forte, é importante analisar o perfil demográfico desses consumidores para direcionar as estratégias de marketing de forma mais eficaz. Por exemplo, uma análise mais detalhada pode revelar se esse segmento é predominantemente composto por consumidores mais jovens e urbanos, que buscam uma experiência de sabor mais robusta.</a:t>
            </a:r>
          </a:p>
          <a:p>
            <a:pPr algn="just">
              <a:lnSpc>
                <a:spcPts val="4620"/>
              </a:lnSpc>
            </a:pPr>
          </a:p>
          <a:p>
            <a:pPr algn="just">
              <a:lnSpc>
                <a:spcPts val="4620"/>
              </a:lnSpc>
            </a:pPr>
            <a:r>
              <a:rPr lang="en-US" sz="3300">
                <a:solidFill>
                  <a:srgbClr val="000000"/>
                </a:solidFill>
                <a:latin typeface="Open Sans Bold"/>
              </a:rPr>
              <a:t>Estratégia:</a:t>
            </a:r>
            <a:r>
              <a:rPr lang="en-US" sz="3300">
                <a:solidFill>
                  <a:srgbClr val="000000"/>
                </a:solidFill>
                <a:latin typeface="Open Sans"/>
              </a:rPr>
              <a:t> A empresa pode segmentar suas campanhas de marketing para alcançar esse público-alvo específico, destacando os atributos de intensidade e robustez de seus produtos.</a:t>
            </a:r>
          </a:p>
          <a:p>
            <a:pPr algn="ctr">
              <a:lnSpc>
                <a:spcPts val="462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3803896" y="1567551"/>
            <a:ext cx="10229523" cy="8205897"/>
          </a:xfrm>
          <a:custGeom>
            <a:avLst/>
            <a:gdLst/>
            <a:ahLst/>
            <a:cxnLst/>
            <a:rect r="r" b="b" t="t" l="l"/>
            <a:pathLst>
              <a:path h="8205897" w="10229523">
                <a:moveTo>
                  <a:pt x="0" y="0"/>
                </a:moveTo>
                <a:lnTo>
                  <a:pt x="10229523" y="0"/>
                </a:lnTo>
                <a:lnTo>
                  <a:pt x="10229523" y="8205897"/>
                </a:lnTo>
                <a:lnTo>
                  <a:pt x="0" y="8205897"/>
                </a:lnTo>
                <a:lnTo>
                  <a:pt x="0" y="0"/>
                </a:lnTo>
                <a:close/>
              </a:path>
            </a:pathLst>
          </a:custGeom>
          <a:blipFill>
            <a:blip r:embed="rId2"/>
            <a:stretch>
              <a:fillRect l="0" t="0" r="0" b="0"/>
            </a:stretch>
          </a:blipFill>
        </p:spPr>
      </p:sp>
      <p:sp>
        <p:nvSpPr>
          <p:cNvPr name="TextBox 3" id="3"/>
          <p:cNvSpPr txBox="true"/>
          <p:nvPr/>
        </p:nvSpPr>
        <p:spPr>
          <a:xfrm rot="0">
            <a:off x="3611612" y="258324"/>
            <a:ext cx="11064776" cy="9626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257176"/>
            <a:ext cx="17681624" cy="1623694"/>
          </a:xfrm>
          <a:prstGeom prst="rect">
            <a:avLst/>
          </a:prstGeom>
        </p:spPr>
        <p:txBody>
          <a:bodyPr anchor="t" rtlCol="false" tIns="0" lIns="0" bIns="0" rIns="0">
            <a:spAutoFit/>
          </a:bodyPr>
          <a:lstStyle/>
          <a:p>
            <a:pPr algn="ctr">
              <a:lnSpc>
                <a:spcPts val="6580"/>
              </a:lnSpc>
            </a:pPr>
            <a:r>
              <a:rPr lang="en-US" sz="4700">
                <a:solidFill>
                  <a:srgbClr val="000000"/>
                </a:solidFill>
                <a:latin typeface="Open Sans Bold"/>
              </a:rPr>
              <a:t>Intensidades de Sabor Preferidas pelos Correspondentes - Análise e Estratégias de Negócio </a:t>
            </a:r>
          </a:p>
        </p:txBody>
      </p:sp>
      <p:sp>
        <p:nvSpPr>
          <p:cNvPr name="TextBox 3" id="3"/>
          <p:cNvSpPr txBox="true"/>
          <p:nvPr/>
        </p:nvSpPr>
        <p:spPr>
          <a:xfrm rot="0">
            <a:off x="608899" y="2884170"/>
            <a:ext cx="16365161" cy="695515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Tendências de Mercado e Inovaçã</a:t>
            </a:r>
            <a:r>
              <a:rPr lang="en-US" sz="3300">
                <a:solidFill>
                  <a:srgbClr val="000000"/>
                </a:solidFill>
                <a:latin typeface="Open Sans Bold"/>
              </a:rPr>
              <a:t>o </a:t>
            </a:r>
            <a:r>
              <a:rPr lang="en-US" sz="3300">
                <a:solidFill>
                  <a:srgbClr val="000000"/>
                </a:solidFill>
                <a:latin typeface="Open Sans Bold"/>
              </a:rPr>
              <a:t>de Produtos: </a:t>
            </a:r>
            <a:r>
              <a:rPr lang="en-US" sz="3300">
                <a:solidFill>
                  <a:srgbClr val="000000"/>
                </a:solidFill>
                <a:latin typeface="Open Sans"/>
              </a:rPr>
              <a:t>com 10.6% dos correspondentes preferindo uma intensidade muito forte, há uma oportunidade para a empresa capitalizar essa tendência de mercado oferecendo produtos inovadores que atendam a essa demanda específica. Por exemplo, lançar uma linha premium de cafés extra fortes pode atrair consumidores que buscam uma experiência sensorial mais intensa.</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investir em pesquisa e desenvolvimento para criar novas variedades de café que se destacam pela sua intensidade e complexidade de sabor, diferenciando-se da concorrência e agregando valor à marca.</a:t>
            </a:r>
          </a:p>
          <a:p>
            <a:pPr algn="just">
              <a:lnSpc>
                <a:spcPts val="4620"/>
              </a:lnSpc>
            </a:pPr>
          </a:p>
          <a:p>
            <a:pPr algn="ctr">
              <a:lnSpc>
                <a:spcPts val="4620"/>
              </a:lnSpc>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257176"/>
            <a:ext cx="17681624" cy="1623694"/>
          </a:xfrm>
          <a:prstGeom prst="rect">
            <a:avLst/>
          </a:prstGeom>
        </p:spPr>
        <p:txBody>
          <a:bodyPr anchor="t" rtlCol="false" tIns="0" lIns="0" bIns="0" rIns="0">
            <a:spAutoFit/>
          </a:bodyPr>
          <a:lstStyle/>
          <a:p>
            <a:pPr algn="ctr">
              <a:lnSpc>
                <a:spcPts val="6580"/>
              </a:lnSpc>
            </a:pPr>
            <a:r>
              <a:rPr lang="en-US" sz="4700">
                <a:solidFill>
                  <a:srgbClr val="000000"/>
                </a:solidFill>
                <a:latin typeface="Open Sans Bold"/>
              </a:rPr>
              <a:t>Intensidades de Sabor Preferidas pelos Correspondentes - Análise e Estratégias de Negócio </a:t>
            </a:r>
          </a:p>
        </p:txBody>
      </p:sp>
      <p:sp>
        <p:nvSpPr>
          <p:cNvPr name="TextBox 3" id="3"/>
          <p:cNvSpPr txBox="true"/>
          <p:nvPr/>
        </p:nvSpPr>
        <p:spPr>
          <a:xfrm rot="0">
            <a:off x="608899" y="2884170"/>
            <a:ext cx="16365161" cy="695515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Educação do Consumidor e Experiência</a:t>
            </a:r>
            <a:r>
              <a:rPr lang="en-US" sz="3300">
                <a:solidFill>
                  <a:srgbClr val="000000"/>
                </a:solidFill>
                <a:latin typeface="Open Sans Bold"/>
              </a:rPr>
              <a:t> </a:t>
            </a:r>
            <a:r>
              <a:rPr lang="en-US" sz="3300">
                <a:solidFill>
                  <a:srgbClr val="000000"/>
                </a:solidFill>
                <a:latin typeface="Open Sans Bold"/>
              </a:rPr>
              <a:t>do Produto: </a:t>
            </a:r>
            <a:r>
              <a:rPr lang="en-US" sz="3300">
                <a:solidFill>
                  <a:srgbClr val="000000"/>
                </a:solidFill>
                <a:latin typeface="Open Sans"/>
              </a:rPr>
              <a:t>com apenas 1% dos correspondentes preferindo uma intensidade fraca, é importante educar os consumidores sobre a variedade de opções disponíveis e como elas se traduzem em diferentes perfis de sabor. Isso pode ajudar a expandir o paladar dos consumidores e incentivá-los a experimentar novas variedades de café</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realizar campanhas educacionais nas redes sociais, em eventos de degustação ou por meio de materiais impressos nos pontos de venda, destacando as características de cada intensidade de sabor e como elas se relacionam com as preferências individuais dos consumidores.</a:t>
            </a:r>
          </a:p>
          <a:p>
            <a:pPr algn="just">
              <a:lnSpc>
                <a:spcPts val="4620"/>
              </a:lnSpc>
            </a:pPr>
          </a:p>
          <a:p>
            <a:pPr algn="ctr">
              <a:lnSpc>
                <a:spcPts val="4620"/>
              </a:lnSpc>
            </a:pP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303188" y="257176"/>
            <a:ext cx="17681624" cy="1623694"/>
          </a:xfrm>
          <a:prstGeom prst="rect">
            <a:avLst/>
          </a:prstGeom>
        </p:spPr>
        <p:txBody>
          <a:bodyPr anchor="t" rtlCol="false" tIns="0" lIns="0" bIns="0" rIns="0">
            <a:spAutoFit/>
          </a:bodyPr>
          <a:lstStyle/>
          <a:p>
            <a:pPr algn="ctr">
              <a:lnSpc>
                <a:spcPts val="6580"/>
              </a:lnSpc>
            </a:pPr>
            <a:r>
              <a:rPr lang="en-US" sz="4700">
                <a:solidFill>
                  <a:srgbClr val="000000"/>
                </a:solidFill>
                <a:latin typeface="Open Sans Bold"/>
              </a:rPr>
              <a:t>Intensidades de Sabor Preferidas pelos Correspondentes - Análise e Estratégias de Negócio </a:t>
            </a:r>
          </a:p>
        </p:txBody>
      </p:sp>
      <p:sp>
        <p:nvSpPr>
          <p:cNvPr name="TextBox 3" id="3"/>
          <p:cNvSpPr txBox="true"/>
          <p:nvPr/>
        </p:nvSpPr>
        <p:spPr>
          <a:xfrm rot="0">
            <a:off x="608899" y="2884170"/>
            <a:ext cx="16365161" cy="753618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Estratégias de Preço e Posicionamento de Merca</a:t>
            </a:r>
            <a:r>
              <a:rPr lang="en-US" sz="3300">
                <a:solidFill>
                  <a:srgbClr val="000000"/>
                </a:solidFill>
                <a:latin typeface="Open Sans Bold"/>
              </a:rPr>
              <a:t>do:</a:t>
            </a:r>
            <a:r>
              <a:rPr lang="en-US" sz="3300">
                <a:solidFill>
                  <a:srgbClr val="000000"/>
                </a:solidFill>
                <a:latin typeface="Open Sans"/>
              </a:rPr>
              <a:t> Com 35.4% dos correspondentes preferindo uma intensidade média, a empresa pode adotar uma estratégia de precificação competitiva para esses produtos, tornando-os acessíveis a uma ampla base de consumidores. Isso pode ajudar a impulsionar as vendas e aumentar a participação de mercado.</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posicionar seus cafés de intensidade média como produtos de valor agregado, oferecendo preços competitivos em comparação com marcas concorrentes. Isso pode atrair consumidores que buscam uma experiência de sabor equilibrada e satisfatória a um preço acessível.</a:t>
            </a:r>
          </a:p>
          <a:p>
            <a:pPr algn="just">
              <a:lnSpc>
                <a:spcPts val="4620"/>
              </a:lnSpc>
            </a:pPr>
          </a:p>
          <a:p>
            <a:pPr algn="just">
              <a:lnSpc>
                <a:spcPts val="4620"/>
              </a:lnSpc>
            </a:pPr>
          </a:p>
          <a:p>
            <a:pPr algn="ctr">
              <a:lnSpc>
                <a:spcPts val="462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3801760" y="1285079"/>
            <a:ext cx="10684480" cy="8763675"/>
          </a:xfrm>
          <a:custGeom>
            <a:avLst/>
            <a:gdLst/>
            <a:ahLst/>
            <a:cxnLst/>
            <a:rect r="r" b="b" t="t" l="l"/>
            <a:pathLst>
              <a:path h="8763675" w="10684480">
                <a:moveTo>
                  <a:pt x="0" y="0"/>
                </a:moveTo>
                <a:lnTo>
                  <a:pt x="10684480" y="0"/>
                </a:lnTo>
                <a:lnTo>
                  <a:pt x="10684480" y="8763674"/>
                </a:lnTo>
                <a:lnTo>
                  <a:pt x="0" y="8763674"/>
                </a:lnTo>
                <a:lnTo>
                  <a:pt x="0" y="0"/>
                </a:lnTo>
                <a:close/>
              </a:path>
            </a:pathLst>
          </a:custGeom>
          <a:blipFill>
            <a:blip r:embed="rId2"/>
            <a:stretch>
              <a:fillRect l="0" t="0" r="0" b="0"/>
            </a:stretch>
          </a:blipFill>
        </p:spPr>
      </p:sp>
      <p:sp>
        <p:nvSpPr>
          <p:cNvPr name="TextBox 3" id="3"/>
          <p:cNvSpPr txBox="true"/>
          <p:nvPr/>
        </p:nvSpPr>
        <p:spPr>
          <a:xfrm rot="0">
            <a:off x="2863227" y="233680"/>
            <a:ext cx="13138398" cy="795020"/>
          </a:xfrm>
          <a:prstGeom prst="rect">
            <a:avLst/>
          </a:prstGeom>
        </p:spPr>
        <p:txBody>
          <a:bodyPr anchor="t" rtlCol="false" tIns="0" lIns="0" bIns="0" rIns="0">
            <a:spAutoFit/>
          </a:bodyPr>
          <a:lstStyle/>
          <a:p>
            <a:pPr algn="ctr">
              <a:lnSpc>
                <a:spcPts val="6579"/>
              </a:lnSpc>
            </a:pPr>
            <a:r>
              <a:rPr lang="en-US" sz="4699">
                <a:solidFill>
                  <a:srgbClr val="000000"/>
                </a:solidFill>
                <a:latin typeface="Open Sans Bold"/>
              </a:rPr>
              <a:t>Os Sabores Preferidos dos Correspondentes </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576852" y="233680"/>
            <a:ext cx="17711148" cy="1623695"/>
          </a:xfrm>
          <a:prstGeom prst="rect">
            <a:avLst/>
          </a:prstGeom>
        </p:spPr>
        <p:txBody>
          <a:bodyPr anchor="t" rtlCol="false" tIns="0" lIns="0" bIns="0" rIns="0">
            <a:spAutoFit/>
          </a:bodyPr>
          <a:lstStyle/>
          <a:p>
            <a:pPr algn="ctr">
              <a:lnSpc>
                <a:spcPts val="6579"/>
              </a:lnSpc>
            </a:pPr>
            <a:r>
              <a:rPr lang="en-US" sz="4699">
                <a:solidFill>
                  <a:srgbClr val="000000"/>
                </a:solidFill>
                <a:latin typeface="Open Sans Bold"/>
              </a:rPr>
              <a:t>Os Sabores Preferidos dos Correspondentes - Análise e Estratégias de Negócio  </a:t>
            </a:r>
          </a:p>
        </p:txBody>
      </p:sp>
      <p:sp>
        <p:nvSpPr>
          <p:cNvPr name="TextBox 3" id="3"/>
          <p:cNvSpPr txBox="true"/>
          <p:nvPr/>
        </p:nvSpPr>
        <p:spPr>
          <a:xfrm rot="0">
            <a:off x="624923" y="2527476"/>
            <a:ext cx="17038155" cy="695515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Perfil Demográfico e Comportamental: </a:t>
            </a:r>
            <a:r>
              <a:rPr lang="en-US" sz="3300">
                <a:solidFill>
                  <a:srgbClr val="000000"/>
                </a:solidFill>
                <a:latin typeface="Open Sans"/>
              </a:rPr>
              <a:t>Ao co</a:t>
            </a:r>
            <a:r>
              <a:rPr lang="en-US" sz="3300">
                <a:solidFill>
                  <a:srgbClr val="000000"/>
                </a:solidFill>
                <a:latin typeface="Open Sans"/>
              </a:rPr>
              <a:t>nsiderar que 23.5% dos correspondentes preferem sabores frutados, é importante investigar mais a fundo o perfil demográfico e comportamental desse segmento. Uma análise mais detalhada pode revelar que esses consumidores são mais jovens, urbanos e buscam experiências sensoriais distintas ao escolher seu café.</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criar campanhas de marketing segmentadas para esse público-alvo, utilizando plataformas digitais e redes sociais para promover sua linha de cafés com sabores frutados. Além disso, pode explorar parcerias com influenciadores ou celebridades que compartilham essas preferências de sabor para aumentar o alcance da marca.</a:t>
            </a:r>
          </a:p>
          <a:p>
            <a:pPr algn="ctr">
              <a:lnSpc>
                <a:spcPts val="4620"/>
              </a:lnSpc>
            </a:pP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576852" y="233680"/>
            <a:ext cx="17711148" cy="1623695"/>
          </a:xfrm>
          <a:prstGeom prst="rect">
            <a:avLst/>
          </a:prstGeom>
        </p:spPr>
        <p:txBody>
          <a:bodyPr anchor="t" rtlCol="false" tIns="0" lIns="0" bIns="0" rIns="0">
            <a:spAutoFit/>
          </a:bodyPr>
          <a:lstStyle/>
          <a:p>
            <a:pPr algn="ctr">
              <a:lnSpc>
                <a:spcPts val="6579"/>
              </a:lnSpc>
            </a:pPr>
            <a:r>
              <a:rPr lang="en-US" sz="4699">
                <a:solidFill>
                  <a:srgbClr val="000000"/>
                </a:solidFill>
                <a:latin typeface="Open Sans Bold"/>
              </a:rPr>
              <a:t>Os Sabores Preferidos dos Correspondentes - Análise e Estratégias de Negócio  </a:t>
            </a:r>
          </a:p>
        </p:txBody>
      </p:sp>
      <p:sp>
        <p:nvSpPr>
          <p:cNvPr name="TextBox 3" id="3"/>
          <p:cNvSpPr txBox="true"/>
          <p:nvPr/>
        </p:nvSpPr>
        <p:spPr>
          <a:xfrm rot="0">
            <a:off x="624923" y="2527476"/>
            <a:ext cx="17038155" cy="811720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Tendências de Mercado e Inovação de Produtos: </a:t>
            </a:r>
            <a:r>
              <a:rPr lang="en-US" sz="3300">
                <a:solidFill>
                  <a:srgbClr val="000000"/>
                </a:solidFill>
                <a:latin typeface="Open Sans"/>
              </a:rPr>
              <a:t>C</a:t>
            </a:r>
            <a:r>
              <a:rPr lang="en-US" sz="3300">
                <a:solidFill>
                  <a:srgbClr val="000000"/>
                </a:solidFill>
                <a:latin typeface="Open Sans"/>
              </a:rPr>
              <a:t>o</a:t>
            </a:r>
            <a:r>
              <a:rPr lang="en-US" sz="3300">
                <a:solidFill>
                  <a:srgbClr val="000000"/>
                </a:solidFill>
                <a:latin typeface="Open Sans"/>
              </a:rPr>
              <a:t>nsiderando que 15.6% dos correspondentes preferem sabores de cacau, a empresa pode aproveitar essa tendência de mercado para desenvolver produtos inovadores que atendam a essa demanda. Isso pode incluir a introdução de novas variedades de café com notas intensas de cacau ou o lançamento de edições limitadas sazonais com sabores de chocolate.</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realizar pesquisas de mercado e testes de conceito para identificar as preferências específicas dos consumidores em relação aos sabores de cacau. Com base nessas informações, pode desenvolver produtos sob medida que se destaquem no mercado e atraiam a atenção dos consumidores em busca de uma experiência indulgente.</a:t>
            </a:r>
          </a:p>
          <a:p>
            <a:pPr algn="just">
              <a:lnSpc>
                <a:spcPts val="4620"/>
              </a:lnSpc>
            </a:pPr>
          </a:p>
          <a:p>
            <a:pPr algn="ctr">
              <a:lnSpc>
                <a:spcPts val="4620"/>
              </a:lnSpc>
            </a:pP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576852" y="233680"/>
            <a:ext cx="17711148" cy="1623695"/>
          </a:xfrm>
          <a:prstGeom prst="rect">
            <a:avLst/>
          </a:prstGeom>
        </p:spPr>
        <p:txBody>
          <a:bodyPr anchor="t" rtlCol="false" tIns="0" lIns="0" bIns="0" rIns="0">
            <a:spAutoFit/>
          </a:bodyPr>
          <a:lstStyle/>
          <a:p>
            <a:pPr algn="ctr">
              <a:lnSpc>
                <a:spcPts val="6579"/>
              </a:lnSpc>
            </a:pPr>
            <a:r>
              <a:rPr lang="en-US" sz="4699">
                <a:solidFill>
                  <a:srgbClr val="000000"/>
                </a:solidFill>
                <a:latin typeface="Open Sans Bold"/>
              </a:rPr>
              <a:t>Os Sabores Preferidos dos Correspondentes - Análise e Estratégias de Negócio  </a:t>
            </a:r>
          </a:p>
        </p:txBody>
      </p:sp>
      <p:sp>
        <p:nvSpPr>
          <p:cNvPr name="TextBox 3" id="3"/>
          <p:cNvSpPr txBox="true"/>
          <p:nvPr/>
        </p:nvSpPr>
        <p:spPr>
          <a:xfrm rot="0">
            <a:off x="624923" y="2527476"/>
            <a:ext cx="17038155" cy="811720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Educação do Consumidor e Experiência do Produto: </a:t>
            </a:r>
            <a:r>
              <a:rPr lang="en-US" sz="3300">
                <a:solidFill>
                  <a:srgbClr val="000000"/>
                </a:solidFill>
                <a:latin typeface="Open Sans"/>
              </a:rPr>
              <a:t>C</a:t>
            </a:r>
            <a:r>
              <a:rPr lang="en-US" sz="3300">
                <a:solidFill>
                  <a:srgbClr val="000000"/>
                </a:solidFill>
                <a:latin typeface="Open Sans"/>
              </a:rPr>
              <a:t>om uma var</a:t>
            </a:r>
            <a:r>
              <a:rPr lang="en-US" sz="3300">
                <a:solidFill>
                  <a:srgbClr val="000000"/>
                </a:solidFill>
                <a:latin typeface="Open Sans"/>
              </a:rPr>
              <a:t>iedade de sabores como nozes, doce, caramelizado e floral sendo mencionados, a empresa pode investir em iniciativas de educação do consumidor para aumentar a conscientização sobre as diferentes nuances de sabor do café. Isso pode incluir a realização de workshops de degustação, a criação de conteúdo educativo online e a colaboração com baristas especializados para proporcionar uma experiência imersiva aos consumidores.</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criar um programa de fidelidade exclusivo que ofereça aos membros acesso a eventos de degustação privados e a oportunidade de experimentar novos produtos antes do lançamento oficial. Isso não só aumentará o engajamento dos consumidores, mas também os educará sobre a complexidade do café e incentivará a experimentação de diferentes sabores.</a:t>
            </a:r>
          </a:p>
          <a:p>
            <a:pPr algn="just">
              <a:lnSpc>
                <a:spcPts val="4620"/>
              </a:lnSpc>
            </a:pPr>
          </a:p>
          <a:p>
            <a:pPr algn="just">
              <a:lnSpc>
                <a:spcPts val="4620"/>
              </a:lnSpc>
            </a:pPr>
          </a:p>
          <a:p>
            <a:pPr algn="ctr">
              <a:lnSpc>
                <a:spcPts val="4620"/>
              </a:lnSpc>
            </a:pP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576852" y="233680"/>
            <a:ext cx="17711148" cy="1623695"/>
          </a:xfrm>
          <a:prstGeom prst="rect">
            <a:avLst/>
          </a:prstGeom>
        </p:spPr>
        <p:txBody>
          <a:bodyPr anchor="t" rtlCol="false" tIns="0" lIns="0" bIns="0" rIns="0">
            <a:spAutoFit/>
          </a:bodyPr>
          <a:lstStyle/>
          <a:p>
            <a:pPr algn="ctr">
              <a:lnSpc>
                <a:spcPts val="6579"/>
              </a:lnSpc>
            </a:pPr>
            <a:r>
              <a:rPr lang="en-US" sz="4699">
                <a:solidFill>
                  <a:srgbClr val="000000"/>
                </a:solidFill>
                <a:latin typeface="Open Sans Bold"/>
              </a:rPr>
              <a:t>Os Sabores Preferidos dos Correspondentes - Análise e Estratégias de Negócio  </a:t>
            </a:r>
          </a:p>
        </p:txBody>
      </p:sp>
      <p:sp>
        <p:nvSpPr>
          <p:cNvPr name="TextBox 3" id="3"/>
          <p:cNvSpPr txBox="true"/>
          <p:nvPr/>
        </p:nvSpPr>
        <p:spPr>
          <a:xfrm rot="0">
            <a:off x="624923" y="2527476"/>
            <a:ext cx="17038155" cy="869823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Estratégias de Preço e Posicionamento de Mercado: </a:t>
            </a:r>
            <a:r>
              <a:rPr lang="en-US" sz="3300">
                <a:solidFill>
                  <a:srgbClr val="000000"/>
                </a:solidFill>
                <a:latin typeface="Open Sans"/>
              </a:rPr>
              <a:t>S</a:t>
            </a:r>
            <a:r>
              <a:rPr lang="en-US" sz="3300">
                <a:solidFill>
                  <a:srgbClr val="000000"/>
                </a:solidFill>
                <a:latin typeface="Open Sans"/>
              </a:rPr>
              <a:t>abores como encorpado, vibrante e suculento podem ser posicionados como produtos premium em seu portfólio. A empresa pode utilizar estratégias de precificação diferenciadas e embalagens premium para destacar a qualidade e o valor agregado desses produtos em relação à concorrência.</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lançar uma linha de cafés gourmet com sabores intensos e complexos, posicionando-os como opções de luxo para consumidores que valorizam a qualidade e a exclusividade. Além disso, pode estabelecer parcerias com restaurantes de alta gastronomia e hotéis de luxo para oferecer seus cafés em ambientes sofisticados e de prestígio.</a:t>
            </a:r>
          </a:p>
          <a:p>
            <a:pPr algn="just">
              <a:lnSpc>
                <a:spcPts val="4620"/>
              </a:lnSpc>
            </a:pPr>
          </a:p>
          <a:p>
            <a:pPr algn="just">
              <a:lnSpc>
                <a:spcPts val="4620"/>
              </a:lnSpc>
            </a:pPr>
          </a:p>
          <a:p>
            <a:pPr algn="just">
              <a:lnSpc>
                <a:spcPts val="4620"/>
              </a:lnSpc>
            </a:pPr>
          </a:p>
          <a:p>
            <a:pPr algn="ctr">
              <a:lnSpc>
                <a:spcPts val="4620"/>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4455001" y="1452880"/>
            <a:ext cx="9377998" cy="9594580"/>
          </a:xfrm>
          <a:custGeom>
            <a:avLst/>
            <a:gdLst/>
            <a:ahLst/>
            <a:cxnLst/>
            <a:rect r="r" b="b" t="t" l="l"/>
            <a:pathLst>
              <a:path h="9594580" w="9377998">
                <a:moveTo>
                  <a:pt x="0" y="0"/>
                </a:moveTo>
                <a:lnTo>
                  <a:pt x="9377998" y="0"/>
                </a:lnTo>
                <a:lnTo>
                  <a:pt x="9377998" y="9594581"/>
                </a:lnTo>
                <a:lnTo>
                  <a:pt x="0" y="9594581"/>
                </a:lnTo>
                <a:lnTo>
                  <a:pt x="0" y="0"/>
                </a:lnTo>
                <a:close/>
              </a:path>
            </a:pathLst>
          </a:custGeom>
          <a:blipFill>
            <a:blip r:embed="rId2"/>
            <a:stretch>
              <a:fillRect l="0" t="0" r="0" b="0"/>
            </a:stretch>
          </a:blipFill>
        </p:spPr>
      </p:sp>
      <p:sp>
        <p:nvSpPr>
          <p:cNvPr name="TextBox 3" id="3"/>
          <p:cNvSpPr txBox="true"/>
          <p:nvPr/>
        </p:nvSpPr>
        <p:spPr>
          <a:xfrm rot="0">
            <a:off x="3026197" y="265888"/>
            <a:ext cx="12235607" cy="9626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Sobre a Torra do Café</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65888"/>
            <a:ext cx="18288000" cy="19532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Sobre a Torra do Café - Análise e Estratégias de Negócio </a:t>
            </a:r>
          </a:p>
        </p:txBody>
      </p:sp>
      <p:sp>
        <p:nvSpPr>
          <p:cNvPr name="TextBox 3" id="3"/>
          <p:cNvSpPr txBox="true"/>
          <p:nvPr/>
        </p:nvSpPr>
        <p:spPr>
          <a:xfrm rot="0">
            <a:off x="721065" y="2820075"/>
            <a:ext cx="16845871" cy="6955155"/>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Perfil Demográfico e Comportamental: </a:t>
            </a:r>
            <a:r>
              <a:rPr lang="en-US" sz="3300">
                <a:solidFill>
                  <a:srgbClr val="000000"/>
                </a:solidFill>
                <a:latin typeface="Open Sans"/>
              </a:rPr>
              <a:t>A preferência pela torra leve por 43.8% dos correspondentes pode indicar um segmento de consumidores que valoriza sabores mais suaves e delicados. Esses consumidores podem estar mais inclinados a apreciar cafés com notas florais, frutadas e ácidas, buscando uma experiência de café mais refinada e equilibrada.</a:t>
            </a:r>
          </a:p>
          <a:p>
            <a:pPr algn="just">
              <a:lnSpc>
                <a:spcPts val="4620"/>
              </a:lnSpc>
            </a:pPr>
          </a:p>
          <a:p>
            <a:pPr algn="just">
              <a:lnSpc>
                <a:spcPts val="4620"/>
              </a:lnSpc>
            </a:pPr>
            <a:r>
              <a:rPr lang="en-US" sz="3300">
                <a:solidFill>
                  <a:srgbClr val="000000"/>
                </a:solidFill>
                <a:latin typeface="Open Sans Bold"/>
              </a:rPr>
              <a:t>Estratégia:</a:t>
            </a:r>
            <a:r>
              <a:rPr lang="en-US" sz="3300">
                <a:solidFill>
                  <a:srgbClr val="000000"/>
                </a:solidFill>
                <a:latin typeface="Open Sans"/>
              </a:rPr>
              <a:t> A empresa pode segme</a:t>
            </a:r>
            <a:r>
              <a:rPr lang="en-US" sz="3300">
                <a:solidFill>
                  <a:srgbClr val="000000"/>
                </a:solidFill>
                <a:latin typeface="Open Sans"/>
              </a:rPr>
              <a:t>ntar seu público-alvo com base nessa preferência, direcionando suas campanhas de marketing para consumidores que valorizam a sutileza e a complexidade dos cafés de torra leve. Isso pode incluir a criação de conteúdo educativo sobre as características desse tipo de torra e a promoção de eventos de degustação para atrair e engajar esse segmento de mercado.</a:t>
            </a:r>
          </a:p>
          <a:p>
            <a:pPr algn="ctr">
              <a:lnSpc>
                <a:spcPts val="462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848973" y="490220"/>
            <a:ext cx="14416980" cy="9626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Análise </a:t>
            </a:r>
          </a:p>
        </p:txBody>
      </p:sp>
      <p:sp>
        <p:nvSpPr>
          <p:cNvPr name="TextBox 3" id="3"/>
          <p:cNvSpPr txBox="true"/>
          <p:nvPr/>
        </p:nvSpPr>
        <p:spPr>
          <a:xfrm rot="0">
            <a:off x="1028700" y="2002236"/>
            <a:ext cx="16057526" cy="7727950"/>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00000"/>
                </a:solidFill>
                <a:latin typeface="Open Sans Bold"/>
              </a:rPr>
              <a:t>31.6% consome 1 copo por dia: </a:t>
            </a:r>
            <a:r>
              <a:rPr lang="en-US" sz="3399">
                <a:solidFill>
                  <a:srgbClr val="000000"/>
                </a:solidFill>
                <a:latin typeface="Open Sans"/>
              </a:rPr>
              <a:t>Essa porcentagem pode refletir uma tendência crescente em direção ao consumo moderado de café, em linha com pesquisas que sugerem benefícios à saúde associados a esse nível de consumo. Pode representar pessoas que veem o café como uma parte ritualística de sua rotina diária, mas também estão conscientes dos limites de consumo recomendados.</a:t>
            </a:r>
          </a:p>
          <a:p>
            <a:pPr algn="just">
              <a:lnSpc>
                <a:spcPts val="4759"/>
              </a:lnSpc>
            </a:pPr>
          </a:p>
          <a:p>
            <a:pPr algn="just" marL="734058" indent="-367029" lvl="1">
              <a:lnSpc>
                <a:spcPts val="4759"/>
              </a:lnSpc>
              <a:buFont typeface="Arial"/>
              <a:buChar char="•"/>
            </a:pPr>
            <a:r>
              <a:rPr lang="en-US" sz="3399">
                <a:solidFill>
                  <a:srgbClr val="000000"/>
                </a:solidFill>
                <a:latin typeface="Open Sans Bold"/>
              </a:rPr>
              <a:t>41.2% consome 2 copos por dia:</a:t>
            </a:r>
            <a:r>
              <a:rPr lang="en-US" sz="3399">
                <a:solidFill>
                  <a:srgbClr val="000000"/>
                </a:solidFill>
                <a:latin typeface="Open Sans"/>
              </a:rPr>
              <a:t> Esse grupo representa uma parte significativa da população que integra o café em sua rotina diária, possivelmente como uma fonte de energia ou uma pausa relaxante. Essa quantidade moderada de consumo pode estar associada a benefícios à saúde, como aumento do estado de alerta e melhora da função cognitiva.</a:t>
            </a:r>
          </a:p>
          <a:p>
            <a:pPr algn="just">
              <a:lnSpc>
                <a:spcPts val="4339"/>
              </a:lnSpc>
            </a:pP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65888"/>
            <a:ext cx="18288000" cy="19532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Sobre a Torra do Café - Análise e Estratégias de Negócio </a:t>
            </a:r>
          </a:p>
        </p:txBody>
      </p:sp>
      <p:sp>
        <p:nvSpPr>
          <p:cNvPr name="TextBox 3" id="3"/>
          <p:cNvSpPr txBox="true"/>
          <p:nvPr/>
        </p:nvSpPr>
        <p:spPr>
          <a:xfrm rot="0">
            <a:off x="721065" y="2531650"/>
            <a:ext cx="16845871" cy="753618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Tendências de Mercado e Inovação de Produtos:</a:t>
            </a:r>
            <a:r>
              <a:rPr lang="en-US" sz="3300">
                <a:solidFill>
                  <a:srgbClr val="000000"/>
                </a:solidFill>
                <a:latin typeface="Open Sans"/>
              </a:rPr>
              <a:t> Embora a torra leve seja a</a:t>
            </a:r>
            <a:r>
              <a:rPr lang="en-US" sz="3300">
                <a:solidFill>
                  <a:srgbClr val="000000"/>
                </a:solidFill>
                <a:latin typeface="Open Sans"/>
              </a:rPr>
              <a:t> preferida pela maioria dos correspondentes, a preferência pela torra média por 38.6% indica um mercado significativo para cafés com perfis de sabor mais equilibrados e versáteis. Esses consumidores podem estar em busca de cafés que ofereçam uma combinação harmoniosa de acidez, corpo e doçura.</a:t>
            </a:r>
          </a:p>
          <a:p>
            <a:pPr algn="just">
              <a:lnSpc>
                <a:spcPts val="4620"/>
              </a:lnSpc>
            </a:pPr>
          </a:p>
          <a:p>
            <a:pPr algn="just">
              <a:lnSpc>
                <a:spcPts val="4620"/>
              </a:lnSpc>
            </a:pPr>
            <a:r>
              <a:rPr lang="en-US" sz="3300">
                <a:solidFill>
                  <a:srgbClr val="000000"/>
                </a:solidFill>
                <a:latin typeface="Open Sans Bold"/>
              </a:rPr>
              <a:t>Estratégia:</a:t>
            </a:r>
            <a:r>
              <a:rPr lang="en-US" sz="3300">
                <a:solidFill>
                  <a:srgbClr val="000000"/>
                </a:solidFill>
                <a:latin typeface="Open Sans"/>
              </a:rPr>
              <a:t> A empresa pode </a:t>
            </a:r>
            <a:r>
              <a:rPr lang="en-US" sz="3300">
                <a:solidFill>
                  <a:srgbClr val="000000"/>
                </a:solidFill>
                <a:latin typeface="Open Sans"/>
              </a:rPr>
              <a:t>aproveitar essa tendência desenvolvendo uma variedade de cafés de torra média que atendam às expectativas desse segmento de mercado. Isso pode incluir o lançamento de blends exclusivos, cafés de origem única e edições especiais que ofereçam uma ampla gama de sabores e aromas. Além disso, a empresa pode investir em embalagens diferenciadas e storytelling para destacar a qualidade e a autenticidade de seus produtos.</a:t>
            </a:r>
          </a:p>
          <a:p>
            <a:pPr algn="ctr">
              <a:lnSpc>
                <a:spcPts val="4620"/>
              </a:lnSpc>
            </a:pP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65888"/>
            <a:ext cx="18288000" cy="19532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Sobre a Torra do Café - Análise e Estratégias de Negócio </a:t>
            </a:r>
          </a:p>
        </p:txBody>
      </p:sp>
      <p:sp>
        <p:nvSpPr>
          <p:cNvPr name="TextBox 3" id="3"/>
          <p:cNvSpPr txBox="true"/>
          <p:nvPr/>
        </p:nvSpPr>
        <p:spPr>
          <a:xfrm rot="0">
            <a:off x="721065" y="2477080"/>
            <a:ext cx="16845871" cy="8442325"/>
          </a:xfrm>
          <a:prstGeom prst="rect">
            <a:avLst/>
          </a:prstGeom>
        </p:spPr>
        <p:txBody>
          <a:bodyPr anchor="t" rtlCol="false" tIns="0" lIns="0" bIns="0" rIns="0">
            <a:spAutoFit/>
          </a:bodyPr>
          <a:lstStyle/>
          <a:p>
            <a:pPr algn="just">
              <a:lnSpc>
                <a:spcPts val="4480"/>
              </a:lnSpc>
            </a:pPr>
            <a:r>
              <a:rPr lang="en-US" sz="3200">
                <a:solidFill>
                  <a:srgbClr val="000000"/>
                </a:solidFill>
                <a:latin typeface="Open Sans Bold"/>
              </a:rPr>
              <a:t>Educação do Consumidor e Experiência do Produto: </a:t>
            </a:r>
            <a:r>
              <a:rPr lang="en-US" sz="3200">
                <a:solidFill>
                  <a:srgbClr val="000000"/>
                </a:solidFill>
                <a:latin typeface="Open Sans"/>
              </a:rPr>
              <a:t>Com uma</a:t>
            </a:r>
            <a:r>
              <a:rPr lang="en-US" sz="3200">
                <a:solidFill>
                  <a:srgbClr val="000000"/>
                </a:solidFill>
                <a:latin typeface="Open Sans"/>
              </a:rPr>
              <a:t> parcela menor dos correspondentes preferindo torras mais fortes, como torra forte, nórdico e francês, é importante educar os consumidores sobre as características e os perfis de sabor dessas torras menos comuns. Isso pode ajudar a expandir o paladar dos consumidores e incentivá-los a experimentar novas opções.</a:t>
            </a:r>
          </a:p>
          <a:p>
            <a:pPr algn="just">
              <a:lnSpc>
                <a:spcPts val="4480"/>
              </a:lnSpc>
            </a:pPr>
          </a:p>
          <a:p>
            <a:pPr algn="just">
              <a:lnSpc>
                <a:spcPts val="4480"/>
              </a:lnSpc>
            </a:pPr>
            <a:r>
              <a:rPr lang="en-US" sz="3200">
                <a:solidFill>
                  <a:srgbClr val="000000"/>
                </a:solidFill>
                <a:latin typeface="Open Sans Bold"/>
              </a:rPr>
              <a:t>Estratégia: </a:t>
            </a:r>
            <a:r>
              <a:rPr lang="en-US" sz="3200">
                <a:solidFill>
                  <a:srgbClr val="000000"/>
                </a:solidFill>
                <a:latin typeface="Open Sans"/>
              </a:rPr>
              <a:t>A empresa pode </a:t>
            </a:r>
            <a:r>
              <a:rPr lang="en-US" sz="3200">
                <a:solidFill>
                  <a:srgbClr val="000000"/>
                </a:solidFill>
                <a:latin typeface="Open Sans"/>
              </a:rPr>
              <a:t>promover uma abordagem educativa para familiarizar os consumidores com as torras mais escuras, oferecendo conteúdo informativo em seu site, redes sociais e pontos de venda. Além disso, pode organizar eventos de degustação e workshops liderados por especialistas em café, onde os consumidores possam aprender sobre os diferentes métodos de torra e suas influências no sabor final do café. Essas iniciativas não apenas aumentarão o conhecimento do consumidor, mas também fortalecerão o vínculo entre a marca e seus clientes.</a:t>
            </a:r>
          </a:p>
          <a:p>
            <a:pPr algn="just">
              <a:lnSpc>
                <a:spcPts val="4620"/>
              </a:lnSpc>
            </a:pPr>
          </a:p>
          <a:p>
            <a:pPr algn="ctr">
              <a:lnSpc>
                <a:spcPts val="4620"/>
              </a:lnSpc>
            </a:pP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65888"/>
            <a:ext cx="18288000" cy="19532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Sobre a Torra do Café - Análise e Estratégias de Negócio </a:t>
            </a:r>
          </a:p>
        </p:txBody>
      </p:sp>
      <p:sp>
        <p:nvSpPr>
          <p:cNvPr name="TextBox 3" id="3"/>
          <p:cNvSpPr txBox="true"/>
          <p:nvPr/>
        </p:nvSpPr>
        <p:spPr>
          <a:xfrm rot="0">
            <a:off x="721065" y="2467555"/>
            <a:ext cx="16845871" cy="7536180"/>
          </a:xfrm>
          <a:prstGeom prst="rect">
            <a:avLst/>
          </a:prstGeom>
        </p:spPr>
        <p:txBody>
          <a:bodyPr anchor="t" rtlCol="false" tIns="0" lIns="0" bIns="0" rIns="0">
            <a:spAutoFit/>
          </a:bodyPr>
          <a:lstStyle/>
          <a:p>
            <a:pPr algn="just">
              <a:lnSpc>
                <a:spcPts val="4620"/>
              </a:lnSpc>
            </a:pPr>
            <a:r>
              <a:rPr lang="en-US" sz="3300">
                <a:solidFill>
                  <a:srgbClr val="000000"/>
                </a:solidFill>
                <a:latin typeface="Open Sans Bold"/>
              </a:rPr>
              <a:t>Estratégias de Preço e Posicionamento de Mercado:</a:t>
            </a:r>
            <a:r>
              <a:rPr lang="en-US" sz="3300">
                <a:solidFill>
                  <a:srgbClr val="000000"/>
                </a:solidFill>
                <a:latin typeface="Open Sans"/>
              </a:rPr>
              <a:t> As</a:t>
            </a:r>
            <a:r>
              <a:rPr lang="en-US" sz="3300">
                <a:solidFill>
                  <a:srgbClr val="000000"/>
                </a:solidFill>
                <a:latin typeface="Open Sans"/>
              </a:rPr>
              <a:t> preferências de torra dos consumidores podem influenciar as estratégias de precificação e posicionamento de mercado da empresa. Por exemplo, os cafés de torra leve e média podem ser posicionados como opções acessíveis e versáteis, enquanto as torras mais escuras podem ser promovidas como produtos premium.</a:t>
            </a:r>
          </a:p>
          <a:p>
            <a:pPr algn="just">
              <a:lnSpc>
                <a:spcPts val="4620"/>
              </a:lnSpc>
            </a:pPr>
          </a:p>
          <a:p>
            <a:pPr algn="just">
              <a:lnSpc>
                <a:spcPts val="4620"/>
              </a:lnSpc>
            </a:pPr>
            <a:r>
              <a:rPr lang="en-US" sz="3300">
                <a:solidFill>
                  <a:srgbClr val="000000"/>
                </a:solidFill>
                <a:latin typeface="Open Sans Bold"/>
              </a:rPr>
              <a:t>Estratégia: </a:t>
            </a:r>
            <a:r>
              <a:rPr lang="en-US" sz="3300">
                <a:solidFill>
                  <a:srgbClr val="000000"/>
                </a:solidFill>
                <a:latin typeface="Open Sans"/>
              </a:rPr>
              <a:t>A empresa pode seg</a:t>
            </a:r>
            <a:r>
              <a:rPr lang="en-US" sz="3300">
                <a:solidFill>
                  <a:srgbClr val="000000"/>
                </a:solidFill>
                <a:latin typeface="Open Sans"/>
              </a:rPr>
              <a:t>mentar seu portfólio de cafés com base nas preferências de torra dos consumidores, oferecendo preços diferenciados e embalagens distintas para cada categoria. Além disso, pode desenvolver estratégias de marketing que enfatizem a qualidade e a autenticidade dos cafés em todas as torras, destacando seu valor agregado e sua relevância para diferentes públicos-alvo.</a:t>
            </a:r>
          </a:p>
          <a:p>
            <a:pPr algn="just">
              <a:lnSpc>
                <a:spcPts val="4620"/>
              </a:lnSpc>
            </a:pPr>
          </a:p>
          <a:p>
            <a:pPr algn="ctr">
              <a:lnSpc>
                <a:spcPts val="4620"/>
              </a:lnSpc>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499527" y="5314303"/>
            <a:ext cx="6520563" cy="4043146"/>
          </a:xfrm>
          <a:custGeom>
            <a:avLst/>
            <a:gdLst/>
            <a:ahLst/>
            <a:cxnLst/>
            <a:rect r="r" b="b" t="t" l="l"/>
            <a:pathLst>
              <a:path h="4043146" w="6520563">
                <a:moveTo>
                  <a:pt x="0" y="0"/>
                </a:moveTo>
                <a:lnTo>
                  <a:pt x="6520564" y="0"/>
                </a:lnTo>
                <a:lnTo>
                  <a:pt x="6520564" y="4043145"/>
                </a:lnTo>
                <a:lnTo>
                  <a:pt x="0" y="4043145"/>
                </a:lnTo>
                <a:lnTo>
                  <a:pt x="0" y="0"/>
                </a:lnTo>
                <a:close/>
              </a:path>
            </a:pathLst>
          </a:custGeom>
          <a:blipFill>
            <a:blip r:embed="rId2"/>
            <a:stretch>
              <a:fillRect l="0" t="0" r="0" b="0"/>
            </a:stretch>
          </a:blipFill>
        </p:spPr>
      </p:sp>
      <p:sp>
        <p:nvSpPr>
          <p:cNvPr name="Freeform 3" id="3"/>
          <p:cNvSpPr/>
          <p:nvPr/>
        </p:nvSpPr>
        <p:spPr>
          <a:xfrm flipH="false" flipV="false" rot="0">
            <a:off x="7209324" y="5314303"/>
            <a:ext cx="5497085" cy="4043146"/>
          </a:xfrm>
          <a:custGeom>
            <a:avLst/>
            <a:gdLst/>
            <a:ahLst/>
            <a:cxnLst/>
            <a:rect r="r" b="b" t="t" l="l"/>
            <a:pathLst>
              <a:path h="4043146" w="5497085">
                <a:moveTo>
                  <a:pt x="0" y="0"/>
                </a:moveTo>
                <a:lnTo>
                  <a:pt x="5497085" y="0"/>
                </a:lnTo>
                <a:lnTo>
                  <a:pt x="5497085" y="4043145"/>
                </a:lnTo>
                <a:lnTo>
                  <a:pt x="0" y="4043145"/>
                </a:lnTo>
                <a:lnTo>
                  <a:pt x="0" y="0"/>
                </a:lnTo>
                <a:close/>
              </a:path>
            </a:pathLst>
          </a:custGeom>
          <a:blipFill>
            <a:blip r:embed="rId3"/>
            <a:stretch>
              <a:fillRect l="0" t="0" r="0" b="0"/>
            </a:stretch>
          </a:blipFill>
        </p:spPr>
      </p:sp>
      <p:sp>
        <p:nvSpPr>
          <p:cNvPr name="TextBox 4" id="4"/>
          <p:cNvSpPr txBox="true"/>
          <p:nvPr/>
        </p:nvSpPr>
        <p:spPr>
          <a:xfrm rot="0">
            <a:off x="2967514" y="265888"/>
            <a:ext cx="12352973" cy="9626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As Correlações dentro do Mercado </a:t>
            </a:r>
          </a:p>
        </p:txBody>
      </p:sp>
      <p:sp>
        <p:nvSpPr>
          <p:cNvPr name="TextBox 5" id="5"/>
          <p:cNvSpPr txBox="true"/>
          <p:nvPr/>
        </p:nvSpPr>
        <p:spPr>
          <a:xfrm rot="0">
            <a:off x="1028700" y="1756587"/>
            <a:ext cx="15139934" cy="4907489"/>
          </a:xfrm>
          <a:prstGeom prst="rect">
            <a:avLst/>
          </a:prstGeom>
        </p:spPr>
        <p:txBody>
          <a:bodyPr anchor="t" rtlCol="false" tIns="0" lIns="0" bIns="0" rIns="0">
            <a:spAutoFit/>
          </a:bodyPr>
          <a:lstStyle/>
          <a:p>
            <a:pPr algn="just">
              <a:lnSpc>
                <a:spcPts val="3774"/>
              </a:lnSpc>
            </a:pPr>
            <a:r>
              <a:rPr lang="en-US" sz="2696">
                <a:solidFill>
                  <a:srgbClr val="000000"/>
                </a:solidFill>
                <a:latin typeface="Open Sans Bold"/>
              </a:rPr>
              <a:t>Estratégias de mercado em relação de clusters de seus segmentos: </a:t>
            </a:r>
            <a:r>
              <a:rPr lang="en-US" sz="2696">
                <a:solidFill>
                  <a:srgbClr val="000000"/>
                </a:solidFill>
                <a:latin typeface="Open Sans"/>
              </a:rPr>
              <a:t>É evidente, devido os resultados fornecidos do questionário, que há alguns correlações entre as preferências das níveis de intensidade de sabor de café, e as suas variações inumeras, e as diferentes níveis de escolaridade e idade das participantes. Em adição, alguns desses faixas de segmentação compartilham preferencias mais parecidas, como aqueles idades acima de 45, e os abaixo de 24 anos de Idade, levando ao opportunidade para fazer marketing para atingir esses duas grandes segmentos.</a:t>
            </a:r>
          </a:p>
          <a:p>
            <a:pPr algn="just">
              <a:lnSpc>
                <a:spcPts val="4152"/>
              </a:lnSpc>
            </a:pPr>
          </a:p>
          <a:p>
            <a:pPr algn="just">
              <a:lnSpc>
                <a:spcPts val="4152"/>
              </a:lnSpc>
            </a:pPr>
          </a:p>
          <a:p>
            <a:pPr algn="ctr">
              <a:lnSpc>
                <a:spcPts val="4152"/>
              </a:lnSpc>
            </a:pPr>
          </a:p>
        </p:txBody>
      </p:sp>
      <p:sp>
        <p:nvSpPr>
          <p:cNvPr name="TextBox 6" id="6"/>
          <p:cNvSpPr txBox="true"/>
          <p:nvPr/>
        </p:nvSpPr>
        <p:spPr>
          <a:xfrm rot="0">
            <a:off x="12896909" y="5276203"/>
            <a:ext cx="4716684" cy="4356446"/>
          </a:xfrm>
          <a:prstGeom prst="rect">
            <a:avLst/>
          </a:prstGeom>
        </p:spPr>
        <p:txBody>
          <a:bodyPr anchor="t" rtlCol="false" tIns="0" lIns="0" bIns="0" rIns="0">
            <a:spAutoFit/>
          </a:bodyPr>
          <a:lstStyle/>
          <a:p>
            <a:pPr algn="just">
              <a:lnSpc>
                <a:spcPts val="3461"/>
              </a:lnSpc>
            </a:pPr>
            <a:r>
              <a:rPr lang="en-US" sz="2472">
                <a:solidFill>
                  <a:srgbClr val="000000"/>
                </a:solidFill>
                <a:latin typeface="Open Sans"/>
              </a:rPr>
              <a:t>É também notável a distancia que os bacharelados tem em relação aos preferênciaspara café dos outros, mostrando que talvéz não compensa tanto indo atras desse demográfico estadosunidense.</a:t>
            </a:r>
          </a:p>
          <a:p>
            <a:pPr algn="just">
              <a:lnSpc>
                <a:spcPts val="3500"/>
              </a:lnSpc>
            </a:pPr>
          </a:p>
          <a:p>
            <a:pPr algn="just">
              <a:lnSpc>
                <a:spcPts val="3500"/>
              </a:lnSpc>
            </a:pPr>
          </a:p>
          <a:p>
            <a:pPr algn="ctr">
              <a:lnSpc>
                <a:spcPts val="3500"/>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2578641" y="5643842"/>
            <a:ext cx="6110080" cy="4140716"/>
          </a:xfrm>
          <a:custGeom>
            <a:avLst/>
            <a:gdLst/>
            <a:ahLst/>
            <a:cxnLst/>
            <a:rect r="r" b="b" t="t" l="l"/>
            <a:pathLst>
              <a:path h="4140716" w="6110080">
                <a:moveTo>
                  <a:pt x="0" y="0"/>
                </a:moveTo>
                <a:lnTo>
                  <a:pt x="6110081" y="0"/>
                </a:lnTo>
                <a:lnTo>
                  <a:pt x="6110081" y="4140716"/>
                </a:lnTo>
                <a:lnTo>
                  <a:pt x="0" y="4140716"/>
                </a:lnTo>
                <a:lnTo>
                  <a:pt x="0" y="0"/>
                </a:lnTo>
                <a:close/>
              </a:path>
            </a:pathLst>
          </a:custGeom>
          <a:blipFill>
            <a:blip r:embed="rId2"/>
            <a:stretch>
              <a:fillRect l="0" t="0" r="0" b="0"/>
            </a:stretch>
          </a:blipFill>
        </p:spPr>
      </p:sp>
      <p:sp>
        <p:nvSpPr>
          <p:cNvPr name="Freeform 3" id="3"/>
          <p:cNvSpPr/>
          <p:nvPr/>
        </p:nvSpPr>
        <p:spPr>
          <a:xfrm flipH="false" flipV="false" rot="0">
            <a:off x="10087302" y="5643842"/>
            <a:ext cx="4465478" cy="4140716"/>
          </a:xfrm>
          <a:custGeom>
            <a:avLst/>
            <a:gdLst/>
            <a:ahLst/>
            <a:cxnLst/>
            <a:rect r="r" b="b" t="t" l="l"/>
            <a:pathLst>
              <a:path h="4140716" w="4465478">
                <a:moveTo>
                  <a:pt x="0" y="0"/>
                </a:moveTo>
                <a:lnTo>
                  <a:pt x="4465478" y="0"/>
                </a:lnTo>
                <a:lnTo>
                  <a:pt x="4465478" y="4140716"/>
                </a:lnTo>
                <a:lnTo>
                  <a:pt x="0" y="4140716"/>
                </a:lnTo>
                <a:lnTo>
                  <a:pt x="0" y="0"/>
                </a:lnTo>
                <a:close/>
              </a:path>
            </a:pathLst>
          </a:custGeom>
          <a:blipFill>
            <a:blip r:embed="rId3"/>
            <a:stretch>
              <a:fillRect l="0" t="0" r="0" b="0"/>
            </a:stretch>
          </a:blipFill>
        </p:spPr>
      </p:sp>
      <p:sp>
        <p:nvSpPr>
          <p:cNvPr name="TextBox 4" id="4"/>
          <p:cNvSpPr txBox="true"/>
          <p:nvPr/>
        </p:nvSpPr>
        <p:spPr>
          <a:xfrm rot="0">
            <a:off x="2349603" y="1436369"/>
            <a:ext cx="15139934" cy="4263623"/>
          </a:xfrm>
          <a:prstGeom prst="rect">
            <a:avLst/>
          </a:prstGeom>
        </p:spPr>
        <p:txBody>
          <a:bodyPr anchor="t" rtlCol="false" tIns="0" lIns="0" bIns="0" rIns="0">
            <a:spAutoFit/>
          </a:bodyPr>
          <a:lstStyle/>
          <a:p>
            <a:pPr algn="just">
              <a:lnSpc>
                <a:spcPts val="3732"/>
              </a:lnSpc>
            </a:pPr>
            <a:r>
              <a:rPr lang="en-US" sz="2665">
                <a:solidFill>
                  <a:srgbClr val="000000"/>
                </a:solidFill>
                <a:latin typeface="Open Sans Bold"/>
              </a:rPr>
              <a:t>implicações das preferências de acordo com idades: </a:t>
            </a:r>
            <a:r>
              <a:rPr lang="en-US" sz="2665">
                <a:solidFill>
                  <a:srgbClr val="000000"/>
                </a:solidFill>
                <a:latin typeface="Open Sans"/>
              </a:rPr>
              <a:t>A segmentação do mercado pelo idade traz informações muito importantes sobre as preferências atuais dos americanos por faixa de idade. Café de filto, por exemplo, tem um maior correlação com consumidores mais velhas (&gt;65 anos) enquanto jovens parecem mais inclinados ao café instantânea e gelado, talvêz o resultado de uma vida mais corrida? Um outro aspeto ao ver aqui é o fato que são os das idades médias que parecem de preferir cafés mais fortes, enquanto pessoas mais velhas são inclinadas para bebidas mais fracas.</a:t>
            </a:r>
          </a:p>
          <a:p>
            <a:pPr algn="just">
              <a:lnSpc>
                <a:spcPts val="4012"/>
              </a:lnSpc>
            </a:pPr>
          </a:p>
          <a:p>
            <a:pPr algn="ctr">
              <a:lnSpc>
                <a:spcPts val="4012"/>
              </a:lnSpc>
            </a:pPr>
          </a:p>
        </p:txBody>
      </p:sp>
      <p:sp>
        <p:nvSpPr>
          <p:cNvPr name="TextBox 5" id="5"/>
          <p:cNvSpPr txBox="true"/>
          <p:nvPr/>
        </p:nvSpPr>
        <p:spPr>
          <a:xfrm rot="0">
            <a:off x="2971919" y="265888"/>
            <a:ext cx="12344162" cy="9626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de acordo com idades</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362967"/>
            <a:ext cx="7481151" cy="4598609"/>
          </a:xfrm>
          <a:custGeom>
            <a:avLst/>
            <a:gdLst/>
            <a:ahLst/>
            <a:cxnLst/>
            <a:rect r="r" b="b" t="t" l="l"/>
            <a:pathLst>
              <a:path h="4598609" w="7481151">
                <a:moveTo>
                  <a:pt x="0" y="0"/>
                </a:moveTo>
                <a:lnTo>
                  <a:pt x="7481151" y="0"/>
                </a:lnTo>
                <a:lnTo>
                  <a:pt x="7481151" y="4598608"/>
                </a:lnTo>
                <a:lnTo>
                  <a:pt x="0" y="4598608"/>
                </a:lnTo>
                <a:lnTo>
                  <a:pt x="0" y="0"/>
                </a:lnTo>
                <a:close/>
              </a:path>
            </a:pathLst>
          </a:custGeom>
          <a:blipFill>
            <a:blip r:embed="rId2"/>
            <a:stretch>
              <a:fillRect l="0" t="0" r="0" b="0"/>
            </a:stretch>
          </a:blipFill>
        </p:spPr>
      </p:sp>
      <p:sp>
        <p:nvSpPr>
          <p:cNvPr name="Freeform 3" id="3"/>
          <p:cNvSpPr/>
          <p:nvPr/>
        </p:nvSpPr>
        <p:spPr>
          <a:xfrm flipH="false" flipV="false" rot="0">
            <a:off x="9539310" y="4214604"/>
            <a:ext cx="6686309" cy="4895333"/>
          </a:xfrm>
          <a:custGeom>
            <a:avLst/>
            <a:gdLst/>
            <a:ahLst/>
            <a:cxnLst/>
            <a:rect r="r" b="b" t="t" l="l"/>
            <a:pathLst>
              <a:path h="4895333" w="6686309">
                <a:moveTo>
                  <a:pt x="0" y="0"/>
                </a:moveTo>
                <a:lnTo>
                  <a:pt x="6686309" y="0"/>
                </a:lnTo>
                <a:lnTo>
                  <a:pt x="6686309" y="4895334"/>
                </a:lnTo>
                <a:lnTo>
                  <a:pt x="0" y="4895334"/>
                </a:lnTo>
                <a:lnTo>
                  <a:pt x="0" y="0"/>
                </a:lnTo>
                <a:close/>
              </a:path>
            </a:pathLst>
          </a:custGeom>
          <a:blipFill>
            <a:blip r:embed="rId3"/>
            <a:stretch>
              <a:fillRect l="0" t="0" r="0" b="0"/>
            </a:stretch>
          </a:blipFill>
        </p:spPr>
      </p:sp>
      <p:sp>
        <p:nvSpPr>
          <p:cNvPr name="TextBox 4" id="4"/>
          <p:cNvSpPr txBox="true"/>
          <p:nvPr/>
        </p:nvSpPr>
        <p:spPr>
          <a:xfrm rot="0">
            <a:off x="2349603" y="1436369"/>
            <a:ext cx="15139934" cy="2508483"/>
          </a:xfrm>
          <a:prstGeom prst="rect">
            <a:avLst/>
          </a:prstGeom>
        </p:spPr>
        <p:txBody>
          <a:bodyPr anchor="t" rtlCol="false" tIns="0" lIns="0" bIns="0" rIns="0">
            <a:spAutoFit/>
          </a:bodyPr>
          <a:lstStyle/>
          <a:p>
            <a:pPr algn="just">
              <a:lnSpc>
                <a:spcPts val="4012"/>
              </a:lnSpc>
            </a:pPr>
            <a:r>
              <a:rPr lang="en-US" sz="2865">
                <a:solidFill>
                  <a:srgbClr val="000000"/>
                </a:solidFill>
                <a:latin typeface="Open Sans Bold"/>
              </a:rPr>
              <a:t>implicações das preferências de acordo com educação: </a:t>
            </a:r>
            <a:r>
              <a:rPr lang="en-US" sz="2865">
                <a:solidFill>
                  <a:srgbClr val="000000"/>
                </a:solidFill>
                <a:latin typeface="Open Sans"/>
              </a:rPr>
              <a:t>A segmentação do mercado pelo educação é um pouco mais sútil, mais também tem efeito sobre as preferências dos consumidores. As especifidades por cada nível educacional são visíveis nos gráficos abaixo:</a:t>
            </a:r>
          </a:p>
          <a:p>
            <a:pPr algn="ctr">
              <a:lnSpc>
                <a:spcPts val="4012"/>
              </a:lnSpc>
            </a:pPr>
          </a:p>
        </p:txBody>
      </p:sp>
      <p:sp>
        <p:nvSpPr>
          <p:cNvPr name="TextBox 5" id="5"/>
          <p:cNvSpPr txBox="true"/>
          <p:nvPr/>
        </p:nvSpPr>
        <p:spPr>
          <a:xfrm rot="0">
            <a:off x="2447865" y="265888"/>
            <a:ext cx="13392270" cy="962661"/>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Preferências de acordo com educação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835648" y="490220"/>
            <a:ext cx="14232136" cy="9626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Análise</a:t>
            </a:r>
          </a:p>
        </p:txBody>
      </p:sp>
      <p:sp>
        <p:nvSpPr>
          <p:cNvPr name="TextBox 3" id="3"/>
          <p:cNvSpPr txBox="true"/>
          <p:nvPr/>
        </p:nvSpPr>
        <p:spPr>
          <a:xfrm rot="0">
            <a:off x="1028700" y="1874993"/>
            <a:ext cx="16474141" cy="8668385"/>
          </a:xfrm>
          <a:prstGeom prst="rect">
            <a:avLst/>
          </a:prstGeom>
        </p:spPr>
        <p:txBody>
          <a:bodyPr anchor="t" rtlCol="false" tIns="0" lIns="0" bIns="0" rIns="0">
            <a:spAutoFit/>
          </a:bodyPr>
          <a:lstStyle/>
          <a:p>
            <a:pPr algn="just" marL="712468" indent="-356234" lvl="1">
              <a:lnSpc>
                <a:spcPts val="4619"/>
              </a:lnSpc>
              <a:buFont typeface="Arial"/>
              <a:buChar char="•"/>
            </a:pPr>
            <a:r>
              <a:rPr lang="en-US" sz="3299">
                <a:solidFill>
                  <a:srgbClr val="000000"/>
                </a:solidFill>
                <a:latin typeface="Open Sans Bold"/>
              </a:rPr>
              <a:t>11.7% consome 3 copos por dia:</a:t>
            </a:r>
            <a:r>
              <a:rPr lang="en-US" sz="3299">
                <a:solidFill>
                  <a:srgbClr val="000000"/>
                </a:solidFill>
                <a:latin typeface="Open Sans"/>
              </a:rPr>
              <a:t> Embora represente uma proporção menor da população, esse grupo ainda é considerável. Pode incluir pessoas que consomem café de forma mais estratégica, como para melhorar o desempenho mental durante o trabalho ou para fins sociais. No entanto, é importante monitorar o consumo nessa faixa, pois pode haver um risco ligeiramente aumentado de efeitos colaterais negativos, como nervosismo ou distúrbios do sono.</a:t>
            </a:r>
          </a:p>
          <a:p>
            <a:pPr algn="just">
              <a:lnSpc>
                <a:spcPts val="4200"/>
              </a:lnSpc>
            </a:pPr>
          </a:p>
          <a:p>
            <a:pPr algn="just" marL="712468" indent="-356234" lvl="1">
              <a:lnSpc>
                <a:spcPts val="4619"/>
              </a:lnSpc>
              <a:buFont typeface="Arial"/>
              <a:buChar char="•"/>
            </a:pPr>
            <a:r>
              <a:rPr lang="en-US" sz="3299">
                <a:solidFill>
                  <a:srgbClr val="000000"/>
                </a:solidFill>
                <a:latin typeface="Open Sans Bold"/>
              </a:rPr>
              <a:t>3% consome 4 copos por dia:</a:t>
            </a:r>
            <a:r>
              <a:rPr lang="en-US" sz="3299">
                <a:solidFill>
                  <a:srgbClr val="000000"/>
                </a:solidFill>
                <a:latin typeface="Open Sans"/>
              </a:rPr>
              <a:t> Esse grupo, embora pequeno, pode representar pessoas que dependem do café para manter níveis elevados de energia ao longo do dia. O consumo nessa quantidade pode estar associado a um risco aumentado de efeitos colaterais, como palpitações cardíacas, ansiedade e distúrbios do sono, especialmente se combinado com outros fatores de estilo de vida, como falta de sono adequado ou alta ingestão de cafeína de outras fontes.</a:t>
            </a:r>
          </a:p>
          <a:p>
            <a:pPr algn="just">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803601" y="490220"/>
            <a:ext cx="14232136" cy="9626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Análise</a:t>
            </a:r>
          </a:p>
        </p:txBody>
      </p:sp>
      <p:sp>
        <p:nvSpPr>
          <p:cNvPr name="TextBox 3" id="3"/>
          <p:cNvSpPr txBox="true"/>
          <p:nvPr/>
        </p:nvSpPr>
        <p:spPr>
          <a:xfrm rot="0">
            <a:off x="938977" y="1907041"/>
            <a:ext cx="16410046" cy="8716010"/>
          </a:xfrm>
          <a:prstGeom prst="rect">
            <a:avLst/>
          </a:prstGeom>
        </p:spPr>
        <p:txBody>
          <a:bodyPr anchor="t" rtlCol="false" tIns="0" lIns="0" bIns="0" rIns="0">
            <a:spAutoFit/>
          </a:bodyPr>
          <a:lstStyle/>
          <a:p>
            <a:pPr algn="just" marL="712468" indent="-356234" lvl="1">
              <a:lnSpc>
                <a:spcPts val="4619"/>
              </a:lnSpc>
              <a:buFont typeface="Arial"/>
              <a:buChar char="•"/>
            </a:pPr>
            <a:r>
              <a:rPr lang="en-US" sz="3299">
                <a:solidFill>
                  <a:srgbClr val="000000"/>
                </a:solidFill>
                <a:latin typeface="Open Sans Bold"/>
              </a:rPr>
              <a:t>1.7% mais de 4 copos por dia: </a:t>
            </a:r>
            <a:r>
              <a:rPr lang="en-US" sz="3299">
                <a:solidFill>
                  <a:srgbClr val="000000"/>
                </a:solidFill>
                <a:latin typeface="Open Sans"/>
              </a:rPr>
              <a:t>Embora uma porcentagem relativamente pequena, esse grupo pode incluir consumidores que têm uma alta tolerância à cafeína ou uma forte preferência pelo sabor do café. No entanto, o consumo nessa quantidade pode estar associado a um risco aumentado de efeitos adversos à saúde, como aumento da pressão arterial, distúrbios gastrointestinais e dependência de cafeína.</a:t>
            </a:r>
          </a:p>
          <a:p>
            <a:pPr algn="just">
              <a:lnSpc>
                <a:spcPts val="4619"/>
              </a:lnSpc>
            </a:pPr>
          </a:p>
          <a:p>
            <a:pPr algn="just" marL="712468" indent="-356234" lvl="1">
              <a:lnSpc>
                <a:spcPts val="4619"/>
              </a:lnSpc>
              <a:buFont typeface="Arial"/>
              <a:buChar char="•"/>
            </a:pPr>
            <a:r>
              <a:rPr lang="en-US" sz="3299">
                <a:solidFill>
                  <a:srgbClr val="000000"/>
                </a:solidFill>
                <a:latin typeface="Open Sans Bold"/>
              </a:rPr>
              <a:t>8.6% menos de 1 copo por dia: </a:t>
            </a:r>
            <a:r>
              <a:rPr lang="en-US" sz="3299">
                <a:solidFill>
                  <a:srgbClr val="000000"/>
                </a:solidFill>
                <a:latin typeface="Open Sans"/>
              </a:rPr>
              <a:t>Essa parcela da população pode incluir pessoas que evitam o café por razões de saúde, sensibilidade à cafeína, preferências de sabor ou simplesmente falta de hábito de consumo. Embora possa haver benefícios associados à moderação no consumo de café, essa faixa também pode incluir pessoas que optam por outras bebidas, como chá, água ou sucos, como fontes de hidratação e energia.</a:t>
            </a:r>
          </a:p>
          <a:p>
            <a:pPr algn="just">
              <a:lnSpc>
                <a:spcPts val="4619"/>
              </a:lnSpc>
            </a:pP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8324"/>
            <a:ext cx="17647054" cy="19532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Estratégias de Negócio</a:t>
            </a:r>
          </a:p>
        </p:txBody>
      </p:sp>
      <p:sp>
        <p:nvSpPr>
          <p:cNvPr name="TextBox 3" id="3"/>
          <p:cNvSpPr txBox="true"/>
          <p:nvPr/>
        </p:nvSpPr>
        <p:spPr>
          <a:xfrm rot="0">
            <a:off x="849254" y="2355703"/>
            <a:ext cx="16410046" cy="8134985"/>
          </a:xfrm>
          <a:prstGeom prst="rect">
            <a:avLst/>
          </a:prstGeom>
        </p:spPr>
        <p:txBody>
          <a:bodyPr anchor="t" rtlCol="false" tIns="0" lIns="0" bIns="0" rIns="0">
            <a:spAutoFit/>
          </a:bodyPr>
          <a:lstStyle/>
          <a:p>
            <a:pPr algn="just" marL="712468" indent="-356234" lvl="1">
              <a:lnSpc>
                <a:spcPts val="4619"/>
              </a:lnSpc>
              <a:buFont typeface="Arial"/>
              <a:buChar char="•"/>
            </a:pPr>
            <a:r>
              <a:rPr lang="en-US" sz="3299">
                <a:solidFill>
                  <a:srgbClr val="000000"/>
                </a:solidFill>
                <a:latin typeface="Open Sans Bold"/>
              </a:rPr>
              <a:t>Segmentação Precisa: </a:t>
            </a:r>
            <a:r>
              <a:rPr lang="en-US" sz="3299">
                <a:solidFill>
                  <a:srgbClr val="000000"/>
                </a:solidFill>
                <a:latin typeface="Open Sans"/>
              </a:rPr>
              <a:t>A análise revela uma clara segmentação dos consumidores em grupos de diferentes níveis de consumo. Isso sugere a necessidade de uma abordagem segmentada em estratégias de marketing e produtos. Por exemplo, campanhas publicitárias direcionadas e ofertas personalizadas podem ser desenvolvidas para atender às necessidades específicas de cada grupo.</a:t>
            </a:r>
          </a:p>
          <a:p>
            <a:pPr algn="just">
              <a:lnSpc>
                <a:spcPts val="4619"/>
              </a:lnSpc>
            </a:pPr>
          </a:p>
          <a:p>
            <a:pPr algn="just" marL="712468" indent="-356234" lvl="1">
              <a:lnSpc>
                <a:spcPts val="4619"/>
              </a:lnSpc>
              <a:buFont typeface="Arial"/>
              <a:buChar char="•"/>
            </a:pPr>
            <a:r>
              <a:rPr lang="en-US" sz="3299">
                <a:solidFill>
                  <a:srgbClr val="000000"/>
                </a:solidFill>
                <a:latin typeface="Open Sans Bold"/>
              </a:rPr>
              <a:t>Aproveitando o Segmento Moderado: </a:t>
            </a:r>
            <a:r>
              <a:rPr lang="en-US" sz="3299">
                <a:solidFill>
                  <a:srgbClr val="000000"/>
                </a:solidFill>
                <a:latin typeface="Open Sans"/>
              </a:rPr>
              <a:t>Com 41.2% dos consumidores relatando o consumo de 2 copos por dia, há uma oportunidade significativa para a promoção de pacotes de café ou assinaturas mensais. Estratégias de marketing que enfatizam economia, conveniência e variedade podem atrair esse segmento de consumidores.</a:t>
            </a:r>
          </a:p>
          <a:p>
            <a:pPr algn="just">
              <a:lnSpc>
                <a:spcPts val="4619"/>
              </a:lnSpc>
            </a:pP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8324"/>
            <a:ext cx="17647054" cy="19532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Estratégias de Negócio</a:t>
            </a:r>
          </a:p>
        </p:txBody>
      </p:sp>
      <p:sp>
        <p:nvSpPr>
          <p:cNvPr name="TextBox 3" id="3"/>
          <p:cNvSpPr txBox="true"/>
          <p:nvPr/>
        </p:nvSpPr>
        <p:spPr>
          <a:xfrm rot="0">
            <a:off x="849254" y="2409381"/>
            <a:ext cx="16410046" cy="7553960"/>
          </a:xfrm>
          <a:prstGeom prst="rect">
            <a:avLst/>
          </a:prstGeom>
        </p:spPr>
        <p:txBody>
          <a:bodyPr anchor="t" rtlCol="false" tIns="0" lIns="0" bIns="0" rIns="0">
            <a:spAutoFit/>
          </a:bodyPr>
          <a:lstStyle/>
          <a:p>
            <a:pPr algn="just" marL="712468" indent="-356234" lvl="1">
              <a:lnSpc>
                <a:spcPts val="4619"/>
              </a:lnSpc>
              <a:buFont typeface="Arial"/>
              <a:buChar char="•"/>
            </a:pPr>
            <a:r>
              <a:rPr lang="en-US" sz="3299">
                <a:solidFill>
                  <a:srgbClr val="000000"/>
                </a:solidFill>
                <a:latin typeface="Open Sans Bold"/>
              </a:rPr>
              <a:t>Desenvolvimento de Produtos Diferenciados:</a:t>
            </a:r>
            <a:r>
              <a:rPr lang="en-US" sz="3299">
                <a:solidFill>
                  <a:srgbClr val="000000"/>
                </a:solidFill>
                <a:latin typeface="Open Sans"/>
              </a:rPr>
              <a:t> Consumidores leves e pesados representam oportunidades distintas de negócio. Para os consumidores leves (8.6%), explorar opções de café de alta qualidade em porções menores pode ser uma estratégia eficaz. Por outro lado, para os consumidores pesados (7.3%), lançar produtos premium em formatos maiores ou oferecer pacotes econômicos pode estimular o consumo.</a:t>
            </a:r>
          </a:p>
          <a:p>
            <a:pPr algn="just">
              <a:lnSpc>
                <a:spcPts val="4619"/>
              </a:lnSpc>
            </a:pPr>
          </a:p>
          <a:p>
            <a:pPr algn="just" marL="712468" indent="-356234" lvl="1">
              <a:lnSpc>
                <a:spcPts val="4619"/>
              </a:lnSpc>
              <a:buFont typeface="Arial"/>
              <a:buChar char="•"/>
            </a:pPr>
            <a:r>
              <a:rPr lang="en-US" sz="3299">
                <a:solidFill>
                  <a:srgbClr val="000000"/>
                </a:solidFill>
                <a:latin typeface="Open Sans Bold"/>
              </a:rPr>
              <a:t>Engajamento do Consumidor:</a:t>
            </a:r>
            <a:r>
              <a:rPr lang="en-US" sz="3299">
                <a:solidFill>
                  <a:srgbClr val="000000"/>
                </a:solidFill>
                <a:latin typeface="Open Sans"/>
              </a:rPr>
              <a:t> Estratégias de engajamento do consumidor, como programas de fidelidade, feedbacks personalizados e interações nas redes sociais, podem ser implementadas para aumentar a lealdade à marca e incentivar o consumo frequente.</a:t>
            </a:r>
          </a:p>
          <a:p>
            <a:pPr algn="just">
              <a:lnSpc>
                <a:spcPts val="4619"/>
              </a:lnSpc>
            </a:pPr>
          </a:p>
          <a:p>
            <a:pPr algn="just">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0" y="258324"/>
            <a:ext cx="17647054" cy="1953260"/>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rPr>
              <a:t>Frequência de Ingestão de Café : Estratégias de Negócio</a:t>
            </a:r>
          </a:p>
        </p:txBody>
      </p:sp>
      <p:sp>
        <p:nvSpPr>
          <p:cNvPr name="TextBox 3" id="3"/>
          <p:cNvSpPr txBox="true"/>
          <p:nvPr/>
        </p:nvSpPr>
        <p:spPr>
          <a:xfrm rot="0">
            <a:off x="618504" y="1679575"/>
            <a:ext cx="17050992" cy="6880225"/>
          </a:xfrm>
          <a:prstGeom prst="rect">
            <a:avLst/>
          </a:prstGeom>
        </p:spPr>
        <p:txBody>
          <a:bodyPr anchor="t" rtlCol="false" tIns="0" lIns="0" bIns="0" rIns="0">
            <a:spAutoFit/>
          </a:bodyPr>
          <a:lstStyle/>
          <a:p>
            <a:pPr algn="just">
              <a:lnSpc>
                <a:spcPts val="4339"/>
              </a:lnSpc>
            </a:pPr>
          </a:p>
          <a:p>
            <a:pPr algn="just">
              <a:lnSpc>
                <a:spcPts val="4339"/>
              </a:lnSpc>
            </a:pPr>
          </a:p>
          <a:p>
            <a:pPr algn="just">
              <a:lnSpc>
                <a:spcPts val="4619"/>
              </a:lnSpc>
            </a:pPr>
          </a:p>
          <a:p>
            <a:pPr algn="just">
              <a:lnSpc>
                <a:spcPts val="4619"/>
              </a:lnSpc>
            </a:pPr>
          </a:p>
          <a:p>
            <a:pPr algn="just" marL="712468" indent="-356234" lvl="1">
              <a:lnSpc>
                <a:spcPts val="4619"/>
              </a:lnSpc>
              <a:buFont typeface="Arial"/>
              <a:buChar char="•"/>
            </a:pPr>
            <a:r>
              <a:rPr lang="en-US" sz="3299">
                <a:solidFill>
                  <a:srgbClr val="000000"/>
                </a:solidFill>
                <a:latin typeface="Open Sans Bold"/>
              </a:rPr>
              <a:t>Monitoramento Contínuo e Ajustes: </a:t>
            </a:r>
            <a:r>
              <a:rPr lang="en-US" sz="3299">
                <a:solidFill>
                  <a:srgbClr val="000000"/>
                </a:solidFill>
                <a:latin typeface="Open Sans"/>
              </a:rPr>
              <a:t>É fundamental acompanhar de perto as mudanças nos padrões de consumo e as respostas às estratégias implementadas. Isso permitirá ajustes rápidos e eficazes, garantindo que as estratégias permaneçam relevantes e eficazes ao longo do tempo.</a:t>
            </a:r>
          </a:p>
          <a:p>
            <a:pPr algn="just">
              <a:lnSpc>
                <a:spcPts val="4619"/>
              </a:lnSpc>
            </a:pPr>
          </a:p>
          <a:p>
            <a:pPr algn="just">
              <a:lnSpc>
                <a:spcPts val="4619"/>
              </a:lnSpc>
            </a:pPr>
          </a:p>
          <a:p>
            <a:pPr algn="just">
              <a:lnSpc>
                <a:spcPts val="4619"/>
              </a:lnSpc>
            </a:pPr>
          </a:p>
          <a:p>
            <a:pPr algn="just">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DAF245v2STg</dc:identifier>
  <dcterms:modified xsi:type="dcterms:W3CDTF">2011-08-01T06:04:30Z</dcterms:modified>
  <cp:revision>1</cp:revision>
  <dc:title>ANÁLISE DE PREFERÊNCIAS DE CAFÉ</dc:title>
</cp:coreProperties>
</file>