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1"/>
  </p:sldMasterIdLst>
  <p:notesMasterIdLst>
    <p:notesMasterId r:id="rId38"/>
  </p:notesMasterIdLst>
  <p:handoutMasterIdLst>
    <p:handoutMasterId r:id="rId39"/>
  </p:handoutMasterIdLst>
  <p:sldIdLst>
    <p:sldId id="684" r:id="rId2"/>
    <p:sldId id="685" r:id="rId3"/>
    <p:sldId id="702" r:id="rId4"/>
    <p:sldId id="703" r:id="rId5"/>
    <p:sldId id="704" r:id="rId6"/>
    <p:sldId id="705" r:id="rId7"/>
    <p:sldId id="688" r:id="rId8"/>
    <p:sldId id="689" r:id="rId9"/>
    <p:sldId id="690" r:id="rId10"/>
    <p:sldId id="706" r:id="rId11"/>
    <p:sldId id="707" r:id="rId12"/>
    <p:sldId id="691" r:id="rId13"/>
    <p:sldId id="692" r:id="rId14"/>
    <p:sldId id="693" r:id="rId15"/>
    <p:sldId id="694" r:id="rId16"/>
    <p:sldId id="695" r:id="rId17"/>
    <p:sldId id="696" r:id="rId18"/>
    <p:sldId id="697" r:id="rId19"/>
    <p:sldId id="698" r:id="rId20"/>
    <p:sldId id="699" r:id="rId21"/>
    <p:sldId id="700" r:id="rId22"/>
    <p:sldId id="701" r:id="rId23"/>
    <p:sldId id="671" r:id="rId24"/>
    <p:sldId id="674" r:id="rId25"/>
    <p:sldId id="610" r:id="rId26"/>
    <p:sldId id="673" r:id="rId27"/>
    <p:sldId id="668" r:id="rId28"/>
    <p:sldId id="675" r:id="rId29"/>
    <p:sldId id="676" r:id="rId30"/>
    <p:sldId id="677" r:id="rId31"/>
    <p:sldId id="678" r:id="rId32"/>
    <p:sldId id="682" r:id="rId33"/>
    <p:sldId id="627" r:id="rId34"/>
    <p:sldId id="672" r:id="rId35"/>
    <p:sldId id="663" r:id="rId36"/>
    <p:sldId id="530" r:id="rId37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4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333399"/>
    <a:srgbClr val="FF9933"/>
    <a:srgbClr val="FFFF66"/>
    <a:srgbClr val="003366"/>
    <a:srgbClr val="FFFF99"/>
    <a:srgbClr val="FFFF4F"/>
    <a:srgbClr val="66CCFF"/>
    <a:srgbClr val="99FF99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1" autoAdjust="0"/>
  </p:normalViewPr>
  <p:slideViewPr>
    <p:cSldViewPr snapToGrid="0" showGuides="1">
      <p:cViewPr varScale="1">
        <p:scale>
          <a:sx n="108" d="100"/>
          <a:sy n="108" d="100"/>
        </p:scale>
        <p:origin x="108" y="240"/>
      </p:cViewPr>
      <p:guideLst>
        <p:guide orient="horz" pos="794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142" d="100"/>
          <a:sy n="142" d="100"/>
        </p:scale>
        <p:origin x="528" y="-171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1363" y="5540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1363" y="90884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208" y="9215135"/>
            <a:ext cx="1422975" cy="1120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60067" y="9131967"/>
            <a:ext cx="1242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Tahoma" panose="020B0604030504040204" pitchFamily="34" charset="0"/>
                <a:cs typeface="Consolas" panose="020B0609020204030204" pitchFamily="49" charset="0"/>
              </a:rPr>
              <a:t>Appendix A </a:t>
            </a:r>
            <a:r>
              <a:rPr lang="en-GB" sz="1000" i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Tahoma" panose="020B0604030504040204" pitchFamily="34" charset="0"/>
                <a:cs typeface="Consolas" panose="020B0609020204030204" pitchFamily="49" charset="0"/>
              </a:rPr>
              <a:t>· </a:t>
            </a:r>
            <a:r>
              <a:rPr lang="en-GB" sz="1000" b="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Tahoma" panose="020B0604030504040204" pitchFamily="34" charset="0"/>
                <a:cs typeface="Consolas" panose="020B0609020204030204" pitchFamily="49" charset="0"/>
              </a:rPr>
              <a:t> Page </a:t>
            </a:r>
            <a:fld id="{F9CC5804-0C81-4EE8-A47A-CDA75E103C34}" type="slidenum">
              <a:rPr lang="en-GB" sz="1000" b="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Tahoma" panose="020B0604030504040204" pitchFamily="34" charset="0"/>
                <a:cs typeface="Consolas" panose="020B0609020204030204" pitchFamily="49" charset="0"/>
              </a:rPr>
              <a:pPr algn="ctr"/>
              <a:t>‹#›</a:t>
            </a:fld>
            <a:endParaRPr lang="en-GB" sz="1000" b="0" i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053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92313" y="309563"/>
            <a:ext cx="34766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dirty="0" err="1" smtClean="0"/>
              <a:t>TypeScript</a:t>
            </a:r>
            <a:r>
              <a:rPr lang="en-GB" dirty="0" smtClean="0"/>
              <a:t> Essentials</a:t>
            </a:r>
            <a:endParaRPr lang="en-GB" dirty="0"/>
          </a:p>
        </p:txBody>
      </p:sp>
      <p:sp>
        <p:nvSpPr>
          <p:cNvPr id="2457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1363" y="4370388"/>
            <a:ext cx="5842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1363" y="5540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1363" y="9088438"/>
            <a:ext cx="584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640" y="9207403"/>
            <a:ext cx="1422975" cy="1120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45640" y="9131967"/>
            <a:ext cx="1271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Tahoma" panose="020B0604030504040204" pitchFamily="34" charset="0"/>
                <a:cs typeface="Consolas" panose="020B0609020204030204" pitchFamily="49" charset="0"/>
              </a:rPr>
              <a:t>Appendix A  </a:t>
            </a:r>
            <a:r>
              <a:rPr lang="en-GB" sz="1000" i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Tahoma" panose="020B0604030504040204" pitchFamily="34" charset="0"/>
                <a:cs typeface="Consolas" panose="020B0609020204030204" pitchFamily="49" charset="0"/>
              </a:rPr>
              <a:t>· </a:t>
            </a:r>
            <a:r>
              <a:rPr lang="en-GB" sz="1000" b="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Tahoma" panose="020B0604030504040204" pitchFamily="34" charset="0"/>
                <a:cs typeface="Consolas" panose="020B0609020204030204" pitchFamily="49" charset="0"/>
              </a:rPr>
              <a:t> Page </a:t>
            </a:r>
            <a:fld id="{F9CC5804-0C81-4EE8-A47A-CDA75E103C34}" type="slidenum">
              <a:rPr lang="en-GB" sz="1000" b="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Tahoma" panose="020B0604030504040204" pitchFamily="34" charset="0"/>
                <a:cs typeface="Consolas" panose="020B0609020204030204" pitchFamily="49" charset="0"/>
              </a:rPr>
              <a:pPr algn="ctr"/>
              <a:t>‹#›</a:t>
            </a:fld>
            <a:endParaRPr lang="en-GB" sz="1000" b="0" i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25571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1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TypeScript Essentials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9455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err="1" smtClean="0"/>
              <a:t>TypeScript</a:t>
            </a:r>
            <a:r>
              <a:rPr lang="en-GB" dirty="0" smtClean="0"/>
              <a:t> Essentials</a:t>
            </a:r>
          </a:p>
        </p:txBody>
      </p:sp>
    </p:spTree>
    <p:extLst>
      <p:ext uri="{BB962C8B-B14F-4D97-AF65-F5344CB8AC3E}">
        <p14:creationId xmlns:p14="http://schemas.microsoft.com/office/powerpoint/2010/main" val="1950676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err="1" smtClean="0"/>
              <a:t>TypeScript</a:t>
            </a:r>
            <a:r>
              <a:rPr lang="en-GB" dirty="0" smtClean="0"/>
              <a:t> Essentials</a:t>
            </a:r>
          </a:p>
        </p:txBody>
      </p:sp>
    </p:spTree>
    <p:extLst>
      <p:ext uri="{BB962C8B-B14F-4D97-AF65-F5344CB8AC3E}">
        <p14:creationId xmlns:p14="http://schemas.microsoft.com/office/powerpoint/2010/main" val="1529303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err="1" smtClean="0"/>
              <a:t>TypeScript</a:t>
            </a:r>
            <a:r>
              <a:rPr lang="en-GB" dirty="0" smtClean="0"/>
              <a:t> Essentials</a:t>
            </a:r>
          </a:p>
        </p:txBody>
      </p:sp>
    </p:spTree>
    <p:extLst>
      <p:ext uri="{BB962C8B-B14F-4D97-AF65-F5344CB8AC3E}">
        <p14:creationId xmlns:p14="http://schemas.microsoft.com/office/powerpoint/2010/main" val="1911233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err="1" smtClean="0"/>
              <a:t>TypeScript</a:t>
            </a:r>
            <a:r>
              <a:rPr lang="en-GB" dirty="0" smtClean="0"/>
              <a:t> Essentials</a:t>
            </a:r>
          </a:p>
        </p:txBody>
      </p:sp>
    </p:spTree>
    <p:extLst>
      <p:ext uri="{BB962C8B-B14F-4D97-AF65-F5344CB8AC3E}">
        <p14:creationId xmlns:p14="http://schemas.microsoft.com/office/powerpoint/2010/main" val="44471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err="1" smtClean="0"/>
              <a:t>TypeScript</a:t>
            </a:r>
            <a:r>
              <a:rPr lang="en-GB" dirty="0" smtClean="0"/>
              <a:t> Essentials</a:t>
            </a:r>
          </a:p>
        </p:txBody>
      </p:sp>
    </p:spTree>
    <p:extLst>
      <p:ext uri="{BB962C8B-B14F-4D97-AF65-F5344CB8AC3E}">
        <p14:creationId xmlns:p14="http://schemas.microsoft.com/office/powerpoint/2010/main" val="104863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err="1" smtClean="0"/>
              <a:t>TypeScript</a:t>
            </a:r>
            <a:r>
              <a:rPr lang="en-GB" dirty="0" smtClean="0"/>
              <a:t> Essentials</a:t>
            </a:r>
          </a:p>
        </p:txBody>
      </p:sp>
    </p:spTree>
    <p:extLst>
      <p:ext uri="{BB962C8B-B14F-4D97-AF65-F5344CB8AC3E}">
        <p14:creationId xmlns:p14="http://schemas.microsoft.com/office/powerpoint/2010/main" val="1505228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Select Inspect</a:t>
            </a:r>
          </a:p>
          <a:p>
            <a:r>
              <a:rPr lang="en-US" dirty="0" smtClean="0"/>
              <a:t>Click on Source to view source code</a:t>
            </a:r>
          </a:p>
          <a:p>
            <a:r>
              <a:rPr lang="en-US" dirty="0" smtClean="0"/>
              <a:t>Click on side to set breakpoint</a:t>
            </a:r>
          </a:p>
          <a:p>
            <a:r>
              <a:rPr lang="en-US" dirty="0" smtClean="0"/>
              <a:t>F10 to step through code</a:t>
            </a:r>
          </a:p>
          <a:p>
            <a:r>
              <a:rPr lang="en-US" dirty="0" smtClean="0"/>
              <a:t>F8 to run</a:t>
            </a:r>
            <a:endParaRPr lang="en-US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err="1" smtClean="0"/>
              <a:t>TypeScript</a:t>
            </a:r>
            <a:r>
              <a:rPr lang="en-GB" dirty="0" smtClean="0"/>
              <a:t> Essentials</a:t>
            </a:r>
          </a:p>
        </p:txBody>
      </p:sp>
    </p:spTree>
    <p:extLst>
      <p:ext uri="{BB962C8B-B14F-4D97-AF65-F5344CB8AC3E}">
        <p14:creationId xmlns:p14="http://schemas.microsoft.com/office/powerpoint/2010/main" val="1022508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err="1" smtClean="0"/>
              <a:t>TypeScript</a:t>
            </a:r>
            <a:r>
              <a:rPr lang="en-GB" dirty="0" smtClean="0"/>
              <a:t> Essentials</a:t>
            </a:r>
          </a:p>
        </p:txBody>
      </p:sp>
    </p:spTree>
    <p:extLst>
      <p:ext uri="{BB962C8B-B14F-4D97-AF65-F5344CB8AC3E}">
        <p14:creationId xmlns:p14="http://schemas.microsoft.com/office/powerpoint/2010/main" val="1136249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err="1" smtClean="0"/>
              <a:t>TypeScript</a:t>
            </a:r>
            <a:r>
              <a:rPr lang="en-GB" dirty="0" smtClean="0"/>
              <a:t> Essentials</a:t>
            </a:r>
          </a:p>
        </p:txBody>
      </p:sp>
    </p:spTree>
    <p:extLst>
      <p:ext uri="{BB962C8B-B14F-4D97-AF65-F5344CB8AC3E}">
        <p14:creationId xmlns:p14="http://schemas.microsoft.com/office/powerpoint/2010/main" val="15261356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err="1" smtClean="0"/>
              <a:t>TypeScript</a:t>
            </a:r>
            <a:r>
              <a:rPr lang="en-GB" dirty="0" smtClean="0"/>
              <a:t> Essentials</a:t>
            </a:r>
          </a:p>
        </p:txBody>
      </p:sp>
    </p:spTree>
    <p:extLst>
      <p:ext uri="{BB962C8B-B14F-4D97-AF65-F5344CB8AC3E}">
        <p14:creationId xmlns:p14="http://schemas.microsoft.com/office/powerpoint/2010/main" val="216618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TypeScript Essentials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4870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err="1" smtClean="0"/>
              <a:t>TypeScript</a:t>
            </a:r>
            <a:r>
              <a:rPr lang="en-GB" dirty="0" smtClean="0"/>
              <a:t> Essentials</a:t>
            </a:r>
          </a:p>
        </p:txBody>
      </p:sp>
    </p:spTree>
    <p:extLst>
      <p:ext uri="{BB962C8B-B14F-4D97-AF65-F5344CB8AC3E}">
        <p14:creationId xmlns:p14="http://schemas.microsoft.com/office/powerpoint/2010/main" val="1843609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 smtClean="0"/>
              <a:t>Intellisense</a:t>
            </a:r>
            <a:r>
              <a:rPr lang="en-IE" dirty="0" smtClean="0"/>
              <a:t> – intelligent code completion</a:t>
            </a:r>
          </a:p>
          <a:p>
            <a:r>
              <a:rPr lang="en-IE" dirty="0"/>
              <a:t>Refactoring is a controlled technique for improving the design of an existing code </a:t>
            </a:r>
            <a:r>
              <a:rPr lang="en-IE" dirty="0" smtClean="0"/>
              <a:t>base without changing the external behaviour</a:t>
            </a:r>
            <a:endParaRPr lang="en-I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TypeScript Essentials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4817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/>
              <a:t>Javascript</a:t>
            </a:r>
            <a:r>
              <a:rPr lang="en-IE" dirty="0"/>
              <a:t> is the language. ES (</a:t>
            </a:r>
            <a:r>
              <a:rPr lang="en-IE" dirty="0" err="1"/>
              <a:t>Ecmascript</a:t>
            </a:r>
            <a:r>
              <a:rPr lang="en-IE" dirty="0"/>
              <a:t>) is the standard governing </a:t>
            </a:r>
            <a:r>
              <a:rPr lang="en-IE" dirty="0" err="1"/>
              <a:t>Javascript</a:t>
            </a:r>
            <a:r>
              <a:rPr lang="en-IE" dirty="0"/>
              <a:t>. ES6 is the version of </a:t>
            </a:r>
            <a:r>
              <a:rPr lang="en-IE" dirty="0" err="1"/>
              <a:t>ecmascript</a:t>
            </a:r>
            <a:r>
              <a:rPr lang="en-IE" dirty="0"/>
              <a:t> draft in which a lot of features were introduced (classes, arrow functions </a:t>
            </a:r>
            <a:r>
              <a:rPr lang="en-IE" dirty="0" err="1"/>
              <a:t>etc</a:t>
            </a:r>
            <a:r>
              <a:rPr lang="en-IE" dirty="0"/>
              <a:t>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TypeScript Essentials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184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E" altLang="en-US"/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fld id="{77A5E0DC-FBC1-BC4F-98CA-A5BAAED2569B}" type="slidenum">
              <a:rPr lang="en-US" altLang="en-US">
                <a:latin typeface="Calibri" charset="0"/>
              </a:rPr>
              <a:pPr/>
              <a:t>7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475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Big advantage with typeScript is that errors are found at compile time as opposed to run time. Saves in development time. Don</a:t>
            </a:r>
            <a:r>
              <a:rPr lang="uk-UA" altLang="en-US"/>
              <a:t>’</a:t>
            </a:r>
            <a:r>
              <a:rPr lang="en-US" altLang="en-US"/>
              <a:t>t have to run code to discover errors.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fld id="{55A7D7B9-0A15-2646-965B-05F4D6D9B961}" type="slidenum">
              <a:rPr lang="en-US" altLang="en-US">
                <a:latin typeface="Calibri" charset="0"/>
              </a:rPr>
              <a:pPr/>
              <a:t>8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261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err="1" smtClean="0"/>
              <a:t>TypeScript</a:t>
            </a:r>
            <a:r>
              <a:rPr lang="en-GB" dirty="0" smtClean="0"/>
              <a:t> Essentials</a:t>
            </a:r>
          </a:p>
        </p:txBody>
      </p:sp>
    </p:spTree>
    <p:extLst>
      <p:ext uri="{BB962C8B-B14F-4D97-AF65-F5344CB8AC3E}">
        <p14:creationId xmlns:p14="http://schemas.microsoft.com/office/powerpoint/2010/main" val="1377280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err="1" smtClean="0"/>
              <a:t>TypeScript</a:t>
            </a:r>
            <a:r>
              <a:rPr lang="en-GB" dirty="0" smtClean="0"/>
              <a:t> Essentials</a:t>
            </a:r>
          </a:p>
        </p:txBody>
      </p:sp>
    </p:spTree>
    <p:extLst>
      <p:ext uri="{BB962C8B-B14F-4D97-AF65-F5344CB8AC3E}">
        <p14:creationId xmlns:p14="http://schemas.microsoft.com/office/powerpoint/2010/main" val="226241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 err="1" smtClean="0"/>
              <a:t>TypeScript</a:t>
            </a:r>
            <a:r>
              <a:rPr lang="en-GB" dirty="0" smtClean="0"/>
              <a:t> Essentials</a:t>
            </a:r>
          </a:p>
        </p:txBody>
      </p:sp>
    </p:spTree>
    <p:extLst>
      <p:ext uri="{BB962C8B-B14F-4D97-AF65-F5344CB8AC3E}">
        <p14:creationId xmlns:p14="http://schemas.microsoft.com/office/powerpoint/2010/main" val="139846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7644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" name="Picture 2" descr="D:\OSL\Courses\GuruTeam\Logos new\GT_Logo_Tag_2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117" y="4913209"/>
            <a:ext cx="4349767" cy="159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529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4A0F4C9-CE82-5E46-B085-3740DA06AA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432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913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ctrTitle"/>
          </p:nvPr>
        </p:nvSpPr>
        <p:spPr>
          <a:xfrm>
            <a:off x="1219200" y="152400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IE" altLang="en-US" sz="3600" b="1">
                <a:solidFill>
                  <a:srgbClr val="333399"/>
                </a:solidFill>
                <a:ea typeface="Times New Roman" charset="0"/>
                <a:cs typeface="Times New Roman" charset="0"/>
              </a:rPr>
              <a:t>Degree in Computing Year 3</a:t>
            </a:r>
            <a:br>
              <a:rPr lang="en-IE" altLang="en-US" sz="3600" b="1">
                <a:solidFill>
                  <a:srgbClr val="333399"/>
                </a:solidFill>
                <a:ea typeface="Times New Roman" charset="0"/>
                <a:cs typeface="Times New Roman" charset="0"/>
              </a:rPr>
            </a:br>
            <a:r>
              <a:rPr lang="en-IE" altLang="en-US" sz="3600" b="1">
                <a:solidFill>
                  <a:srgbClr val="333399"/>
                </a:solidFill>
                <a:ea typeface="Times New Roman" charset="0"/>
                <a:cs typeface="Times New Roman" charset="0"/>
              </a:rPr>
              <a:t/>
            </a:r>
            <a:br>
              <a:rPr lang="en-IE" altLang="en-US" sz="3600" b="1">
                <a:solidFill>
                  <a:srgbClr val="333399"/>
                </a:solidFill>
                <a:ea typeface="Times New Roman" charset="0"/>
                <a:cs typeface="Times New Roman" charset="0"/>
              </a:rPr>
            </a:br>
            <a:r>
              <a:rPr lang="en-IE" altLang="en-US" sz="3600" b="1">
                <a:solidFill>
                  <a:srgbClr val="333399"/>
                </a:solidFill>
                <a:ea typeface="Times New Roman" charset="0"/>
                <a:cs typeface="Times New Roman" charset="0"/>
              </a:rPr>
              <a:t>Rich Web Applications</a:t>
            </a:r>
            <a:endParaRPr lang="en-US" altLang="en-US" sz="3600"/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1447800" y="3505200"/>
            <a:ext cx="6934200" cy="1752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Lecturer: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Orla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McMahon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4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TypeScript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Essentials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GB" kern="0" smtClean="0"/>
              <a:t>Web browsers only understand JavaScript</a:t>
            </a:r>
          </a:p>
          <a:p>
            <a:pPr lvl="1"/>
            <a:r>
              <a:rPr lang="en-GB" kern="0" smtClean="0"/>
              <a:t>So you must transpile other code (e.g. TypeScript) into JavaScript</a:t>
            </a:r>
          </a:p>
          <a:p>
            <a:pPr lvl="1"/>
            <a:endParaRPr lang="en-GB" kern="0" smtClean="0"/>
          </a:p>
          <a:p>
            <a:r>
              <a:rPr lang="en-GB" kern="0" smtClean="0"/>
              <a:t>Example of transpilation</a:t>
            </a:r>
            <a:endParaRPr lang="en-GB" kern="0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pPr eaLnBrk="1" hangingPunct="1"/>
            <a:r>
              <a:rPr lang="en-GB" dirty="0" smtClean="0"/>
              <a:t>Overview of </a:t>
            </a:r>
            <a:r>
              <a:rPr lang="en-GB" dirty="0" err="1" smtClean="0"/>
              <a:t>Transpilation</a:t>
            </a:r>
            <a:endParaRPr lang="en-GB" dirty="0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778454" y="3037746"/>
            <a:ext cx="2685182" cy="101630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 err="1" smtClean="0">
                <a:latin typeface="Lucida Console" panose="020B0609040504020204" pitchFamily="49" charset="0"/>
              </a:rPr>
              <a:t>var</a:t>
            </a:r>
            <a:r>
              <a:rPr lang="en-GB" sz="1200" dirty="0" smtClean="0">
                <a:latin typeface="Lucida Console" panose="020B0609040504020204" pitchFamily="49" charset="0"/>
              </a:rPr>
              <a:t> </a:t>
            </a:r>
            <a:r>
              <a:rPr lang="en-GB" sz="1200" dirty="0" err="1" smtClean="0">
                <a:latin typeface="Lucida Console" panose="020B0609040504020204" pitchFamily="49" charset="0"/>
              </a:rPr>
              <a:t>personName</a:t>
            </a:r>
            <a:r>
              <a:rPr lang="en-GB" sz="1200" dirty="0" smtClean="0">
                <a:latin typeface="Lucida Console" panose="020B0609040504020204" pitchFamily="49" charset="0"/>
              </a:rPr>
              <a:t>: string;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class Product {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}</a:t>
            </a:r>
            <a:endParaRPr lang="en-GB" sz="1200" dirty="0">
              <a:latin typeface="Lucida Console" panose="020B0609040504020204" pitchFamily="49" charset="0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5322757" y="2922756"/>
            <a:ext cx="3239366" cy="160108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400" dirty="0" err="1">
                <a:latin typeface="Lucida Console" panose="020B0609040504020204" pitchFamily="49" charset="0"/>
              </a:rPr>
              <a:t>var</a:t>
            </a:r>
            <a:r>
              <a:rPr lang="en-GB" sz="1400" dirty="0">
                <a:latin typeface="Lucida Console" panose="020B0609040504020204" pitchFamily="49" charset="0"/>
              </a:rPr>
              <a:t> </a:t>
            </a:r>
            <a:r>
              <a:rPr lang="en-GB" sz="1400" dirty="0" err="1">
                <a:latin typeface="Lucida Console" panose="020B0609040504020204" pitchFamily="49" charset="0"/>
              </a:rPr>
              <a:t>personName</a:t>
            </a:r>
            <a:r>
              <a:rPr lang="en-GB" sz="1400" dirty="0" smtClean="0">
                <a:latin typeface="Lucida Console" panose="020B0609040504020204" pitchFamily="49" charset="0"/>
              </a:rPr>
              <a:t>;</a:t>
            </a:r>
          </a:p>
          <a:p>
            <a:pPr defTabSz="739775"/>
            <a:endParaRPr lang="en-GB" sz="14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400" dirty="0" err="1">
                <a:latin typeface="Lucida Console" panose="020B0609040504020204" pitchFamily="49" charset="0"/>
              </a:rPr>
              <a:t>var</a:t>
            </a:r>
            <a:r>
              <a:rPr lang="en-GB" sz="1400" dirty="0">
                <a:latin typeface="Lucida Console" panose="020B0609040504020204" pitchFamily="49" charset="0"/>
              </a:rPr>
              <a:t> Product = (function () {</a:t>
            </a:r>
          </a:p>
          <a:p>
            <a:pPr defTabSz="739775"/>
            <a:r>
              <a:rPr lang="en-GB" sz="1400" dirty="0" smtClean="0">
                <a:latin typeface="Lucida Console" panose="020B0609040504020204" pitchFamily="49" charset="0"/>
              </a:rPr>
              <a:t>    </a:t>
            </a:r>
            <a:r>
              <a:rPr lang="en-GB" sz="1400" dirty="0">
                <a:latin typeface="Lucida Console" panose="020B0609040504020204" pitchFamily="49" charset="0"/>
              </a:rPr>
              <a:t>function Product() {</a:t>
            </a:r>
          </a:p>
          <a:p>
            <a:pPr defTabSz="739775"/>
            <a:r>
              <a:rPr lang="en-GB" sz="1400" dirty="0">
                <a:latin typeface="Lucida Console" panose="020B0609040504020204" pitchFamily="49" charset="0"/>
              </a:rPr>
              <a:t>    }</a:t>
            </a:r>
          </a:p>
          <a:p>
            <a:pPr defTabSz="739775"/>
            <a:r>
              <a:rPr lang="en-GB" sz="1400" dirty="0">
                <a:latin typeface="Lucida Console" panose="020B0609040504020204" pitchFamily="49" charset="0"/>
              </a:rPr>
              <a:t>    return Product;</a:t>
            </a:r>
          </a:p>
          <a:p>
            <a:pPr defTabSz="739775"/>
            <a:r>
              <a:rPr lang="en-GB" sz="1400" dirty="0">
                <a:latin typeface="Lucida Console" panose="020B0609040504020204" pitchFamily="49" charset="0"/>
              </a:rPr>
              <a:t>}());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4618" y="4206389"/>
            <a:ext cx="1613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</a:rPr>
              <a:t>TypeScript</a:t>
            </a:r>
            <a:r>
              <a:rPr lang="en-GB" dirty="0" smtClean="0">
                <a:solidFill>
                  <a:srgbClr val="FF0000"/>
                </a:solidFill>
              </a:rPr>
              <a:t> code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28921" y="4781028"/>
            <a:ext cx="1585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JavaScript code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3643746" y="3380511"/>
            <a:ext cx="1551710" cy="673540"/>
          </a:xfrm>
          <a:prstGeom prst="right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</a:rPr>
              <a:t>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</a:rPr>
              <a:t>Transpile</a:t>
            </a:r>
            <a:endParaRPr kumimoji="0" lang="en-GB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312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 smtClean="0"/>
              <a:t>There's a handy </a:t>
            </a:r>
            <a:r>
              <a:rPr lang="en-GB" dirty="0" err="1" smtClean="0"/>
              <a:t>TypeScript</a:t>
            </a:r>
            <a:r>
              <a:rPr lang="en-GB" dirty="0" smtClean="0"/>
              <a:t> </a:t>
            </a:r>
            <a:r>
              <a:rPr lang="en-GB" dirty="0" err="1" smtClean="0"/>
              <a:t>transpiler</a:t>
            </a:r>
            <a:r>
              <a:rPr lang="en-GB" dirty="0" smtClean="0"/>
              <a:t> available online</a:t>
            </a:r>
            <a:endParaRPr lang="en-GB" dirty="0"/>
          </a:p>
          <a:p>
            <a:pPr lvl="1"/>
            <a:r>
              <a:rPr lang="en-GB" dirty="0"/>
              <a:t>http://www.typescriptlang.org/play/</a:t>
            </a:r>
          </a:p>
          <a:p>
            <a:endParaRPr lang="en-GB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r>
              <a:rPr lang="en-GB" dirty="0" smtClean="0"/>
              <a:t>Using the Online </a:t>
            </a:r>
            <a:r>
              <a:rPr lang="en-GB" dirty="0" err="1" smtClean="0"/>
              <a:t>TypeScript</a:t>
            </a:r>
            <a:r>
              <a:rPr lang="en-GB" dirty="0" smtClean="0"/>
              <a:t> Playground</a:t>
            </a:r>
            <a:endParaRPr lang="en-GB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66" y="2115036"/>
            <a:ext cx="7904496" cy="412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42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Writing Typescript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/>
              <a:t>typescriptlang.org</a:t>
            </a:r>
          </a:p>
        </p:txBody>
      </p:sp>
      <p:pic>
        <p:nvPicPr>
          <p:cNvPr id="1434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2212975"/>
            <a:ext cx="6962775" cy="4440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Writing Typescript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06400" y="1208550"/>
            <a:ext cx="8486775" cy="4935538"/>
          </a:xfrm>
        </p:spPr>
        <p:txBody>
          <a:bodyPr/>
          <a:lstStyle/>
          <a:p>
            <a:r>
              <a:rPr lang="en-IE" altLang="en-US" sz="2400"/>
              <a:t>For most of the popular text editors, such as Sublime Text, TextMate, Atom, Notepad++, Visual Studio Code, it's as simple as searching in their library of extensions and installing the TypeScript feature.</a:t>
            </a:r>
            <a:endParaRPr lang="en-IE" altLang="en-US"/>
          </a:p>
        </p:txBody>
      </p:sp>
      <p:pic>
        <p:nvPicPr>
          <p:cNvPr id="1536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2741612"/>
            <a:ext cx="6753225" cy="4116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Writing Typescript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sz="2400"/>
              <a:t>There are IDEs,such as Visual Studio, WebStorm, or Eclipse.</a:t>
            </a:r>
          </a:p>
          <a:p>
            <a:r>
              <a:rPr lang="en-IE" altLang="en-US" sz="2400"/>
              <a:t>Just like the basic text editors, your favorite IDE will likely have great TypeScript support, but some of them may even have the TypeScript compiler built right in. </a:t>
            </a:r>
            <a:endParaRPr lang="en-IE" altLang="en-US"/>
          </a:p>
        </p:txBody>
      </p:sp>
      <p:pic>
        <p:nvPicPr>
          <p:cNvPr id="1638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38" y="3786188"/>
            <a:ext cx="5516562" cy="3094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TypeScript for Eclipse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/>
              <a:t>Typescript for Eclipse</a:t>
            </a:r>
          </a:p>
          <a:p>
            <a:pPr lvl="1"/>
            <a:r>
              <a:rPr lang="en-IE" altLang="en-US"/>
              <a:t>Details at following : http://typecsdev.com/</a:t>
            </a:r>
          </a:p>
        </p:txBody>
      </p:sp>
      <p:sp>
        <p:nvSpPr>
          <p:cNvPr id="17412" name="AutoShape 2" descr="Image result for eclipse"/>
          <p:cNvSpPr>
            <a:spLocks noChangeAspect="1" noChangeArrowheads="1"/>
          </p:cNvSpPr>
          <p:nvPr/>
        </p:nvSpPr>
        <p:spPr bwMode="auto">
          <a:xfrm>
            <a:off x="16351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E" altLang="en-US" sz="1800"/>
          </a:p>
        </p:txBody>
      </p:sp>
      <p:pic>
        <p:nvPicPr>
          <p:cNvPr id="1741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909888"/>
            <a:ext cx="44196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385501" y="70232"/>
            <a:ext cx="8356922" cy="934656"/>
          </a:xfrm>
        </p:spPr>
        <p:txBody>
          <a:bodyPr/>
          <a:lstStyle/>
          <a:p>
            <a:pPr algn="ctr"/>
            <a:r>
              <a:rPr lang="en-IE" altLang="en-US" sz="3600" dirty="0"/>
              <a:t>Writing Typescript using Command Line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/>
              <a:t>Can use command line to work with TypeScript if using basic editor.</a:t>
            </a:r>
          </a:p>
          <a:p>
            <a:r>
              <a:rPr lang="en-IE" altLang="en-US"/>
              <a:t>Install node.js (includes npm) =&gt; nodejs.org</a:t>
            </a:r>
          </a:p>
          <a:p>
            <a:r>
              <a:rPr lang="en-IE" altLang="en-US"/>
              <a:t>‘npm install –g typescript’ at command line to install typescript compiler</a:t>
            </a:r>
          </a:p>
          <a:p>
            <a:r>
              <a:rPr lang="en-IE" altLang="en-US"/>
              <a:t>tsc &lt;prog.ts&gt; compiles a typescript file</a:t>
            </a:r>
          </a:p>
          <a:p>
            <a:endParaRPr lang="en-IE" altLang="en-US"/>
          </a:p>
        </p:txBody>
      </p:sp>
      <p:pic>
        <p:nvPicPr>
          <p:cNvPr id="1843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4399757"/>
            <a:ext cx="68453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altLang="en-US" sz="3600" dirty="0"/>
              <a:t>Writing Typescript using Command Line</a:t>
            </a:r>
            <a:endParaRPr lang="en-US" altLang="en-US" sz="3600" dirty="0"/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When compile .</a:t>
            </a:r>
            <a:r>
              <a:rPr lang="en-US" altLang="en-US" dirty="0" err="1"/>
              <a:t>ts</a:t>
            </a:r>
            <a:r>
              <a:rPr lang="en-US" altLang="en-US" dirty="0"/>
              <a:t> file get a .</a:t>
            </a:r>
            <a:r>
              <a:rPr lang="en-US" altLang="en-US" dirty="0" err="1"/>
              <a:t>js</a:t>
            </a:r>
            <a:r>
              <a:rPr lang="en-US" altLang="en-US" dirty="0"/>
              <a:t> file (</a:t>
            </a:r>
            <a:r>
              <a:rPr lang="en-US" altLang="en-US" dirty="0" err="1"/>
              <a:t>javaScript</a:t>
            </a:r>
            <a:r>
              <a:rPr lang="en-US" altLang="en-US" dirty="0"/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What is Node.js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sz="2800"/>
              <a:t>Node.js is a </a:t>
            </a:r>
            <a:r>
              <a:rPr lang="en-IE" altLang="en-US" sz="2800" b="1">
                <a:solidFill>
                  <a:srgbClr val="FF0000"/>
                </a:solidFill>
              </a:rPr>
              <a:t>platform</a:t>
            </a:r>
            <a:r>
              <a:rPr lang="en-IE" altLang="en-US" sz="2800"/>
              <a:t> built on Chrome's JavaScript runtime for easily </a:t>
            </a:r>
            <a:r>
              <a:rPr lang="en-IE" altLang="en-US" sz="2800" b="1">
                <a:solidFill>
                  <a:srgbClr val="FF0000"/>
                </a:solidFill>
              </a:rPr>
              <a:t>building</a:t>
            </a:r>
            <a:r>
              <a:rPr lang="en-IE" altLang="en-US" sz="2800"/>
              <a:t> fast and scalable </a:t>
            </a:r>
            <a:r>
              <a:rPr lang="en-IE" altLang="en-US" sz="2800" b="1">
                <a:solidFill>
                  <a:srgbClr val="FF0000"/>
                </a:solidFill>
              </a:rPr>
              <a:t>network</a:t>
            </a:r>
            <a:r>
              <a:rPr lang="en-IE" altLang="en-US" sz="2800"/>
              <a:t> </a:t>
            </a:r>
            <a:r>
              <a:rPr lang="en-IE" altLang="en-US" sz="2800" b="1">
                <a:solidFill>
                  <a:srgbClr val="FF0000"/>
                </a:solidFill>
              </a:rPr>
              <a:t>applications</a:t>
            </a:r>
            <a:r>
              <a:rPr lang="en-IE" altLang="en-US" sz="2800"/>
              <a:t>.</a:t>
            </a:r>
          </a:p>
          <a:p>
            <a:r>
              <a:rPr lang="en-IE" altLang="en-US" sz="2800"/>
              <a:t>Node.js uses an </a:t>
            </a:r>
            <a:r>
              <a:rPr lang="en-IE" altLang="en-US" sz="2800" b="1">
                <a:solidFill>
                  <a:srgbClr val="FF0000"/>
                </a:solidFill>
              </a:rPr>
              <a:t>event-driven</a:t>
            </a:r>
            <a:r>
              <a:rPr lang="en-IE" altLang="en-US" sz="2800"/>
              <a:t>, </a:t>
            </a:r>
            <a:r>
              <a:rPr lang="en-IE" altLang="en-US" sz="2800" b="1">
                <a:solidFill>
                  <a:srgbClr val="FF0000"/>
                </a:solidFill>
              </a:rPr>
              <a:t>non-blocking</a:t>
            </a:r>
            <a:r>
              <a:rPr lang="en-IE" altLang="en-US" sz="2800"/>
              <a:t> I/O model that makes it lightweight and efficient, perfect for data-intensive real-time applications that run across distributed devices.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What is NPM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sz="2800"/>
              <a:t>npm is a NodeJS package manager. </a:t>
            </a:r>
          </a:p>
          <a:p>
            <a:r>
              <a:rPr lang="en-IE" altLang="en-US" sz="2800"/>
              <a:t>As its name would imply, you can use it to install node programs.</a:t>
            </a:r>
          </a:p>
          <a:p>
            <a:r>
              <a:rPr lang="en-IE" altLang="en-US" sz="2800"/>
              <a:t>Also, if you use it in development, it makes it easier to specify and link dependencies.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This Week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Typescript</a:t>
            </a:r>
          </a:p>
          <a:p>
            <a:r>
              <a:rPr lang="en-GB" dirty="0">
                <a:cs typeface="Times New Roman" pitchFamily="18" charset="0"/>
              </a:rPr>
              <a:t>Creating </a:t>
            </a:r>
            <a:r>
              <a:rPr lang="en-GB" dirty="0" err="1">
                <a:cs typeface="Times New Roman" pitchFamily="18" charset="0"/>
              </a:rPr>
              <a:t>TypeScript</a:t>
            </a:r>
            <a:r>
              <a:rPr lang="en-GB" dirty="0">
                <a:cs typeface="Times New Roman" pitchFamily="18" charset="0"/>
              </a:rPr>
              <a:t> apps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613458" y="0"/>
            <a:ext cx="7580835" cy="822747"/>
          </a:xfrm>
        </p:spPr>
        <p:txBody>
          <a:bodyPr/>
          <a:lstStyle/>
          <a:p>
            <a:pPr algn="ctr"/>
            <a:r>
              <a:rPr lang="en-IE" altLang="en-US" sz="3200" dirty="0"/>
              <a:t>Writing Typescript using Command Line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/>
              <a:t>Also need a server to open up a web page</a:t>
            </a:r>
          </a:p>
          <a:p>
            <a:r>
              <a:rPr lang="en-IE" altLang="en-US"/>
              <a:t>Can use lite-server that automatically updates your changes in browser</a:t>
            </a:r>
          </a:p>
          <a:p>
            <a:r>
              <a:rPr lang="en-IE" altLang="en-US"/>
              <a:t>At command line:</a:t>
            </a:r>
          </a:p>
          <a:p>
            <a:pPr lvl="1"/>
            <a:r>
              <a:rPr lang="en-IE" altLang="en-US"/>
              <a:t>npm install –g lite-server </a:t>
            </a:r>
          </a:p>
          <a:p>
            <a:r>
              <a:rPr lang="en-IE" altLang="en-US"/>
              <a:t>lite-server will execute index.html file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Mac Book Users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sudo npm install –g typescript</a:t>
            </a:r>
          </a:p>
          <a:p>
            <a:endParaRPr lang="en-US" altLang="en-US"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TypeScript Benefits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sz="2800"/>
              <a:t>Static Typing means </a:t>
            </a:r>
            <a:r>
              <a:rPr lang="en-IE" altLang="en-US" sz="2800" b="1">
                <a:solidFill>
                  <a:srgbClr val="2616FC"/>
                </a:solidFill>
              </a:rPr>
              <a:t>easier </a:t>
            </a:r>
            <a:r>
              <a:rPr lang="en-IE" altLang="en-US" sz="2800"/>
              <a:t>to </a:t>
            </a:r>
            <a:r>
              <a:rPr lang="en-IE" altLang="en-US" sz="2800" b="1">
                <a:solidFill>
                  <a:srgbClr val="2616FC"/>
                </a:solidFill>
              </a:rPr>
              <a:t>debug</a:t>
            </a:r>
          </a:p>
          <a:p>
            <a:r>
              <a:rPr lang="en-IE" altLang="en-US" sz="2800"/>
              <a:t>Makes it easier to </a:t>
            </a:r>
            <a:r>
              <a:rPr lang="en-IE" altLang="en-US" sz="2800" b="1">
                <a:solidFill>
                  <a:srgbClr val="2616FC"/>
                </a:solidFill>
              </a:rPr>
              <a:t>organize</a:t>
            </a:r>
            <a:r>
              <a:rPr lang="en-IE" altLang="en-US" sz="2800"/>
              <a:t> the code base for very large and complicated apps thanks to </a:t>
            </a:r>
            <a:r>
              <a:rPr lang="en-IE" altLang="en-US" sz="2800" b="1">
                <a:solidFill>
                  <a:srgbClr val="2616FC"/>
                </a:solidFill>
              </a:rPr>
              <a:t>modules</a:t>
            </a:r>
            <a:r>
              <a:rPr lang="en-IE" altLang="en-US" sz="2800"/>
              <a:t>, namespaces and strong OOP support.</a:t>
            </a:r>
          </a:p>
          <a:p>
            <a:r>
              <a:rPr lang="en-IE" altLang="en-US" sz="2800"/>
              <a:t>TypeScript </a:t>
            </a:r>
            <a:r>
              <a:rPr lang="en-IE" altLang="en-US" sz="2800" b="1">
                <a:solidFill>
                  <a:srgbClr val="2616FC"/>
                </a:solidFill>
              </a:rPr>
              <a:t>catches</a:t>
            </a:r>
            <a:r>
              <a:rPr lang="en-IE" altLang="en-US" sz="2800"/>
              <a:t> all kinds of </a:t>
            </a:r>
            <a:r>
              <a:rPr lang="en-IE" altLang="en-US" sz="2800" b="1">
                <a:solidFill>
                  <a:srgbClr val="2616FC"/>
                </a:solidFill>
              </a:rPr>
              <a:t>errors</a:t>
            </a:r>
            <a:r>
              <a:rPr lang="en-IE" altLang="en-US" sz="2800"/>
              <a:t> before they reach runtime and break something.</a:t>
            </a:r>
          </a:p>
          <a:p>
            <a:r>
              <a:rPr lang="en-IE" altLang="en-US" sz="2800"/>
              <a:t>Angular 2 uses TypeScript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cs typeface="Times New Roman" pitchFamily="18" charset="0"/>
              </a:rPr>
              <a:t>2. </a:t>
            </a:r>
            <a:r>
              <a:rPr lang="en-GB" dirty="0" smtClean="0">
                <a:cs typeface="Times New Roman" pitchFamily="18" charset="0"/>
              </a:rPr>
              <a:t>Creating </a:t>
            </a:r>
            <a:r>
              <a:rPr lang="en-GB" err="1">
                <a:cs typeface="Times New Roman" pitchFamily="18" charset="0"/>
              </a:rPr>
              <a:t>TypeScript</a:t>
            </a:r>
            <a:r>
              <a:rPr lang="en-GB">
                <a:cs typeface="Times New Roman" pitchFamily="18" charset="0"/>
              </a:rPr>
              <a:t> </a:t>
            </a:r>
            <a:r>
              <a:rPr lang="en-GB" smtClean="0">
                <a:cs typeface="Times New Roman" pitchFamily="18" charset="0"/>
              </a:rPr>
              <a:t>Apps</a:t>
            </a:r>
            <a:endParaRPr lang="en-GB" dirty="0" smtClean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cs typeface="Times New Roman" pitchFamily="18" charset="0"/>
              </a:rPr>
              <a:t>Overview</a:t>
            </a:r>
          </a:p>
          <a:p>
            <a:pPr eaLnBrk="1" hangingPunct="1"/>
            <a:r>
              <a:rPr lang="en-GB" smtClean="0">
                <a:cs typeface="Times New Roman" pitchFamily="18" charset="0"/>
              </a:rPr>
              <a:t>Downloading </a:t>
            </a:r>
            <a:r>
              <a:rPr lang="en-GB" dirty="0">
                <a:cs typeface="Times New Roman" pitchFamily="18" charset="0"/>
              </a:rPr>
              <a:t>the </a:t>
            </a:r>
            <a:r>
              <a:rPr lang="en-GB" dirty="0" err="1">
                <a:cs typeface="Times New Roman" pitchFamily="18" charset="0"/>
              </a:rPr>
              <a:t>TypeScript</a:t>
            </a:r>
            <a:r>
              <a:rPr lang="en-GB" dirty="0">
                <a:cs typeface="Times New Roman" pitchFamily="18" charset="0"/>
              </a:rPr>
              <a:t> </a:t>
            </a:r>
            <a:r>
              <a:rPr lang="en-GB" dirty="0" err="1" smtClean="0">
                <a:cs typeface="Times New Roman" pitchFamily="18" charset="0"/>
              </a:rPr>
              <a:t>transpiler</a:t>
            </a:r>
            <a:endParaRPr lang="en-GB" dirty="0" smtClean="0">
              <a:cs typeface="Times New Roman" pitchFamily="18" charset="0"/>
            </a:endParaRPr>
          </a:p>
          <a:p>
            <a:pPr eaLnBrk="1" hangingPunct="1"/>
            <a:r>
              <a:rPr lang="en-GB" smtClean="0">
                <a:cs typeface="Times New Roman" pitchFamily="18" charset="0"/>
              </a:rPr>
              <a:t>Implementing TypeScript code</a:t>
            </a:r>
          </a:p>
          <a:p>
            <a:pPr eaLnBrk="1" hangingPunct="1"/>
            <a:r>
              <a:rPr lang="en-GB" smtClean="0">
                <a:cs typeface="Times New Roman" pitchFamily="18" charset="0"/>
              </a:rPr>
              <a:t>Transpiling </a:t>
            </a:r>
            <a:r>
              <a:rPr lang="en-GB" err="1">
                <a:cs typeface="Times New Roman" pitchFamily="18" charset="0"/>
              </a:rPr>
              <a:t>TypeScript</a:t>
            </a:r>
            <a:r>
              <a:rPr lang="en-GB">
                <a:cs typeface="Times New Roman" pitchFamily="18" charset="0"/>
              </a:rPr>
              <a:t> </a:t>
            </a:r>
            <a:r>
              <a:rPr lang="en-GB" smtClean="0">
                <a:cs typeface="Times New Roman" pitchFamily="18" charset="0"/>
              </a:rPr>
              <a:t>code</a:t>
            </a:r>
            <a:endParaRPr lang="en-GB" dirty="0" smtClean="0">
              <a:cs typeface="Times New Roman" pitchFamily="18" charset="0"/>
            </a:endParaRPr>
          </a:p>
          <a:p>
            <a:pPr eaLnBrk="1" hangingPunct="1"/>
            <a:r>
              <a:rPr lang="en-GB">
                <a:cs typeface="Times New Roman" pitchFamily="18" charset="0"/>
              </a:rPr>
              <a:t>Generated JavaScript </a:t>
            </a:r>
            <a:r>
              <a:rPr lang="en-GB" smtClean="0">
                <a:cs typeface="Times New Roman" pitchFamily="18" charset="0"/>
              </a:rPr>
              <a:t>code</a:t>
            </a:r>
          </a:p>
          <a:p>
            <a:pPr eaLnBrk="1" hangingPunct="1"/>
            <a:r>
              <a:rPr lang="en-GB">
                <a:cs typeface="Times New Roman" pitchFamily="18" charset="0"/>
              </a:rPr>
              <a:t>Generated </a:t>
            </a:r>
            <a:r>
              <a:rPr lang="en-GB" smtClean="0">
                <a:cs typeface="Times New Roman" pitchFamily="18" charset="0"/>
              </a:rPr>
              <a:t>source map file</a:t>
            </a:r>
          </a:p>
          <a:p>
            <a:pPr eaLnBrk="1" hangingPunct="1"/>
            <a:r>
              <a:rPr lang="en-GB"/>
              <a:t>Referencing </a:t>
            </a:r>
            <a:r>
              <a:rPr lang="en-GB" smtClean="0"/>
              <a:t>script </a:t>
            </a:r>
            <a:r>
              <a:rPr lang="en-GB"/>
              <a:t>from an HTML </a:t>
            </a:r>
            <a:r>
              <a:rPr lang="en-GB" smtClean="0"/>
              <a:t>page</a:t>
            </a:r>
          </a:p>
          <a:p>
            <a:pPr eaLnBrk="1" hangingPunct="1"/>
            <a:r>
              <a:rPr lang="en-GB"/>
              <a:t>Viewing the HTML </a:t>
            </a:r>
            <a:r>
              <a:rPr lang="en-GB" smtClean="0"/>
              <a:t>page</a:t>
            </a:r>
            <a:endParaRPr lang="en-GB" smtClean="0">
              <a:cs typeface="Times New Roman" pitchFamily="18" charset="0"/>
            </a:endParaRPr>
          </a:p>
          <a:p>
            <a:pPr eaLnBrk="1" hangingPunct="1"/>
            <a:r>
              <a:rPr lang="en-GB"/>
              <a:t>Debugging TypeScript </a:t>
            </a:r>
            <a:r>
              <a:rPr lang="en-GB" smtClean="0"/>
              <a:t>code </a:t>
            </a:r>
            <a:r>
              <a:rPr lang="en-GB"/>
              <a:t>in the </a:t>
            </a:r>
            <a:r>
              <a:rPr lang="en-GB" smtClean="0"/>
              <a:t>browser</a:t>
            </a:r>
          </a:p>
          <a:p>
            <a:pPr eaLnBrk="1" hangingPunct="1"/>
            <a:r>
              <a:rPr lang="en-GB" smtClean="0">
                <a:cs typeface="Times New Roman" pitchFamily="18" charset="0"/>
              </a:rPr>
              <a:t>Additional </a:t>
            </a:r>
            <a:r>
              <a:rPr lang="en-GB">
                <a:cs typeface="Times New Roman" pitchFamily="18" charset="0"/>
              </a:rPr>
              <a:t>techniques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61672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cs typeface="Times New Roman" pitchFamily="18" charset="0"/>
              </a:rPr>
              <a:t>Overview</a:t>
            </a:r>
            <a:endParaRPr lang="en-GB" dirty="0" smtClean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>
                <a:cs typeface="Times New Roman" pitchFamily="18" charset="0"/>
              </a:rPr>
              <a:t>In this section we'll see how to implement a simple web page using TypeScript</a:t>
            </a:r>
          </a:p>
          <a:p>
            <a:pPr lvl="1" eaLnBrk="1" hangingPunct="1"/>
            <a:r>
              <a:rPr lang="en-GB" smtClean="0">
                <a:cs typeface="Times New Roman" pitchFamily="18" charset="0"/>
              </a:rPr>
              <a:t>We'll define a </a:t>
            </a:r>
            <a:r>
              <a:rPr lang="en-GB" smtClean="0">
                <a:latin typeface="Lucida Console" panose="020B0609040504020204" pitchFamily="49" charset="0"/>
                <a:cs typeface="Times New Roman" pitchFamily="18" charset="0"/>
              </a:rPr>
              <a:t>Greeter</a:t>
            </a:r>
            <a:r>
              <a:rPr lang="en-GB" smtClean="0">
                <a:cs typeface="Times New Roman" pitchFamily="18" charset="0"/>
              </a:rPr>
              <a:t> class in TypeScript, which displays a timestamp message every second</a:t>
            </a:r>
          </a:p>
          <a:p>
            <a:pPr lvl="1" eaLnBrk="1" hangingPunct="1"/>
            <a:r>
              <a:rPr lang="en-GB" smtClean="0">
                <a:cs typeface="Times New Roman" pitchFamily="18" charset="0"/>
              </a:rPr>
              <a:t>We'll transpile the class into JavaScript</a:t>
            </a:r>
          </a:p>
          <a:p>
            <a:pPr lvl="1" eaLnBrk="1" hangingPunct="1"/>
            <a:r>
              <a:rPr lang="en-GB" smtClean="0">
                <a:cs typeface="Times New Roman" pitchFamily="18" charset="0"/>
              </a:rPr>
              <a:t>We'll load the JavaScript file into an HTML page</a:t>
            </a:r>
          </a:p>
          <a:p>
            <a:pPr lvl="1" eaLnBrk="1" hangingPunct="1"/>
            <a:endParaRPr lang="en-GB">
              <a:cs typeface="Times New Roman" pitchFamily="18" charset="0"/>
            </a:endParaRPr>
          </a:p>
          <a:p>
            <a:pPr eaLnBrk="1" hangingPunct="1"/>
            <a:r>
              <a:rPr lang="en-GB" smtClean="0">
                <a:cs typeface="Times New Roman" pitchFamily="18" charset="0"/>
              </a:rPr>
              <a:t>To see the demo code:</a:t>
            </a:r>
          </a:p>
          <a:p>
            <a:pPr lvl="1" eaLnBrk="1" hangingPunct="1"/>
            <a:r>
              <a:rPr lang="en-GB" smtClean="0">
                <a:cs typeface="Times New Roman" pitchFamily="18" charset="0"/>
              </a:rPr>
              <a:t>See the </a:t>
            </a:r>
            <a:r>
              <a:rPr lang="en-GB" smtClean="0">
                <a:latin typeface="Lucida Console" panose="020B0609040504020204" pitchFamily="49" charset="0"/>
                <a:cs typeface="Times New Roman" pitchFamily="18" charset="0"/>
              </a:rPr>
              <a:t>Transpiling</a:t>
            </a:r>
            <a:r>
              <a:rPr lang="en-GB" smtClean="0">
                <a:cs typeface="Times New Roman" pitchFamily="18" charset="0"/>
              </a:rPr>
              <a:t> folder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3933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cs typeface="Times New Roman" pitchFamily="18" charset="0"/>
              </a:rPr>
              <a:t>Downloading the </a:t>
            </a:r>
            <a:r>
              <a:rPr lang="en-GB" dirty="0" err="1" smtClean="0">
                <a:cs typeface="Times New Roman" pitchFamily="18" charset="0"/>
              </a:rPr>
              <a:t>TypeScript</a:t>
            </a:r>
            <a:r>
              <a:rPr lang="en-GB" dirty="0" smtClean="0">
                <a:cs typeface="Times New Roman" pitchFamily="18" charset="0"/>
              </a:rPr>
              <a:t> </a:t>
            </a:r>
            <a:r>
              <a:rPr lang="en-GB" dirty="0" err="1" smtClean="0">
                <a:cs typeface="Times New Roman" pitchFamily="18" charset="0"/>
              </a:rPr>
              <a:t>Transpiler</a:t>
            </a:r>
            <a:endParaRPr lang="en-GB" dirty="0" smtClean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first step is to download the </a:t>
            </a:r>
            <a:r>
              <a:rPr lang="en-GB" dirty="0" err="1" smtClean="0"/>
              <a:t>TypeScript</a:t>
            </a:r>
            <a:r>
              <a:rPr lang="en-GB" dirty="0" smtClean="0"/>
              <a:t> </a:t>
            </a:r>
            <a:r>
              <a:rPr lang="en-GB" dirty="0" err="1" smtClean="0"/>
              <a:t>transpiler</a:t>
            </a:r>
            <a:r>
              <a:rPr lang="en-GB" dirty="0" smtClean="0"/>
              <a:t>, which will </a:t>
            </a:r>
            <a:r>
              <a:rPr lang="en-GB" dirty="0" err="1" smtClean="0"/>
              <a:t>transpile</a:t>
            </a:r>
            <a:r>
              <a:rPr lang="en-GB" dirty="0" smtClean="0"/>
              <a:t> </a:t>
            </a:r>
            <a:r>
              <a:rPr lang="en-GB" dirty="0" err="1" smtClean="0"/>
              <a:t>TypeScript</a:t>
            </a:r>
            <a:r>
              <a:rPr lang="en-GB" dirty="0" smtClean="0"/>
              <a:t> code to JavaScript</a:t>
            </a:r>
            <a:endParaRPr lang="en-GB" dirty="0"/>
          </a:p>
          <a:p>
            <a:pPr lvl="1"/>
            <a:endParaRPr lang="en-GB" dirty="0" smtClean="0"/>
          </a:p>
          <a:p>
            <a:r>
              <a:rPr lang="en-GB" dirty="0" smtClean="0"/>
              <a:t>You can download the </a:t>
            </a:r>
            <a:r>
              <a:rPr lang="en-GB" dirty="0" err="1" smtClean="0"/>
              <a:t>TypeScript</a:t>
            </a:r>
            <a:r>
              <a:rPr lang="en-GB" dirty="0" smtClean="0"/>
              <a:t> </a:t>
            </a:r>
            <a:r>
              <a:rPr lang="en-GB" dirty="0" err="1" smtClean="0"/>
              <a:t>transpiler</a:t>
            </a:r>
            <a:r>
              <a:rPr lang="en-GB" dirty="0" smtClean="0"/>
              <a:t> from here</a:t>
            </a:r>
            <a:endParaRPr lang="en-GB" dirty="0"/>
          </a:p>
          <a:p>
            <a:pPr lvl="1"/>
            <a:r>
              <a:rPr lang="en-GB" dirty="0" smtClean="0"/>
              <a:t>http</a:t>
            </a:r>
            <a:r>
              <a:rPr lang="en-GB" dirty="0"/>
              <a:t>://</a:t>
            </a:r>
            <a:r>
              <a:rPr lang="en-GB" dirty="0" smtClean="0"/>
              <a:t>www.typescriptlang.org/index.html#download-links</a:t>
            </a:r>
          </a:p>
          <a:p>
            <a:pPr lvl="1"/>
            <a:endParaRPr lang="en-GB" dirty="0"/>
          </a:p>
          <a:p>
            <a:r>
              <a:rPr lang="en-GB" dirty="0" smtClean="0"/>
              <a:t>Alternatively you can get the </a:t>
            </a:r>
            <a:r>
              <a:rPr lang="en-GB" dirty="0" err="1" smtClean="0"/>
              <a:t>TypeScript</a:t>
            </a:r>
            <a:r>
              <a:rPr lang="en-GB" dirty="0" smtClean="0"/>
              <a:t> </a:t>
            </a:r>
            <a:r>
              <a:rPr lang="en-GB" dirty="0" err="1" smtClean="0"/>
              <a:t>transpiler</a:t>
            </a:r>
            <a:r>
              <a:rPr lang="en-GB" dirty="0" smtClean="0"/>
              <a:t> via </a:t>
            </a:r>
            <a:r>
              <a:rPr lang="en-GB" dirty="0" err="1" smtClean="0"/>
              <a:t>npm</a:t>
            </a:r>
            <a:endParaRPr lang="en-GB" dirty="0" smtClean="0"/>
          </a:p>
          <a:p>
            <a:pPr lvl="1"/>
            <a:r>
              <a:rPr lang="en-GB" dirty="0" smtClean="0"/>
              <a:t>The </a:t>
            </a:r>
            <a:r>
              <a:rPr lang="en-GB" dirty="0" smtClean="0">
                <a:latin typeface="Lucida Console" panose="020B0609040504020204" pitchFamily="49" charset="0"/>
              </a:rPr>
              <a:t>-g</a:t>
            </a:r>
            <a:r>
              <a:rPr lang="en-GB" dirty="0" smtClean="0"/>
              <a:t> option installs it globally on your computer…</a:t>
            </a:r>
          </a:p>
          <a:p>
            <a:pPr lvl="1"/>
            <a:r>
              <a:rPr lang="en-GB" dirty="0"/>
              <a:t>S</a:t>
            </a:r>
            <a:r>
              <a:rPr lang="en-GB" dirty="0" smtClean="0"/>
              <a:t>o it's available from the command line for all your projects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r>
              <a:rPr lang="en-GB" dirty="0" smtClean="0"/>
              <a:t>You can verify the </a:t>
            </a:r>
            <a:r>
              <a:rPr lang="en-GB" dirty="0" err="1" smtClean="0"/>
              <a:t>TypeScript</a:t>
            </a:r>
            <a:r>
              <a:rPr lang="en-GB" dirty="0" smtClean="0"/>
              <a:t> </a:t>
            </a:r>
            <a:r>
              <a:rPr lang="en-GB" dirty="0" err="1" smtClean="0"/>
              <a:t>transpiler</a:t>
            </a:r>
            <a:r>
              <a:rPr lang="en-GB" dirty="0" smtClean="0"/>
              <a:t> version as follows: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853439" y="4895070"/>
            <a:ext cx="7625543" cy="27764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npm</a:t>
            </a:r>
            <a:r>
              <a:rPr lang="en-GB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install -g typescript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853439" y="6122583"/>
            <a:ext cx="7625543" cy="27764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tsc</a:t>
            </a:r>
            <a:r>
              <a:rPr lang="en-GB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--version</a:t>
            </a:r>
          </a:p>
        </p:txBody>
      </p:sp>
    </p:spTree>
    <p:extLst>
      <p:ext uri="{BB962C8B-B14F-4D97-AF65-F5344CB8AC3E}">
        <p14:creationId xmlns:p14="http://schemas.microsoft.com/office/powerpoint/2010/main" val="875651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cs typeface="Times New Roman" pitchFamily="18" charset="0"/>
              </a:rPr>
              <a:t>Implementing TypeScript Code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390525" y="1265705"/>
            <a:ext cx="8372475" cy="5263621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class Greeter {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element: </a:t>
            </a:r>
            <a:r>
              <a:rPr lang="en-GB" sz="1200" dirty="0" err="1">
                <a:latin typeface="Lucida Console" panose="020B0609040504020204" pitchFamily="49" charset="0"/>
              </a:rPr>
              <a:t>HTMLElement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span: </a:t>
            </a:r>
            <a:r>
              <a:rPr lang="en-GB" sz="1200" dirty="0" err="1">
                <a:latin typeface="Lucida Console" panose="020B0609040504020204" pitchFamily="49" charset="0"/>
              </a:rPr>
              <a:t>HTMLElement</a:t>
            </a:r>
            <a:r>
              <a:rPr lang="en-GB" sz="1200" dirty="0">
                <a:latin typeface="Lucida Console" panose="020B0609040504020204" pitchFamily="49" charset="0"/>
              </a:rPr>
              <a:t>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 err="1">
                <a:latin typeface="Lucida Console" panose="020B0609040504020204" pitchFamily="49" charset="0"/>
              </a:rPr>
              <a:t>timerToken</a:t>
            </a:r>
            <a:r>
              <a:rPr lang="en-GB" sz="1200" dirty="0">
                <a:latin typeface="Lucida Console" panose="020B0609040504020204" pitchFamily="49" charset="0"/>
              </a:rPr>
              <a:t>: number;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constructor(element: </a:t>
            </a:r>
            <a:r>
              <a:rPr lang="en-GB" sz="1200" dirty="0" err="1">
                <a:latin typeface="Lucida Console" panose="020B0609040504020204" pitchFamily="49" charset="0"/>
              </a:rPr>
              <a:t>HTMLElement</a:t>
            </a:r>
            <a:r>
              <a:rPr lang="en-GB" sz="1200" dirty="0">
                <a:latin typeface="Lucida Console" panose="020B0609040504020204" pitchFamily="49" charset="0"/>
              </a:rPr>
              <a:t>) {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    </a:t>
            </a:r>
            <a:r>
              <a:rPr lang="en-GB" sz="1200" dirty="0" err="1">
                <a:latin typeface="Lucida Console" panose="020B0609040504020204" pitchFamily="49" charset="0"/>
              </a:rPr>
              <a:t>this.element</a:t>
            </a:r>
            <a:r>
              <a:rPr lang="en-GB" sz="1200" dirty="0">
                <a:latin typeface="Lucida Console" panose="020B0609040504020204" pitchFamily="49" charset="0"/>
              </a:rPr>
              <a:t> = element;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    </a:t>
            </a:r>
            <a:r>
              <a:rPr lang="en-GB" sz="1200" dirty="0" err="1">
                <a:latin typeface="Lucida Console" panose="020B0609040504020204" pitchFamily="49" charset="0"/>
              </a:rPr>
              <a:t>this.element.innerHTML</a:t>
            </a:r>
            <a:r>
              <a:rPr lang="en-GB" sz="1200" dirty="0">
                <a:latin typeface="Lucida Console" panose="020B0609040504020204" pitchFamily="49" charset="0"/>
              </a:rPr>
              <a:t> += "The time is: ";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    </a:t>
            </a:r>
            <a:r>
              <a:rPr lang="en-GB" sz="1200" dirty="0" err="1">
                <a:latin typeface="Lucida Console" panose="020B0609040504020204" pitchFamily="49" charset="0"/>
              </a:rPr>
              <a:t>this.span</a:t>
            </a:r>
            <a:r>
              <a:rPr lang="en-GB" sz="1200" dirty="0">
                <a:latin typeface="Lucida Console" panose="020B0609040504020204" pitchFamily="49" charset="0"/>
              </a:rPr>
              <a:t> = </a:t>
            </a:r>
            <a:r>
              <a:rPr lang="en-GB" sz="1200" dirty="0" err="1">
                <a:latin typeface="Lucida Console" panose="020B0609040504020204" pitchFamily="49" charset="0"/>
              </a:rPr>
              <a:t>document.createElement</a:t>
            </a:r>
            <a:r>
              <a:rPr lang="en-GB" sz="1200" dirty="0">
                <a:latin typeface="Lucida Console" panose="020B0609040504020204" pitchFamily="49" charset="0"/>
              </a:rPr>
              <a:t>('span');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    </a:t>
            </a:r>
            <a:r>
              <a:rPr lang="en-GB" sz="1200" dirty="0" err="1">
                <a:latin typeface="Lucida Console" panose="020B0609040504020204" pitchFamily="49" charset="0"/>
              </a:rPr>
              <a:t>this.element.appendChild</a:t>
            </a:r>
            <a:r>
              <a:rPr lang="en-GB" sz="1200" dirty="0">
                <a:latin typeface="Lucida Console" panose="020B0609040504020204" pitchFamily="49" charset="0"/>
              </a:rPr>
              <a:t>(</a:t>
            </a:r>
            <a:r>
              <a:rPr lang="en-GB" sz="1200" dirty="0" err="1">
                <a:latin typeface="Lucida Console" panose="020B0609040504020204" pitchFamily="49" charset="0"/>
              </a:rPr>
              <a:t>this.span</a:t>
            </a:r>
            <a:r>
              <a:rPr lang="en-GB" sz="1200" dirty="0">
                <a:latin typeface="Lucida Console" panose="020B0609040504020204" pitchFamily="49" charset="0"/>
              </a:rPr>
              <a:t>);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    </a:t>
            </a:r>
            <a:r>
              <a:rPr lang="en-GB" sz="1200" dirty="0" err="1">
                <a:latin typeface="Lucida Console" panose="020B0609040504020204" pitchFamily="49" charset="0"/>
              </a:rPr>
              <a:t>this.span.innerText</a:t>
            </a:r>
            <a:r>
              <a:rPr lang="en-GB" sz="1200" dirty="0">
                <a:latin typeface="Lucida Console" panose="020B0609040504020204" pitchFamily="49" charset="0"/>
              </a:rPr>
              <a:t> = new Date().</a:t>
            </a:r>
            <a:r>
              <a:rPr lang="en-GB" sz="1200" dirty="0" err="1">
                <a:latin typeface="Lucida Console" panose="020B0609040504020204" pitchFamily="49" charset="0"/>
              </a:rPr>
              <a:t>toUTCString</a:t>
            </a:r>
            <a:r>
              <a:rPr lang="en-GB" sz="1200" dirty="0">
                <a:latin typeface="Lucida Console" panose="020B0609040504020204" pitchFamily="49" charset="0"/>
              </a:rPr>
              <a:t>();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}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start() {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    </a:t>
            </a:r>
            <a:r>
              <a:rPr lang="en-GB" sz="1200" dirty="0" err="1">
                <a:latin typeface="Lucida Console" panose="020B0609040504020204" pitchFamily="49" charset="0"/>
              </a:rPr>
              <a:t>this.timerToken</a:t>
            </a:r>
            <a:r>
              <a:rPr lang="en-GB" sz="1200" dirty="0">
                <a:latin typeface="Lucida Console" panose="020B0609040504020204" pitchFamily="49" charset="0"/>
              </a:rPr>
              <a:t> = </a:t>
            </a:r>
            <a:r>
              <a:rPr lang="en-GB" sz="1200" dirty="0" err="1">
                <a:latin typeface="Lucida Console" panose="020B0609040504020204" pitchFamily="49" charset="0"/>
              </a:rPr>
              <a:t>setInterval</a:t>
            </a:r>
            <a:r>
              <a:rPr lang="en-GB" sz="1200" dirty="0" smtClean="0">
                <a:latin typeface="Lucida Console" panose="020B0609040504020204" pitchFamily="49" charset="0"/>
              </a:rPr>
              <a:t>(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smtClean="0">
                <a:latin typeface="Lucida Console" panose="020B0609040504020204" pitchFamily="49" charset="0"/>
              </a:rPr>
              <a:t>                 () </a:t>
            </a:r>
            <a:r>
              <a:rPr lang="en-GB" sz="1200" dirty="0">
                <a:latin typeface="Lucida Console" panose="020B0609040504020204" pitchFamily="49" charset="0"/>
              </a:rPr>
              <a:t>=&gt; </a:t>
            </a:r>
            <a:r>
              <a:rPr lang="en-GB" sz="1200" dirty="0" err="1">
                <a:latin typeface="Lucida Console" panose="020B0609040504020204" pitchFamily="49" charset="0"/>
              </a:rPr>
              <a:t>this.span.innerHTML</a:t>
            </a:r>
            <a:r>
              <a:rPr lang="en-GB" sz="1200" dirty="0">
                <a:latin typeface="Lucida Console" panose="020B0609040504020204" pitchFamily="49" charset="0"/>
              </a:rPr>
              <a:t> = new Date().</a:t>
            </a:r>
            <a:r>
              <a:rPr lang="en-GB" sz="1200" dirty="0" err="1">
                <a:latin typeface="Lucida Console" panose="020B0609040504020204" pitchFamily="49" charset="0"/>
              </a:rPr>
              <a:t>toUTCString</a:t>
            </a:r>
            <a:r>
              <a:rPr lang="en-GB" sz="1200" dirty="0">
                <a:latin typeface="Lucida Console" panose="020B0609040504020204" pitchFamily="49" charset="0"/>
              </a:rPr>
              <a:t>(), 500);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}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stop() {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    </a:t>
            </a:r>
            <a:r>
              <a:rPr lang="en-GB" sz="1200" dirty="0" err="1">
                <a:latin typeface="Lucida Console" panose="020B0609040504020204" pitchFamily="49" charset="0"/>
              </a:rPr>
              <a:t>clearTimeout</a:t>
            </a:r>
            <a:r>
              <a:rPr lang="en-GB" sz="1200" dirty="0">
                <a:latin typeface="Lucida Console" panose="020B0609040504020204" pitchFamily="49" charset="0"/>
              </a:rPr>
              <a:t>(</a:t>
            </a:r>
            <a:r>
              <a:rPr lang="en-GB" sz="1200" dirty="0" err="1">
                <a:latin typeface="Lucida Console" panose="020B0609040504020204" pitchFamily="49" charset="0"/>
              </a:rPr>
              <a:t>this.timerToken</a:t>
            </a:r>
            <a:r>
              <a:rPr lang="en-GB" sz="1200" dirty="0">
                <a:latin typeface="Lucida Console" panose="020B0609040504020204" pitchFamily="49" charset="0"/>
              </a:rPr>
              <a:t>);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 smtClean="0">
                <a:latin typeface="Lucida Console" panose="020B0609040504020204" pitchFamily="49" charset="0"/>
              </a:rPr>
              <a:t>}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window.onload</a:t>
            </a:r>
            <a:r>
              <a:rPr lang="en-GB" sz="1200" dirty="0">
                <a:latin typeface="Lucida Console" panose="020B0609040504020204" pitchFamily="49" charset="0"/>
              </a:rPr>
              <a:t> = () =&gt; {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el = </a:t>
            </a:r>
            <a:r>
              <a:rPr lang="en-GB" sz="1200" dirty="0" err="1">
                <a:latin typeface="Lucida Console" panose="020B0609040504020204" pitchFamily="49" charset="0"/>
              </a:rPr>
              <a:t>document.getElementById</a:t>
            </a:r>
            <a:r>
              <a:rPr lang="en-GB" sz="1200" dirty="0">
                <a:latin typeface="Lucida Console" panose="020B0609040504020204" pitchFamily="49" charset="0"/>
              </a:rPr>
              <a:t>('content');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greeter = new Greeter(el);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 err="1">
                <a:latin typeface="Lucida Console" panose="020B0609040504020204" pitchFamily="49" charset="0"/>
              </a:rPr>
              <a:t>greeter.start</a:t>
            </a:r>
            <a:r>
              <a:rPr lang="en-GB" sz="1200" dirty="0">
                <a:latin typeface="Lucida Console" panose="020B0609040504020204" pitchFamily="49" charset="0"/>
              </a:rPr>
              <a:t>();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24309" y="6207694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 err="1" smtClean="0">
                <a:solidFill>
                  <a:srgbClr val="333399"/>
                </a:solidFill>
                <a:latin typeface="Lucida Console" panose="020B0609040504020204" pitchFamily="49" charset="0"/>
              </a:rPr>
              <a:t>app.ts</a:t>
            </a:r>
            <a:endParaRPr lang="en-GB" sz="14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Rectangle 1030"/>
          <p:cNvSpPr txBox="1">
            <a:spLocks noChangeArrowheads="1"/>
          </p:cNvSpPr>
          <p:nvPr/>
        </p:nvSpPr>
        <p:spPr bwMode="auto">
          <a:xfrm>
            <a:off x="4098175" y="1147405"/>
            <a:ext cx="4935076" cy="997276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266700" indent="-266700"/>
            <a:r>
              <a:rPr lang="en-GB" sz="1800" kern="0" smtClean="0"/>
              <a:t>Example TypeScript code</a:t>
            </a:r>
          </a:p>
          <a:p>
            <a:pPr marL="449263" lvl="1" indent="-182563"/>
            <a:r>
              <a:rPr lang="en-GB" sz="1600" kern="0" smtClean="0"/>
              <a:t>Defines a </a:t>
            </a:r>
            <a:r>
              <a:rPr lang="en-GB" sz="1600" kern="0" smtClean="0">
                <a:latin typeface="Lucida Console" panose="020B0609040504020204" pitchFamily="49" charset="0"/>
              </a:rPr>
              <a:t>Greeter</a:t>
            </a:r>
            <a:r>
              <a:rPr lang="en-GB" sz="1600" kern="0" smtClean="0"/>
              <a:t> class in TypeScript</a:t>
            </a:r>
          </a:p>
          <a:p>
            <a:pPr marL="449263" lvl="1" indent="-182563"/>
            <a:r>
              <a:rPr lang="en-GB" sz="1600" kern="0" smtClean="0"/>
              <a:t>Instantiates </a:t>
            </a:r>
            <a:r>
              <a:rPr lang="en-GB" sz="1600" kern="0" smtClean="0">
                <a:latin typeface="Lucida Console" panose="020B0609040504020204" pitchFamily="49" charset="0"/>
              </a:rPr>
              <a:t>Greeter</a:t>
            </a:r>
            <a:r>
              <a:rPr lang="en-GB" sz="1600" kern="0" smtClean="0"/>
              <a:t> object when page loaded</a:t>
            </a:r>
          </a:p>
        </p:txBody>
      </p:sp>
    </p:spTree>
    <p:extLst>
      <p:ext uri="{BB962C8B-B14F-4D97-AF65-F5344CB8AC3E}">
        <p14:creationId xmlns:p14="http://schemas.microsoft.com/office/powerpoint/2010/main" val="21570701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>
                <a:cs typeface="Times New Roman" pitchFamily="18" charset="0"/>
              </a:rPr>
              <a:t>Transpiling</a:t>
            </a:r>
            <a:r>
              <a:rPr lang="en-GB" dirty="0">
                <a:cs typeface="Times New Roman" pitchFamily="18" charset="0"/>
              </a:rPr>
              <a:t> </a:t>
            </a:r>
            <a:r>
              <a:rPr lang="en-GB" err="1">
                <a:cs typeface="Times New Roman" pitchFamily="18" charset="0"/>
              </a:rPr>
              <a:t>TypeScript</a:t>
            </a:r>
            <a:r>
              <a:rPr lang="en-GB">
                <a:cs typeface="Times New Roman" pitchFamily="18" charset="0"/>
              </a:rPr>
              <a:t> </a:t>
            </a:r>
            <a:r>
              <a:rPr lang="en-GB" smtClean="0">
                <a:cs typeface="Times New Roman" pitchFamily="18" charset="0"/>
              </a:rPr>
              <a:t>Code</a:t>
            </a:r>
            <a:endParaRPr lang="en-GB" dirty="0" smtClean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Compile </a:t>
            </a:r>
            <a:r>
              <a:rPr lang="en-GB" dirty="0" smtClean="0"/>
              <a:t>the </a:t>
            </a:r>
            <a:r>
              <a:rPr lang="en-GB" dirty="0" err="1" smtClean="0"/>
              <a:t>TypeScript</a:t>
            </a:r>
            <a:r>
              <a:rPr lang="en-GB" dirty="0" smtClean="0"/>
              <a:t> code into JavaScript as follows</a:t>
            </a:r>
          </a:p>
          <a:p>
            <a:pPr lvl="1"/>
            <a:r>
              <a:rPr lang="en-GB" dirty="0" smtClean="0"/>
              <a:t>Generates </a:t>
            </a:r>
            <a:r>
              <a:rPr lang="en-GB" dirty="0" smtClean="0">
                <a:latin typeface="Lucida Console" panose="020B0609040504020204" pitchFamily="49" charset="0"/>
              </a:rPr>
              <a:t>app.js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r>
              <a:rPr lang="en-GB" smtClean="0"/>
              <a:t>Generate a source </a:t>
            </a:r>
            <a:r>
              <a:rPr lang="en-GB" dirty="0" smtClean="0"/>
              <a:t>map file as </a:t>
            </a:r>
            <a:r>
              <a:rPr lang="en-GB" dirty="0"/>
              <a:t>follows</a:t>
            </a:r>
          </a:p>
          <a:p>
            <a:pPr lvl="1"/>
            <a:r>
              <a:rPr lang="en-GB" dirty="0" smtClean="0"/>
              <a:t>Generates </a:t>
            </a:r>
            <a:r>
              <a:rPr lang="en-GB" dirty="0" smtClean="0">
                <a:latin typeface="Lucida Console" panose="020B0609040504020204" pitchFamily="49" charset="0"/>
              </a:rPr>
              <a:t>app.map.js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853439" y="2010108"/>
            <a:ext cx="7625543" cy="27764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tsc</a:t>
            </a:r>
            <a:r>
              <a:rPr lang="en-GB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app.ts</a:t>
            </a:r>
            <a:endParaRPr lang="en-GB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853439" y="3627166"/>
            <a:ext cx="7625543" cy="27764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tsc</a:t>
            </a:r>
            <a:r>
              <a:rPr lang="en-GB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--</a:t>
            </a:r>
            <a:r>
              <a:rPr lang="en-GB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sourcemap</a:t>
            </a:r>
            <a:r>
              <a:rPr lang="en-GB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app.ts</a:t>
            </a:r>
            <a:endParaRPr lang="en-GB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398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cs typeface="Times New Roman" pitchFamily="18" charset="0"/>
              </a:rPr>
              <a:t>Generated JavaScript Code</a:t>
            </a:r>
            <a:endParaRPr lang="en-GB" dirty="0" smtClean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Here's the generated JavaScript code</a:t>
            </a:r>
          </a:p>
          <a:p>
            <a:pPr lvl="1"/>
            <a:r>
              <a:rPr lang="en-GB" smtClean="0"/>
              <a:t>We've added the statement at the end, to link the source map file</a:t>
            </a:r>
            <a:endParaRPr lang="en-GB" dirty="0"/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390525" y="2024746"/>
            <a:ext cx="8372475" cy="470186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noAutofit/>
          </a:bodyPr>
          <a:lstStyle/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Greeter = (function () {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function Greeter(element) {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    </a:t>
            </a:r>
            <a:r>
              <a:rPr lang="en-GB" sz="1200" dirty="0" err="1">
                <a:latin typeface="Lucida Console" panose="020B0609040504020204" pitchFamily="49" charset="0"/>
              </a:rPr>
              <a:t>this.element</a:t>
            </a:r>
            <a:r>
              <a:rPr lang="en-GB" sz="1200" dirty="0">
                <a:latin typeface="Lucida Console" panose="020B0609040504020204" pitchFamily="49" charset="0"/>
              </a:rPr>
              <a:t> = element;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    </a:t>
            </a:r>
            <a:r>
              <a:rPr lang="en-GB" sz="1200" dirty="0" err="1">
                <a:latin typeface="Lucida Console" panose="020B0609040504020204" pitchFamily="49" charset="0"/>
              </a:rPr>
              <a:t>this.element.innerHTML</a:t>
            </a:r>
            <a:r>
              <a:rPr lang="en-GB" sz="1200" dirty="0">
                <a:latin typeface="Lucida Console" panose="020B0609040504020204" pitchFamily="49" charset="0"/>
              </a:rPr>
              <a:t> += "The time is: ";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    </a:t>
            </a:r>
            <a:r>
              <a:rPr lang="en-GB" sz="1200" dirty="0" err="1">
                <a:latin typeface="Lucida Console" panose="020B0609040504020204" pitchFamily="49" charset="0"/>
              </a:rPr>
              <a:t>this.span</a:t>
            </a:r>
            <a:r>
              <a:rPr lang="en-GB" sz="1200" dirty="0">
                <a:latin typeface="Lucida Console" panose="020B0609040504020204" pitchFamily="49" charset="0"/>
              </a:rPr>
              <a:t> = </a:t>
            </a:r>
            <a:r>
              <a:rPr lang="en-GB" sz="1200" dirty="0" err="1">
                <a:latin typeface="Lucida Console" panose="020B0609040504020204" pitchFamily="49" charset="0"/>
              </a:rPr>
              <a:t>document.createElement</a:t>
            </a:r>
            <a:r>
              <a:rPr lang="en-GB" sz="1200" dirty="0">
                <a:latin typeface="Lucida Console" panose="020B0609040504020204" pitchFamily="49" charset="0"/>
              </a:rPr>
              <a:t>('span');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    </a:t>
            </a:r>
            <a:r>
              <a:rPr lang="en-GB" sz="1200" dirty="0" err="1">
                <a:latin typeface="Lucida Console" panose="020B0609040504020204" pitchFamily="49" charset="0"/>
              </a:rPr>
              <a:t>this.element.appendChild</a:t>
            </a:r>
            <a:r>
              <a:rPr lang="en-GB" sz="1200" dirty="0">
                <a:latin typeface="Lucida Console" panose="020B0609040504020204" pitchFamily="49" charset="0"/>
              </a:rPr>
              <a:t>(</a:t>
            </a:r>
            <a:r>
              <a:rPr lang="en-GB" sz="1200" dirty="0" err="1">
                <a:latin typeface="Lucida Console" panose="020B0609040504020204" pitchFamily="49" charset="0"/>
              </a:rPr>
              <a:t>this.span</a:t>
            </a:r>
            <a:r>
              <a:rPr lang="en-GB" sz="1200" dirty="0">
                <a:latin typeface="Lucida Console" panose="020B0609040504020204" pitchFamily="49" charset="0"/>
              </a:rPr>
              <a:t>);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    </a:t>
            </a:r>
            <a:r>
              <a:rPr lang="en-GB" sz="1200" dirty="0" err="1">
                <a:latin typeface="Lucida Console" panose="020B0609040504020204" pitchFamily="49" charset="0"/>
              </a:rPr>
              <a:t>this.span.innerText</a:t>
            </a:r>
            <a:r>
              <a:rPr lang="en-GB" sz="1200" dirty="0">
                <a:latin typeface="Lucida Console" panose="020B0609040504020204" pitchFamily="49" charset="0"/>
              </a:rPr>
              <a:t> = new Date().</a:t>
            </a:r>
            <a:r>
              <a:rPr lang="en-GB" sz="1200" dirty="0" err="1">
                <a:latin typeface="Lucida Console" panose="020B0609040504020204" pitchFamily="49" charset="0"/>
              </a:rPr>
              <a:t>toUTCString</a:t>
            </a:r>
            <a:r>
              <a:rPr lang="en-GB" sz="1200" dirty="0">
                <a:latin typeface="Lucida Console" panose="020B0609040504020204" pitchFamily="49" charset="0"/>
              </a:rPr>
              <a:t>();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}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 err="1">
                <a:latin typeface="Lucida Console" panose="020B0609040504020204" pitchFamily="49" charset="0"/>
              </a:rPr>
              <a:t>Greeter.prototype.start</a:t>
            </a:r>
            <a:r>
              <a:rPr lang="en-GB" sz="1200" dirty="0">
                <a:latin typeface="Lucida Console" panose="020B0609040504020204" pitchFamily="49" charset="0"/>
              </a:rPr>
              <a:t> = function () {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    </a:t>
            </a:r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_this = this;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    </a:t>
            </a:r>
            <a:r>
              <a:rPr lang="en-GB" sz="1200" dirty="0" err="1">
                <a:latin typeface="Lucida Console" panose="020B0609040504020204" pitchFamily="49" charset="0"/>
              </a:rPr>
              <a:t>this.timerToken</a:t>
            </a:r>
            <a:r>
              <a:rPr lang="en-GB" sz="1200" dirty="0">
                <a:latin typeface="Lucida Console" panose="020B0609040504020204" pitchFamily="49" charset="0"/>
              </a:rPr>
              <a:t> = </a:t>
            </a:r>
            <a:r>
              <a:rPr lang="en-GB" sz="1200" dirty="0" err="1">
                <a:latin typeface="Lucida Console" panose="020B0609040504020204" pitchFamily="49" charset="0"/>
              </a:rPr>
              <a:t>setInterval</a:t>
            </a:r>
            <a:r>
              <a:rPr lang="en-GB" sz="1200" dirty="0" smtClean="0">
                <a:latin typeface="Lucida Console" panose="020B0609040504020204" pitchFamily="49" charset="0"/>
              </a:rPr>
              <a:t>(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smtClean="0">
                <a:latin typeface="Lucida Console" panose="020B0609040504020204" pitchFamily="49" charset="0"/>
              </a:rPr>
              <a:t>         function </a:t>
            </a:r>
            <a:r>
              <a:rPr lang="en-GB" sz="1200" dirty="0">
                <a:latin typeface="Lucida Console" panose="020B0609040504020204" pitchFamily="49" charset="0"/>
              </a:rPr>
              <a:t>() { return _</a:t>
            </a:r>
            <a:r>
              <a:rPr lang="en-GB" sz="1200" dirty="0" err="1">
                <a:latin typeface="Lucida Console" panose="020B0609040504020204" pitchFamily="49" charset="0"/>
              </a:rPr>
              <a:t>this.span.innerHTML</a:t>
            </a:r>
            <a:r>
              <a:rPr lang="en-GB" sz="1200" dirty="0">
                <a:latin typeface="Lucida Console" panose="020B0609040504020204" pitchFamily="49" charset="0"/>
              </a:rPr>
              <a:t> = new Date().</a:t>
            </a:r>
            <a:r>
              <a:rPr lang="en-GB" sz="1200" dirty="0" err="1">
                <a:latin typeface="Lucida Console" panose="020B0609040504020204" pitchFamily="49" charset="0"/>
              </a:rPr>
              <a:t>toUTCString</a:t>
            </a:r>
            <a:r>
              <a:rPr lang="en-GB" sz="1200" dirty="0">
                <a:latin typeface="Lucida Console" panose="020B0609040504020204" pitchFamily="49" charset="0"/>
              </a:rPr>
              <a:t>(); }, 500);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};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 err="1">
                <a:latin typeface="Lucida Console" panose="020B0609040504020204" pitchFamily="49" charset="0"/>
              </a:rPr>
              <a:t>Greeter.prototype.stop</a:t>
            </a:r>
            <a:r>
              <a:rPr lang="en-GB" sz="1200" dirty="0">
                <a:latin typeface="Lucida Console" panose="020B0609040504020204" pitchFamily="49" charset="0"/>
              </a:rPr>
              <a:t> = function () {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    </a:t>
            </a:r>
            <a:r>
              <a:rPr lang="en-GB" sz="1200" dirty="0" err="1">
                <a:latin typeface="Lucida Console" panose="020B0609040504020204" pitchFamily="49" charset="0"/>
              </a:rPr>
              <a:t>clearTimeout</a:t>
            </a:r>
            <a:r>
              <a:rPr lang="en-GB" sz="1200" dirty="0">
                <a:latin typeface="Lucida Console" panose="020B0609040504020204" pitchFamily="49" charset="0"/>
              </a:rPr>
              <a:t>(</a:t>
            </a:r>
            <a:r>
              <a:rPr lang="en-GB" sz="1200" dirty="0" err="1">
                <a:latin typeface="Lucida Console" panose="020B0609040504020204" pitchFamily="49" charset="0"/>
              </a:rPr>
              <a:t>this.timerToken</a:t>
            </a:r>
            <a:r>
              <a:rPr lang="en-GB" sz="1200" dirty="0">
                <a:latin typeface="Lucida Console" panose="020B0609040504020204" pitchFamily="49" charset="0"/>
              </a:rPr>
              <a:t>);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};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return Greeter;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})();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err="1">
                <a:latin typeface="Lucida Console" panose="020B0609040504020204" pitchFamily="49" charset="0"/>
              </a:rPr>
              <a:t>window.onload</a:t>
            </a:r>
            <a:r>
              <a:rPr lang="en-GB" sz="1200" dirty="0">
                <a:latin typeface="Lucida Console" panose="020B0609040504020204" pitchFamily="49" charset="0"/>
              </a:rPr>
              <a:t> = function () {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el = </a:t>
            </a:r>
            <a:r>
              <a:rPr lang="en-GB" sz="1200" dirty="0" err="1">
                <a:latin typeface="Lucida Console" panose="020B0609040504020204" pitchFamily="49" charset="0"/>
              </a:rPr>
              <a:t>document.getElementById</a:t>
            </a:r>
            <a:r>
              <a:rPr lang="en-GB" sz="1200" dirty="0">
                <a:latin typeface="Lucida Console" panose="020B0609040504020204" pitchFamily="49" charset="0"/>
              </a:rPr>
              <a:t>('content');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 err="1">
                <a:latin typeface="Lucida Console" panose="020B0609040504020204" pitchFamily="49" charset="0"/>
              </a:rPr>
              <a:t>var</a:t>
            </a:r>
            <a:r>
              <a:rPr lang="en-GB" sz="1200" dirty="0">
                <a:latin typeface="Lucida Console" panose="020B0609040504020204" pitchFamily="49" charset="0"/>
              </a:rPr>
              <a:t> greeter = new Greeter(el);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dirty="0" err="1">
                <a:latin typeface="Lucida Console" panose="020B0609040504020204" pitchFamily="49" charset="0"/>
              </a:rPr>
              <a:t>greeter.start</a:t>
            </a:r>
            <a:r>
              <a:rPr lang="en-GB" sz="1200" dirty="0">
                <a:latin typeface="Lucida Console" panose="020B0609040504020204" pitchFamily="49" charset="0"/>
              </a:rPr>
              <a:t>();</a:t>
            </a:r>
          </a:p>
          <a:p>
            <a:pPr defTabSz="739775"/>
            <a:r>
              <a:rPr lang="en-GB" sz="1200" smtClean="0">
                <a:latin typeface="Lucida Console" panose="020B0609040504020204" pitchFamily="49" charset="0"/>
              </a:rPr>
              <a:t>};</a:t>
            </a:r>
          </a:p>
          <a:p>
            <a:pPr defTabSz="739775"/>
            <a:r>
              <a:rPr lang="en-GB" sz="1200" b="1">
                <a:solidFill>
                  <a:srgbClr val="FF0000"/>
                </a:solidFill>
                <a:latin typeface="Lucida Console" panose="020B0609040504020204" pitchFamily="49" charset="0"/>
              </a:rPr>
              <a:t>//# </a:t>
            </a:r>
            <a:r>
              <a:rPr lang="en-GB" sz="1200" b="1" smtClean="0">
                <a:solidFill>
                  <a:srgbClr val="FF0000"/>
                </a:solidFill>
                <a:latin typeface="Lucida Console" panose="020B0609040504020204" pitchFamily="49" charset="0"/>
              </a:rPr>
              <a:t>sourceMappingURL=app.js.map</a:t>
            </a:r>
            <a:endParaRPr lang="en-GB" sz="1200" b="1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89246" y="6416282"/>
            <a:ext cx="247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333399"/>
                </a:solidFill>
                <a:latin typeface="Lucida Console" panose="020B0609040504020204" pitchFamily="49" charset="0"/>
              </a:rPr>
              <a:t>Generated app.js file</a:t>
            </a:r>
            <a:endParaRPr lang="en-GB" sz="14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90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cs typeface="Times New Roman" pitchFamily="18" charset="0"/>
              </a:rPr>
              <a:t>Generated Source Map File</a:t>
            </a:r>
            <a:endParaRPr lang="en-GB" dirty="0" smtClean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Here's the generated </a:t>
            </a:r>
            <a:r>
              <a:rPr lang="en-GB"/>
              <a:t>source map </a:t>
            </a:r>
            <a:r>
              <a:rPr lang="en-GB" smtClean="0"/>
              <a:t>file</a:t>
            </a:r>
            <a:endParaRPr lang="en-GB"/>
          </a:p>
          <a:p>
            <a:pPr lvl="1"/>
            <a:r>
              <a:rPr lang="en-GB"/>
              <a:t>Allows you to put breakpoints in your TS code while running it in the browser (even though the code has been transpiled to JS!)</a:t>
            </a:r>
          </a:p>
          <a:p>
            <a:endParaRPr lang="en-GB" dirty="0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390525" y="2345357"/>
            <a:ext cx="8372475" cy="157030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{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smtClean="0">
                <a:latin typeface="Lucida Console" panose="020B0609040504020204" pitchFamily="49" charset="0"/>
              </a:rPr>
              <a:t> "</a:t>
            </a:r>
            <a:r>
              <a:rPr lang="en-GB" sz="1200" dirty="0">
                <a:latin typeface="Lucida Console" panose="020B0609040504020204" pitchFamily="49" charset="0"/>
              </a:rPr>
              <a:t>version</a:t>
            </a:r>
            <a:r>
              <a:rPr lang="en-GB" sz="1200" dirty="0" smtClean="0">
                <a:latin typeface="Lucida Console" panose="020B0609040504020204" pitchFamily="49" charset="0"/>
              </a:rPr>
              <a:t>": 3,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smtClean="0">
                <a:latin typeface="Lucida Console" panose="020B0609040504020204" pitchFamily="49" charset="0"/>
              </a:rPr>
              <a:t> "</a:t>
            </a:r>
            <a:r>
              <a:rPr lang="en-GB" sz="1200" dirty="0">
                <a:latin typeface="Lucida Console" panose="020B0609040504020204" pitchFamily="49" charset="0"/>
              </a:rPr>
              <a:t>file</a:t>
            </a:r>
            <a:r>
              <a:rPr lang="en-GB" sz="1200" dirty="0" smtClean="0">
                <a:latin typeface="Lucida Console" panose="020B0609040504020204" pitchFamily="49" charset="0"/>
              </a:rPr>
              <a:t>": "</a:t>
            </a:r>
            <a:r>
              <a:rPr lang="en-GB" sz="1200" dirty="0">
                <a:latin typeface="Lucida Console" panose="020B0609040504020204" pitchFamily="49" charset="0"/>
              </a:rPr>
              <a:t>app.js</a:t>
            </a:r>
            <a:r>
              <a:rPr lang="en-GB" sz="1200" dirty="0" smtClean="0">
                <a:latin typeface="Lucida Console" panose="020B0609040504020204" pitchFamily="49" charset="0"/>
              </a:rPr>
              <a:t>",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</a:t>
            </a:r>
            <a:r>
              <a:rPr lang="en-GB" sz="1200" dirty="0" smtClean="0">
                <a:latin typeface="Lucida Console" panose="020B0609040504020204" pitchFamily="49" charset="0"/>
              </a:rPr>
              <a:t> "</a:t>
            </a:r>
            <a:r>
              <a:rPr lang="en-GB" sz="1200" dirty="0" err="1">
                <a:latin typeface="Lucida Console" panose="020B0609040504020204" pitchFamily="49" charset="0"/>
              </a:rPr>
              <a:t>sourceRoot</a:t>
            </a:r>
            <a:r>
              <a:rPr lang="en-GB" sz="1200" dirty="0" smtClean="0">
                <a:latin typeface="Lucida Console" panose="020B0609040504020204" pitchFamily="49" charset="0"/>
              </a:rPr>
              <a:t>": "",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"</a:t>
            </a:r>
            <a:r>
              <a:rPr lang="en-GB" sz="1200" dirty="0">
                <a:latin typeface="Lucida Console" panose="020B0609040504020204" pitchFamily="49" charset="0"/>
              </a:rPr>
              <a:t>sources</a:t>
            </a:r>
            <a:r>
              <a:rPr lang="en-GB" sz="1200" dirty="0" smtClean="0">
                <a:latin typeface="Lucida Console" panose="020B0609040504020204" pitchFamily="49" charset="0"/>
              </a:rPr>
              <a:t>": ["</a:t>
            </a:r>
            <a:r>
              <a:rPr lang="en-GB" sz="1200" dirty="0" err="1">
                <a:latin typeface="Lucida Console" panose="020B0609040504020204" pitchFamily="49" charset="0"/>
              </a:rPr>
              <a:t>app.ts</a:t>
            </a:r>
            <a:r>
              <a:rPr lang="en-GB" sz="1200" dirty="0" smtClean="0">
                <a:latin typeface="Lucida Console" panose="020B0609040504020204" pitchFamily="49" charset="0"/>
              </a:rPr>
              <a:t>"],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"</a:t>
            </a:r>
            <a:r>
              <a:rPr lang="en-GB" sz="1200" dirty="0">
                <a:latin typeface="Lucida Console" panose="020B0609040504020204" pitchFamily="49" charset="0"/>
              </a:rPr>
              <a:t>names</a:t>
            </a:r>
            <a:r>
              <a:rPr lang="en-GB" sz="1200" dirty="0" smtClean="0">
                <a:latin typeface="Lucida Console" panose="020B0609040504020204" pitchFamily="49" charset="0"/>
              </a:rPr>
              <a:t>": ["</a:t>
            </a:r>
            <a:r>
              <a:rPr lang="en-GB" sz="1200" dirty="0">
                <a:latin typeface="Lucida Console" panose="020B0609040504020204" pitchFamily="49" charset="0"/>
              </a:rPr>
              <a:t>Greeter","Greeter.constructor","Greeter.start","</a:t>
            </a:r>
            <a:r>
              <a:rPr lang="en-GB" sz="1200" dirty="0" err="1">
                <a:latin typeface="Lucida Console" panose="020B0609040504020204" pitchFamily="49" charset="0"/>
              </a:rPr>
              <a:t>Greeter.stop</a:t>
            </a:r>
            <a:r>
              <a:rPr lang="en-GB" sz="1200" dirty="0" smtClean="0">
                <a:latin typeface="Lucida Console" panose="020B0609040504020204" pitchFamily="49" charset="0"/>
              </a:rPr>
              <a:t>"],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"</a:t>
            </a:r>
            <a:r>
              <a:rPr lang="en-GB" sz="1200" dirty="0">
                <a:latin typeface="Lucida Console" panose="020B0609040504020204" pitchFamily="49" charset="0"/>
              </a:rPr>
              <a:t>mappings</a:t>
            </a:r>
            <a:r>
              <a:rPr lang="en-GB" sz="1200" dirty="0" smtClean="0">
                <a:latin typeface="Lucida Console" panose="020B0609040504020204" pitchFamily="49" charset="0"/>
              </a:rPr>
              <a:t>": "… … …"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}</a:t>
            </a:r>
            <a:endParaRPr lang="en-GB" sz="1200" dirty="0">
              <a:latin typeface="Lucida Console" panose="020B060904050402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53229" y="3620273"/>
            <a:ext cx="2909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>
                <a:solidFill>
                  <a:srgbClr val="333399"/>
                </a:solidFill>
                <a:latin typeface="Lucida Console" panose="020B0609040504020204" pitchFamily="49" charset="0"/>
              </a:rPr>
              <a:t>Generated </a:t>
            </a:r>
            <a:r>
              <a:rPr lang="en-GB" sz="1400" b="1" dirty="0" err="1" smtClean="0">
                <a:solidFill>
                  <a:srgbClr val="333399"/>
                </a:solidFill>
                <a:latin typeface="Lucida Console" panose="020B0609040504020204" pitchFamily="49" charset="0"/>
              </a:rPr>
              <a:t>app.js.map</a:t>
            </a:r>
            <a:r>
              <a:rPr lang="en-GB" sz="1400" b="1" dirty="0" smtClean="0">
                <a:solidFill>
                  <a:srgbClr val="333399"/>
                </a:solidFill>
                <a:latin typeface="Lucida Console" panose="020B0609040504020204" pitchFamily="49" charset="0"/>
              </a:rPr>
              <a:t> file</a:t>
            </a:r>
            <a:endParaRPr lang="en-GB" sz="14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584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30772" y="303649"/>
            <a:ext cx="8549837" cy="693737"/>
          </a:xfrm>
        </p:spPr>
        <p:txBody>
          <a:bodyPr/>
          <a:lstStyle/>
          <a:p>
            <a:pPr eaLnBrk="1" hangingPunct="1"/>
            <a:r>
              <a:rPr lang="en-GB" dirty="0" smtClean="0"/>
              <a:t>The Limitations of JavaScript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58800" y="1360950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GB" kern="0" smtClean="0"/>
              <a:t>JavaScript is used extensively today, but it has several inherent issues</a:t>
            </a:r>
          </a:p>
          <a:p>
            <a:pPr lvl="1"/>
            <a:r>
              <a:rPr lang="en-GB" kern="0" smtClean="0">
                <a:latin typeface="+mj-lt"/>
              </a:rPr>
              <a:t>Because it's a dynamically-typed language</a:t>
            </a:r>
          </a:p>
          <a:p>
            <a:pPr lvl="1"/>
            <a:endParaRPr lang="en-GB" kern="0" smtClean="0">
              <a:latin typeface="Lucida Console" panose="020B0609040504020204" pitchFamily="49" charset="0"/>
            </a:endParaRPr>
          </a:p>
          <a:p>
            <a:r>
              <a:rPr lang="en-GB" kern="0" smtClean="0">
                <a:latin typeface="+mj-lt"/>
              </a:rPr>
              <a:t>Issues with JavaScript as a dynamically-typed language</a:t>
            </a:r>
          </a:p>
          <a:p>
            <a:pPr lvl="1"/>
            <a:r>
              <a:rPr lang="en-GB" kern="0" smtClean="0">
                <a:latin typeface="+mj-lt"/>
              </a:rPr>
              <a:t>No compile-time help, so you hit the bugs at runtime</a:t>
            </a:r>
          </a:p>
          <a:p>
            <a:pPr lvl="1"/>
            <a:r>
              <a:rPr lang="en-GB" kern="0" smtClean="0">
                <a:latin typeface="+mj-lt"/>
              </a:rPr>
              <a:t>Limited IntelliSense</a:t>
            </a:r>
          </a:p>
          <a:p>
            <a:pPr lvl="1"/>
            <a:r>
              <a:rPr lang="en-GB" kern="0" smtClean="0">
                <a:latin typeface="+mj-lt"/>
              </a:rPr>
              <a:t>Limited tool support for refactoring</a:t>
            </a:r>
          </a:p>
          <a:p>
            <a:pPr lvl="1"/>
            <a:endParaRPr lang="en-GB" kern="0" dirty="0">
              <a:latin typeface="+mj-lt"/>
            </a:endParaRPr>
          </a:p>
        </p:txBody>
      </p: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8877966" y="6498883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2145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HTML pages reference the </a:t>
            </a:r>
            <a:r>
              <a:rPr lang="en-GB" smtClean="0">
                <a:latin typeface="Lucida Console" panose="020B0609040504020204" pitchFamily="49" charset="0"/>
              </a:rPr>
              <a:t>.js</a:t>
            </a:r>
            <a:r>
              <a:rPr lang="en-GB" smtClean="0"/>
              <a:t> </a:t>
            </a:r>
            <a:r>
              <a:rPr lang="en-GB" dirty="0"/>
              <a:t>file, </a:t>
            </a:r>
            <a:r>
              <a:rPr lang="en-GB"/>
              <a:t>not </a:t>
            </a:r>
            <a:r>
              <a:rPr lang="en-GB" smtClean="0"/>
              <a:t>the </a:t>
            </a:r>
            <a:r>
              <a:rPr lang="en-GB" dirty="0">
                <a:latin typeface="Lucida Console" panose="020B0609040504020204" pitchFamily="49" charset="0"/>
                <a:cs typeface="Lao UI" panose="020B0502040204020203" pitchFamily="34" charset="0"/>
              </a:rPr>
              <a:t>.</a:t>
            </a:r>
            <a:r>
              <a:rPr lang="en-GB" dirty="0" err="1">
                <a:latin typeface="Lucida Console" panose="020B0609040504020204" pitchFamily="49" charset="0"/>
                <a:cs typeface="Lao UI" panose="020B0502040204020203" pitchFamily="34" charset="0"/>
              </a:rPr>
              <a:t>ts</a:t>
            </a:r>
            <a:r>
              <a:rPr lang="en-GB" dirty="0"/>
              <a:t> file </a:t>
            </a:r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Referencing Script </a:t>
            </a:r>
            <a:r>
              <a:rPr lang="en-GB" smtClean="0"/>
              <a:t>from an HTML </a:t>
            </a:r>
            <a:r>
              <a:rPr lang="en-GB" dirty="0" smtClean="0"/>
              <a:t>Page</a:t>
            </a:r>
            <a:endParaRPr lang="en-GB" dirty="0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390524" y="1700999"/>
            <a:ext cx="8372475" cy="2862964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  <a:extLst/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&lt;!DOCTYPE html&gt;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&lt;html </a:t>
            </a:r>
            <a:r>
              <a:rPr lang="en-GB" sz="1200" dirty="0" err="1">
                <a:latin typeface="Lucida Console" panose="020B0609040504020204" pitchFamily="49" charset="0"/>
              </a:rPr>
              <a:t>lang</a:t>
            </a:r>
            <a:r>
              <a:rPr lang="en-GB" sz="1200" dirty="0">
                <a:latin typeface="Lucida Console" panose="020B0609040504020204" pitchFamily="49" charset="0"/>
              </a:rPr>
              <a:t>="</a:t>
            </a:r>
            <a:r>
              <a:rPr lang="en-GB" sz="1200" dirty="0" err="1">
                <a:latin typeface="Lucida Console" panose="020B0609040504020204" pitchFamily="49" charset="0"/>
              </a:rPr>
              <a:t>en</a:t>
            </a:r>
            <a:r>
              <a:rPr lang="en-GB" sz="1200" dirty="0">
                <a:latin typeface="Lucida Console" panose="020B0609040504020204" pitchFamily="49" charset="0"/>
              </a:rPr>
              <a:t>"&gt;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&lt;head&gt;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&lt;meta charset="utf-8" /&gt;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&lt;title&gt;</a:t>
            </a:r>
            <a:r>
              <a:rPr lang="en-GB" sz="1200" dirty="0" err="1">
                <a:latin typeface="Lucida Console" panose="020B0609040504020204" pitchFamily="49" charset="0"/>
              </a:rPr>
              <a:t>TypeScript</a:t>
            </a:r>
            <a:r>
              <a:rPr lang="en-GB" sz="1200" dirty="0">
                <a:latin typeface="Lucida Console" panose="020B0609040504020204" pitchFamily="49" charset="0"/>
              </a:rPr>
              <a:t> HTML App&lt;/title&gt;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&lt;link </a:t>
            </a:r>
            <a:r>
              <a:rPr lang="en-GB" sz="1200" dirty="0" err="1">
                <a:latin typeface="Lucida Console" panose="020B0609040504020204" pitchFamily="49" charset="0"/>
              </a:rPr>
              <a:t>rel</a:t>
            </a:r>
            <a:r>
              <a:rPr lang="en-GB" sz="1200" dirty="0">
                <a:latin typeface="Lucida Console" panose="020B0609040504020204" pitchFamily="49" charset="0"/>
              </a:rPr>
              <a:t>="stylesheet" </a:t>
            </a:r>
            <a:r>
              <a:rPr lang="en-GB" sz="1200" dirty="0" err="1">
                <a:latin typeface="Lucida Console" panose="020B0609040504020204" pitchFamily="49" charset="0"/>
              </a:rPr>
              <a:t>href</a:t>
            </a:r>
            <a:r>
              <a:rPr lang="en-GB" sz="1200" dirty="0">
                <a:latin typeface="Lucida Console" panose="020B0609040504020204" pitchFamily="49" charset="0"/>
              </a:rPr>
              <a:t>="app.css" type="text/</a:t>
            </a:r>
            <a:r>
              <a:rPr lang="en-GB" sz="1200" dirty="0" err="1">
                <a:latin typeface="Lucida Console" panose="020B0609040504020204" pitchFamily="49" charset="0"/>
              </a:rPr>
              <a:t>css</a:t>
            </a:r>
            <a:r>
              <a:rPr lang="en-GB" sz="1200" dirty="0">
                <a:latin typeface="Lucida Console" panose="020B0609040504020204" pitchFamily="49" charset="0"/>
              </a:rPr>
              <a:t>" /&gt;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&lt;script </a:t>
            </a:r>
            <a:r>
              <a:rPr lang="en-GB" sz="12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src</a:t>
            </a:r>
            <a:r>
              <a:rPr lang="en-GB" sz="1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="app.js"&gt;&lt;/script&gt;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&lt;/head&gt;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&lt;body&gt;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&lt;h1&gt;</a:t>
            </a:r>
            <a:r>
              <a:rPr lang="en-GB" sz="1200" dirty="0" err="1">
                <a:latin typeface="Lucida Console" panose="020B0609040504020204" pitchFamily="49" charset="0"/>
              </a:rPr>
              <a:t>TypeScript</a:t>
            </a:r>
            <a:r>
              <a:rPr lang="en-GB" sz="1200" dirty="0">
                <a:latin typeface="Lucida Console" panose="020B0609040504020204" pitchFamily="49" charset="0"/>
              </a:rPr>
              <a:t> HTML App&lt;/h1&gt;</a:t>
            </a:r>
          </a:p>
          <a:p>
            <a:pPr defTabSz="739775"/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    &lt;div id="content"&gt;&lt;/div&gt;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&lt;/body&gt;</a:t>
            </a: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&lt;/html&gt;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88291" y="4243687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333399"/>
                </a:solidFill>
                <a:latin typeface="Lucida Console" panose="020B0609040504020204" pitchFamily="49" charset="0"/>
              </a:rPr>
              <a:t>index.html</a:t>
            </a:r>
            <a:endParaRPr lang="en-GB" sz="14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75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This is what the HTML page looks like in the browser</a:t>
            </a:r>
            <a:endParaRPr lang="en-GB" dirty="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Viewing the HTML Page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719278"/>
            <a:ext cx="700087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55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the browser, press F12 to open Development Tools</a:t>
            </a:r>
          </a:p>
          <a:p>
            <a:pPr lvl="1"/>
            <a:r>
              <a:rPr lang="en-GB" dirty="0" smtClean="0"/>
              <a:t>Set  breakpoints in the </a:t>
            </a:r>
            <a:r>
              <a:rPr lang="en-GB" dirty="0" err="1" smtClean="0"/>
              <a:t>TypeScript</a:t>
            </a:r>
            <a:r>
              <a:rPr lang="en-GB" dirty="0" smtClean="0"/>
              <a:t> code</a:t>
            </a:r>
          </a:p>
          <a:p>
            <a:pPr lvl="1"/>
            <a:r>
              <a:rPr lang="en-GB" dirty="0" smtClean="0"/>
              <a:t>Step through the </a:t>
            </a:r>
            <a:r>
              <a:rPr lang="en-GB" dirty="0" err="1" smtClean="0"/>
              <a:t>TypeScript</a:t>
            </a:r>
            <a:r>
              <a:rPr lang="en-GB" dirty="0" smtClean="0"/>
              <a:t> code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Debugging </a:t>
            </a:r>
            <a:r>
              <a:rPr lang="en-GB" dirty="0" err="1" smtClean="0"/>
              <a:t>TypeScript</a:t>
            </a:r>
            <a:r>
              <a:rPr lang="en-GB" dirty="0" smtClean="0"/>
              <a:t> Code in the Browser</a:t>
            </a:r>
            <a:endParaRPr lang="en-GB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431" y="2416087"/>
            <a:ext cx="6757851" cy="424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3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lang="en-GB" smtClean="0">
                <a:cs typeface="Times New Roman" pitchFamily="18" charset="0"/>
              </a:rPr>
              <a:t>Additional Techniques (1 of 2)</a:t>
            </a:r>
            <a:endParaRPr lang="en-GB" dirty="0">
              <a:cs typeface="Times New Roman" pitchFamily="18" charset="0"/>
            </a:endParaRPr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You </a:t>
            </a:r>
            <a:r>
              <a:rPr lang="en-GB" dirty="0" smtClean="0"/>
              <a:t>can start the </a:t>
            </a:r>
            <a:r>
              <a:rPr lang="en-GB" dirty="0" err="1" smtClean="0"/>
              <a:t>TypeScript</a:t>
            </a:r>
            <a:r>
              <a:rPr lang="en-GB" dirty="0" smtClean="0"/>
              <a:t> </a:t>
            </a:r>
            <a:r>
              <a:rPr lang="en-GB" dirty="0" err="1" smtClean="0"/>
              <a:t>transpiler</a:t>
            </a:r>
            <a:r>
              <a:rPr lang="en-GB" dirty="0" smtClean="0"/>
              <a:t> in watch mode, via the </a:t>
            </a:r>
            <a:r>
              <a:rPr lang="en-GB" dirty="0" smtClean="0">
                <a:latin typeface="Lucida Console" panose="020B0609040504020204" pitchFamily="49" charset="0"/>
              </a:rPr>
              <a:t>-w</a:t>
            </a:r>
            <a:r>
              <a:rPr lang="en-GB" dirty="0" smtClean="0"/>
              <a:t> option</a:t>
            </a:r>
          </a:p>
          <a:p>
            <a:pPr lvl="1"/>
            <a:r>
              <a:rPr lang="en-GB" dirty="0" smtClean="0"/>
              <a:t>Whenever </a:t>
            </a:r>
            <a:r>
              <a:rPr lang="en-GB" dirty="0"/>
              <a:t>you modify and save your </a:t>
            </a:r>
            <a:r>
              <a:rPr lang="en-GB" dirty="0" err="1" smtClean="0"/>
              <a:t>TypeScript</a:t>
            </a:r>
            <a:r>
              <a:rPr lang="en-GB" dirty="0" smtClean="0"/>
              <a:t> code, it's automatically </a:t>
            </a:r>
            <a:r>
              <a:rPr lang="en-GB" dirty="0" err="1"/>
              <a:t>transpiled</a:t>
            </a:r>
            <a:r>
              <a:rPr lang="en-GB" dirty="0"/>
              <a:t> </a:t>
            </a:r>
            <a:r>
              <a:rPr lang="en-GB" dirty="0" smtClean="0"/>
              <a:t>into JavaScript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853439" y="2711039"/>
            <a:ext cx="7625543" cy="27764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tsc</a:t>
            </a:r>
            <a:r>
              <a:rPr lang="en-GB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GB" sz="12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-w *.</a:t>
            </a:r>
            <a:r>
              <a:rPr lang="en-GB" sz="12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ts</a:t>
            </a:r>
            <a:endParaRPr lang="en-GB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77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lang="en-GB" dirty="0">
                <a:cs typeface="Times New Roman" pitchFamily="18" charset="0"/>
              </a:rPr>
              <a:t>Additional Techniques </a:t>
            </a:r>
            <a:r>
              <a:rPr lang="en-GB" dirty="0" smtClean="0">
                <a:cs typeface="Times New Roman" pitchFamily="18" charset="0"/>
              </a:rPr>
              <a:t>(2 </a:t>
            </a:r>
            <a:r>
              <a:rPr lang="en-GB" dirty="0">
                <a:cs typeface="Times New Roman" pitchFamily="18" charset="0"/>
              </a:rPr>
              <a:t>of 2)</a:t>
            </a:r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 can define default </a:t>
            </a:r>
            <a:r>
              <a:rPr lang="en-GB" dirty="0" err="1" smtClean="0"/>
              <a:t>config</a:t>
            </a:r>
            <a:r>
              <a:rPr lang="en-GB" dirty="0" smtClean="0"/>
              <a:t> options for the TS compiler</a:t>
            </a:r>
          </a:p>
          <a:p>
            <a:pPr lvl="2"/>
            <a:endParaRPr lang="en-GB" dirty="0" smtClean="0"/>
          </a:p>
          <a:p>
            <a:pPr lvl="1"/>
            <a:r>
              <a:rPr lang="en-GB" dirty="0" smtClean="0"/>
              <a:t>Define </a:t>
            </a:r>
            <a:r>
              <a:rPr lang="en-GB" dirty="0" err="1" smtClean="0">
                <a:latin typeface="Lucida Console" panose="020B0609040504020204" pitchFamily="49" charset="0"/>
              </a:rPr>
              <a:t>tsconfig.json</a:t>
            </a:r>
            <a:r>
              <a:rPr lang="en-GB" dirty="0" smtClean="0"/>
              <a:t> file (e.g. in project root folder)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Run </a:t>
            </a:r>
            <a:r>
              <a:rPr lang="en-GB" dirty="0" err="1" smtClean="0">
                <a:latin typeface="Lucida Console" panose="020B0609040504020204" pitchFamily="49" charset="0"/>
              </a:rPr>
              <a:t>tsc</a:t>
            </a:r>
            <a:r>
              <a:rPr lang="en-GB" dirty="0" smtClean="0"/>
              <a:t> without any filenames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r>
              <a:rPr lang="en-GB" dirty="0" smtClean="0"/>
              <a:t>For full details, see:</a:t>
            </a:r>
          </a:p>
          <a:p>
            <a:pPr lvl="1"/>
            <a:r>
              <a:rPr lang="en-GB" dirty="0"/>
              <a:t>http://</a:t>
            </a:r>
            <a:r>
              <a:rPr lang="en-GB" dirty="0" smtClean="0"/>
              <a:t>www.typescriptlang.org</a:t>
            </a:r>
            <a:endParaRPr lang="en-GB" dirty="0" smtClean="0"/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819150" y="2316356"/>
            <a:ext cx="7659832" cy="157030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{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"</a:t>
            </a:r>
            <a:r>
              <a:rPr lang="en-GB" sz="1200" dirty="0">
                <a:latin typeface="Lucida Console" panose="020B0609040504020204" pitchFamily="49" charset="0"/>
              </a:rPr>
              <a:t>version": "</a:t>
            </a:r>
            <a:r>
              <a:rPr lang="en-GB" sz="1200" dirty="0" smtClean="0">
                <a:latin typeface="Lucida Console" panose="020B0609040504020204" pitchFamily="49" charset="0"/>
              </a:rPr>
              <a:t>1.8.10",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"</a:t>
            </a:r>
            <a:r>
              <a:rPr lang="en-GB" sz="1200" dirty="0" err="1">
                <a:latin typeface="Lucida Console" panose="020B0609040504020204" pitchFamily="49" charset="0"/>
              </a:rPr>
              <a:t>compilerOptions</a:t>
            </a:r>
            <a:r>
              <a:rPr lang="en-GB" sz="1200" dirty="0">
                <a:latin typeface="Lucida Console" panose="020B0609040504020204" pitchFamily="49" charset="0"/>
              </a:rPr>
              <a:t>": {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 "</a:t>
            </a:r>
            <a:r>
              <a:rPr lang="en-GB" sz="1200" dirty="0">
                <a:latin typeface="Lucida Console" panose="020B0609040504020204" pitchFamily="49" charset="0"/>
              </a:rPr>
              <a:t>target": </a:t>
            </a:r>
            <a:r>
              <a:rPr lang="en-GB" sz="1200" dirty="0" smtClean="0">
                <a:latin typeface="Lucida Console" panose="020B0609040504020204" pitchFamily="49" charset="0"/>
              </a:rPr>
              <a:t> "es6",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 "</a:t>
            </a:r>
            <a:r>
              <a:rPr lang="en-GB" sz="1200" dirty="0" err="1">
                <a:latin typeface="Lucida Console" panose="020B0609040504020204" pitchFamily="49" charset="0"/>
              </a:rPr>
              <a:t>rootDir</a:t>
            </a:r>
            <a:r>
              <a:rPr lang="en-GB" sz="1200" dirty="0">
                <a:latin typeface="Lucida Console" panose="020B0609040504020204" pitchFamily="49" charset="0"/>
              </a:rPr>
              <a:t>": ".",</a:t>
            </a: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   "</a:t>
            </a:r>
            <a:r>
              <a:rPr lang="en-GB" sz="1200" dirty="0" err="1">
                <a:latin typeface="Lucida Console" panose="020B0609040504020204" pitchFamily="49" charset="0"/>
              </a:rPr>
              <a:t>outDir</a:t>
            </a:r>
            <a:r>
              <a:rPr lang="en-GB" sz="1200" dirty="0">
                <a:latin typeface="Lucida Console" panose="020B0609040504020204" pitchFamily="49" charset="0"/>
              </a:rPr>
              <a:t>": </a:t>
            </a:r>
            <a:r>
              <a:rPr lang="en-GB" sz="1200" dirty="0" smtClean="0">
                <a:latin typeface="Lucida Console" panose="020B0609040504020204" pitchFamily="49" charset="0"/>
              </a:rPr>
              <a:t> "./</a:t>
            </a:r>
            <a:r>
              <a:rPr lang="en-GB" sz="1200" dirty="0" err="1" smtClean="0">
                <a:latin typeface="Lucida Console" panose="020B0609040504020204" pitchFamily="49" charset="0"/>
              </a:rPr>
              <a:t>jsfolder</a:t>
            </a:r>
            <a:r>
              <a:rPr lang="en-GB" sz="1200" dirty="0" smtClean="0">
                <a:latin typeface="Lucida Console" panose="020B0609040504020204" pitchFamily="49" charset="0"/>
              </a:rPr>
              <a:t>"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 smtClean="0">
                <a:latin typeface="Lucida Console" panose="020B0609040504020204" pitchFamily="49" charset="0"/>
              </a:rPr>
              <a:t>  }</a:t>
            </a:r>
            <a:endParaRPr lang="en-GB" sz="1200" dirty="0">
              <a:latin typeface="Lucida Console" panose="020B0609040504020204" pitchFamily="49" charset="0"/>
            </a:endParaRPr>
          </a:p>
          <a:p>
            <a:pPr defTabSz="739775"/>
            <a:r>
              <a:rPr lang="en-GB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853438" y="4492249"/>
            <a:ext cx="7625543" cy="27764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tsc</a:t>
            </a:r>
            <a:endParaRPr lang="en-GB" sz="12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77260" y="3578882"/>
            <a:ext cx="1601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dirty="0" err="1" smtClean="0">
                <a:solidFill>
                  <a:srgbClr val="333399"/>
                </a:solidFill>
                <a:latin typeface="Lucida Console" panose="020B0609040504020204" pitchFamily="49" charset="0"/>
              </a:rPr>
              <a:t>tsconfig.json</a:t>
            </a:r>
            <a:endParaRPr lang="en-GB" sz="1400" b="1" dirty="0">
              <a:solidFill>
                <a:srgbClr val="333399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021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714375" y="6226175"/>
            <a:ext cx="18589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125788" y="6226175"/>
            <a:ext cx="2892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cs typeface="Times New Roman" pitchFamily="18" charset="0"/>
              </a:rPr>
              <a:t>Summary</a:t>
            </a:r>
            <a:endParaRPr lang="en-GB" dirty="0" smtClean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In this chapter we've presented a high-level overview of </a:t>
            </a:r>
            <a:r>
              <a:rPr lang="en-GB" dirty="0" err="1" smtClean="0"/>
              <a:t>TypeScript</a:t>
            </a:r>
            <a:r>
              <a:rPr lang="en-GB" dirty="0" smtClean="0"/>
              <a:t> applications</a:t>
            </a:r>
          </a:p>
          <a:p>
            <a:pPr lvl="1" eaLnBrk="1" hangingPunct="1"/>
            <a:r>
              <a:rPr lang="en-GB" dirty="0" smtClean="0"/>
              <a:t>Defining </a:t>
            </a:r>
            <a:r>
              <a:rPr lang="en-GB" dirty="0" err="1" smtClean="0"/>
              <a:t>TypeScript</a:t>
            </a:r>
            <a:r>
              <a:rPr lang="en-GB" dirty="0" smtClean="0"/>
              <a:t> files</a:t>
            </a:r>
          </a:p>
          <a:p>
            <a:pPr lvl="1" eaLnBrk="1" hangingPunct="1"/>
            <a:r>
              <a:rPr lang="en-GB" dirty="0" err="1" smtClean="0"/>
              <a:t>Transpilation</a:t>
            </a:r>
            <a:r>
              <a:rPr lang="en-GB" dirty="0" smtClean="0"/>
              <a:t> into JavaScript</a:t>
            </a:r>
          </a:p>
          <a:p>
            <a:pPr lvl="1" eaLnBrk="1" hangingPunct="1"/>
            <a:r>
              <a:rPr lang="en-GB" dirty="0" smtClean="0"/>
              <a:t>Referencing script files in HTML pages</a:t>
            </a:r>
          </a:p>
          <a:p>
            <a:pPr lvl="1" eaLnBrk="1" hangingPunct="1"/>
            <a:endParaRPr lang="en-GB" dirty="0" smtClean="0"/>
          </a:p>
          <a:p>
            <a:pPr eaLnBrk="1" hangingPunct="1"/>
            <a:r>
              <a:rPr lang="en-GB" dirty="0" err="1" smtClean="0"/>
              <a:t>TypeScript</a:t>
            </a:r>
            <a:r>
              <a:rPr lang="en-GB" dirty="0" smtClean="0"/>
              <a:t> Tutorials</a:t>
            </a:r>
          </a:p>
          <a:p>
            <a:pPr lvl="1" eaLnBrk="1" hangingPunct="1"/>
            <a:r>
              <a:rPr lang="en-GB" dirty="0"/>
              <a:t>http://www.typescriptlang.org</a:t>
            </a:r>
          </a:p>
          <a:p>
            <a:pPr lvl="1"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92571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Any Questions?</a:t>
            </a:r>
            <a:endParaRPr lang="en-GB" dirty="0" smtClean="0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1349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GB" kern="0" dirty="0" smtClean="0"/>
              <a:t>Using a statically-typed language addresses the issues listed on the previous slide</a:t>
            </a:r>
          </a:p>
          <a:p>
            <a:pPr lvl="1"/>
            <a:endParaRPr lang="en-GB" kern="0" dirty="0" smtClean="0"/>
          </a:p>
          <a:p>
            <a:r>
              <a:rPr lang="en-GB" kern="0" dirty="0" smtClean="0"/>
              <a:t>Currently there are more than a hundred languages that compile to JavaScript - see: </a:t>
            </a:r>
          </a:p>
          <a:p>
            <a:pPr lvl="1"/>
            <a:r>
              <a:rPr lang="en-GB" kern="0" dirty="0" smtClean="0"/>
              <a:t>https://github.com/jashkenas/coffeescript/wiki/List-of-languages-that-compile-to-JS</a:t>
            </a:r>
          </a:p>
          <a:p>
            <a:pPr lvl="1"/>
            <a:endParaRPr lang="en-GB" kern="0" dirty="0" smtClean="0"/>
          </a:p>
          <a:p>
            <a:r>
              <a:rPr lang="en-GB" kern="0" dirty="0" smtClean="0"/>
              <a:t>The most popular of these languages are:</a:t>
            </a:r>
          </a:p>
          <a:p>
            <a:pPr lvl="1"/>
            <a:r>
              <a:rPr lang="en-GB" kern="0" dirty="0" err="1" smtClean="0"/>
              <a:t>TypeScript</a:t>
            </a:r>
            <a:r>
              <a:rPr lang="en-GB" kern="0" dirty="0" smtClean="0"/>
              <a:t>	 http://www.typescriptlang.org/</a:t>
            </a:r>
          </a:p>
          <a:p>
            <a:pPr lvl="1"/>
            <a:r>
              <a:rPr lang="en-GB" kern="0" dirty="0" err="1" smtClean="0"/>
              <a:t>CoffeeScript</a:t>
            </a:r>
            <a:r>
              <a:rPr lang="en-GB" kern="0" dirty="0" smtClean="0"/>
              <a:t>	 http://coffeescript.org/</a:t>
            </a:r>
          </a:p>
          <a:p>
            <a:pPr lvl="1"/>
            <a:r>
              <a:rPr lang="en-GB" kern="0" dirty="0" smtClean="0"/>
              <a:t>Dart		 https://www.dartlang.org/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r>
              <a:rPr lang="en-GB" dirty="0" smtClean="0"/>
              <a:t>The Role of Statically-Typed Languages</a:t>
            </a:r>
          </a:p>
        </p:txBody>
      </p:sp>
    </p:spTree>
    <p:extLst>
      <p:ext uri="{BB962C8B-B14F-4D97-AF65-F5344CB8AC3E}">
        <p14:creationId xmlns:p14="http://schemas.microsoft.com/office/powerpoint/2010/main" val="18238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GB" kern="0" dirty="0" err="1" smtClean="0"/>
              <a:t>TypeScript</a:t>
            </a:r>
            <a:r>
              <a:rPr lang="en-GB" kern="0" dirty="0" smtClean="0"/>
              <a:t> follows the ECMAScript (ES) 6 standards</a:t>
            </a:r>
          </a:p>
          <a:p>
            <a:pPr lvl="1"/>
            <a:r>
              <a:rPr lang="en-GB" kern="0" dirty="0" smtClean="0"/>
              <a:t>See http://es6-features.org/</a:t>
            </a:r>
          </a:p>
          <a:p>
            <a:pPr lvl="1"/>
            <a:endParaRPr lang="en-GB" kern="0" dirty="0" smtClean="0"/>
          </a:p>
          <a:p>
            <a:r>
              <a:rPr lang="en-GB" kern="0" dirty="0" err="1" smtClean="0"/>
              <a:t>TypeScript</a:t>
            </a:r>
            <a:r>
              <a:rPr lang="en-GB" kern="0" dirty="0" smtClean="0"/>
              <a:t> also adds:</a:t>
            </a:r>
          </a:p>
          <a:p>
            <a:pPr lvl="1"/>
            <a:r>
              <a:rPr lang="en-GB" kern="0" dirty="0" smtClean="0"/>
              <a:t>Types</a:t>
            </a:r>
          </a:p>
          <a:p>
            <a:pPr lvl="1"/>
            <a:r>
              <a:rPr lang="en-GB" kern="0" dirty="0" smtClean="0"/>
              <a:t>Interfaces</a:t>
            </a:r>
          </a:p>
          <a:p>
            <a:pPr lvl="1"/>
            <a:r>
              <a:rPr lang="en-GB" kern="0" dirty="0" smtClean="0"/>
              <a:t>Decorators (similar to annotations in Java, and attributes in .NET)</a:t>
            </a:r>
          </a:p>
          <a:p>
            <a:pPr lvl="1"/>
            <a:r>
              <a:rPr lang="en-GB" kern="0" dirty="0" smtClean="0"/>
              <a:t>Class member variables (i.e. fields)</a:t>
            </a:r>
          </a:p>
          <a:p>
            <a:pPr lvl="1"/>
            <a:r>
              <a:rPr lang="en-GB" kern="0" dirty="0" smtClean="0"/>
              <a:t>Generics</a:t>
            </a:r>
          </a:p>
          <a:p>
            <a:pPr lvl="1"/>
            <a:r>
              <a:rPr lang="en-GB" kern="0" dirty="0" smtClean="0"/>
              <a:t>public/private keywords</a:t>
            </a:r>
          </a:p>
          <a:p>
            <a:pPr lvl="1"/>
            <a:endParaRPr lang="en-GB" kern="0" dirty="0" smtClean="0"/>
          </a:p>
          <a:p>
            <a:r>
              <a:rPr lang="en-GB" kern="0" dirty="0" smtClean="0"/>
              <a:t>Note on terminology…</a:t>
            </a:r>
          </a:p>
          <a:p>
            <a:pPr lvl="1"/>
            <a:r>
              <a:rPr lang="en-GB" kern="0" dirty="0" smtClean="0"/>
              <a:t>ES6 is now officially called ES2015 in the standards documentation</a:t>
            </a:r>
            <a:endParaRPr lang="en-GB" kern="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pPr eaLnBrk="1" hangingPunct="1"/>
            <a:r>
              <a:rPr lang="en-GB" dirty="0" err="1" smtClean="0"/>
              <a:t>TypeScript</a:t>
            </a:r>
            <a:r>
              <a:rPr lang="en-GB" dirty="0" smtClean="0"/>
              <a:t> vs. ECMAScript 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580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•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GB" kern="0" smtClean="0"/>
              <a:t>The Angular framework and all the online examples are written in TypeScript</a:t>
            </a:r>
          </a:p>
          <a:p>
            <a:pPr lvl="1"/>
            <a:r>
              <a:rPr lang="en-GB" kern="0" smtClean="0"/>
              <a:t>So it's the natural choice for your own code that uses TypeScript</a:t>
            </a:r>
          </a:p>
          <a:p>
            <a:pPr lvl="1"/>
            <a:r>
              <a:rPr lang="en-GB" kern="0" smtClean="0"/>
              <a:t>We'll write TypeScript and transpile it into JavaScript</a:t>
            </a:r>
          </a:p>
          <a:p>
            <a:pPr lvl="1"/>
            <a:endParaRPr lang="en-GB" kern="0" smtClean="0"/>
          </a:p>
          <a:p>
            <a:r>
              <a:rPr lang="en-GB" kern="0" smtClean="0"/>
              <a:t>Angular is bundled with type definitions files</a:t>
            </a:r>
          </a:p>
          <a:p>
            <a:pPr lvl="1"/>
            <a:r>
              <a:rPr lang="en-GB" kern="0" smtClean="0"/>
              <a:t>So IDEs can perform type checking and offer context-sensitive help</a:t>
            </a:r>
          </a:p>
          <a:p>
            <a:pPr lvl="1"/>
            <a:endParaRPr lang="en-GB" kern="0" smtClean="0"/>
          </a:p>
          <a:p>
            <a:r>
              <a:rPr lang="en-GB" kern="0" smtClean="0"/>
              <a:t>There is very good IDE support for TypeScript and Angular</a:t>
            </a:r>
          </a:p>
          <a:p>
            <a:pPr lvl="1"/>
            <a:r>
              <a:rPr lang="en-GB" kern="0" smtClean="0"/>
              <a:t>E.g. Visual Studio 2015 allows you to create TypeScript projects</a:t>
            </a:r>
          </a:p>
          <a:p>
            <a:pPr lvl="1"/>
            <a:endParaRPr lang="en-GB" kern="0" smtClean="0"/>
          </a:p>
          <a:p>
            <a:pPr lvl="1"/>
            <a:endParaRPr lang="en-GB" kern="0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pPr eaLnBrk="1" hangingPunct="1"/>
            <a:r>
              <a:rPr lang="en-GB" dirty="0" smtClean="0"/>
              <a:t>Using </a:t>
            </a:r>
            <a:r>
              <a:rPr lang="en-GB" dirty="0" err="1" smtClean="0"/>
              <a:t>TypeScript</a:t>
            </a:r>
            <a:r>
              <a:rPr lang="en-GB" dirty="0" smtClean="0"/>
              <a:t> for Angular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24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TypeScript</a:t>
            </a:r>
          </a:p>
        </p:txBody>
      </p:sp>
      <p:pic>
        <p:nvPicPr>
          <p:cNvPr id="9218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676400"/>
            <a:ext cx="6781800" cy="4113213"/>
          </a:xfrm>
        </p:spPr>
      </p:pic>
      <p:sp>
        <p:nvSpPr>
          <p:cNvPr id="9220" name="TextBox 5"/>
          <p:cNvSpPr txBox="1">
            <a:spLocks noChangeArrowheads="1"/>
          </p:cNvSpPr>
          <p:nvPr/>
        </p:nvSpPr>
        <p:spPr bwMode="auto">
          <a:xfrm>
            <a:off x="381000" y="6096000"/>
            <a:ext cx="8053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E" altLang="en-US" sz="2800"/>
              <a:t>TypeScript is transpiled (compiled) into JavaScript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>
          <a:xfrm>
            <a:off x="406400" y="-138112"/>
            <a:ext cx="7793037" cy="1143000"/>
          </a:xfrm>
        </p:spPr>
        <p:txBody>
          <a:bodyPr/>
          <a:lstStyle/>
          <a:p>
            <a:r>
              <a:rPr lang="en-IE" altLang="en-US" dirty="0" err="1"/>
              <a:t>TypeScript</a:t>
            </a:r>
            <a:endParaRPr lang="en-IE" altLang="en-US" dirty="0"/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sz="2800" dirty="0"/>
              <a:t>JavaScript – Dynamic language</a:t>
            </a:r>
          </a:p>
          <a:p>
            <a:r>
              <a:rPr lang="en-IE" altLang="en-US" sz="2800" dirty="0"/>
              <a:t>Typescript – more static approach</a:t>
            </a:r>
          </a:p>
          <a:p>
            <a:pPr lvl="1"/>
            <a:r>
              <a:rPr lang="en-IE" altLang="en-US" sz="2400" dirty="0"/>
              <a:t>A lot of people define static </a:t>
            </a:r>
            <a:r>
              <a:rPr lang="en-IE" altLang="en-US" sz="2400" b="1" dirty="0"/>
              <a:t>typing</a:t>
            </a:r>
            <a:r>
              <a:rPr lang="en-IE" altLang="en-US" sz="2400" dirty="0"/>
              <a:t> and </a:t>
            </a:r>
            <a:r>
              <a:rPr lang="en-IE" altLang="en-US" sz="2400" b="1" dirty="0"/>
              <a:t>dynamic typing</a:t>
            </a:r>
            <a:r>
              <a:rPr lang="en-IE" altLang="en-US" sz="2400" dirty="0"/>
              <a:t> with respect to the point at which the variable types are checked.</a:t>
            </a:r>
          </a:p>
          <a:p>
            <a:pPr lvl="1"/>
            <a:r>
              <a:rPr lang="en-IE" altLang="en-US" sz="2400" dirty="0"/>
              <a:t>Using this analogy, </a:t>
            </a:r>
            <a:r>
              <a:rPr lang="en-IE" altLang="en-US" sz="2400" b="1" dirty="0">
                <a:solidFill>
                  <a:srgbClr val="FF0000"/>
                </a:solidFill>
              </a:rPr>
              <a:t>static typed languages </a:t>
            </a:r>
            <a:r>
              <a:rPr lang="en-IE" altLang="en-US" sz="2400" dirty="0"/>
              <a:t>are those in which </a:t>
            </a:r>
            <a:r>
              <a:rPr lang="en-IE" altLang="en-US" sz="2400" b="1" dirty="0">
                <a:solidFill>
                  <a:srgbClr val="FF0000"/>
                </a:solidFill>
              </a:rPr>
              <a:t>type checking </a:t>
            </a:r>
            <a:r>
              <a:rPr lang="en-IE" altLang="en-US" sz="2400" dirty="0"/>
              <a:t>is done at </a:t>
            </a:r>
            <a:r>
              <a:rPr lang="en-IE" altLang="en-US" sz="2400" b="1" dirty="0">
                <a:solidFill>
                  <a:srgbClr val="FF0000"/>
                </a:solidFill>
              </a:rPr>
              <a:t>compile-time</a:t>
            </a:r>
            <a:r>
              <a:rPr lang="en-IE" altLang="en-US" sz="2400" b="1" dirty="0">
                <a:solidFill>
                  <a:srgbClr val="2616FC"/>
                </a:solidFill>
              </a:rPr>
              <a:t>,</a:t>
            </a:r>
            <a:r>
              <a:rPr lang="en-IE" altLang="en-US" sz="2400" dirty="0"/>
              <a:t> whereas </a:t>
            </a:r>
            <a:r>
              <a:rPr lang="en-IE" altLang="en-US" sz="2400" b="1" dirty="0">
                <a:solidFill>
                  <a:srgbClr val="00B050"/>
                </a:solidFill>
              </a:rPr>
              <a:t>dynamic typed </a:t>
            </a:r>
            <a:r>
              <a:rPr lang="en-IE" altLang="en-US" sz="2400" dirty="0"/>
              <a:t>languages are those in which </a:t>
            </a:r>
            <a:r>
              <a:rPr lang="en-IE" altLang="en-US" sz="2400" b="1" dirty="0">
                <a:solidFill>
                  <a:srgbClr val="00B050"/>
                </a:solidFill>
              </a:rPr>
              <a:t>type checking </a:t>
            </a:r>
            <a:r>
              <a:rPr lang="en-IE" altLang="en-US" sz="2400" dirty="0"/>
              <a:t>is done at </a:t>
            </a:r>
            <a:r>
              <a:rPr lang="en-IE" altLang="en-US" sz="2400" b="1" dirty="0">
                <a:solidFill>
                  <a:srgbClr val="00B050"/>
                </a:solidFill>
              </a:rPr>
              <a:t>run-time.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TypeScript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sz="2800"/>
              <a:t>Transpilers transpile one language into an other language</a:t>
            </a:r>
          </a:p>
        </p:txBody>
      </p:sp>
      <p:pic>
        <p:nvPicPr>
          <p:cNvPr id="1331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7410450" cy="4224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21132</TotalTime>
  <Words>1689</Words>
  <Application>Microsoft Office PowerPoint</Application>
  <PresentationFormat>On-screen Show (4:3)</PresentationFormat>
  <Paragraphs>324</Paragraphs>
  <Slides>36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Arial Narrow</vt:lpstr>
      <vt:lpstr>Calibri</vt:lpstr>
      <vt:lpstr>Consolas</vt:lpstr>
      <vt:lpstr>Lao UI</vt:lpstr>
      <vt:lpstr>Lucida Console</vt:lpstr>
      <vt:lpstr>Tahoma</vt:lpstr>
      <vt:lpstr>Times New Roman</vt:lpstr>
      <vt:lpstr>Wingdings</vt:lpstr>
      <vt:lpstr>1_Blends</vt:lpstr>
      <vt:lpstr>Degree in Computing Year 3  Rich Web Applications</vt:lpstr>
      <vt:lpstr>This Week</vt:lpstr>
      <vt:lpstr>The Limitations of JavaScript</vt:lpstr>
      <vt:lpstr>The Role of Statically-Typed Languages</vt:lpstr>
      <vt:lpstr>TypeScript vs. ECMAScript 6</vt:lpstr>
      <vt:lpstr>Using TypeScript for Angular Development</vt:lpstr>
      <vt:lpstr>TypeScript</vt:lpstr>
      <vt:lpstr>TypeScript</vt:lpstr>
      <vt:lpstr>TypeScript</vt:lpstr>
      <vt:lpstr>Overview of Transpilation</vt:lpstr>
      <vt:lpstr>Using the Online TypeScript Playground</vt:lpstr>
      <vt:lpstr>Writing Typescript</vt:lpstr>
      <vt:lpstr>Writing Typescript</vt:lpstr>
      <vt:lpstr>Writing Typescript</vt:lpstr>
      <vt:lpstr>TypeScript for Eclipse</vt:lpstr>
      <vt:lpstr>Writing Typescript using Command Line</vt:lpstr>
      <vt:lpstr>Writing Typescript using Command Line</vt:lpstr>
      <vt:lpstr>What is Node.js</vt:lpstr>
      <vt:lpstr>What is NPM</vt:lpstr>
      <vt:lpstr>Writing Typescript using Command Line</vt:lpstr>
      <vt:lpstr>Mac Book Users</vt:lpstr>
      <vt:lpstr>TypeScript Benefits</vt:lpstr>
      <vt:lpstr>2. Creating TypeScript Apps</vt:lpstr>
      <vt:lpstr>Overview</vt:lpstr>
      <vt:lpstr>Downloading the TypeScript Transpiler</vt:lpstr>
      <vt:lpstr>Implementing TypeScript Code</vt:lpstr>
      <vt:lpstr>Transpiling TypeScript Code</vt:lpstr>
      <vt:lpstr>Generated JavaScript Code</vt:lpstr>
      <vt:lpstr>Generated Source Map File</vt:lpstr>
      <vt:lpstr>Referencing Script from an HTML Page</vt:lpstr>
      <vt:lpstr>Viewing the HTML Page</vt:lpstr>
      <vt:lpstr>Debugging TypeScript Code in the Browser</vt:lpstr>
      <vt:lpstr>Additional Techniques (1 of 2)</vt:lpstr>
      <vt:lpstr>Additional Techniques (2 of 2)</vt:lpstr>
      <vt:lpstr>Summary</vt:lpstr>
      <vt:lpstr>Any Questions?</vt:lpstr>
    </vt:vector>
  </TitlesOfParts>
  <Company>Olsen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XML</dc:title>
  <dc:creator>Andy Olsen</dc:creator>
  <cp:lastModifiedBy>Liam McMahon</cp:lastModifiedBy>
  <cp:revision>545</cp:revision>
  <dcterms:created xsi:type="dcterms:W3CDTF">2002-05-03T12:27:39Z</dcterms:created>
  <dcterms:modified xsi:type="dcterms:W3CDTF">2017-09-19T10:53:25Z</dcterms:modified>
</cp:coreProperties>
</file>