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2"/>
  </p:notesMasterIdLst>
  <p:handoutMasterIdLst>
    <p:handoutMasterId r:id="rId33"/>
  </p:handoutMasterIdLst>
  <p:sldIdLst>
    <p:sldId id="256" r:id="rId2"/>
    <p:sldId id="531" r:id="rId3"/>
    <p:sldId id="562" r:id="rId4"/>
    <p:sldId id="532" r:id="rId5"/>
    <p:sldId id="629" r:id="rId6"/>
    <p:sldId id="676" r:id="rId7"/>
    <p:sldId id="675" r:id="rId8"/>
    <p:sldId id="673" r:id="rId9"/>
    <p:sldId id="674" r:id="rId10"/>
    <p:sldId id="677" r:id="rId11"/>
    <p:sldId id="678" r:id="rId12"/>
    <p:sldId id="693" r:id="rId13"/>
    <p:sldId id="663" r:id="rId14"/>
    <p:sldId id="667" r:id="rId15"/>
    <p:sldId id="679" r:id="rId16"/>
    <p:sldId id="680" r:id="rId17"/>
    <p:sldId id="664" r:id="rId18"/>
    <p:sldId id="681" r:id="rId19"/>
    <p:sldId id="665" r:id="rId20"/>
    <p:sldId id="682" r:id="rId21"/>
    <p:sldId id="684" r:id="rId22"/>
    <p:sldId id="685" r:id="rId23"/>
    <p:sldId id="686" r:id="rId24"/>
    <p:sldId id="687" r:id="rId25"/>
    <p:sldId id="688" r:id="rId26"/>
    <p:sldId id="692" r:id="rId27"/>
    <p:sldId id="689" r:id="rId28"/>
    <p:sldId id="690" r:id="rId29"/>
    <p:sldId id="691" r:id="rId30"/>
    <p:sldId id="694" r:id="rId31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3399"/>
    <a:srgbClr val="FF9933"/>
    <a:srgbClr val="FFFF66"/>
    <a:srgbClr val="003366"/>
    <a:srgbClr val="FFFF99"/>
    <a:srgbClr val="FFFF4F"/>
    <a:srgbClr val="66CCFF"/>
    <a:srgbClr val="99FF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4601" autoAdjust="0"/>
  </p:normalViewPr>
  <p:slideViewPr>
    <p:cSldViewPr snapToGrid="0" showGuides="1">
      <p:cViewPr varScale="1">
        <p:scale>
          <a:sx n="108" d="100"/>
          <a:sy n="108" d="100"/>
        </p:scale>
        <p:origin x="228" y="102"/>
      </p:cViewPr>
      <p:guideLst>
        <p:guide orient="horz" pos="794"/>
        <p:guide pos="28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896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08" y="9215135"/>
            <a:ext cx="1422975" cy="112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5640" y="9131967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Appendix B  </a:t>
            </a:r>
            <a:r>
              <a:rPr lang="en-GB" sz="1000" i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· </a:t>
            </a:r>
            <a:r>
              <a:rPr lang="en-GB" sz="10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 Page </a:t>
            </a:r>
            <a:fld id="{F9CC5804-0C81-4EE8-A47A-CDA75E103C34}" type="slidenum"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pPr algn="ctr"/>
              <a:t>‹#›</a:t>
            </a:fld>
            <a:endParaRPr lang="en-GB" sz="1000" b="0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5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  <a:endParaRPr lang="en-GB" dirty="0"/>
          </a:p>
        </p:txBody>
      </p:sp>
      <p:sp>
        <p:nvSpPr>
          <p:cNvPr id="245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40" y="9207403"/>
            <a:ext cx="1422975" cy="1120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45640" y="9131967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Appendix B  </a:t>
            </a:r>
            <a:r>
              <a:rPr lang="en-GB" sz="1000" i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· </a:t>
            </a:r>
            <a:r>
              <a:rPr lang="en-GB" sz="10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 Page </a:t>
            </a:r>
            <a:fld id="{F9CC5804-0C81-4EE8-A47A-CDA75E103C34}" type="slidenum"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pPr algn="ctr"/>
              <a:t>‹#›</a:t>
            </a:fld>
            <a:endParaRPr lang="en-GB" sz="1000" b="0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57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Method_(computer_programming)&amp;action=edit&amp;section=10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ethod_(computer_programming)#cite_note-6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mvp.com/learning-es6-block-level-scoping-let-cons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0279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475930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73698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533103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57558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669153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885119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Lambda expression is a function without a name</a:t>
            </a:r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68797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514074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518825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90470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33727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067072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441390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830645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663985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275840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419673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300581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787181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Static methods</a:t>
            </a:r>
            <a:r>
              <a:rPr lang="en-IE" dirty="0"/>
              <a:t>[</a:t>
            </a:r>
            <a:r>
              <a:rPr lang="en-IE" dirty="0">
                <a:hlinkClick r:id="rId3" tooltip="Edit section: Static methods"/>
              </a:rPr>
              <a:t>edit</a:t>
            </a:r>
            <a:r>
              <a:rPr lang="en-IE" dirty="0"/>
              <a:t>]</a:t>
            </a:r>
            <a:endParaRPr lang="en-IE" b="1" dirty="0"/>
          </a:p>
          <a:p>
            <a:r>
              <a:rPr lang="en-IE" dirty="0"/>
              <a:t>Static methods are meant to be relevant to all the instances of a class rather than to any specific instance. They are similar to static variables in that sense. An example would be a static method to sum the values of all the variables of every instance of a class. For example, if there were a Product class it might have a static method to compute the average price of all products.</a:t>
            </a:r>
          </a:p>
          <a:p>
            <a:r>
              <a:rPr lang="en-IE" dirty="0"/>
              <a:t>In Java, a commonly used static method is:</a:t>
            </a:r>
          </a:p>
          <a:p>
            <a:r>
              <a:rPr lang="en-IE" dirty="0" err="1"/>
              <a:t>Math.max</a:t>
            </a:r>
            <a:r>
              <a:rPr lang="en-IE" dirty="0"/>
              <a:t>(double a, double b) </a:t>
            </a:r>
            <a:r>
              <a:rPr lang="en-IE" dirty="0"/>
              <a:t>This static method has no owning object and does not run on an instance. It receives all information from its arguments.</a:t>
            </a:r>
            <a:r>
              <a:rPr lang="en-IE" baseline="30000" dirty="0">
                <a:hlinkClick r:id="rId4"/>
              </a:rPr>
              <a:t>[6]</a:t>
            </a:r>
            <a:endParaRPr lang="en-IE" dirty="0"/>
          </a:p>
          <a:p>
            <a:r>
              <a:rPr lang="en-IE" dirty="0"/>
              <a:t>A static method can be invoked even if no instances of the class exist yet</a:t>
            </a:r>
          </a:p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1348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51065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20704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hlinkClick r:id="rId3"/>
              </a:rPr>
              <a:t>http://www.benmvp.com/learning-es6-block-level-scoping-let-const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IE" dirty="0"/>
              <a:t>Variables declared via </a:t>
            </a:r>
            <a:r>
              <a:rPr lang="en-IE" dirty="0"/>
              <a:t>let</a:t>
            </a:r>
            <a:r>
              <a:rPr lang="en-IE" dirty="0"/>
              <a:t> are not available outside of the block in which they are declared. 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59727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797420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59519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41474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Getting Started with </a:t>
            </a:r>
            <a:r>
              <a:rPr lang="en-GB" dirty="0" err="1" smtClean="0"/>
              <a:t>TypeScript</a:t>
            </a:r>
            <a:r>
              <a:rPr lang="en-GB" dirty="0" smtClean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06088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4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352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1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912" y="3381207"/>
            <a:ext cx="8094095" cy="1360488"/>
          </a:xfrm>
        </p:spPr>
        <p:txBody>
          <a:bodyPr/>
          <a:lstStyle/>
          <a:p>
            <a:pPr algn="ctr" eaLnBrk="1" hangingPunct="1"/>
            <a:r>
              <a:rPr lang="en-IE" altLang="en-US" b="1" dirty="0">
                <a:cs typeface="Times New Roman" panose="02020603050405020304" pitchFamily="18" charset="0"/>
              </a:rPr>
              <a:t>Degree in Computing Year </a:t>
            </a:r>
            <a:r>
              <a:rPr lang="en-IE" altLang="en-US" b="1" dirty="0" smtClean="0">
                <a:cs typeface="Times New Roman" panose="02020603050405020304" pitchFamily="18" charset="0"/>
              </a:rPr>
              <a:t>3</a:t>
            </a:r>
            <a:r>
              <a:rPr lang="en-IE" altLang="en-US" b="1" dirty="0">
                <a:cs typeface="Times New Roman" panose="02020603050405020304" pitchFamily="18" charset="0"/>
              </a:rPr>
              <a:t/>
            </a:r>
            <a:br>
              <a:rPr lang="en-IE" altLang="en-US" b="1" dirty="0">
                <a:cs typeface="Times New Roman" panose="02020603050405020304" pitchFamily="18" charset="0"/>
              </a:rPr>
            </a:br>
            <a:r>
              <a:rPr lang="en-IE" altLang="en-US" b="1" dirty="0">
                <a:cs typeface="Times New Roman" panose="02020603050405020304" pitchFamily="18" charset="0"/>
              </a:rPr>
              <a:t>Rich Web </a:t>
            </a:r>
            <a:r>
              <a:rPr lang="en-IE" altLang="en-US" b="1" dirty="0" smtClean="0">
                <a:cs typeface="Times New Roman" panose="02020603050405020304" pitchFamily="18" charset="0"/>
              </a:rPr>
              <a:t>Applications</a:t>
            </a:r>
            <a:br>
              <a:rPr lang="en-IE" altLang="en-US" b="1" dirty="0" smtClean="0">
                <a:cs typeface="Times New Roman" panose="02020603050405020304" pitchFamily="18" charset="0"/>
              </a:rPr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Getting Started with</a:t>
            </a:r>
            <a:br>
              <a:rPr lang="en-GB" b="1" dirty="0" smtClean="0"/>
            </a:br>
            <a:r>
              <a:rPr lang="en-GB" b="1" dirty="0" err="1" smtClean="0"/>
              <a:t>TypeScript</a:t>
            </a:r>
            <a:r>
              <a:rPr lang="en-GB" b="1" dirty="0" smtClean="0"/>
              <a:t> Syntax</a:t>
            </a:r>
            <a:br>
              <a:rPr lang="en-GB" b="1" dirty="0" smtClean="0"/>
            </a:br>
            <a:r>
              <a:rPr lang="en-GB" b="1" dirty="0" smtClean="0"/>
              <a:t>Lecture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TS supports arrays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the type of the elements followed by </a:t>
            </a:r>
            <a:r>
              <a:rPr lang="en-GB" dirty="0" smtClean="0">
                <a:latin typeface="Lucida Console" panose="020B0609040504020204" pitchFamily="49" charset="0"/>
              </a:rPr>
              <a:t>[]</a:t>
            </a:r>
          </a:p>
          <a:p>
            <a:pPr lvl="1"/>
            <a:r>
              <a:rPr lang="en-GB" dirty="0" smtClean="0"/>
              <a:t>Or use the generic </a:t>
            </a:r>
            <a:r>
              <a:rPr lang="en-GB" dirty="0"/>
              <a:t>array type, </a:t>
            </a:r>
            <a:r>
              <a:rPr lang="en-GB" dirty="0">
                <a:latin typeface="Lucida Console" panose="020B0609040504020204" pitchFamily="49" charset="0"/>
              </a:rPr>
              <a:t>Array&lt;</a:t>
            </a:r>
            <a:r>
              <a:rPr lang="en-GB" dirty="0" err="1">
                <a:latin typeface="Lucida Console" panose="020B0609040504020204" pitchFamily="49" charset="0"/>
              </a:rPr>
              <a:t>elemType</a:t>
            </a:r>
            <a:r>
              <a:rPr lang="en-GB" dirty="0" smtClean="0">
                <a:latin typeface="Lucida Console" panose="020B0609040504020204" pitchFamily="49" charset="0"/>
              </a:rPr>
              <a:t>&gt;</a:t>
            </a:r>
          </a:p>
          <a:p>
            <a:pPr lvl="1"/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latin typeface="Lucida Console" panose="020B0609040504020204" pitchFamily="49" charset="0"/>
            </a:endParaRPr>
          </a:p>
          <a:p>
            <a:pPr marL="57150" indent="0"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r>
              <a:rPr lang="en-GB" dirty="0"/>
              <a:t>TS </a:t>
            </a:r>
            <a:r>
              <a:rPr lang="en-GB" dirty="0" smtClean="0"/>
              <a:t>also supports tuples</a:t>
            </a:r>
            <a:endParaRPr lang="en-GB" dirty="0"/>
          </a:p>
          <a:p>
            <a:pPr lvl="1"/>
            <a:r>
              <a:rPr lang="en-GB" dirty="0" smtClean="0"/>
              <a:t>Effectively an array of mixed types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and Tuples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95323" y="2483445"/>
            <a:ext cx="3183950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a1: number[] = [</a:t>
            </a:r>
            <a:r>
              <a:rPr lang="en-GB" sz="1200" dirty="0" smtClean="0">
                <a:latin typeface="Lucida Console" panose="020B0609040504020204" pitchFamily="49" charset="0"/>
              </a:rPr>
              <a:t>1,2,3</a:t>
            </a:r>
            <a:r>
              <a:rPr lang="en-GB" sz="1200" dirty="0">
                <a:latin typeface="Lucida Console" panose="020B0609040504020204" pitchFamily="49" charset="0"/>
              </a:rPr>
              <a:t>];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a2: Array&lt;number&gt; = [</a:t>
            </a:r>
            <a:r>
              <a:rPr lang="en-GB" sz="1200" dirty="0" smtClean="0">
                <a:latin typeface="Lucida Console" panose="020B0609040504020204" pitchFamily="49" charset="0"/>
              </a:rPr>
              <a:t>4,5,6</a:t>
            </a:r>
            <a:r>
              <a:rPr lang="en-GB" sz="1200" dirty="0">
                <a:latin typeface="Lucida Console" panose="020B0609040504020204" pitchFamily="49" charset="0"/>
              </a:rPr>
              <a:t>];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043216" y="2483445"/>
            <a:ext cx="2491181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a1 = [</a:t>
            </a:r>
            <a:r>
              <a:rPr lang="en-GB" sz="1200" dirty="0" smtClean="0">
                <a:latin typeface="Lucida Console" panose="020B0609040504020204" pitchFamily="49" charset="0"/>
              </a:rPr>
              <a:t>1,2,3</a:t>
            </a:r>
            <a:r>
              <a:rPr lang="en-GB" sz="1200" dirty="0">
                <a:latin typeface="Lucida Console" panose="020B0609040504020204" pitchFamily="49" charset="0"/>
              </a:rPr>
              <a:t>];</a:t>
            </a: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a2 = [</a:t>
            </a:r>
            <a:r>
              <a:rPr lang="en-GB" sz="1200" dirty="0" smtClean="0">
                <a:latin typeface="Lucida Console" panose="020B0609040504020204" pitchFamily="49" charset="0"/>
              </a:rPr>
              <a:t>4,5,6</a:t>
            </a:r>
            <a:r>
              <a:rPr lang="en-GB" sz="1200" dirty="0">
                <a:latin typeface="Lucida Console" panose="020B0609040504020204" pitchFamily="49" charset="0"/>
              </a:rPr>
              <a:t>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324" y="3056491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TypeScript</a:t>
            </a:r>
            <a:r>
              <a:rPr lang="en-GB" dirty="0" smtClean="0">
                <a:solidFill>
                  <a:srgbClr val="FF0000"/>
                </a:solidFill>
              </a:rPr>
              <a:t>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3217" y="3056491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JavaScript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100960" y="2438371"/>
            <a:ext cx="1814946" cy="67354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Transpiles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 to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95322" y="4954287"/>
            <a:ext cx="3183950" cy="120097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: [number, string];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 = [3, 'December']; 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day: number =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[0];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month: string =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[1]; 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043215" y="4954287"/>
            <a:ext cx="2491181" cy="8316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 = [3, 'December'];</a:t>
            </a: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day =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[0];</a:t>
            </a: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month =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[1];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323" y="6270750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TypeScript</a:t>
            </a:r>
            <a:r>
              <a:rPr lang="en-GB" dirty="0" smtClean="0">
                <a:solidFill>
                  <a:srgbClr val="FF0000"/>
                </a:solidFill>
              </a:rPr>
              <a:t>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3216" y="5910520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JavaScript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100959" y="5278545"/>
            <a:ext cx="1814946" cy="67354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Transpiles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33025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TS supports </a:t>
            </a:r>
            <a:r>
              <a:rPr lang="en-GB" dirty="0" err="1" smtClean="0"/>
              <a:t>enums</a:t>
            </a:r>
            <a:endParaRPr lang="en-GB" dirty="0" smtClean="0"/>
          </a:p>
          <a:p>
            <a:pPr lvl="1"/>
            <a:r>
              <a:rPr lang="en-GB" dirty="0" smtClean="0"/>
              <a:t>Allows you to use friendly names for numeric constants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r>
              <a:rPr lang="en-GB" dirty="0" err="1" smtClean="0"/>
              <a:t>Transpiles</a:t>
            </a:r>
            <a:r>
              <a:rPr lang="en-GB" dirty="0" smtClean="0"/>
              <a:t> to rather interesting JavaScript - discuss!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latin typeface="Lucida Console" panose="020B0609040504020204" pitchFamily="49" charset="0"/>
            </a:endParaRPr>
          </a:p>
          <a:p>
            <a:pPr marL="57150" indent="0">
              <a:buNone/>
            </a:pPr>
            <a:endParaRPr lang="en-GB" dirty="0" smtClean="0">
              <a:latin typeface="Lucida Console" panose="020B06090405040202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Enums</a:t>
            </a:r>
            <a:endParaRPr lang="en-GB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95323" y="2580430"/>
            <a:ext cx="2588204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enum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Colour {R=1</a:t>
            </a:r>
            <a:r>
              <a:rPr lang="en-GB" sz="1200" dirty="0">
                <a:latin typeface="Lucida Console" panose="020B0609040504020204" pitchFamily="49" charset="0"/>
              </a:rPr>
              <a:t>, </a:t>
            </a:r>
            <a:r>
              <a:rPr lang="en-GB" sz="1200" dirty="0" smtClean="0">
                <a:latin typeface="Lucida Console" panose="020B0609040504020204" pitchFamily="49" charset="0"/>
              </a:rPr>
              <a:t>G, B};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c: </a:t>
            </a:r>
            <a:r>
              <a:rPr lang="en-GB" sz="1200" dirty="0" smtClean="0">
                <a:latin typeface="Lucida Console" panose="020B0609040504020204" pitchFamily="49" charset="0"/>
              </a:rPr>
              <a:t>Colour </a:t>
            </a:r>
            <a:r>
              <a:rPr lang="en-GB" sz="1200" dirty="0">
                <a:latin typeface="Lucida Console" panose="020B0609040504020204" pitchFamily="49" charset="0"/>
              </a:rPr>
              <a:t>= </a:t>
            </a:r>
            <a:r>
              <a:rPr lang="en-GB" sz="1200" dirty="0" err="1" smtClean="0">
                <a:latin typeface="Lucida Console" panose="020B0609040504020204" pitchFamily="49" charset="0"/>
              </a:rPr>
              <a:t>Colour.R</a:t>
            </a:r>
            <a:r>
              <a:rPr lang="en-GB" sz="1200" dirty="0" smtClean="0">
                <a:latin typeface="Lucida Console" panose="020B0609040504020204" pitchFamily="49" charset="0"/>
              </a:rPr>
              <a:t>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5320142" y="2488097"/>
            <a:ext cx="3463640" cy="175496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Colour</a:t>
            </a:r>
            <a:r>
              <a:rPr lang="en-GB" sz="1200" dirty="0" smtClean="0">
                <a:latin typeface="Lucida Console" panose="020B0609040504020204" pitchFamily="49" charset="0"/>
              </a:rPr>
              <a:t>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(function (Colour)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Colour[Colour["R"] = 1] = "R";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Colour[Colour["G"] = 2] = "G";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Colour[Colour["B"] = 3] = "B";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})(Colour || (Colour = {}));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c = </a:t>
            </a:r>
            <a:r>
              <a:rPr lang="en-GB" sz="1200" dirty="0" err="1">
                <a:latin typeface="Lucida Console" panose="020B0609040504020204" pitchFamily="49" charset="0"/>
              </a:rPr>
              <a:t>Colour.R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324" y="315347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TypeScript</a:t>
            </a:r>
            <a:r>
              <a:rPr lang="en-GB" dirty="0" smtClean="0">
                <a:solidFill>
                  <a:srgbClr val="FF0000"/>
                </a:solidFill>
              </a:rPr>
              <a:t>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0142" y="4372676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JavaScript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505195" y="2535356"/>
            <a:ext cx="1814946" cy="67354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Transpiles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42819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Enum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800" smtClean="0"/>
              <a:t>An enum is a way to organize a collection of related values</a:t>
            </a:r>
          </a:p>
          <a:p>
            <a:r>
              <a:rPr lang="en-IE" altLang="en-US" sz="2800" smtClean="0"/>
              <a:t>Example</a:t>
            </a:r>
          </a:p>
          <a:p>
            <a:endParaRPr lang="en-IE" altLang="en-US" sz="280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5454A5-F3C1-4483-A448-9B503420177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3124200"/>
            <a:ext cx="3643312" cy="318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Times New Roman" pitchFamily="18" charset="0"/>
              </a:rPr>
              <a:t>2. Functions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Typed parameters and returns</a:t>
            </a:r>
          </a:p>
          <a:p>
            <a:pPr eaLnBrk="1" hangingPunct="1"/>
            <a:r>
              <a:rPr lang="en-GB" dirty="0">
                <a:cs typeface="Times New Roman" pitchFamily="18" charset="0"/>
              </a:rPr>
              <a:t>Default </a:t>
            </a:r>
            <a:r>
              <a:rPr lang="en-GB" dirty="0" smtClean="0">
                <a:cs typeface="Times New Roman" pitchFamily="18" charset="0"/>
              </a:rPr>
              <a:t>parameters</a:t>
            </a:r>
          </a:p>
          <a:p>
            <a:pPr eaLnBrk="1" hangingPunct="1"/>
            <a:r>
              <a:rPr lang="en-GB" dirty="0" smtClean="0">
                <a:cs typeface="Times New Roman" pitchFamily="18" charset="0"/>
              </a:rPr>
              <a:t>Optional parameters</a:t>
            </a:r>
          </a:p>
          <a:p>
            <a:pPr eaLnBrk="1" hangingPunct="1"/>
            <a:r>
              <a:rPr lang="en-GB" dirty="0" smtClean="0"/>
              <a:t>Rest parameters</a:t>
            </a:r>
          </a:p>
          <a:p>
            <a:pPr eaLnBrk="1" hangingPunct="1"/>
            <a:r>
              <a:rPr lang="en-GB" dirty="0" smtClean="0"/>
              <a:t>Lambda expressions</a:t>
            </a:r>
          </a:p>
          <a:p>
            <a:pPr eaLnBrk="1" hangingPunct="1"/>
            <a:r>
              <a:rPr lang="en-GB" dirty="0" smtClean="0"/>
              <a:t>Multi-line lambda expressions</a:t>
            </a:r>
          </a:p>
          <a:p>
            <a:pPr eaLnBrk="1" hangingPunct="1"/>
            <a:r>
              <a:rPr lang="en-GB" dirty="0" smtClean="0"/>
              <a:t>Lambdas and 'this'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571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Times New Roman" pitchFamily="18" charset="0"/>
              </a:rPr>
              <a:t>Typed Parameters and Returns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Functions in TS are similar </a:t>
            </a:r>
            <a:r>
              <a:rPr lang="en-GB" smtClean="0"/>
              <a:t>to JS, but…</a:t>
            </a:r>
            <a:endParaRPr lang="en-GB" dirty="0"/>
          </a:p>
          <a:p>
            <a:pPr lvl="1" eaLnBrk="1" hangingPunct="1"/>
            <a:r>
              <a:rPr lang="en-GB" dirty="0" smtClean="0"/>
              <a:t>TS allows you to declare parameter and return types</a:t>
            </a:r>
          </a:p>
          <a:p>
            <a:pPr lvl="1" eaLnBrk="1" hangingPunct="1"/>
            <a:r>
              <a:rPr lang="en-GB" dirty="0" smtClean="0"/>
              <a:t>TS </a:t>
            </a:r>
            <a:r>
              <a:rPr lang="en-GB" smtClean="0"/>
              <a:t>performs type-checking</a:t>
            </a:r>
            <a:endParaRPr lang="en-GB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0525" y="2477971"/>
            <a:ext cx="8372475" cy="230896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function </a:t>
            </a:r>
            <a:r>
              <a:rPr lang="en-GB" sz="1200" dirty="0" err="1" smtClean="0">
                <a:latin typeface="Lucida Console" panose="020B0609040504020204" pitchFamily="49" charset="0"/>
              </a:rPr>
              <a:t>calcTotalSalary</a:t>
            </a:r>
            <a:r>
              <a:rPr lang="en-GB" sz="1200" dirty="0" smtClean="0">
                <a:latin typeface="Lucida Console" panose="020B0609040504020204" pitchFamily="49" charset="0"/>
              </a:rPr>
              <a:t>(basic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number</a:t>
            </a:r>
            <a:r>
              <a:rPr lang="en-GB" sz="1200" dirty="0">
                <a:latin typeface="Lucida Console" panose="020B0609040504020204" pitchFamily="49" charset="0"/>
              </a:rPr>
              <a:t>, </a:t>
            </a:r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                     bonus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number</a:t>
            </a:r>
            <a:r>
              <a:rPr lang="en-GB" sz="1200" dirty="0" smtClean="0">
                <a:latin typeface="Lucida Console" panose="020B0609040504020204" pitchFamily="49" charset="0"/>
              </a:rPr>
              <a:t>,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                     director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boolean</a:t>
            </a:r>
            <a:r>
              <a:rPr lang="en-GB" sz="1200" dirty="0" smtClean="0">
                <a:latin typeface="Lucida Console" panose="020B0609040504020204" pitchFamily="49" charset="0"/>
              </a:rPr>
              <a:t>)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 number</a:t>
            </a:r>
            <a:r>
              <a:rPr lang="en-GB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{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earnings: number = basic + bonus;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if (director)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earnings *= 2;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return earnings;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204" y="4479160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typedParamsReturns.ts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90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Times New Roman" pitchFamily="18" charset="0"/>
              </a:rPr>
              <a:t>Default Parameters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You can specify default values for parameters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Note:</a:t>
            </a:r>
          </a:p>
          <a:p>
            <a:pPr lvl="1" eaLnBrk="1" hangingPunct="1"/>
            <a:r>
              <a:rPr lang="en-GB" dirty="0" smtClean="0"/>
              <a:t>Defaulted </a:t>
            </a:r>
            <a:r>
              <a:rPr lang="en-GB" dirty="0" err="1" smtClean="0"/>
              <a:t>params</a:t>
            </a:r>
            <a:r>
              <a:rPr lang="en-GB" dirty="0" smtClean="0"/>
              <a:t> don't have to appear after required </a:t>
            </a:r>
            <a:r>
              <a:rPr lang="en-GB" dirty="0" err="1" smtClean="0"/>
              <a:t>params</a:t>
            </a:r>
            <a:r>
              <a:rPr lang="en-GB" dirty="0" smtClean="0"/>
              <a:t> </a:t>
            </a:r>
          </a:p>
          <a:p>
            <a:pPr lvl="1" eaLnBrk="1" hangingPunct="1"/>
            <a:r>
              <a:rPr lang="en-GB" dirty="0" smtClean="0"/>
              <a:t>The </a:t>
            </a:r>
            <a:r>
              <a:rPr lang="en-GB" dirty="0" smtClean="0"/>
              <a:t>client can pass </a:t>
            </a:r>
            <a:r>
              <a:rPr lang="en-GB" dirty="0" smtClean="0">
                <a:latin typeface="Lucida Console" panose="020B0609040504020204" pitchFamily="49" charset="0"/>
              </a:rPr>
              <a:t>undefined</a:t>
            </a:r>
            <a:r>
              <a:rPr lang="en-GB" dirty="0" smtClean="0"/>
              <a:t> to use the default value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0525" y="1712011"/>
            <a:ext cx="8372475" cy="230896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function </a:t>
            </a:r>
            <a:r>
              <a:rPr lang="en-GB" sz="1200" dirty="0" err="1" smtClean="0">
                <a:latin typeface="Lucida Console" panose="020B0609040504020204" pitchFamily="49" charset="0"/>
              </a:rPr>
              <a:t>calcTotalSalary</a:t>
            </a:r>
            <a:r>
              <a:rPr lang="en-GB" sz="1200" dirty="0" smtClean="0">
                <a:latin typeface="Lucida Console" panose="020B0609040504020204" pitchFamily="49" charset="0"/>
              </a:rPr>
              <a:t>(basic: </a:t>
            </a:r>
            <a:r>
              <a:rPr lang="en-GB" sz="1200" dirty="0">
                <a:latin typeface="Lucida Console" panose="020B0609040504020204" pitchFamily="49" charset="0"/>
              </a:rPr>
              <a:t>number, </a:t>
            </a:r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                     bonus: number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 0.0</a:t>
            </a:r>
            <a:r>
              <a:rPr lang="en-GB" sz="1200" dirty="0" smtClean="0">
                <a:latin typeface="Lucida Console" panose="020B0609040504020204" pitchFamily="49" charset="0"/>
              </a:rPr>
              <a:t>,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                     director: </a:t>
            </a:r>
            <a:r>
              <a:rPr lang="en-GB" sz="1200" dirty="0" err="1" smtClean="0">
                <a:latin typeface="Lucida Console" panose="020B0609040504020204" pitchFamily="49" charset="0"/>
              </a:rPr>
              <a:t>boolean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 false</a:t>
            </a:r>
            <a:r>
              <a:rPr lang="en-GB" sz="1200" dirty="0" smtClean="0">
                <a:latin typeface="Lucida Console" panose="020B0609040504020204" pitchFamily="49" charset="0"/>
              </a:rPr>
              <a:t>) : number {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earnings: number = basic + bonus;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if (director)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earnings *= 2;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return earnings;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4225" y="3719160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defaultParams.ts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Times New Roman" pitchFamily="18" charset="0"/>
              </a:rPr>
              <a:t>Optional Parameters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</a:t>
            </a:r>
            <a:r>
              <a:rPr lang="en-GB" dirty="0" smtClean="0"/>
              <a:t>indicate parameter(s) are optional</a:t>
            </a:r>
            <a:endParaRPr lang="en-GB" dirty="0"/>
          </a:p>
          <a:p>
            <a:pPr lvl="1" eaLnBrk="1" hangingPunct="1"/>
            <a:r>
              <a:rPr lang="en-GB" dirty="0" smtClean="0"/>
              <a:t>Append a question mark ? at the end of the parameter name</a:t>
            </a:r>
          </a:p>
          <a:p>
            <a:pPr lvl="1" eaLnBrk="1" hangingPunct="1"/>
            <a:r>
              <a:rPr lang="en-GB" dirty="0" smtClean="0"/>
              <a:t>Optional parameters </a:t>
            </a:r>
            <a:r>
              <a:rPr lang="en-GB" dirty="0"/>
              <a:t>must </a:t>
            </a:r>
            <a:r>
              <a:rPr lang="en-GB" dirty="0" smtClean="0"/>
              <a:t>follow required parameters</a:t>
            </a:r>
          </a:p>
          <a:p>
            <a:pPr lvl="1" eaLnBrk="1" hangingPunct="1"/>
            <a:r>
              <a:rPr lang="en-GB" dirty="0" smtClean="0"/>
              <a:t>In your function, you must check if the client passed in a value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0525" y="2792186"/>
            <a:ext cx="8372475" cy="32322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function </a:t>
            </a:r>
            <a:r>
              <a:rPr lang="en-GB" sz="1200" dirty="0" err="1">
                <a:latin typeface="Lucida Console" panose="020B0609040504020204" pitchFamily="49" charset="0"/>
              </a:rPr>
              <a:t>calcTotalSalary</a:t>
            </a:r>
            <a:r>
              <a:rPr lang="en-GB" sz="1200" dirty="0">
                <a:latin typeface="Lucida Console" panose="020B0609040504020204" pitchFamily="49" charset="0"/>
              </a:rPr>
              <a:t>(basic: number,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                 bonus: number = 0.0,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                 director: </a:t>
            </a:r>
            <a:r>
              <a:rPr lang="en-GB" sz="1200" dirty="0" err="1">
                <a:latin typeface="Lucida Console" panose="020B0609040504020204" pitchFamily="49" charset="0"/>
              </a:rPr>
              <a:t>boolean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smtClean="0">
                <a:latin typeface="Lucida Console" panose="020B0609040504020204" pitchFamily="49" charset="0"/>
              </a:rPr>
              <a:t>false,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             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offshoreSlushFund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  <a:r>
              <a:rPr lang="en-GB" sz="1200" dirty="0" smtClean="0">
                <a:latin typeface="Lucida Console" panose="020B0609040504020204" pitchFamily="49" charset="0"/>
              </a:rPr>
              <a:t>: number) </a:t>
            </a:r>
            <a:r>
              <a:rPr lang="en-GB" sz="1200" dirty="0">
                <a:latin typeface="Lucida Console" panose="020B0609040504020204" pitchFamily="49" charset="0"/>
              </a:rPr>
              <a:t>: number 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earnings: number = basic + bonus;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if (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offshoreSlushFund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 {</a:t>
            </a: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earnings += 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offshoreSlushFund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if </a:t>
            </a:r>
            <a:r>
              <a:rPr lang="en-GB" sz="1200" dirty="0">
                <a:latin typeface="Lucida Console" panose="020B0609040504020204" pitchFamily="49" charset="0"/>
              </a:rPr>
              <a:t>(director)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earnings </a:t>
            </a:r>
            <a:r>
              <a:rPr lang="en-GB" sz="1200" dirty="0">
                <a:latin typeface="Lucida Console" panose="020B0609040504020204" pitchFamily="49" charset="0"/>
              </a:rPr>
              <a:t>*= 2;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latin typeface="Lucida Console" panose="020B0609040504020204" pitchFamily="49" charset="0"/>
              </a:rPr>
              <a:t>return earnings;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5221" y="5716705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optionalParams.ts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0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TS supports lambda expressions</a:t>
            </a:r>
          </a:p>
          <a:p>
            <a:pPr lvl="1"/>
            <a:r>
              <a:rPr lang="en-GB" dirty="0" smtClean="0"/>
              <a:t>Inline function definitions</a:t>
            </a:r>
          </a:p>
          <a:p>
            <a:pPr lvl="1"/>
            <a:r>
              <a:rPr lang="en-GB" dirty="0" smtClean="0"/>
              <a:t>Much cleaner than nested functions in JS</a:t>
            </a:r>
          </a:p>
          <a:p>
            <a:pPr lvl="1"/>
            <a:endParaRPr lang="en-GB" dirty="0"/>
          </a:p>
          <a:p>
            <a:r>
              <a:rPr lang="en-GB" dirty="0" smtClean="0"/>
              <a:t>Here's a simple lambda expression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/>
              <a:t> contain the parameters (you can omit 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/>
              <a:t> if only 1 </a:t>
            </a:r>
            <a:r>
              <a:rPr lang="en-GB" dirty="0" err="1" smtClean="0"/>
              <a:t>param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>
                <a:latin typeface="Lucida Console" panose="020B0609040504020204" pitchFamily="49" charset="0"/>
              </a:rPr>
              <a:t>=&gt;</a:t>
            </a:r>
            <a:r>
              <a:rPr lang="en-GB" dirty="0" smtClean="0"/>
              <a:t> separates the parameter list from the lambda body</a:t>
            </a:r>
          </a:p>
          <a:p>
            <a:pPr lvl="1"/>
            <a:r>
              <a:rPr lang="en-GB" dirty="0" smtClean="0"/>
              <a:t>The lambda body is implicitly the return expression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You invoke a lambda expression just like a regular function</a:t>
            </a:r>
          </a:p>
          <a:p>
            <a:pPr lvl="1"/>
            <a:endParaRPr lang="en-GB" dirty="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Expressions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90525" y="4421918"/>
            <a:ext cx="8372475" cy="27764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 err="1" smtClean="0">
                <a:latin typeface="Lucida Console" panose="020B0609040504020204" pitchFamily="49" charset="0"/>
              </a:rPr>
              <a:t>getFullName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fname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 string, 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lname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 string): string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=&gt; 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fname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+ ' ' + 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lname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85762" y="5632737"/>
            <a:ext cx="8372475" cy="27764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console.log(</a:t>
            </a:r>
            <a:r>
              <a:rPr lang="en-GB" sz="1200" dirty="0" err="1" smtClean="0">
                <a:latin typeface="Lucida Console" panose="020B0609040504020204" pitchFamily="49" charset="0"/>
              </a:rPr>
              <a:t>getFullName</a:t>
            </a:r>
            <a:r>
              <a:rPr lang="en-GB" sz="1200" dirty="0" smtClean="0">
                <a:latin typeface="Lucida Console" panose="020B0609040504020204" pitchFamily="49" charset="0"/>
              </a:rPr>
              <a:t>('Peter', 'John'));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8250" y="6040049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lambdas.ts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78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spread a lambda expression over multiple lines</a:t>
            </a:r>
          </a:p>
          <a:p>
            <a:pPr lvl="1"/>
            <a:r>
              <a:rPr lang="en-GB" dirty="0" smtClean="0"/>
              <a:t>Enclose lambda body in </a:t>
            </a:r>
            <a:r>
              <a:rPr lang="en-GB" dirty="0" smtClean="0">
                <a:latin typeface="Lucida Console" panose="020B0609040504020204" pitchFamily="49" charset="0"/>
              </a:rPr>
              <a:t>{}</a:t>
            </a:r>
            <a:r>
              <a:rPr lang="en-GB" dirty="0" smtClean="0"/>
              <a:t> braces</a:t>
            </a:r>
          </a:p>
          <a:p>
            <a:pPr lvl="1"/>
            <a:r>
              <a:rPr lang="en-GB" dirty="0" smtClean="0"/>
              <a:t>Use an explicit </a:t>
            </a:r>
            <a:r>
              <a:rPr lang="en-GB" dirty="0" smtClean="0">
                <a:latin typeface="Lucida Console" panose="020B0609040504020204" pitchFamily="49" charset="0"/>
              </a:rPr>
              <a:t>return</a:t>
            </a:r>
            <a:r>
              <a:rPr lang="en-GB" dirty="0" smtClean="0"/>
              <a:t> statement if you want to return a value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Multi-Line Lambda Expressions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90525" y="2523884"/>
            <a:ext cx="8372475" cy="8316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 err="1" smtClean="0">
                <a:latin typeface="Lucida Console" panose="020B0609040504020204" pitchFamily="49" charset="0"/>
              </a:rPr>
              <a:t>getFullName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(</a:t>
            </a:r>
            <a:r>
              <a:rPr lang="en-GB" sz="1200" dirty="0" err="1">
                <a:latin typeface="Lucida Console" panose="020B0609040504020204" pitchFamily="49" charset="0"/>
              </a:rPr>
              <a:t>fname</a:t>
            </a:r>
            <a:r>
              <a:rPr lang="en-GB" sz="1200" dirty="0">
                <a:latin typeface="Lucida Console" panose="020B0609040504020204" pitchFamily="49" charset="0"/>
              </a:rPr>
              <a:t>: string, </a:t>
            </a:r>
            <a:r>
              <a:rPr lang="en-GB" sz="1200" dirty="0" err="1">
                <a:latin typeface="Lucida Console" panose="020B0609040504020204" pitchFamily="49" charset="0"/>
              </a:rPr>
              <a:t>lname</a:t>
            </a:r>
            <a:r>
              <a:rPr lang="en-GB" sz="1200" dirty="0">
                <a:latin typeface="Lucida Console" panose="020B0609040504020204" pitchFamily="49" charset="0"/>
              </a:rPr>
              <a:t>: string): string =&gt;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</a:t>
            </a:r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 err="1" smtClean="0">
                <a:latin typeface="Lucida Console" panose="020B0609040504020204" pitchFamily="49" charset="0"/>
              </a:rPr>
              <a:t>fullName</a:t>
            </a:r>
            <a:r>
              <a:rPr lang="en-GB" sz="1200" dirty="0" smtClean="0">
                <a:latin typeface="Lucida Console" panose="020B0609040504020204" pitchFamily="49" charset="0"/>
              </a:rPr>
              <a:t>: string = </a:t>
            </a:r>
            <a:r>
              <a:rPr lang="en-GB" sz="1200" dirty="0" err="1" smtClean="0">
                <a:latin typeface="Lucida Console" panose="020B0609040504020204" pitchFamily="49" charset="0"/>
              </a:rPr>
              <a:t>fname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+ ' ' + </a:t>
            </a:r>
            <a:r>
              <a:rPr lang="en-GB" sz="1200" dirty="0" err="1">
                <a:latin typeface="Lucida Console" panose="020B0609040504020204" pitchFamily="49" charset="0"/>
              </a:rPr>
              <a:t>lname</a:t>
            </a:r>
            <a:r>
              <a:rPr lang="en-GB" sz="1200" dirty="0" smtClean="0"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return 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fullName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7212" y="3047746"/>
            <a:ext cx="334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multilineLambdas.ts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Nested functions can get into problems with </a:t>
            </a:r>
            <a:r>
              <a:rPr lang="en-GB" dirty="0" smtClean="0">
                <a:latin typeface="Lucida Console" panose="020B0609040504020204" pitchFamily="49" charset="0"/>
              </a:rPr>
              <a:t>this</a:t>
            </a:r>
            <a:r>
              <a:rPr lang="en-GB" dirty="0" smtClean="0">
                <a:latin typeface="+mj-lt"/>
              </a:rPr>
              <a:t>, as illustrated in the following example</a:t>
            </a:r>
          </a:p>
          <a:p>
            <a:pPr lvl="1"/>
            <a:r>
              <a:rPr lang="en-GB" dirty="0" smtClean="0">
                <a:latin typeface="+mj-lt"/>
              </a:rPr>
              <a:t>Assigns the </a:t>
            </a:r>
            <a:r>
              <a:rPr lang="en-GB" dirty="0" smtClean="0">
                <a:latin typeface="Lucida Console" panose="020B0609040504020204" pitchFamily="49" charset="0"/>
              </a:rPr>
              <a:t>name</a:t>
            </a:r>
            <a:r>
              <a:rPr lang="en-GB" dirty="0" smtClean="0">
                <a:latin typeface="+mj-lt"/>
              </a:rPr>
              <a:t> parameter to the </a:t>
            </a:r>
            <a:r>
              <a:rPr lang="en-GB" dirty="0" smtClean="0">
                <a:latin typeface="Lucida Console" panose="020B0609040504020204" pitchFamily="49" charset="0"/>
              </a:rPr>
              <a:t>name</a:t>
            </a:r>
            <a:r>
              <a:rPr lang="en-GB" dirty="0" smtClean="0">
                <a:latin typeface="+mj-lt"/>
              </a:rPr>
              <a:t> property on </a:t>
            </a:r>
            <a:r>
              <a:rPr lang="en-GB" dirty="0" smtClean="0">
                <a:latin typeface="Lucida Console" panose="020B0609040504020204" pitchFamily="49" charset="0"/>
              </a:rPr>
              <a:t>this</a:t>
            </a:r>
          </a:p>
          <a:p>
            <a:pPr lvl="1"/>
            <a:r>
              <a:rPr lang="en-GB" dirty="0" smtClean="0">
                <a:latin typeface="+mj-lt"/>
              </a:rPr>
              <a:t>But… when </a:t>
            </a:r>
            <a:r>
              <a:rPr lang="en-GB" dirty="0" err="1" smtClean="0">
                <a:latin typeface="Lucida Console" panose="020B0609040504020204" pitchFamily="49" charset="0"/>
              </a:rPr>
              <a:t>setInterval</a:t>
            </a:r>
            <a:r>
              <a:rPr lang="en-GB" dirty="0" smtClean="0">
                <a:latin typeface="+mj-lt"/>
              </a:rPr>
              <a:t> calls the anonymous function, </a:t>
            </a:r>
            <a:r>
              <a:rPr lang="en-GB" dirty="0" smtClean="0">
                <a:latin typeface="Lucida Console" panose="020B0609040504020204" pitchFamily="49" charset="0"/>
              </a:rPr>
              <a:t>this</a:t>
            </a:r>
            <a:r>
              <a:rPr lang="en-GB" dirty="0" smtClean="0">
                <a:latin typeface="+mj-lt"/>
              </a:rPr>
              <a:t> points to the global </a:t>
            </a:r>
            <a:r>
              <a:rPr lang="en-GB" dirty="0" smtClean="0">
                <a:latin typeface="Lucida Console" panose="020B0609040504020204" pitchFamily="49" charset="0"/>
              </a:rPr>
              <a:t>Window</a:t>
            </a:r>
            <a:r>
              <a:rPr lang="en-GB" dirty="0" smtClean="0">
                <a:latin typeface="+mj-lt"/>
              </a:rPr>
              <a:t> object 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r>
              <a:rPr lang="en-GB" dirty="0"/>
              <a:t>This is a very common problem in </a:t>
            </a:r>
            <a:r>
              <a:rPr lang="en-GB" dirty="0" smtClean="0"/>
              <a:t>JavaScript</a:t>
            </a:r>
          </a:p>
          <a:p>
            <a:pPr lvl="1"/>
            <a:r>
              <a:rPr lang="en-GB" dirty="0" smtClean="0"/>
              <a:t>To avoid the problem, you to copy </a:t>
            </a:r>
            <a:r>
              <a:rPr lang="en-GB" dirty="0" smtClean="0">
                <a:latin typeface="Lucida Console" panose="020B0609040504020204" pitchFamily="49" charset="0"/>
              </a:rPr>
              <a:t>this</a:t>
            </a:r>
            <a:r>
              <a:rPr lang="en-GB" dirty="0" smtClean="0"/>
              <a:t> into a separate local variable, and use the copy in the anonymous function</a:t>
            </a:r>
            <a:endParaRPr lang="en-GB" dirty="0"/>
          </a:p>
          <a:p>
            <a:pPr lvl="1"/>
            <a:endParaRPr lang="en-GB" dirty="0" smtClean="0">
              <a:latin typeface="+mj-lt"/>
            </a:endParaRP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Lambdas and 'this</a:t>
            </a:r>
            <a:r>
              <a:rPr lang="en-GB" dirty="0" smtClean="0"/>
              <a:t>' (1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90525" y="3098046"/>
            <a:ext cx="8372475" cy="193963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function LuckyNumberGenerator1(name: </a:t>
            </a:r>
            <a:r>
              <a:rPr lang="en-GB" sz="1200" dirty="0">
                <a:latin typeface="Lucida Console" panose="020B0609040504020204" pitchFamily="49" charset="0"/>
              </a:rPr>
              <a:t>string</a:t>
            </a:r>
            <a:r>
              <a:rPr lang="en-GB" sz="1200" dirty="0" smtClean="0">
                <a:latin typeface="Lucida Console" panose="020B0609040504020204" pitchFamily="49" charset="0"/>
              </a:rPr>
              <a:t>) {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this.name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=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name;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setInterval</a:t>
            </a:r>
            <a:r>
              <a:rPr lang="en-GB" sz="1200" dirty="0" smtClean="0">
                <a:latin typeface="Lucida Console" panose="020B0609040504020204" pitchFamily="49" charset="0"/>
              </a:rPr>
              <a:t>(function </a:t>
            </a:r>
            <a:r>
              <a:rPr lang="en-GB" sz="1200" dirty="0">
                <a:latin typeface="Lucida Console" panose="020B0609040504020204" pitchFamily="49" charset="0"/>
              </a:rPr>
              <a:t>()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console.log("Next lucky number for " </a:t>
            </a:r>
            <a:r>
              <a:rPr lang="en-GB" sz="1200" dirty="0">
                <a:latin typeface="Lucida Console" panose="020B0609040504020204" pitchFamily="49" charset="0"/>
              </a:rPr>
              <a:t>+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this.name</a:t>
            </a:r>
            <a:r>
              <a:rPr lang="en-GB" sz="1200" dirty="0" smtClean="0">
                <a:latin typeface="Lucida Console" panose="020B0609040504020204" pitchFamily="49" charset="0"/>
              </a:rPr>
              <a:t> + </a:t>
            </a:r>
            <a:r>
              <a:rPr lang="en-GB" sz="1200" dirty="0">
                <a:latin typeface="Lucida Console" panose="020B0609040504020204" pitchFamily="49" charset="0"/>
              </a:rPr>
              <a:t>" is " + </a:t>
            </a:r>
            <a:r>
              <a:rPr lang="en-GB" sz="1200" dirty="0" err="1">
                <a:latin typeface="Lucida Console" panose="020B0609040504020204" pitchFamily="49" charset="0"/>
              </a:rPr>
              <a:t>Math.random</a:t>
            </a:r>
            <a:r>
              <a:rPr lang="en-GB" sz="1200" dirty="0">
                <a:latin typeface="Lucida Console" panose="020B0609040504020204" pitchFamily="49" charset="0"/>
              </a:rPr>
              <a:t>());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}, </a:t>
            </a:r>
            <a:r>
              <a:rPr lang="en-GB" sz="1200" dirty="0">
                <a:latin typeface="Lucida Console" panose="020B0609040504020204" pitchFamily="49" charset="0"/>
              </a:rPr>
              <a:t>1000);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gen1 </a:t>
            </a:r>
            <a:r>
              <a:rPr lang="en-GB" sz="1200" dirty="0">
                <a:latin typeface="Lucida Console" panose="020B0609040504020204" pitchFamily="49" charset="0"/>
              </a:rPr>
              <a:t>= new </a:t>
            </a:r>
            <a:r>
              <a:rPr lang="en-GB" sz="1200" dirty="0" smtClean="0">
                <a:latin typeface="Lucida Console" panose="020B0609040504020204" pitchFamily="49" charset="0"/>
              </a:rPr>
              <a:t>LuckyNumberGenerator1("Janet");</a:t>
            </a:r>
            <a:endParaRPr lang="en-GB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5263" y="4729904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this.ts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06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 smtClean="0">
                <a:cs typeface="Times New Roman" pitchFamily="18" charset="0"/>
              </a:rPr>
              <a:t>Contents</a:t>
            </a:r>
            <a:endParaRPr lang="en-GB" sz="3600" b="1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sz="3600" dirty="0" smtClean="0">
                <a:cs typeface="Times New Roman" pitchFamily="18" charset="0"/>
              </a:rPr>
              <a:t>Variables and types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sz="3600" dirty="0" smtClean="0">
                <a:cs typeface="Times New Roman" pitchFamily="18" charset="0"/>
              </a:rPr>
              <a:t>Functions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sz="3600" dirty="0" smtClean="0">
                <a:cs typeface="Times New Roman" pitchFamily="18" charset="0"/>
              </a:rPr>
              <a:t>Classes</a:t>
            </a:r>
            <a:endParaRPr lang="en-GB" sz="3600" dirty="0"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316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Lambdas overcome the </a:t>
            </a:r>
            <a:r>
              <a:rPr lang="en-GB" dirty="0" smtClean="0">
                <a:latin typeface="Lucida Console" panose="020B0609040504020204" pitchFamily="49" charset="0"/>
              </a:rPr>
              <a:t>this</a:t>
            </a:r>
            <a:r>
              <a:rPr lang="en-GB" dirty="0" smtClean="0"/>
              <a:t> problem described on the previous slide</a:t>
            </a:r>
          </a:p>
          <a:p>
            <a:pPr lvl="1"/>
            <a:r>
              <a:rPr lang="en-GB" dirty="0" smtClean="0">
                <a:latin typeface="+mj-lt"/>
              </a:rPr>
              <a:t>Lambdas automatically store </a:t>
            </a:r>
            <a:r>
              <a:rPr lang="en-GB" dirty="0" smtClean="0">
                <a:latin typeface="Lucida Console" panose="020B0609040504020204" pitchFamily="49" charset="0"/>
              </a:rPr>
              <a:t>this</a:t>
            </a:r>
            <a:r>
              <a:rPr lang="en-GB" dirty="0" smtClean="0">
                <a:latin typeface="+mj-lt"/>
              </a:rPr>
              <a:t> in a separate variable </a:t>
            </a:r>
            <a:r>
              <a:rPr lang="en-GB" dirty="0" smtClean="0">
                <a:latin typeface="Lucida Console" panose="020B0609040504020204" pitchFamily="49" charset="0"/>
              </a:rPr>
              <a:t>_this</a:t>
            </a:r>
          </a:p>
          <a:p>
            <a:pPr lvl="1"/>
            <a:r>
              <a:rPr lang="en-GB" dirty="0" smtClean="0">
                <a:latin typeface="+mj-lt"/>
              </a:rPr>
              <a:t>When you refer to </a:t>
            </a:r>
            <a:r>
              <a:rPr lang="en-GB" dirty="0" smtClean="0">
                <a:latin typeface="Lucida Console" panose="020B0609040504020204" pitchFamily="49" charset="0"/>
              </a:rPr>
              <a:t>this</a:t>
            </a:r>
            <a:r>
              <a:rPr lang="en-GB" dirty="0" smtClean="0">
                <a:latin typeface="+mj-lt"/>
              </a:rPr>
              <a:t> in a lambda, it automatically uses </a:t>
            </a:r>
            <a:r>
              <a:rPr lang="en-GB" dirty="0" smtClean="0">
                <a:latin typeface="Lucida Console" panose="020B0609040504020204" pitchFamily="49" charset="0"/>
              </a:rPr>
              <a:t>_this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Lambdas and 'this' </a:t>
            </a:r>
            <a:r>
              <a:rPr lang="en-GB" dirty="0" smtClean="0"/>
              <a:t>(2 </a:t>
            </a:r>
            <a:r>
              <a:rPr lang="en-GB" dirty="0"/>
              <a:t>of 2)</a:t>
            </a:r>
            <a:endParaRPr lang="en-GB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90525" y="2824921"/>
            <a:ext cx="8372475" cy="193963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function LuckyNumberGenerator2(name: </a:t>
            </a:r>
            <a:r>
              <a:rPr lang="en-GB" sz="1200" dirty="0">
                <a:latin typeface="Lucida Console" panose="020B0609040504020204" pitchFamily="49" charset="0"/>
              </a:rPr>
              <a:t>string</a:t>
            </a:r>
            <a:r>
              <a:rPr lang="en-GB" sz="1200" dirty="0" smtClean="0">
                <a:latin typeface="Lucida Console" panose="020B0609040504020204" pitchFamily="49" charset="0"/>
              </a:rPr>
              <a:t>) {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this.name </a:t>
            </a:r>
            <a:r>
              <a:rPr lang="en-GB" sz="1200" dirty="0">
                <a:latin typeface="Lucida Console" panose="020B0609040504020204" pitchFamily="49" charset="0"/>
              </a:rPr>
              <a:t>= </a:t>
            </a:r>
            <a:r>
              <a:rPr lang="en-GB" sz="1200" dirty="0" smtClean="0">
                <a:latin typeface="Lucida Console" panose="020B0609040504020204" pitchFamily="49" charset="0"/>
              </a:rPr>
              <a:t>name;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setInterval</a:t>
            </a:r>
            <a:r>
              <a:rPr lang="en-GB" sz="1200" dirty="0" smtClean="0">
                <a:latin typeface="Lucida Console" panose="020B0609040504020204" pitchFamily="49" charset="0"/>
              </a:rPr>
              <a:t>(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() =&gt; {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console.log("Next lucky number for "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+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this.name +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 is " +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Math.random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());</a:t>
            </a: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r>
              <a:rPr lang="en-GB" sz="1200" dirty="0" smtClean="0">
                <a:latin typeface="Lucida Console" panose="020B0609040504020204" pitchFamily="49" charset="0"/>
              </a:rPr>
              <a:t>, </a:t>
            </a:r>
            <a:r>
              <a:rPr lang="en-GB" sz="1200" dirty="0">
                <a:latin typeface="Lucida Console" panose="020B0609040504020204" pitchFamily="49" charset="0"/>
              </a:rPr>
              <a:t>1000);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gen2 </a:t>
            </a:r>
            <a:r>
              <a:rPr lang="en-GB" sz="1200" dirty="0">
                <a:latin typeface="Lucida Console" panose="020B0609040504020204" pitchFamily="49" charset="0"/>
              </a:rPr>
              <a:t>= new </a:t>
            </a:r>
            <a:r>
              <a:rPr lang="en-GB" sz="1200" dirty="0" smtClean="0">
                <a:latin typeface="Lucida Console" panose="020B0609040504020204" pitchFamily="49" charset="0"/>
              </a:rPr>
              <a:t>LuckyNumberGenerator2("John");</a:t>
            </a:r>
            <a:endParaRPr lang="en-GB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5263" y="4468654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this.ts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91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3</a:t>
            </a:r>
            <a:r>
              <a:rPr lang="en-GB" dirty="0" smtClean="0">
                <a:cs typeface="Times New Roman" pitchFamily="18" charset="0"/>
              </a:rPr>
              <a:t>. Classes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a simple class</a:t>
            </a:r>
          </a:p>
          <a:p>
            <a:pPr eaLnBrk="1" hangingPunct="1"/>
            <a:r>
              <a:rPr lang="en-GB" dirty="0" smtClean="0">
                <a:cs typeface="Times New Roman" pitchFamily="18" charset="0"/>
              </a:rPr>
              <a:t>Constructors</a:t>
            </a:r>
          </a:p>
          <a:p>
            <a:pPr eaLnBrk="1" hangingPunct="1"/>
            <a:r>
              <a:rPr lang="en-GB" dirty="0" smtClean="0"/>
              <a:t>Encapsulation</a:t>
            </a:r>
          </a:p>
          <a:p>
            <a:pPr eaLnBrk="1" hangingPunct="1"/>
            <a:r>
              <a:rPr lang="en-GB" dirty="0" smtClean="0"/>
              <a:t>Constructor parameter properties</a:t>
            </a:r>
          </a:p>
          <a:p>
            <a:pPr eaLnBrk="1" hangingPunct="1"/>
            <a:r>
              <a:rPr lang="en-GB" dirty="0" smtClean="0"/>
              <a:t>Defining additional methods</a:t>
            </a:r>
          </a:p>
          <a:p>
            <a:pPr eaLnBrk="1" hangingPunct="1"/>
            <a:r>
              <a:rPr lang="en-GB" dirty="0" smtClean="0"/>
              <a:t>Defining static members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20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TS makes it much easier to define classes</a:t>
            </a:r>
          </a:p>
          <a:p>
            <a:pPr lvl="1"/>
            <a:r>
              <a:rPr lang="en-GB" dirty="0" smtClean="0">
                <a:latin typeface="+mj-lt"/>
              </a:rPr>
              <a:t>Use the </a:t>
            </a:r>
            <a:r>
              <a:rPr lang="en-GB" dirty="0" smtClean="0">
                <a:latin typeface="Lucida Console" panose="020B0609040504020204" pitchFamily="49" charset="0"/>
              </a:rPr>
              <a:t>class</a:t>
            </a:r>
            <a:r>
              <a:rPr lang="en-GB" dirty="0" smtClean="0">
                <a:latin typeface="+mj-lt"/>
              </a:rPr>
              <a:t> keyword</a:t>
            </a:r>
          </a:p>
          <a:p>
            <a:pPr lvl="1"/>
            <a:r>
              <a:rPr lang="en-GB" dirty="0" smtClean="0">
                <a:latin typeface="+mj-lt"/>
              </a:rPr>
              <a:t>Define members using familiar OO syntax</a:t>
            </a:r>
          </a:p>
          <a:p>
            <a:pPr lvl="1"/>
            <a:endParaRPr lang="en-GB" dirty="0" smtClean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You can create objects using familiar JS syntax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 Simple Class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90525" y="2452280"/>
            <a:ext cx="8372475" cy="8316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name</a:t>
            </a:r>
            <a:r>
              <a:rPr lang="en-GB" sz="1200" dirty="0">
                <a:latin typeface="Lucida Console" panose="020B0609040504020204" pitchFamily="49" charset="0"/>
              </a:rPr>
              <a:t>: string;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salary</a:t>
            </a:r>
            <a:r>
              <a:rPr lang="en-GB" sz="1200" dirty="0">
                <a:latin typeface="Lucida Console" panose="020B0609040504020204" pitchFamily="49" charset="0"/>
              </a:rPr>
              <a:t>: number;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3271" y="4468654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this.ts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0525" y="4376329"/>
            <a:ext cx="8372475" cy="6469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emp1 </a:t>
            </a:r>
            <a:r>
              <a:rPr lang="en-GB" sz="1200" dirty="0">
                <a:latin typeface="Lucida Console" panose="020B0609040504020204" pitchFamily="49" charset="0"/>
              </a:rPr>
              <a:t>= new Employee();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emp1.name = "Paul";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emp1.salary = 42000;</a:t>
            </a:r>
            <a:endParaRPr lang="en-GB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0242" y="2976559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simpleClass.ts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0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define a constructor in a class</a:t>
            </a:r>
          </a:p>
          <a:p>
            <a:pPr lvl="1"/>
            <a:r>
              <a:rPr lang="en-GB" dirty="0" smtClean="0">
                <a:latin typeface="+mj-lt"/>
              </a:rPr>
              <a:t>Define a method named </a:t>
            </a:r>
            <a:r>
              <a:rPr lang="en-GB" dirty="0" smtClean="0">
                <a:latin typeface="Lucida Console" panose="020B0609040504020204" pitchFamily="49" charset="0"/>
              </a:rPr>
              <a:t>constructor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Note:</a:t>
            </a:r>
          </a:p>
          <a:p>
            <a:pPr lvl="1"/>
            <a:r>
              <a:rPr lang="en-GB" dirty="0" smtClean="0"/>
              <a:t>TS supports overloading, but you can only have 1 implementation</a:t>
            </a:r>
          </a:p>
          <a:p>
            <a:pPr lvl="1"/>
            <a:r>
              <a:rPr lang="en-GB" dirty="0" smtClean="0">
                <a:latin typeface="+mj-lt"/>
              </a:rPr>
              <a:t>Implementation's signature must be compatible with all overloads</a:t>
            </a:r>
          </a:p>
          <a:p>
            <a:pPr lvl="1"/>
            <a:r>
              <a:rPr lang="en-GB" dirty="0" smtClean="0">
                <a:latin typeface="+mj-lt"/>
              </a:rPr>
              <a:t>A better approach would be to receive an object parameter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90525" y="2026240"/>
            <a:ext cx="8372475" cy="175496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smtClean="0">
                <a:latin typeface="Lucida Console" panose="020B0609040504020204" pitchFamily="49" charset="0"/>
              </a:rPr>
              <a:t>  name</a:t>
            </a:r>
            <a:r>
              <a:rPr lang="en-GB" sz="1200" dirty="0">
                <a:latin typeface="Lucida Console" panose="020B0609040504020204" pitchFamily="49" charset="0"/>
              </a:rPr>
              <a:t>: string;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smtClean="0">
                <a:latin typeface="Lucida Console" panose="020B0609040504020204" pitchFamily="49" charset="0"/>
              </a:rPr>
              <a:t>  salary</a:t>
            </a:r>
            <a:r>
              <a:rPr lang="en-GB" sz="1200" dirty="0">
                <a:latin typeface="Lucida Console" panose="020B0609040504020204" pitchFamily="49" charset="0"/>
              </a:rPr>
              <a:t>: number;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constructor(name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string, salary: number) {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this.name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= name;</a:t>
            </a: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= salary;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}   </a:t>
            </a:r>
            <a:endParaRPr lang="en-GB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0525" y="4051553"/>
            <a:ext cx="8372475" cy="27764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emp1 </a:t>
            </a:r>
            <a:r>
              <a:rPr lang="en-GB" sz="1200" dirty="0">
                <a:latin typeface="Lucida Console" panose="020B0609040504020204" pitchFamily="49" charset="0"/>
              </a:rPr>
              <a:t>= new Employee</a:t>
            </a:r>
            <a:r>
              <a:rPr lang="en-GB" sz="1200" dirty="0" smtClean="0">
                <a:latin typeface="Lucida Console" panose="020B0609040504020204" pitchFamily="49" charset="0"/>
              </a:rPr>
              <a:t>("Lydia", 43000);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1237" y="3473432"/>
            <a:ext cx="2691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constructors.ts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25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qualify members with access modifiers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</a:rPr>
              <a:t>public    - </a:t>
            </a:r>
            <a:r>
              <a:rPr lang="en-GB" dirty="0" smtClean="0">
                <a:latin typeface="+mj-lt"/>
              </a:rPr>
              <a:t>accessible to anyone (this is the default)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</a:rPr>
              <a:t>protected - </a:t>
            </a:r>
            <a:r>
              <a:rPr lang="en-GB" dirty="0" smtClean="0">
                <a:latin typeface="+mj-lt"/>
              </a:rPr>
              <a:t>accessible to this class plus subclasses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</a:rPr>
              <a:t>private   - </a:t>
            </a:r>
            <a:r>
              <a:rPr lang="en-GB" dirty="0" smtClean="0">
                <a:latin typeface="+mj-lt"/>
              </a:rPr>
              <a:t>accessible to this class only</a:t>
            </a:r>
          </a:p>
          <a:p>
            <a:pPr lvl="1"/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You can also define getter/setter methods to encapsulate access to member variables</a:t>
            </a:r>
          </a:p>
          <a:p>
            <a:pPr lvl="1"/>
            <a:r>
              <a:rPr lang="en-GB" dirty="0" err="1" smtClean="0">
                <a:latin typeface="Lucida Console" panose="020B0609040504020204" pitchFamily="49" charset="0"/>
              </a:rPr>
              <a:t>getXxx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Lucida Console" panose="020B0609040504020204" pitchFamily="49" charset="0"/>
              </a:rPr>
              <a:t>setXxx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+mj-lt"/>
              </a:rPr>
              <a:t>See next slide for an example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Encapsulation (1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97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Here's an example of encapsulation</a:t>
            </a:r>
            <a:endParaRPr lang="en-GB" dirty="0" smtClean="0">
              <a:latin typeface="+mj-lt"/>
            </a:endParaRP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Encapsulation (2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90525" y="1709823"/>
            <a:ext cx="8372475" cy="39709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private</a:t>
            </a:r>
            <a:r>
              <a:rPr lang="en-GB" sz="1200" dirty="0">
                <a:latin typeface="Lucida Console" panose="020B0609040504020204" pitchFamily="49" charset="0"/>
              </a:rPr>
              <a:t> name: string;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private</a:t>
            </a:r>
            <a:r>
              <a:rPr lang="en-GB" sz="1200" dirty="0">
                <a:latin typeface="Lucida Console" panose="020B0609040504020204" pitchFamily="49" charset="0"/>
              </a:rPr>
              <a:t> salary: number;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smtClean="0">
                <a:latin typeface="Lucida Console" panose="020B0609040504020204" pitchFamily="49" charset="0"/>
              </a:rPr>
              <a:t>  constructor(name</a:t>
            </a:r>
            <a:r>
              <a:rPr lang="en-GB" sz="1200" dirty="0">
                <a:latin typeface="Lucida Console" panose="020B0609040504020204" pitchFamily="49" charset="0"/>
              </a:rPr>
              <a:t>: string, salary: number)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smtClean="0">
                <a:latin typeface="Lucida Console" panose="020B0609040504020204" pitchFamily="49" charset="0"/>
              </a:rPr>
              <a:t>    this.name </a:t>
            </a:r>
            <a:r>
              <a:rPr lang="en-GB" sz="1200" dirty="0">
                <a:latin typeface="Lucida Console" panose="020B0609040504020204" pitchFamily="49" charset="0"/>
              </a:rPr>
              <a:t>= name;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this.salary</a:t>
            </a:r>
            <a:r>
              <a:rPr lang="en-GB" sz="1200" dirty="0">
                <a:latin typeface="Lucida Console" panose="020B0609040504020204" pitchFamily="49" charset="0"/>
              </a:rPr>
              <a:t> = salary;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smtClean="0">
                <a:latin typeface="Lucida Console" panose="020B0609040504020204" pitchFamily="49" charset="0"/>
              </a:rPr>
              <a:t>  } 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getName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(): string {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return this.name;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}</a:t>
            </a:r>
            <a:endParaRPr lang="en-GB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setName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string): void {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this.name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=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getSalary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(): number {</a:t>
            </a: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this.salary</a:t>
            </a:r>
            <a:endParaRPr lang="en-GB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}</a:t>
            </a:r>
            <a:endParaRPr lang="en-GB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0525" y="5902688"/>
            <a:ext cx="8372475" cy="6469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emp1 = new Employee("Lydia", 10000);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emp1.setName("George");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console.log(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emp1.getName()</a:t>
            </a:r>
            <a:r>
              <a:rPr lang="en-GB" sz="1200" dirty="0">
                <a:latin typeface="Lucida Console" panose="020B0609040504020204" pitchFamily="49" charset="0"/>
              </a:rPr>
              <a:t> + ' earns ' +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emp1.getSalary()</a:t>
            </a:r>
            <a:r>
              <a:rPr lang="en-GB" sz="1200" dirty="0" smtClean="0">
                <a:latin typeface="Lucida Console" panose="020B0609040504020204" pitchFamily="49" charset="0"/>
              </a:rPr>
              <a:t>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2233" y="5373006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encapsulation.ts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7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examples on the previous slides have declared instance variables and initialized them in the constructor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This is such a common practice that TS provides a shortcut syntax called "constructor parameter properties" </a:t>
            </a:r>
          </a:p>
          <a:p>
            <a:pPr lvl="1"/>
            <a:r>
              <a:rPr lang="en-GB" dirty="0"/>
              <a:t>Qualify constructor parameters with </a:t>
            </a:r>
            <a:r>
              <a:rPr lang="en-GB" sz="1800" dirty="0" smtClean="0">
                <a:latin typeface="Lucida Console" panose="020B0609040504020204" pitchFamily="49" charset="0"/>
              </a:rPr>
              <a:t>public/protected/private</a:t>
            </a:r>
            <a:endParaRPr lang="en-GB" sz="1800" dirty="0"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latin typeface="+mj-lt"/>
              </a:rPr>
              <a:t>TS automatically declares and initializes instance variables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 Parameter Properties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90525" y="4058987"/>
            <a:ext cx="8372475" cy="138563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constructor(private name: string, private salary: number) {}</a:t>
            </a:r>
            <a:r>
              <a:rPr lang="en-GB" sz="1200" dirty="0">
                <a:latin typeface="Lucida Console" panose="020B0609040504020204" pitchFamily="49" charset="0"/>
              </a:rPr>
              <a:t>  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// Plus getters/setters as before…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5179" y="5136847"/>
            <a:ext cx="421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constructorParamProperties.ts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7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define additional methods as necessary</a:t>
            </a:r>
          </a:p>
          <a:p>
            <a:pPr lvl="1"/>
            <a:r>
              <a:rPr lang="en-GB" dirty="0" smtClean="0">
                <a:latin typeface="+mj-lt"/>
              </a:rPr>
              <a:t>Encapsulate logic and business rules for your class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Additional Methods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90525" y="2059279"/>
            <a:ext cx="8372475" cy="26782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constructor(private </a:t>
            </a:r>
            <a:r>
              <a:rPr lang="en-GB" sz="1200" dirty="0">
                <a:latin typeface="Lucida Console" panose="020B0609040504020204" pitchFamily="49" charset="0"/>
              </a:rPr>
              <a:t>name: string, private salary: number) </a:t>
            </a:r>
            <a:r>
              <a:rPr lang="en-GB" sz="1200" dirty="0" smtClean="0">
                <a:latin typeface="Lucida Console" panose="020B0609040504020204" pitchFamily="49" charset="0"/>
              </a:rPr>
              <a:t>{}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payRise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(amount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number): void {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+= amount;</a:t>
            </a: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isHigherTaxPayer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():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{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return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&gt; 42000;</a:t>
            </a: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…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0525" y="5142688"/>
            <a:ext cx="8372475" cy="6469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emp1 = new Employee("Lydia", 10000);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emp1.payRise(100000);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console.log("Higher </a:t>
            </a:r>
            <a:r>
              <a:rPr lang="en-GB" sz="1200" dirty="0" smtClean="0">
                <a:latin typeface="Lucida Console" panose="020B0609040504020204" pitchFamily="49" charset="0"/>
              </a:rPr>
              <a:t>tax? </a:t>
            </a:r>
            <a:r>
              <a:rPr lang="en-GB" sz="1200" dirty="0">
                <a:latin typeface="Lucida Console" panose="020B0609040504020204" pitchFamily="49" charset="0"/>
              </a:rPr>
              <a:t>" +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emp1.isHigherTaxPayer()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6216" y="4429800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additionalMethods.ts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32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define class-wide members</a:t>
            </a:r>
          </a:p>
          <a:p>
            <a:pPr lvl="1"/>
            <a:r>
              <a:rPr lang="en-GB" dirty="0" smtClean="0">
                <a:latin typeface="+mj-lt"/>
              </a:rPr>
              <a:t>Belong to the whole class, not to a particular instance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To define a class wide member:</a:t>
            </a:r>
          </a:p>
          <a:p>
            <a:pPr lvl="1"/>
            <a:r>
              <a:rPr lang="en-GB" dirty="0" smtClean="0">
                <a:latin typeface="+mj-lt"/>
              </a:rPr>
              <a:t>Prefix definition with </a:t>
            </a:r>
            <a:r>
              <a:rPr lang="en-GB" dirty="0" smtClean="0">
                <a:latin typeface="Lucida Console" panose="020B0609040504020204" pitchFamily="49" charset="0"/>
              </a:rPr>
              <a:t>static</a:t>
            </a:r>
          </a:p>
          <a:p>
            <a:pPr lvl="1"/>
            <a:r>
              <a:rPr lang="en-GB" dirty="0" smtClean="0">
                <a:latin typeface="+mj-lt"/>
              </a:rPr>
              <a:t>Can also define as </a:t>
            </a:r>
            <a:r>
              <a:rPr lang="en-GB" dirty="0" smtClean="0">
                <a:latin typeface="Lucida Console" panose="020B0609040504020204" pitchFamily="49" charset="0"/>
              </a:rPr>
              <a:t>public/protected/private</a:t>
            </a:r>
          </a:p>
          <a:p>
            <a:pPr lvl="1"/>
            <a:r>
              <a:rPr lang="en-GB" dirty="0" smtClean="0">
                <a:latin typeface="+mj-lt"/>
              </a:rPr>
              <a:t>Works for member variables and methods</a:t>
            </a:r>
          </a:p>
          <a:p>
            <a:pPr lvl="1"/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To access a static member:</a:t>
            </a:r>
          </a:p>
          <a:p>
            <a:pPr lvl="1"/>
            <a:r>
              <a:rPr lang="en-GB" dirty="0" smtClean="0">
                <a:latin typeface="+mj-lt"/>
              </a:rPr>
              <a:t>Prefix with class name, not </a:t>
            </a:r>
            <a:r>
              <a:rPr lang="en-GB" dirty="0" smtClean="0">
                <a:latin typeface="Lucida Console" panose="020B0609040504020204" pitchFamily="49" charset="0"/>
              </a:rPr>
              <a:t>this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+mj-lt"/>
              </a:rPr>
              <a:t>See next slide for an example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Static Members (1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545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Here's an example of </a:t>
            </a:r>
            <a:r>
              <a:rPr lang="en-GB" dirty="0" smtClean="0">
                <a:latin typeface="Lucida Console" panose="020B0609040504020204" pitchFamily="49" charset="0"/>
              </a:rPr>
              <a:t>static</a:t>
            </a:r>
            <a:r>
              <a:rPr lang="en-GB" dirty="0" smtClean="0"/>
              <a:t> members</a:t>
            </a:r>
            <a:endParaRPr lang="en-GB" dirty="0" smtClean="0">
              <a:latin typeface="+mj-lt"/>
            </a:endParaRP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Static Members </a:t>
            </a:r>
            <a:r>
              <a:rPr lang="en-GB" dirty="0" smtClean="0"/>
              <a:t>(2 </a:t>
            </a:r>
            <a:r>
              <a:rPr lang="en-GB" dirty="0"/>
              <a:t>of 2)</a:t>
            </a:r>
            <a:endParaRPr lang="en-GB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90525" y="1720238"/>
            <a:ext cx="8372475" cy="30476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private static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number = 42000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constructor(private </a:t>
            </a:r>
            <a:r>
              <a:rPr lang="en-GB" sz="1200" dirty="0">
                <a:latin typeface="Lucida Console" panose="020B0609040504020204" pitchFamily="49" charset="0"/>
              </a:rPr>
              <a:t>name: string, private salary: number) </a:t>
            </a:r>
            <a:r>
              <a:rPr lang="en-GB" sz="1200" dirty="0" smtClean="0">
                <a:latin typeface="Lucida Console" panose="020B0609040504020204" pitchFamily="49" charset="0"/>
              </a:rPr>
              <a:t>{}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</a:t>
            </a:r>
            <a:r>
              <a:rPr lang="en-GB" sz="1200" dirty="0" err="1" smtClean="0">
                <a:latin typeface="Lucida Console" panose="020B0609040504020204" pitchFamily="49" charset="0"/>
              </a:rPr>
              <a:t>isHigherTaxPayer</a:t>
            </a:r>
            <a:r>
              <a:rPr lang="en-GB" sz="1200" dirty="0">
                <a:latin typeface="Lucida Console" panose="020B0609040504020204" pitchFamily="49" charset="0"/>
              </a:rPr>
              <a:t>(): </a:t>
            </a:r>
            <a:r>
              <a:rPr lang="en-GB" sz="1200" dirty="0" err="1">
                <a:latin typeface="Lucida Console" panose="020B0609040504020204" pitchFamily="49" charset="0"/>
              </a:rPr>
              <a:t>boolean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smtClean="0">
                <a:latin typeface="Lucida Console" panose="020B0609040504020204" pitchFamily="49" charset="0"/>
              </a:rPr>
              <a:t>    return </a:t>
            </a:r>
            <a:r>
              <a:rPr lang="en-GB" sz="1200" dirty="0" err="1">
                <a:latin typeface="Lucida Console" panose="020B0609040504020204" pitchFamily="49" charset="0"/>
              </a:rPr>
              <a:t>this.salary</a:t>
            </a:r>
            <a:r>
              <a:rPr lang="en-GB" sz="1200" dirty="0">
                <a:latin typeface="Lucida Console" panose="020B0609040504020204" pitchFamily="49" charset="0"/>
              </a:rPr>
              <a:t> &gt;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Employee.taxThreshold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static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getTaxThreshold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(): number {</a:t>
            </a:r>
          </a:p>
          <a:p>
            <a:pPr defTabSz="739775"/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Employee.taxThreshold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…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0525" y="5076755"/>
            <a:ext cx="8372475" cy="101630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// This statement </a:t>
            </a:r>
            <a:r>
              <a:rPr lang="en-GB" sz="1200" dirty="0" smtClean="0">
                <a:latin typeface="Lucida Console" panose="020B0609040504020204" pitchFamily="49" charset="0"/>
              </a:rPr>
              <a:t>causes </a:t>
            </a:r>
            <a:r>
              <a:rPr lang="en-GB" sz="1200" dirty="0">
                <a:latin typeface="Lucida Console" panose="020B0609040504020204" pitchFamily="49" charset="0"/>
              </a:rPr>
              <a:t>a compiler error - '</a:t>
            </a:r>
            <a:r>
              <a:rPr lang="en-GB" sz="1200" dirty="0" err="1">
                <a:latin typeface="Lucida Console" panose="020B0609040504020204" pitchFamily="49" charset="0"/>
              </a:rPr>
              <a:t>Employee.tax_threshold</a:t>
            </a:r>
            <a:r>
              <a:rPr lang="en-GB" sz="1200" dirty="0">
                <a:latin typeface="Lucida Console" panose="020B0609040504020204" pitchFamily="49" charset="0"/>
              </a:rPr>
              <a:t>' is inaccessible.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// console.log("Tax threshold is " +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Employee.taxThreshold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// This statement is OK.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console.log("Tax threshold is " +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Employee.getTaxThreshold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6258" y="4460091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statics.ts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9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Times New Roman" pitchFamily="18" charset="0"/>
              </a:rPr>
              <a:t>1. Variables and Types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TypeScript</a:t>
            </a:r>
            <a:r>
              <a:rPr lang="en-GB" dirty="0" smtClean="0"/>
              <a:t> vs. JavaScript</a:t>
            </a:r>
          </a:p>
          <a:p>
            <a:pPr eaLnBrk="1" hangingPunct="1"/>
            <a:r>
              <a:rPr lang="en-GB" dirty="0" smtClean="0"/>
              <a:t>Variable scope</a:t>
            </a:r>
          </a:p>
          <a:p>
            <a:pPr eaLnBrk="1" hangingPunct="1"/>
            <a:r>
              <a:rPr lang="en-GB" dirty="0" smtClean="0"/>
              <a:t>Constants</a:t>
            </a:r>
          </a:p>
          <a:p>
            <a:pPr eaLnBrk="1" hangingPunct="1"/>
            <a:r>
              <a:rPr lang="en-GB" dirty="0" smtClean="0"/>
              <a:t>Defining types </a:t>
            </a:r>
            <a:r>
              <a:rPr lang="en-GB" dirty="0"/>
              <a:t>in </a:t>
            </a:r>
            <a:r>
              <a:rPr lang="en-GB" dirty="0" smtClean="0"/>
              <a:t>declarations</a:t>
            </a:r>
          </a:p>
          <a:p>
            <a:pPr eaLnBrk="1" hangingPunct="1"/>
            <a:r>
              <a:rPr lang="en-GB" dirty="0"/>
              <a:t>Type mismatches</a:t>
            </a:r>
          </a:p>
          <a:p>
            <a:pPr eaLnBrk="1" hangingPunct="1"/>
            <a:r>
              <a:rPr lang="en-GB" dirty="0"/>
              <a:t>Basic </a:t>
            </a:r>
            <a:r>
              <a:rPr lang="en-GB" dirty="0" smtClean="0"/>
              <a:t>types</a:t>
            </a:r>
          </a:p>
          <a:p>
            <a:pPr eaLnBrk="1" hangingPunct="1"/>
            <a:r>
              <a:rPr lang="en-GB" dirty="0"/>
              <a:t>Arrays and </a:t>
            </a:r>
            <a:r>
              <a:rPr lang="en-GB" dirty="0" smtClean="0"/>
              <a:t>tuples</a:t>
            </a:r>
          </a:p>
          <a:p>
            <a:pPr eaLnBrk="1" hangingPunct="1"/>
            <a:r>
              <a:rPr lang="en-GB" dirty="0" err="1" smtClean="0"/>
              <a:t>Enums</a:t>
            </a:r>
            <a:endParaRPr lang="en-GB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3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pPr eaLnBrk="1" hangingPunct="1"/>
            <a:r>
              <a:rPr lang="en-GB" sz="3600" b="1" dirty="0" smtClean="0">
                <a:cs typeface="Times New Roman" pitchFamily="18" charset="0"/>
              </a:rPr>
              <a:t>Summary</a:t>
            </a:r>
            <a:endParaRPr lang="en-GB" sz="3600" b="1" dirty="0" smtClean="0"/>
          </a:p>
        </p:txBody>
      </p:sp>
      <p:sp>
        <p:nvSpPr>
          <p:cNvPr id="6" name="Rectangle 1030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GB" sz="3600" kern="0" smtClean="0">
                <a:cs typeface="Times New Roman" pitchFamily="18" charset="0"/>
              </a:rPr>
              <a:t>Variables and types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sz="3600" kern="0" smtClean="0">
                <a:cs typeface="Times New Roman" pitchFamily="18" charset="0"/>
              </a:rPr>
              <a:t>Functions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sz="3600" kern="0" smtClean="0">
                <a:cs typeface="Times New Roman" pitchFamily="18" charset="0"/>
              </a:rPr>
              <a:t>Classes</a:t>
            </a:r>
            <a:endParaRPr lang="en-GB" sz="3600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6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TypeScript</a:t>
            </a:r>
            <a:r>
              <a:rPr lang="en-GB" dirty="0"/>
              <a:t> vs. JavaScript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At the time of writing, the current version of TS: </a:t>
            </a:r>
          </a:p>
          <a:p>
            <a:pPr lvl="1"/>
            <a:r>
              <a:rPr lang="en-GB" dirty="0" smtClean="0"/>
              <a:t>Fully </a:t>
            </a:r>
            <a:r>
              <a:rPr lang="en-GB" dirty="0"/>
              <a:t>supports </a:t>
            </a:r>
            <a:r>
              <a:rPr lang="en-GB" dirty="0" smtClean="0"/>
              <a:t>ES5 syntax, </a:t>
            </a:r>
            <a:r>
              <a:rPr lang="en-GB" dirty="0"/>
              <a:t>and most of the ES6</a:t>
            </a:r>
          </a:p>
          <a:p>
            <a:pPr lvl="1"/>
            <a:r>
              <a:rPr lang="en-GB" dirty="0" smtClean="0"/>
              <a:t>Just </a:t>
            </a:r>
            <a:r>
              <a:rPr lang="en-GB" dirty="0"/>
              <a:t>change the </a:t>
            </a:r>
            <a:r>
              <a:rPr lang="en-GB" dirty="0" smtClean="0"/>
              <a:t>file from</a:t>
            </a:r>
            <a:r>
              <a:rPr lang="en-GB" dirty="0" smtClean="0">
                <a:latin typeface="Lucida Console" panose="020B0609040504020204" pitchFamily="49" charset="0"/>
                <a:cs typeface="Lao UI" panose="020B0502040204020203" pitchFamily="34" charset="0"/>
              </a:rPr>
              <a:t>.js</a:t>
            </a:r>
            <a:r>
              <a:rPr lang="en-GB" i="1" dirty="0" smtClean="0"/>
              <a:t> </a:t>
            </a:r>
            <a:r>
              <a:rPr lang="en-GB" dirty="0"/>
              <a:t>to </a:t>
            </a:r>
            <a:r>
              <a:rPr lang="en-GB" dirty="0">
                <a:latin typeface="Lucida Console" panose="020B0609040504020204" pitchFamily="49" charset="0"/>
              </a:rPr>
              <a:t>.</a:t>
            </a:r>
            <a:r>
              <a:rPr lang="en-GB" dirty="0" err="1" smtClean="0">
                <a:latin typeface="Lucida Console" panose="020B0609040504020204" pitchFamily="49" charset="0"/>
              </a:rPr>
              <a:t>ts</a:t>
            </a:r>
            <a:r>
              <a:rPr lang="en-GB" i="1" dirty="0" smtClean="0"/>
              <a:t>, </a:t>
            </a:r>
            <a:r>
              <a:rPr lang="en-GB" dirty="0" smtClean="0"/>
              <a:t>and it's valid TS code</a:t>
            </a:r>
          </a:p>
          <a:p>
            <a:pPr lvl="1"/>
            <a:r>
              <a:rPr lang="en-GB" dirty="0" smtClean="0">
                <a:latin typeface="+mj-lt"/>
              </a:rPr>
              <a:t>But there are a couple of minor differences…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Optional parameters</a:t>
            </a:r>
          </a:p>
          <a:p>
            <a:pPr lvl="1"/>
            <a:r>
              <a:rPr lang="en-GB" dirty="0" smtClean="0">
                <a:latin typeface="+mj-lt"/>
              </a:rPr>
              <a:t>In JS, you can pass fewer parameters into a function </a:t>
            </a:r>
          </a:p>
          <a:p>
            <a:pPr lvl="1"/>
            <a:r>
              <a:rPr lang="en-GB" dirty="0" smtClean="0">
                <a:latin typeface="+mj-lt"/>
              </a:rPr>
              <a:t>In TS, you must append ? to </a:t>
            </a:r>
            <a:r>
              <a:rPr lang="en-GB" dirty="0" err="1" smtClean="0">
                <a:latin typeface="+mj-lt"/>
              </a:rPr>
              <a:t>param</a:t>
            </a:r>
            <a:r>
              <a:rPr lang="en-GB" dirty="0" smtClean="0">
                <a:latin typeface="+mj-lt"/>
              </a:rPr>
              <a:t> name to make it optional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smtClean="0"/>
              <a:t>Assigning a value to an object literal</a:t>
            </a:r>
            <a:endParaRPr lang="en-GB" dirty="0"/>
          </a:p>
          <a:p>
            <a:pPr lvl="1"/>
            <a:r>
              <a:rPr lang="en-GB" dirty="0"/>
              <a:t>In JS, you can initialize a variable with </a:t>
            </a:r>
            <a:r>
              <a:rPr lang="en-GB" dirty="0" smtClean="0"/>
              <a:t>an empty </a:t>
            </a:r>
            <a:r>
              <a:rPr lang="en-GB" dirty="0"/>
              <a:t>object literal and immediately attach a property using dot notation</a:t>
            </a:r>
          </a:p>
          <a:p>
            <a:pPr lvl="1"/>
            <a:r>
              <a:rPr lang="en-GB" dirty="0"/>
              <a:t>In TS, </a:t>
            </a:r>
            <a:r>
              <a:rPr lang="en-GB" dirty="0" smtClean="0"/>
              <a:t>you </a:t>
            </a:r>
            <a:r>
              <a:rPr lang="en-GB" dirty="0"/>
              <a:t>must </a:t>
            </a:r>
            <a:r>
              <a:rPr lang="en-GB" dirty="0" smtClean="0"/>
              <a:t>use square brackets</a:t>
            </a:r>
            <a:endParaRPr lang="en-GB" dirty="0" smtClean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JS, variables are function-scoped</a:t>
            </a:r>
          </a:p>
          <a:p>
            <a:pPr lvl="1"/>
            <a:r>
              <a:rPr lang="en-GB" dirty="0" smtClean="0"/>
              <a:t>If you declare a variable anywhere in a function, it's hoisted to the top of the function</a:t>
            </a:r>
          </a:p>
          <a:p>
            <a:pPr lvl="1"/>
            <a:endParaRPr lang="en-GB" dirty="0"/>
          </a:p>
          <a:p>
            <a:r>
              <a:rPr lang="en-GB" dirty="0" smtClean="0"/>
              <a:t>TS allows you to define block-scoped variables</a:t>
            </a:r>
          </a:p>
          <a:p>
            <a:pPr lvl="1"/>
            <a:r>
              <a:rPr lang="en-GB" dirty="0" smtClean="0"/>
              <a:t>Use the </a:t>
            </a:r>
            <a:r>
              <a:rPr lang="en-GB" dirty="0" smtClean="0">
                <a:latin typeface="Lucida Console" panose="020B0609040504020204" pitchFamily="49" charset="0"/>
              </a:rPr>
              <a:t>let</a:t>
            </a:r>
            <a:r>
              <a:rPr lang="en-GB" dirty="0" smtClean="0"/>
              <a:t> keyword, rather than </a:t>
            </a:r>
            <a:r>
              <a:rPr lang="en-GB" dirty="0" err="1" smtClean="0">
                <a:latin typeface="Lucida Console" panose="020B0609040504020204" pitchFamily="49" charset="0"/>
              </a:rPr>
              <a:t>var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latin typeface="+mj-lt"/>
              </a:rPr>
              <a:t>The </a:t>
            </a:r>
            <a:r>
              <a:rPr lang="en-GB" dirty="0" err="1" smtClean="0">
                <a:latin typeface="+mj-lt"/>
              </a:rPr>
              <a:t>transpiler</a:t>
            </a:r>
            <a:r>
              <a:rPr lang="en-GB" dirty="0" smtClean="0">
                <a:latin typeface="+mj-lt"/>
              </a:rPr>
              <a:t> achieves block scoping by renaming the variable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Scope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95324" y="4041492"/>
            <a:ext cx="2685182" cy="101630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let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msg</a:t>
            </a:r>
            <a:r>
              <a:rPr lang="en-GB" sz="1200" dirty="0">
                <a:latin typeface="Lucida Console" panose="020B0609040504020204" pitchFamily="49" charset="0"/>
              </a:rPr>
              <a:t> = "Hi";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if (true)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smtClean="0"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let </a:t>
            </a:r>
            <a:r>
              <a:rPr lang="en-GB" sz="1200" dirty="0" err="1">
                <a:latin typeface="Lucida Console" panose="020B0609040504020204" pitchFamily="49" charset="0"/>
              </a:rPr>
              <a:t>msg</a:t>
            </a:r>
            <a:r>
              <a:rPr lang="en-GB" sz="1200" dirty="0">
                <a:latin typeface="Lucida Console" panose="020B0609040504020204" pitchFamily="49" charset="0"/>
              </a:rPr>
              <a:t> = "Bye";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console.log(</a:t>
            </a:r>
            <a:r>
              <a:rPr lang="en-GB" sz="1200" dirty="0" err="1">
                <a:latin typeface="Lucida Console" panose="020B0609040504020204" pitchFamily="49" charset="0"/>
              </a:rPr>
              <a:t>msg</a:t>
            </a:r>
            <a:r>
              <a:rPr lang="en-GB" sz="1200" dirty="0">
                <a:latin typeface="Lucida Console" panose="020B0609040504020204" pitchFamily="49" charset="0"/>
              </a:rPr>
              <a:t>); // Hi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502872" y="4041491"/>
            <a:ext cx="3239366" cy="101630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msg</a:t>
            </a:r>
            <a:r>
              <a:rPr lang="en-GB" sz="1200" dirty="0">
                <a:latin typeface="Lucida Console" panose="020B0609040504020204" pitchFamily="49" charset="0"/>
              </a:rPr>
              <a:t> = "Hi";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if (true)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msg_1 = "Bye";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console.log(</a:t>
            </a:r>
            <a:r>
              <a:rPr lang="en-GB" sz="1200" dirty="0" err="1">
                <a:latin typeface="Lucida Console" panose="020B0609040504020204" pitchFamily="49" charset="0"/>
              </a:rPr>
              <a:t>msg</a:t>
            </a:r>
            <a:r>
              <a:rPr lang="en-GB" sz="1200" dirty="0">
                <a:latin typeface="Lucida Console" panose="020B0609040504020204" pitchFamily="49" charset="0"/>
              </a:rPr>
              <a:t>); // Hi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324" y="514859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TypeScript</a:t>
            </a:r>
            <a:r>
              <a:rPr lang="en-GB" dirty="0" smtClean="0">
                <a:solidFill>
                  <a:srgbClr val="FF0000"/>
                </a:solidFill>
              </a:rPr>
              <a:t>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6993" y="5148596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JavaScript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588325" y="4253376"/>
            <a:ext cx="1814946" cy="67354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Transpiles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TS supports constants</a:t>
            </a:r>
          </a:p>
          <a:p>
            <a:pPr lvl="1"/>
            <a:r>
              <a:rPr lang="en-GB" dirty="0" smtClean="0">
                <a:latin typeface="+mj-lt"/>
              </a:rPr>
              <a:t>Immutable </a:t>
            </a:r>
            <a:r>
              <a:rPr lang="en-GB" dirty="0" smtClean="0">
                <a:latin typeface="+mj-lt"/>
              </a:rPr>
              <a:t>variables (cannot be changed)</a:t>
            </a:r>
            <a:endParaRPr lang="en-GB" dirty="0" smtClean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Use the </a:t>
            </a:r>
            <a:r>
              <a:rPr lang="en-GB" dirty="0" err="1" smtClean="0">
                <a:latin typeface="Lucida Console" panose="020B0609040504020204" pitchFamily="49" charset="0"/>
              </a:rPr>
              <a:t>const</a:t>
            </a:r>
            <a:r>
              <a:rPr lang="en-GB" dirty="0" smtClean="0">
                <a:latin typeface="+mj-lt"/>
              </a:rPr>
              <a:t> keyword and supply a value in the declaration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If you use </a:t>
            </a:r>
            <a:r>
              <a:rPr lang="en-GB" dirty="0" err="1" smtClean="0">
                <a:latin typeface="Lucida Console" panose="020B0609040504020204" pitchFamily="49" charset="0"/>
              </a:rPr>
              <a:t>const</a:t>
            </a:r>
            <a:r>
              <a:rPr lang="en-GB" dirty="0" smtClean="0">
                <a:latin typeface="+mj-lt"/>
              </a:rPr>
              <a:t> with objects, it protects the reference rather than the contents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95324" y="2521993"/>
            <a:ext cx="2685182" cy="6469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BEST_TEAM </a:t>
            </a:r>
            <a:r>
              <a:rPr lang="en-GB" sz="1200" dirty="0">
                <a:latin typeface="Lucida Console" panose="020B0609040504020204" pitchFamily="49" charset="0"/>
              </a:rPr>
              <a:t>= "Swans";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BEST_TEAM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"Cardiff</a:t>
            </a:r>
            <a:r>
              <a:rPr lang="en-GB" sz="1200" dirty="0" smtClean="0">
                <a:latin typeface="Lucida Console" panose="020B0609040504020204" pitchFamily="49" charset="0"/>
              </a:rPr>
              <a:t>";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324" y="326431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TypeScript</a:t>
            </a:r>
            <a:r>
              <a:rPr lang="en-GB" dirty="0" smtClean="0">
                <a:solidFill>
                  <a:srgbClr val="FF0000"/>
                </a:solidFill>
              </a:rPr>
              <a:t> code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957946" y="3042737"/>
            <a:ext cx="1558648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516594" y="2513230"/>
            <a:ext cx="3828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Transpiler</a:t>
            </a:r>
            <a:r>
              <a:rPr lang="en-GB" dirty="0" smtClean="0">
                <a:solidFill>
                  <a:srgbClr val="FF0000"/>
                </a:solidFill>
              </a:rPr>
              <a:t> error: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Left-hand side of assignment expression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cannot be a constant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5324" y="5232929"/>
            <a:ext cx="2685182" cy="101630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const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obj</a:t>
            </a:r>
            <a:r>
              <a:rPr lang="en-GB" sz="1200" dirty="0">
                <a:latin typeface="Lucida Console" panose="020B0609040504020204" pitchFamily="49" charset="0"/>
              </a:rPr>
              <a:t> = { prop: 123 };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obj</a:t>
            </a:r>
            <a:r>
              <a:rPr lang="en-GB" sz="1200" dirty="0">
                <a:latin typeface="Lucida Console" panose="020B0609040504020204" pitchFamily="49" charset="0"/>
              </a:rPr>
              <a:t> = { prop: </a:t>
            </a:r>
            <a:r>
              <a:rPr lang="en-GB" sz="1200" dirty="0" smtClean="0">
                <a:latin typeface="Lucida Console" panose="020B0609040504020204" pitchFamily="49" charset="0"/>
              </a:rPr>
              <a:t>465 </a:t>
            </a:r>
            <a:r>
              <a:rPr lang="en-GB" sz="1200" dirty="0">
                <a:latin typeface="Lucida Console" panose="020B0609040504020204" pitchFamily="49" charset="0"/>
              </a:rPr>
              <a:t>};  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obj.prop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</a:t>
            </a:r>
            <a:r>
              <a:rPr lang="en-GB" sz="1200" dirty="0" smtClean="0">
                <a:latin typeface="Lucida Console" panose="020B0609040504020204" pitchFamily="49" charset="0"/>
              </a:rPr>
              <a:t>789;       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202873" y="6110729"/>
            <a:ext cx="233579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516594" y="5580399"/>
            <a:ext cx="349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Error, can't reassign object reference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2664556" y="5760514"/>
            <a:ext cx="187410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516594" y="5913742"/>
            <a:ext cx="4506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OK, can change properties inside </a:t>
            </a:r>
            <a:r>
              <a:rPr lang="en-GB" smtClean="0">
                <a:solidFill>
                  <a:srgbClr val="FF0000"/>
                </a:solidFill>
              </a:rPr>
              <a:t>original object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324" y="6340027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TypeScript</a:t>
            </a:r>
            <a:r>
              <a:rPr lang="en-GB" dirty="0" smtClean="0">
                <a:solidFill>
                  <a:srgbClr val="FF0000"/>
                </a:solidFill>
              </a:rPr>
              <a:t> code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TS allows you to (optionally) define types in declarations</a:t>
            </a:r>
          </a:p>
          <a:p>
            <a:pPr lvl="1"/>
            <a:r>
              <a:rPr lang="en-GB" dirty="0" smtClean="0"/>
              <a:t>Variables, function parameters, and function return types</a:t>
            </a:r>
          </a:p>
          <a:p>
            <a:pPr lvl="1"/>
            <a:r>
              <a:rPr lang="en-GB" dirty="0" smtClean="0"/>
              <a:t>Use the syntax </a:t>
            </a:r>
            <a:r>
              <a:rPr lang="en-GB" dirty="0" err="1" smtClean="0">
                <a:latin typeface="Lucida Console" panose="020B0609040504020204" pitchFamily="49" charset="0"/>
              </a:rPr>
              <a:t>variable:type</a:t>
            </a:r>
            <a:r>
              <a:rPr lang="en-GB" dirty="0" smtClean="0"/>
              <a:t> 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Types in Declarations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95324" y="2691270"/>
            <a:ext cx="2685182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let name1 = 'Fred';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let name2</a:t>
            </a:r>
            <a:r>
              <a:rPr lang="en-GB" sz="1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 string</a:t>
            </a:r>
            <a:r>
              <a:rPr lang="en-GB" sz="1200" dirty="0" smtClean="0">
                <a:latin typeface="Lucida Console" panose="020B0609040504020204" pitchFamily="49" charset="0"/>
              </a:rPr>
              <a:t> = 'Fred';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5502872" y="2691270"/>
            <a:ext cx="3239366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name1 = 'Fred';</a:t>
            </a: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name2 = 'Fred';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324" y="331973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TypeScript</a:t>
            </a:r>
            <a:r>
              <a:rPr lang="en-GB" dirty="0" smtClean="0">
                <a:solidFill>
                  <a:srgbClr val="FF0000"/>
                </a:solidFill>
              </a:rPr>
              <a:t>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2872" y="3319736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JavaScript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588325" y="2646196"/>
            <a:ext cx="1814946" cy="67354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Transpiles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80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detects type mismatches during development</a:t>
            </a:r>
          </a:p>
          <a:p>
            <a:pPr lvl="1"/>
            <a:r>
              <a:rPr lang="en-GB" dirty="0" smtClean="0"/>
              <a:t>IDEs can help with code </a:t>
            </a:r>
            <a:r>
              <a:rPr lang="en-GB" dirty="0"/>
              <a:t>completion and refactoring </a:t>
            </a:r>
            <a:r>
              <a:rPr lang="en-GB" dirty="0" smtClean="0"/>
              <a:t>support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you don’t use types </a:t>
            </a:r>
            <a:r>
              <a:rPr lang="en-GB" dirty="0" smtClean="0"/>
              <a:t>in declarations</a:t>
            </a:r>
            <a:r>
              <a:rPr lang="en-GB" dirty="0"/>
              <a:t>, </a:t>
            </a:r>
            <a:r>
              <a:rPr lang="en-GB" dirty="0" err="1" smtClean="0"/>
              <a:t>TypeScript</a:t>
            </a:r>
            <a:r>
              <a:rPr lang="en-GB" dirty="0" smtClean="0"/>
              <a:t> will do inferred typing</a:t>
            </a:r>
          </a:p>
          <a:p>
            <a:pPr lvl="1"/>
            <a:r>
              <a:rPr lang="en-GB" dirty="0" smtClean="0"/>
              <a:t>It guesses </a:t>
            </a:r>
            <a:r>
              <a:rPr lang="en-GB" dirty="0"/>
              <a:t>the type based on the assigned value, and </a:t>
            </a:r>
            <a:r>
              <a:rPr lang="en-GB" dirty="0" smtClean="0"/>
              <a:t>does type </a:t>
            </a:r>
            <a:r>
              <a:rPr lang="en-GB" dirty="0"/>
              <a:t>checking </a:t>
            </a:r>
            <a:r>
              <a:rPr lang="en-GB" dirty="0" smtClean="0"/>
              <a:t>afterward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Mismatches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95324" y="2164780"/>
            <a:ext cx="2685182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name: string = 'Fred';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name = 42;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324" y="279324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TypeScript</a:t>
            </a:r>
            <a:r>
              <a:rPr lang="en-GB" dirty="0" smtClean="0">
                <a:solidFill>
                  <a:srgbClr val="FF0000"/>
                </a:solidFill>
              </a:rPr>
              <a:t> code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745674" y="2502392"/>
            <a:ext cx="242454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142509" y="2277695"/>
            <a:ext cx="4379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Transpiler</a:t>
            </a:r>
            <a:r>
              <a:rPr lang="en-GB" dirty="0" smtClean="0">
                <a:solidFill>
                  <a:srgbClr val="FF0000"/>
                </a:solidFill>
              </a:rPr>
              <a:t> error: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Type 'number' is not assignable to type 'string'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736885" y="5531440"/>
            <a:ext cx="2685182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name = 'Fred';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name = 42;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85" y="615990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TypeScript</a:t>
            </a:r>
            <a:r>
              <a:rPr lang="en-GB" dirty="0" smtClean="0">
                <a:solidFill>
                  <a:srgbClr val="FF0000"/>
                </a:solidFill>
              </a:rPr>
              <a:t> code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1787235" y="5869052"/>
            <a:ext cx="242454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184070" y="5644355"/>
            <a:ext cx="4379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</a:t>
            </a:r>
            <a:r>
              <a:rPr lang="en-GB" dirty="0" err="1" smtClean="0">
                <a:solidFill>
                  <a:srgbClr val="FF0000"/>
                </a:solidFill>
              </a:rPr>
              <a:t>Transpiler</a:t>
            </a:r>
            <a:r>
              <a:rPr lang="en-GB" dirty="0" smtClean="0">
                <a:solidFill>
                  <a:srgbClr val="FF0000"/>
                </a:solidFill>
              </a:rPr>
              <a:t> error as above: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Type 'number' is not assignable to type 'string'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keywords for basic types</a:t>
            </a:r>
          </a:p>
          <a:p>
            <a:pPr lvl="1"/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latin typeface="Lucida Console" panose="020B0609040504020204" pitchFamily="49" charset="0"/>
              </a:rPr>
              <a:t>number</a:t>
            </a:r>
          </a:p>
          <a:p>
            <a:pPr lvl="1"/>
            <a:r>
              <a:rPr lang="en-GB" sz="1800" dirty="0"/>
              <a:t> </a:t>
            </a:r>
            <a:r>
              <a:rPr lang="en-GB" dirty="0" err="1" smtClean="0">
                <a:latin typeface="Lucida Console" panose="020B0609040504020204" pitchFamily="49" charset="0"/>
              </a:rPr>
              <a:t>boolean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r>
              <a:rPr lang="en-GB" sz="1800" dirty="0"/>
              <a:t> </a:t>
            </a:r>
            <a:r>
              <a:rPr lang="en-GB" dirty="0" smtClean="0">
                <a:latin typeface="Lucida Console" panose="020B0609040504020204" pitchFamily="49" charset="0"/>
              </a:rPr>
              <a:t>string</a:t>
            </a:r>
            <a:r>
              <a:rPr lang="en-GB" dirty="0"/>
              <a:t> </a:t>
            </a:r>
            <a:r>
              <a:rPr lang="en-GB" dirty="0" smtClean="0"/>
              <a:t>(allows template strings with </a:t>
            </a:r>
            <a:r>
              <a:rPr lang="en-GB" dirty="0" err="1" smtClean="0"/>
              <a:t>backticks</a:t>
            </a:r>
            <a:r>
              <a:rPr lang="en-GB" dirty="0" smtClean="0"/>
              <a:t>, </a:t>
            </a:r>
            <a:r>
              <a:rPr lang="en-GB" dirty="0" smtClean="0">
                <a:latin typeface="Lucida Console" panose="020B0609040504020204" pitchFamily="49" charset="0"/>
              </a:rPr>
              <a:t>`Hi ${name}`</a:t>
            </a:r>
          </a:p>
          <a:p>
            <a:pPr lvl="1"/>
            <a:r>
              <a:rPr lang="en-GB" sz="1800" dirty="0"/>
              <a:t> </a:t>
            </a:r>
            <a:r>
              <a:rPr lang="en-GB" dirty="0" smtClean="0">
                <a:latin typeface="Lucida Console" panose="020B0609040504020204" pitchFamily="49" charset="0"/>
              </a:rPr>
              <a:t>void</a:t>
            </a:r>
            <a:r>
              <a:rPr lang="en-GB" dirty="0"/>
              <a:t> </a:t>
            </a:r>
            <a:r>
              <a:rPr lang="en-GB" dirty="0" smtClean="0"/>
              <a:t>(function returns nothing)</a:t>
            </a:r>
            <a:endParaRPr lang="en-GB" dirty="0"/>
          </a:p>
          <a:p>
            <a:pPr lvl="1"/>
            <a:r>
              <a:rPr lang="en-GB" dirty="0"/>
              <a:t> </a:t>
            </a:r>
            <a:r>
              <a:rPr lang="en-GB" dirty="0" smtClean="0">
                <a:latin typeface="Lucida Console" panose="020B0609040504020204" pitchFamily="49" charset="0"/>
              </a:rPr>
              <a:t>any </a:t>
            </a:r>
            <a:r>
              <a:rPr lang="en-GB" dirty="0" smtClean="0">
                <a:latin typeface="+mj-lt"/>
              </a:rPr>
              <a:t>(allows you to assign any value to a variable - like </a:t>
            </a:r>
            <a:r>
              <a:rPr lang="en-GB" dirty="0" err="1" smtClean="0">
                <a:latin typeface="Lucida Console" panose="020B0609040504020204" pitchFamily="49" charset="0"/>
              </a:rPr>
              <a:t>var</a:t>
            </a:r>
            <a:r>
              <a:rPr lang="en-GB" dirty="0" smtClean="0">
                <a:latin typeface="+mj-lt"/>
              </a:rPr>
              <a:t> in JS)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TypeScript</a:t>
            </a:r>
            <a:r>
              <a:rPr lang="en-GB" dirty="0" smtClean="0"/>
              <a:t> supports other types as well, of course</a:t>
            </a:r>
            <a:endParaRPr lang="en-GB" dirty="0"/>
          </a:p>
          <a:p>
            <a:pPr lvl="1"/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Lucida Console" panose="020B0609040504020204" pitchFamily="49" charset="0"/>
              </a:rPr>
              <a:t>HTMLElement</a:t>
            </a:r>
            <a:r>
              <a:rPr lang="en-GB" dirty="0" smtClean="0"/>
              <a:t>, </a:t>
            </a:r>
            <a:r>
              <a:rPr lang="en-GB" dirty="0" smtClean="0">
                <a:latin typeface="Lucida Console" panose="020B0609040504020204" pitchFamily="49" charset="0"/>
              </a:rPr>
              <a:t>Document</a:t>
            </a:r>
            <a:r>
              <a:rPr lang="en-GB" dirty="0" smtClean="0"/>
              <a:t>, etc. (standard types)</a:t>
            </a:r>
          </a:p>
          <a:p>
            <a:pPr lvl="1"/>
            <a:r>
              <a:rPr lang="en-GB" dirty="0" smtClean="0"/>
              <a:t> User-defined classes and interfaces (see later)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Types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9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23192</TotalTime>
  <Words>2389</Words>
  <Application>Microsoft Office PowerPoint</Application>
  <PresentationFormat>On-screen Show (4:3)</PresentationFormat>
  <Paragraphs>536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Narrow</vt:lpstr>
      <vt:lpstr>Consolas</vt:lpstr>
      <vt:lpstr>Lao UI</vt:lpstr>
      <vt:lpstr>Lucida Console</vt:lpstr>
      <vt:lpstr>Tahoma</vt:lpstr>
      <vt:lpstr>Times New Roman</vt:lpstr>
      <vt:lpstr>Wingdings</vt:lpstr>
      <vt:lpstr>1_Blends</vt:lpstr>
      <vt:lpstr>Degree in Computing Year 3 Rich Web Applications   Getting Started with TypeScript Syntax Lecture 3</vt:lpstr>
      <vt:lpstr>Contents</vt:lpstr>
      <vt:lpstr>1. Variables and Types</vt:lpstr>
      <vt:lpstr>TypeScript vs. JavaScript</vt:lpstr>
      <vt:lpstr>Variable Scope</vt:lpstr>
      <vt:lpstr>Constants</vt:lpstr>
      <vt:lpstr>Defining Types in Declarations</vt:lpstr>
      <vt:lpstr>Type Mismatches</vt:lpstr>
      <vt:lpstr>Basic Types</vt:lpstr>
      <vt:lpstr>Arrays and Tuples</vt:lpstr>
      <vt:lpstr>Enums</vt:lpstr>
      <vt:lpstr>Enum</vt:lpstr>
      <vt:lpstr>2. Functions</vt:lpstr>
      <vt:lpstr>Typed Parameters and Returns</vt:lpstr>
      <vt:lpstr>Default Parameters</vt:lpstr>
      <vt:lpstr>Optional Parameters</vt:lpstr>
      <vt:lpstr>Lambda Expressions</vt:lpstr>
      <vt:lpstr>Multi-Line Lambda Expressions</vt:lpstr>
      <vt:lpstr>Lambdas and 'this' (1 of 2)</vt:lpstr>
      <vt:lpstr>Lambdas and 'this' (2 of 2)</vt:lpstr>
      <vt:lpstr>3. Classes</vt:lpstr>
      <vt:lpstr>Defining a Simple Class</vt:lpstr>
      <vt:lpstr>Constructors</vt:lpstr>
      <vt:lpstr>Encapsulation (1 of 2)</vt:lpstr>
      <vt:lpstr>Encapsulation (2 of 2)</vt:lpstr>
      <vt:lpstr>Constructor Parameter Properties</vt:lpstr>
      <vt:lpstr>Defining Additional Methods</vt:lpstr>
      <vt:lpstr>Defining Static Members (1 of 2)</vt:lpstr>
      <vt:lpstr>Defining Static Members (2 of 2)</vt:lpstr>
      <vt:lpstr>Summary</vt:lpstr>
    </vt:vector>
  </TitlesOfParts>
  <Company>Olsen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Liam McMahon</cp:lastModifiedBy>
  <cp:revision>597</cp:revision>
  <dcterms:created xsi:type="dcterms:W3CDTF">2002-05-03T12:27:39Z</dcterms:created>
  <dcterms:modified xsi:type="dcterms:W3CDTF">2017-09-19T10:53:27Z</dcterms:modified>
</cp:coreProperties>
</file>