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24"/>
  </p:notesMasterIdLst>
  <p:handoutMasterIdLst>
    <p:handoutMasterId r:id="rId25"/>
  </p:handoutMasterIdLst>
  <p:sldIdLst>
    <p:sldId id="717" r:id="rId2"/>
    <p:sldId id="531" r:id="rId3"/>
    <p:sldId id="698" r:id="rId4"/>
    <p:sldId id="693" r:id="rId5"/>
    <p:sldId id="699" r:id="rId6"/>
    <p:sldId id="694" r:id="rId7"/>
    <p:sldId id="695" r:id="rId8"/>
    <p:sldId id="696" r:id="rId9"/>
    <p:sldId id="700" r:id="rId10"/>
    <p:sldId id="701" r:id="rId11"/>
    <p:sldId id="702" r:id="rId12"/>
    <p:sldId id="711" r:id="rId13"/>
    <p:sldId id="708" r:id="rId14"/>
    <p:sldId id="713" r:id="rId15"/>
    <p:sldId id="709" r:id="rId16"/>
    <p:sldId id="712" r:id="rId17"/>
    <p:sldId id="710" r:id="rId18"/>
    <p:sldId id="703" r:id="rId19"/>
    <p:sldId id="704" r:id="rId20"/>
    <p:sldId id="715" r:id="rId21"/>
    <p:sldId id="716" r:id="rId22"/>
    <p:sldId id="718" r:id="rId23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4">
          <p15:clr>
            <a:srgbClr val="A4A3A4"/>
          </p15:clr>
        </p15:guide>
        <p15:guide id="2" pos="28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333399"/>
    <a:srgbClr val="FF9933"/>
    <a:srgbClr val="FFFF66"/>
    <a:srgbClr val="003366"/>
    <a:srgbClr val="FFFF99"/>
    <a:srgbClr val="FFFF4F"/>
    <a:srgbClr val="66CCFF"/>
    <a:srgbClr val="99FF99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0" autoAdjust="0"/>
    <p:restoredTop sz="94591" autoAdjust="0"/>
  </p:normalViewPr>
  <p:slideViewPr>
    <p:cSldViewPr snapToGrid="0" showGuides="1">
      <p:cViewPr varScale="1">
        <p:scale>
          <a:sx n="114" d="100"/>
          <a:sy n="114" d="100"/>
        </p:scale>
        <p:origin x="84" y="102"/>
      </p:cViewPr>
      <p:guideLst>
        <p:guide orient="horz" pos="794"/>
        <p:guide pos="28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28"/>
    </p:cViewPr>
  </p:sorterViewPr>
  <p:notesViewPr>
    <p:cSldViewPr snapToGrid="0" showGuides="1">
      <p:cViewPr varScale="1">
        <p:scale>
          <a:sx n="78" d="100"/>
          <a:sy n="78" d="100"/>
        </p:scale>
        <p:origin x="2016" y="10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92313" y="309563"/>
            <a:ext cx="34766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 dirty="0" smtClean="0"/>
              <a:t>Going Further with </a:t>
            </a:r>
            <a:r>
              <a:rPr lang="en-GB" dirty="0" err="1" smtClean="0"/>
              <a:t>TypeScript</a:t>
            </a:r>
            <a:r>
              <a:rPr lang="en-GB" dirty="0" smtClean="0"/>
              <a:t> Syntax</a:t>
            </a:r>
            <a:endParaRPr lang="en-GB" dirty="0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1363" y="5540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1363" y="90884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208" y="9215135"/>
            <a:ext cx="1422975" cy="1120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43235" y="9131967"/>
            <a:ext cx="12763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Tahoma" panose="020B0604030504040204" pitchFamily="34" charset="0"/>
                <a:cs typeface="Consolas" panose="020B0609020204030204" pitchFamily="49" charset="0"/>
              </a:rPr>
              <a:t>Appendix C  </a:t>
            </a:r>
            <a:r>
              <a:rPr lang="en-GB" sz="1000" i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Tahoma" panose="020B0604030504040204" pitchFamily="34" charset="0"/>
                <a:cs typeface="Consolas" panose="020B0609020204030204" pitchFamily="49" charset="0"/>
              </a:rPr>
              <a:t>· </a:t>
            </a:r>
            <a:r>
              <a:rPr lang="en-GB" sz="1000" b="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Tahoma" panose="020B0604030504040204" pitchFamily="34" charset="0"/>
                <a:cs typeface="Consolas" panose="020B0609020204030204" pitchFamily="49" charset="0"/>
              </a:rPr>
              <a:t> Page </a:t>
            </a:r>
            <a:fld id="{F9CC5804-0C81-4EE8-A47A-CDA75E103C34}" type="slidenum">
              <a:rPr lang="en-GB" sz="1000" b="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Tahoma" panose="020B0604030504040204" pitchFamily="34" charset="0"/>
                <a:cs typeface="Consolas" panose="020B0609020204030204" pitchFamily="49" charset="0"/>
              </a:rPr>
              <a:pPr algn="ctr"/>
              <a:t>‹#›</a:t>
            </a:fld>
            <a:endParaRPr lang="en-GB" sz="1000" b="0" i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053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92313" y="309563"/>
            <a:ext cx="34766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 dirty="0" smtClean="0"/>
              <a:t>Going Further with </a:t>
            </a:r>
            <a:r>
              <a:rPr lang="en-GB" dirty="0" err="1" smtClean="0"/>
              <a:t>TypeScript</a:t>
            </a:r>
            <a:r>
              <a:rPr lang="en-GB" dirty="0" smtClean="0"/>
              <a:t> Syntax</a:t>
            </a:r>
            <a:endParaRPr lang="en-GB" dirty="0"/>
          </a:p>
        </p:txBody>
      </p:sp>
      <p:sp>
        <p:nvSpPr>
          <p:cNvPr id="2457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1363" y="4370388"/>
            <a:ext cx="5842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1363" y="5540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1363" y="90884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640" y="9207403"/>
            <a:ext cx="1422975" cy="1120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43235" y="9131967"/>
            <a:ext cx="12763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Tahoma" panose="020B0604030504040204" pitchFamily="34" charset="0"/>
                <a:cs typeface="Consolas" panose="020B0609020204030204" pitchFamily="49" charset="0"/>
              </a:rPr>
              <a:t>Appendix C  </a:t>
            </a:r>
            <a:r>
              <a:rPr lang="en-GB" sz="1000" i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Tahoma" panose="020B0604030504040204" pitchFamily="34" charset="0"/>
                <a:cs typeface="Consolas" panose="020B0609020204030204" pitchFamily="49" charset="0"/>
              </a:rPr>
              <a:t>· </a:t>
            </a:r>
            <a:r>
              <a:rPr lang="en-GB" sz="1000" b="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Tahoma" panose="020B0604030504040204" pitchFamily="34" charset="0"/>
                <a:cs typeface="Consolas" panose="020B0609020204030204" pitchFamily="49" charset="0"/>
              </a:rPr>
              <a:t> Page </a:t>
            </a:r>
            <a:fld id="{F9CC5804-0C81-4EE8-A47A-CDA75E103C34}" type="slidenum">
              <a:rPr lang="en-GB" sz="1000" b="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Tahoma" panose="020B0604030504040204" pitchFamily="34" charset="0"/>
                <a:cs typeface="Consolas" panose="020B0609020204030204" pitchFamily="49" charset="0"/>
              </a:rPr>
              <a:pPr algn="ctr"/>
              <a:t>‹#›</a:t>
            </a:fld>
            <a:endParaRPr lang="en-GB" sz="1000" b="0" i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25571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generics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Getting Started with </a:t>
            </a:r>
            <a:r>
              <a:rPr lang="en-GB" dirty="0" err="1" smtClean="0"/>
              <a:t>TypeScript</a:t>
            </a:r>
            <a:r>
              <a:rPr lang="en-GB" dirty="0" smtClean="0"/>
              <a:t> Syntax</a:t>
            </a:r>
          </a:p>
        </p:txBody>
      </p:sp>
      <p:sp>
        <p:nvSpPr>
          <p:cNvPr id="25603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0279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</a:t>
            </a:r>
            <a:r>
              <a:rPr lang="en-GB" dirty="0" err="1" smtClean="0"/>
              <a:t>TypeScript</a:t>
            </a:r>
            <a:r>
              <a:rPr lang="en-GB" dirty="0" smtClean="0"/>
              <a:t> Syntax</a:t>
            </a: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94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</a:t>
            </a:r>
            <a:r>
              <a:rPr lang="en-GB" dirty="0" err="1" smtClean="0"/>
              <a:t>TypeScript</a:t>
            </a:r>
            <a:r>
              <a:rPr lang="en-GB" dirty="0" smtClean="0"/>
              <a:t> Syntax</a:t>
            </a: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820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</a:t>
            </a:r>
            <a:r>
              <a:rPr lang="en-GB" dirty="0" err="1" smtClean="0"/>
              <a:t>TypeScript</a:t>
            </a:r>
            <a:r>
              <a:rPr lang="en-GB" dirty="0" smtClean="0"/>
              <a:t> Syntax</a:t>
            </a: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811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</a:t>
            </a:r>
            <a:r>
              <a:rPr lang="en-GB" dirty="0" err="1" smtClean="0"/>
              <a:t>TypeScript</a:t>
            </a:r>
            <a:r>
              <a:rPr lang="en-GB" dirty="0" smtClean="0"/>
              <a:t> Syntax</a:t>
            </a: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918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</a:t>
            </a:r>
            <a:r>
              <a:rPr lang="en-GB" dirty="0" err="1" smtClean="0"/>
              <a:t>TypeScript</a:t>
            </a:r>
            <a:r>
              <a:rPr lang="en-GB" dirty="0" smtClean="0"/>
              <a:t> Syntax</a:t>
            </a: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784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</a:t>
            </a:r>
            <a:r>
              <a:rPr lang="en-GB" dirty="0" err="1" smtClean="0"/>
              <a:t>TypeScript</a:t>
            </a:r>
            <a:r>
              <a:rPr lang="en-GB" dirty="0" smtClean="0"/>
              <a:t> Syntax</a:t>
            </a: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247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</a:t>
            </a:r>
            <a:r>
              <a:rPr lang="en-GB" dirty="0" err="1" smtClean="0"/>
              <a:t>TypeScript</a:t>
            </a:r>
            <a:r>
              <a:rPr lang="en-GB" dirty="0" smtClean="0"/>
              <a:t> Syntax</a:t>
            </a: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281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</a:t>
            </a:r>
            <a:r>
              <a:rPr lang="en-GB" dirty="0" err="1" smtClean="0"/>
              <a:t>TypeScript</a:t>
            </a:r>
            <a:r>
              <a:rPr lang="en-GB" dirty="0" smtClean="0"/>
              <a:t> Syntax</a:t>
            </a: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094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</a:t>
            </a:r>
            <a:r>
              <a:rPr lang="en-GB" dirty="0" err="1" smtClean="0"/>
              <a:t>TypeScript</a:t>
            </a:r>
            <a:r>
              <a:rPr lang="en-GB" dirty="0" smtClean="0"/>
              <a:t> Syntax</a:t>
            </a: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362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</a:t>
            </a:r>
            <a:r>
              <a:rPr lang="en-GB" dirty="0" err="1" smtClean="0"/>
              <a:t>TypeScript</a:t>
            </a:r>
            <a:r>
              <a:rPr lang="en-GB" dirty="0" smtClean="0"/>
              <a:t> Syntax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704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smtClean="0"/>
              <a:t>Going Further with </a:t>
            </a:r>
            <a:r>
              <a:rPr lang="en-GB" dirty="0" err="1" smtClean="0"/>
              <a:t>TypeScript</a:t>
            </a:r>
            <a:r>
              <a:rPr lang="en-GB" dirty="0" smtClean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13497698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</a:t>
            </a:r>
            <a:r>
              <a:rPr lang="en-GB" dirty="0" err="1" smtClean="0"/>
              <a:t>TypeScript</a:t>
            </a:r>
            <a:r>
              <a:rPr lang="en-GB" dirty="0" smtClean="0"/>
              <a:t> Syntax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971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</a:t>
            </a:r>
            <a:r>
              <a:rPr lang="en-GB" dirty="0" err="1" smtClean="0"/>
              <a:t>TypeScript</a:t>
            </a:r>
            <a:r>
              <a:rPr lang="en-GB" dirty="0" smtClean="0"/>
              <a:t> Syntax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052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</a:t>
            </a:r>
            <a:r>
              <a:rPr lang="en-GB" dirty="0" err="1" smtClean="0"/>
              <a:t>TypeScript</a:t>
            </a:r>
            <a:r>
              <a:rPr lang="en-GB" dirty="0" smtClean="0"/>
              <a:t> Syntax</a:t>
            </a: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836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</a:t>
            </a:r>
            <a:r>
              <a:rPr lang="en-GB" dirty="0" err="1" smtClean="0"/>
              <a:t>TypeScript</a:t>
            </a:r>
            <a:r>
              <a:rPr lang="en-GB" dirty="0" smtClean="0"/>
              <a:t> Syntax</a:t>
            </a: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www.typescriptlang.org/docs/handbook/generics.html</a:t>
            </a:r>
            <a:endParaRPr lang="en-GB" dirty="0" smtClean="0"/>
          </a:p>
          <a:p>
            <a:endParaRPr lang="en-GB" dirty="0"/>
          </a:p>
          <a:p>
            <a:r>
              <a:rPr lang="en-IE" dirty="0"/>
              <a:t>In languages like C# and Java, one of the main tools in the toolbox for creating reusable components is </a:t>
            </a:r>
            <a:r>
              <a:rPr lang="en-IE" i="1" dirty="0"/>
              <a:t>generics</a:t>
            </a:r>
            <a:r>
              <a:rPr lang="en-IE" dirty="0"/>
              <a:t>, that is, being able to create a component that can work over a variety of types rather than a single one. This allows users to consume these components and use their own types.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2292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</a:t>
            </a:r>
            <a:r>
              <a:rPr lang="en-GB" dirty="0" err="1" smtClean="0"/>
              <a:t>TypeScript</a:t>
            </a:r>
            <a:r>
              <a:rPr lang="en-GB" dirty="0" smtClean="0"/>
              <a:t> Syntax</a:t>
            </a: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942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</a:t>
            </a:r>
            <a:r>
              <a:rPr lang="en-GB" dirty="0" err="1" smtClean="0"/>
              <a:t>TypeScript</a:t>
            </a:r>
            <a:r>
              <a:rPr lang="en-GB" dirty="0" smtClean="0"/>
              <a:t> Syntax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260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</a:t>
            </a:r>
            <a:r>
              <a:rPr lang="en-GB" dirty="0" err="1" smtClean="0"/>
              <a:t>TypeScript</a:t>
            </a:r>
            <a:r>
              <a:rPr lang="en-GB" dirty="0" smtClean="0"/>
              <a:t> Syntax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777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</a:t>
            </a:r>
            <a:r>
              <a:rPr lang="en-GB" dirty="0" err="1" smtClean="0"/>
              <a:t>TypeScript</a:t>
            </a:r>
            <a:r>
              <a:rPr lang="en-GB" dirty="0" smtClean="0"/>
              <a:t> Syntax</a:t>
            </a: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642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</a:t>
            </a:r>
            <a:r>
              <a:rPr lang="en-GB" dirty="0" err="1" smtClean="0"/>
              <a:t>TypeScript</a:t>
            </a:r>
            <a:r>
              <a:rPr lang="en-GB" dirty="0" smtClean="0"/>
              <a:t> Syntax</a:t>
            </a: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544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7644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43529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913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2912" y="3381207"/>
            <a:ext cx="8094095" cy="1360488"/>
          </a:xfrm>
        </p:spPr>
        <p:txBody>
          <a:bodyPr/>
          <a:lstStyle/>
          <a:p>
            <a:pPr algn="ctr" eaLnBrk="1" hangingPunct="1"/>
            <a:r>
              <a:rPr lang="en-IE" altLang="en-US" b="1" dirty="0">
                <a:cs typeface="Times New Roman" panose="02020603050405020304" pitchFamily="18" charset="0"/>
              </a:rPr>
              <a:t>Degree in Computing Year </a:t>
            </a:r>
            <a:r>
              <a:rPr lang="en-IE" altLang="en-US" b="1" dirty="0" smtClean="0">
                <a:cs typeface="Times New Roman" panose="02020603050405020304" pitchFamily="18" charset="0"/>
              </a:rPr>
              <a:t>3</a:t>
            </a:r>
            <a:r>
              <a:rPr lang="en-IE" altLang="en-US" b="1" dirty="0">
                <a:cs typeface="Times New Roman" panose="02020603050405020304" pitchFamily="18" charset="0"/>
              </a:rPr>
              <a:t/>
            </a:r>
            <a:br>
              <a:rPr lang="en-IE" altLang="en-US" b="1" dirty="0">
                <a:cs typeface="Times New Roman" panose="02020603050405020304" pitchFamily="18" charset="0"/>
              </a:rPr>
            </a:br>
            <a:r>
              <a:rPr lang="en-IE" altLang="en-US" b="1" dirty="0">
                <a:cs typeface="Times New Roman" panose="02020603050405020304" pitchFamily="18" charset="0"/>
              </a:rPr>
              <a:t>Rich Web </a:t>
            </a:r>
            <a:r>
              <a:rPr lang="en-IE" altLang="en-US" b="1" dirty="0" smtClean="0">
                <a:cs typeface="Times New Roman" panose="02020603050405020304" pitchFamily="18" charset="0"/>
              </a:rPr>
              <a:t>Applications</a:t>
            </a:r>
            <a:br>
              <a:rPr lang="en-IE" altLang="en-US" b="1" dirty="0" smtClean="0">
                <a:cs typeface="Times New Roman" panose="02020603050405020304" pitchFamily="18" charset="0"/>
              </a:rPr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b="1" dirty="0" smtClean="0"/>
              <a:t>Going Further with</a:t>
            </a:r>
            <a:br>
              <a:rPr lang="en-GB" b="1" dirty="0" smtClean="0"/>
            </a:br>
            <a:r>
              <a:rPr lang="en-GB" b="1" dirty="0" err="1" smtClean="0"/>
              <a:t>TypeScript</a:t>
            </a:r>
            <a:r>
              <a:rPr lang="en-GB" b="1" dirty="0" smtClean="0"/>
              <a:t> Syntax</a:t>
            </a:r>
            <a:br>
              <a:rPr lang="en-GB" b="1" dirty="0" smtClean="0"/>
            </a:br>
            <a:r>
              <a:rPr lang="en-GB" b="1" dirty="0" smtClean="0"/>
              <a:t>Lecture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Inheritance in </a:t>
            </a:r>
            <a:r>
              <a:rPr lang="en-GB" dirty="0" err="1" smtClean="0"/>
              <a:t>TypeScript</a:t>
            </a:r>
            <a:endParaRPr lang="en-GB" dirty="0" smtClean="0"/>
          </a:p>
          <a:p>
            <a:pPr eaLnBrk="1" hangingPunct="1"/>
            <a:r>
              <a:rPr lang="en-GB" dirty="0" smtClean="0"/>
              <a:t>Additional inheritance techniques</a:t>
            </a:r>
          </a:p>
          <a:p>
            <a:pPr eaLnBrk="1" hangingPunct="1"/>
            <a:r>
              <a:rPr lang="en-GB" dirty="0" smtClean="0"/>
              <a:t>Inheritance example</a:t>
            </a:r>
          </a:p>
        </p:txBody>
      </p:sp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dirty="0"/>
              <a:t>2</a:t>
            </a:r>
            <a:r>
              <a:rPr lang="en-GB" dirty="0" smtClean="0"/>
              <a:t>. Inheritance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79BC37F-F248-4D9A-AAAA-3320014E5DBE}" type="slidenum">
              <a:rPr lang="en-GB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9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 class can extend another class</a:t>
            </a:r>
          </a:p>
          <a:p>
            <a:pPr lvl="1" eaLnBrk="1" hangingPunct="1"/>
            <a:r>
              <a:rPr lang="en-GB" dirty="0" smtClean="0"/>
              <a:t>The subclass uses the </a:t>
            </a:r>
            <a:r>
              <a:rPr lang="en-GB" dirty="0" smtClean="0">
                <a:latin typeface="Lucida Console" panose="020B0609040504020204" pitchFamily="49" charset="0"/>
              </a:rPr>
              <a:t>extends</a:t>
            </a:r>
            <a:r>
              <a:rPr lang="en-GB" dirty="0" smtClean="0"/>
              <a:t> keyword</a:t>
            </a:r>
          </a:p>
          <a:p>
            <a:pPr lvl="2" eaLnBrk="1" hangingPunct="1"/>
            <a:endParaRPr lang="en-GB" dirty="0" smtClean="0"/>
          </a:p>
          <a:p>
            <a:pPr eaLnBrk="1" hangingPunct="1"/>
            <a:r>
              <a:rPr lang="en-GB" dirty="0" smtClean="0"/>
              <a:t>The subclass can override superclass methods</a:t>
            </a:r>
          </a:p>
          <a:p>
            <a:pPr lvl="1" eaLnBrk="1" hangingPunct="1"/>
            <a:r>
              <a:rPr lang="en-GB" dirty="0" smtClean="0"/>
              <a:t>The subclass can invoke superclass methods and constructors, via the </a:t>
            </a:r>
            <a:r>
              <a:rPr lang="en-GB" dirty="0" smtClean="0">
                <a:latin typeface="Lucida Console" panose="020B0609040504020204" pitchFamily="49" charset="0"/>
              </a:rPr>
              <a:t>super</a:t>
            </a:r>
            <a:r>
              <a:rPr lang="en-GB" dirty="0" smtClean="0"/>
              <a:t> keyword</a:t>
            </a:r>
          </a:p>
          <a:p>
            <a:pPr lvl="2" eaLnBrk="1" hangingPunct="1"/>
            <a:endParaRPr lang="en-GB" dirty="0"/>
          </a:p>
          <a:p>
            <a:pPr eaLnBrk="1" hangingPunct="1"/>
            <a:r>
              <a:rPr lang="en-GB" dirty="0" smtClean="0"/>
              <a:t>Under the covers, TS inheritance is </a:t>
            </a:r>
            <a:r>
              <a:rPr lang="en-GB" dirty="0" err="1" smtClean="0"/>
              <a:t>transpiled</a:t>
            </a:r>
            <a:r>
              <a:rPr lang="en-GB" dirty="0" smtClean="0"/>
              <a:t> to prototypical inheritance in JavaScript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Inheritance in </a:t>
            </a:r>
            <a:r>
              <a:rPr lang="en-GB" dirty="0" err="1" smtClean="0"/>
              <a:t>TypeScript</a:t>
            </a:r>
            <a:endParaRPr lang="en-GB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F500CEE-951B-4335-833B-A5E45825243B}" type="slidenum">
              <a:rPr lang="en-GB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60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Additional techniques in the superclass:</a:t>
            </a:r>
          </a:p>
          <a:p>
            <a:pPr lvl="1" eaLnBrk="1" hangingPunct="1"/>
            <a:r>
              <a:rPr lang="en-GB" dirty="0" smtClean="0"/>
              <a:t>Can be </a:t>
            </a:r>
            <a:r>
              <a:rPr lang="en-GB" dirty="0" smtClean="0">
                <a:latin typeface="Lucida Console" panose="020B0609040504020204" pitchFamily="49" charset="0"/>
              </a:rPr>
              <a:t>abstract</a:t>
            </a:r>
            <a:r>
              <a:rPr lang="en-GB" dirty="0" smtClean="0"/>
              <a:t> (cannot create)</a:t>
            </a:r>
          </a:p>
          <a:p>
            <a:pPr lvl="1" eaLnBrk="1" hangingPunct="1"/>
            <a:r>
              <a:rPr lang="en-GB" dirty="0" smtClean="0"/>
              <a:t>Can have </a:t>
            </a:r>
            <a:r>
              <a:rPr lang="en-GB" dirty="0" smtClean="0">
                <a:latin typeface="Lucida Console" panose="020B0609040504020204" pitchFamily="49" charset="0"/>
              </a:rPr>
              <a:t>abstract</a:t>
            </a:r>
            <a:r>
              <a:rPr lang="en-GB" dirty="0" smtClean="0"/>
              <a:t> methods (must override)</a:t>
            </a:r>
          </a:p>
          <a:p>
            <a:pPr lvl="1" eaLnBrk="1" hangingPunct="1"/>
            <a:r>
              <a:rPr lang="en-GB" dirty="0" smtClean="0"/>
              <a:t>Can have </a:t>
            </a:r>
            <a:r>
              <a:rPr lang="en-GB" dirty="0" smtClean="0">
                <a:latin typeface="Lucida Console" panose="020B0609040504020204" pitchFamily="49" charset="0"/>
              </a:rPr>
              <a:t>protected</a:t>
            </a:r>
            <a:r>
              <a:rPr lang="en-GB" dirty="0" smtClean="0"/>
              <a:t> members (accessible to classes in hierarchy)</a:t>
            </a:r>
          </a:p>
          <a:p>
            <a:pPr lvl="2" eaLnBrk="1" hangingPunct="1"/>
            <a:endParaRPr lang="en-GB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Additional Inheritance Techniques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F500CEE-951B-4335-833B-A5E45825243B}" type="slidenum">
              <a:rPr lang="en-GB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24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We've provided a full example of inheritance</a:t>
            </a:r>
          </a:p>
          <a:p>
            <a:pPr lvl="1" eaLnBrk="1" hangingPunct="1"/>
            <a:r>
              <a:rPr lang="en-GB" dirty="0" smtClean="0"/>
              <a:t>See the code in the </a:t>
            </a:r>
            <a:r>
              <a:rPr lang="en-GB" dirty="0" smtClean="0">
                <a:latin typeface="Lucida Console" panose="020B0609040504020204" pitchFamily="49" charset="0"/>
              </a:rPr>
              <a:t>inheritance</a:t>
            </a:r>
            <a:r>
              <a:rPr lang="en-GB" dirty="0" smtClean="0">
                <a:latin typeface="+mj-lt"/>
              </a:rPr>
              <a:t> </a:t>
            </a:r>
            <a:r>
              <a:rPr lang="en-GB" dirty="0" smtClean="0"/>
              <a:t>folder</a:t>
            </a:r>
            <a:endParaRPr lang="en-GB" dirty="0" smtClean="0">
              <a:latin typeface="Lucida Console" panose="020B0609040504020204" pitchFamily="49" charset="0"/>
            </a:endParaRPr>
          </a:p>
          <a:p>
            <a:pPr lvl="1" eaLnBrk="1" hangingPunct="1"/>
            <a:endParaRPr lang="en-GB" dirty="0">
              <a:latin typeface="Lucida Console" panose="020B0609040504020204" pitchFamily="49" charset="0"/>
            </a:endParaRPr>
          </a:p>
          <a:p>
            <a:pPr lvl="1" eaLnBrk="1" hangingPunct="1"/>
            <a:endParaRPr lang="en-GB" dirty="0" smtClean="0">
              <a:latin typeface="Lucida Console" panose="020B0609040504020204" pitchFamily="49" charset="0"/>
            </a:endParaRPr>
          </a:p>
          <a:p>
            <a:pPr lvl="1" eaLnBrk="1" hangingPunct="1"/>
            <a:endParaRPr lang="en-GB" dirty="0">
              <a:latin typeface="Lucida Console" panose="020B0609040504020204" pitchFamily="49" charset="0"/>
            </a:endParaRPr>
          </a:p>
          <a:p>
            <a:pPr lvl="1" eaLnBrk="1" hangingPunct="1"/>
            <a:endParaRPr lang="en-GB" dirty="0" smtClean="0">
              <a:latin typeface="Lucida Console" panose="020B0609040504020204" pitchFamily="49" charset="0"/>
            </a:endParaRPr>
          </a:p>
          <a:p>
            <a:pPr lvl="1" eaLnBrk="1" hangingPunct="1"/>
            <a:endParaRPr lang="en-GB" dirty="0">
              <a:latin typeface="Lucida Console" panose="020B0609040504020204" pitchFamily="49" charset="0"/>
            </a:endParaRPr>
          </a:p>
          <a:p>
            <a:pPr lvl="1" eaLnBrk="1" hangingPunct="1"/>
            <a:endParaRPr lang="en-GB" dirty="0" smtClean="0">
              <a:latin typeface="Lucida Console" panose="020B0609040504020204" pitchFamily="49" charset="0"/>
            </a:endParaRPr>
          </a:p>
          <a:p>
            <a:pPr lvl="1" eaLnBrk="1" hangingPunct="1"/>
            <a:endParaRPr lang="en-GB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GB" dirty="0"/>
              <a:t>Note:</a:t>
            </a:r>
          </a:p>
          <a:p>
            <a:pPr lvl="1" eaLnBrk="1" hangingPunct="1"/>
            <a:r>
              <a:rPr lang="en-GB" dirty="0" err="1">
                <a:latin typeface="Lucida Console" pitchFamily="49" charset="0"/>
              </a:rPr>
              <a:t>BankAccount</a:t>
            </a:r>
            <a:r>
              <a:rPr lang="en-GB" dirty="0"/>
              <a:t> defines common state and behaviour that is relevant for all kinds of account</a:t>
            </a:r>
          </a:p>
          <a:p>
            <a:pPr lvl="1" eaLnBrk="1" hangingPunct="1"/>
            <a:r>
              <a:rPr lang="en-GB" dirty="0" err="1">
                <a:latin typeface="Lucida Console" pitchFamily="49" charset="0"/>
              </a:rPr>
              <a:t>SavingsAccount</a:t>
            </a:r>
            <a:r>
              <a:rPr lang="en-GB" dirty="0"/>
              <a:t> "is a kind of" </a:t>
            </a:r>
            <a:r>
              <a:rPr lang="en-GB" dirty="0" err="1">
                <a:latin typeface="Lucida Console" pitchFamily="49" charset="0"/>
              </a:rPr>
              <a:t>BankAccount</a:t>
            </a:r>
            <a:r>
              <a:rPr lang="en-GB" dirty="0"/>
              <a:t> that earns interest</a:t>
            </a:r>
          </a:p>
          <a:p>
            <a:pPr lvl="1" eaLnBrk="1" hangingPunct="1"/>
            <a:r>
              <a:rPr lang="en-GB" dirty="0" err="1">
                <a:latin typeface="Lucida Console" pitchFamily="49" charset="0"/>
              </a:rPr>
              <a:t>CurrentAccount</a:t>
            </a:r>
            <a:r>
              <a:rPr lang="en-GB" dirty="0"/>
              <a:t> "is a kind of" </a:t>
            </a:r>
            <a:r>
              <a:rPr lang="en-GB" dirty="0" err="1">
                <a:latin typeface="Lucida Console" pitchFamily="49" charset="0"/>
              </a:rPr>
              <a:t>BankAccount</a:t>
            </a:r>
            <a:r>
              <a:rPr lang="en-GB" dirty="0"/>
              <a:t> that has cheques</a:t>
            </a:r>
          </a:p>
          <a:p>
            <a:pPr lvl="1" eaLnBrk="1" hangingPunct="1"/>
            <a:endParaRPr lang="en-GB" dirty="0" smtClean="0">
              <a:latin typeface="Lucida Console" panose="020B0609040504020204" pitchFamily="49" charset="0"/>
            </a:endParaRPr>
          </a:p>
          <a:p>
            <a:pPr lvl="1" eaLnBrk="1" hangingPunct="1"/>
            <a:endParaRPr lang="en-GB" dirty="0" smtClean="0">
              <a:latin typeface="Lucida Console" panose="020B0609040504020204" pitchFamily="49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Inheritance Example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F500CEE-951B-4335-833B-A5E45825243B}" type="slidenum">
              <a:rPr lang="en-GB"/>
              <a:pPr>
                <a:defRPr/>
              </a:pPr>
              <a:t>13</a:t>
            </a:fld>
            <a:endParaRPr lang="en-GB"/>
          </a:p>
        </p:txBody>
      </p:sp>
      <p:cxnSp>
        <p:nvCxnSpPr>
          <p:cNvPr id="6" name="Straight Connector 43"/>
          <p:cNvCxnSpPr>
            <a:cxnSpLocks noChangeShapeType="1"/>
          </p:cNvCxnSpPr>
          <p:nvPr/>
        </p:nvCxnSpPr>
        <p:spPr bwMode="auto">
          <a:xfrm rot="16200000" flipH="1">
            <a:off x="4305301" y="3126500"/>
            <a:ext cx="381000" cy="3175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sp>
        <p:nvSpPr>
          <p:cNvPr id="7" name="Isosceles Triangle 44"/>
          <p:cNvSpPr>
            <a:spLocks noChangeArrowheads="1"/>
          </p:cNvSpPr>
          <p:nvPr/>
        </p:nvSpPr>
        <p:spPr bwMode="auto">
          <a:xfrm>
            <a:off x="4395788" y="2910600"/>
            <a:ext cx="203200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cxnSp>
        <p:nvCxnSpPr>
          <p:cNvPr id="8" name="Elbow Connector 47"/>
          <p:cNvCxnSpPr>
            <a:cxnSpLocks noChangeShapeType="1"/>
          </p:cNvCxnSpPr>
          <p:nvPr/>
        </p:nvCxnSpPr>
        <p:spPr bwMode="auto">
          <a:xfrm flipV="1">
            <a:off x="3530600" y="3655138"/>
            <a:ext cx="2068513" cy="369887"/>
          </a:xfrm>
          <a:prstGeom prst="bentConnector4">
            <a:avLst>
              <a:gd name="adj1" fmla="val -5134"/>
              <a:gd name="adj2" fmla="val 18763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sp>
        <p:nvSpPr>
          <p:cNvPr id="9" name="TextBox 48"/>
          <p:cNvSpPr txBox="1">
            <a:spLocks noChangeArrowheads="1"/>
          </p:cNvSpPr>
          <p:nvPr/>
        </p:nvSpPr>
        <p:spPr bwMode="auto">
          <a:xfrm flipH="1">
            <a:off x="3494088" y="2351800"/>
            <a:ext cx="1979612" cy="546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/>
              <a:t>BankAccount</a:t>
            </a:r>
          </a:p>
        </p:txBody>
      </p:sp>
      <p:sp>
        <p:nvSpPr>
          <p:cNvPr id="10" name="TextBox 45"/>
          <p:cNvSpPr txBox="1">
            <a:spLocks noChangeArrowheads="1"/>
          </p:cNvSpPr>
          <p:nvPr/>
        </p:nvSpPr>
        <p:spPr bwMode="auto">
          <a:xfrm flipH="1">
            <a:off x="2492375" y="3655138"/>
            <a:ext cx="1776413" cy="546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/>
              <a:t>SavingsAccount</a:t>
            </a:r>
          </a:p>
        </p:txBody>
      </p:sp>
      <p:sp>
        <p:nvSpPr>
          <p:cNvPr id="11" name="TextBox 46"/>
          <p:cNvSpPr txBox="1">
            <a:spLocks noChangeArrowheads="1"/>
          </p:cNvSpPr>
          <p:nvPr/>
        </p:nvSpPr>
        <p:spPr bwMode="auto">
          <a:xfrm flipH="1">
            <a:off x="4710113" y="3655138"/>
            <a:ext cx="1776412" cy="546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/>
              <a:t>CurrentAccount</a:t>
            </a:r>
          </a:p>
        </p:txBody>
      </p:sp>
    </p:spTree>
    <p:extLst>
      <p:ext uri="{BB962C8B-B14F-4D97-AF65-F5344CB8AC3E}">
        <p14:creationId xmlns:p14="http://schemas.microsoft.com/office/powerpoint/2010/main" val="171457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Interfaces in </a:t>
            </a:r>
            <a:r>
              <a:rPr lang="en-GB" dirty="0" err="1" smtClean="0"/>
              <a:t>TypeScript</a:t>
            </a:r>
            <a:endParaRPr lang="en-GB" dirty="0" smtClean="0"/>
          </a:p>
          <a:p>
            <a:pPr eaLnBrk="1" hangingPunct="1"/>
            <a:r>
              <a:rPr lang="en-GB" dirty="0" smtClean="0"/>
              <a:t>Interfaces example</a:t>
            </a:r>
          </a:p>
          <a:p>
            <a:pPr eaLnBrk="1" hangingPunct="1"/>
            <a:r>
              <a:rPr lang="en-GB" dirty="0" smtClean="0"/>
              <a:t>Uses of interfaces</a:t>
            </a:r>
          </a:p>
          <a:p>
            <a:pPr eaLnBrk="1" hangingPunct="1"/>
            <a:r>
              <a:rPr lang="en-GB" dirty="0" smtClean="0"/>
              <a:t>Using an interface as a property bag</a:t>
            </a:r>
          </a:p>
          <a:p>
            <a:pPr eaLnBrk="1" hangingPunct="1"/>
            <a:r>
              <a:rPr lang="en-GB" dirty="0" smtClean="0"/>
              <a:t>Using an interface to specify a function type</a:t>
            </a:r>
          </a:p>
          <a:p>
            <a:pPr eaLnBrk="1" hangingPunct="1"/>
            <a:r>
              <a:rPr lang="en-GB" dirty="0"/>
              <a:t>Using an interface to specify </a:t>
            </a:r>
            <a:r>
              <a:rPr lang="en-GB" dirty="0" smtClean="0"/>
              <a:t>an array type</a:t>
            </a:r>
            <a:endParaRPr lang="en-GB" dirty="0"/>
          </a:p>
        </p:txBody>
      </p:sp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dirty="0" smtClean="0"/>
              <a:t>3. Interfaces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79BC37F-F248-4D9A-AAAA-3320014E5DBE}" type="slidenum">
              <a:rPr lang="en-GB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85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TS allows you to define interfaces</a:t>
            </a:r>
          </a:p>
          <a:p>
            <a:pPr lvl="1" eaLnBrk="1" hangingPunct="1"/>
            <a:r>
              <a:rPr lang="en-GB" dirty="0" smtClean="0"/>
              <a:t>An interface is like a class</a:t>
            </a:r>
          </a:p>
          <a:p>
            <a:pPr lvl="1" eaLnBrk="1" hangingPunct="1"/>
            <a:r>
              <a:rPr lang="en-GB" dirty="0" smtClean="0"/>
              <a:t>Specifies members that must be present in implementation classes</a:t>
            </a:r>
          </a:p>
          <a:p>
            <a:pPr lvl="2" eaLnBrk="1" hangingPunct="1"/>
            <a:endParaRPr lang="en-GB" dirty="0" smtClean="0"/>
          </a:p>
          <a:p>
            <a:pPr eaLnBrk="1" hangingPunct="1"/>
            <a:r>
              <a:rPr lang="en-GB" dirty="0" smtClean="0"/>
              <a:t>A class can implement any number of interfaces</a:t>
            </a:r>
          </a:p>
          <a:p>
            <a:pPr lvl="1" eaLnBrk="1" hangingPunct="1"/>
            <a:r>
              <a:rPr lang="en-GB" dirty="0" smtClean="0"/>
              <a:t>Via the </a:t>
            </a:r>
            <a:r>
              <a:rPr lang="en-GB" dirty="0" smtClean="0">
                <a:latin typeface="Lucida Console" panose="020B0609040504020204" pitchFamily="49" charset="0"/>
                <a:cs typeface="Lao UI" panose="020B0502040204020203" pitchFamily="34" charset="0"/>
              </a:rPr>
              <a:t>implements</a:t>
            </a:r>
            <a:r>
              <a:rPr lang="en-GB" dirty="0" smtClean="0"/>
              <a:t> keyword</a:t>
            </a:r>
          </a:p>
          <a:p>
            <a:pPr lvl="2" eaLnBrk="1" hangingPunct="1"/>
            <a:endParaRPr lang="en-GB" dirty="0"/>
          </a:p>
          <a:p>
            <a:pPr eaLnBrk="1" hangingPunct="1"/>
            <a:r>
              <a:rPr lang="en-GB" dirty="0" smtClean="0"/>
              <a:t>Under the covers, TS interfaces do not generate any JS code at all</a:t>
            </a:r>
          </a:p>
          <a:p>
            <a:pPr lvl="1" eaLnBrk="1" hangingPunct="1"/>
            <a:r>
              <a:rPr lang="en-GB" dirty="0" smtClean="0"/>
              <a:t>TS interfaces exist purely to add type-safety at compile-time </a:t>
            </a:r>
            <a:endParaRPr lang="en-GB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Interfaces in </a:t>
            </a:r>
            <a:r>
              <a:rPr lang="en-GB" dirty="0" err="1" smtClean="0"/>
              <a:t>TypeScript</a:t>
            </a:r>
            <a:endParaRPr lang="en-GB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F500CEE-951B-4335-833B-A5E45825243B}" type="slidenum">
              <a:rPr lang="en-GB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70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Interfaces </a:t>
            </a:r>
            <a:r>
              <a:rPr lang="en-GB" dirty="0"/>
              <a:t>are a very important part of object-oriented development</a:t>
            </a:r>
          </a:p>
          <a:p>
            <a:pPr lvl="1" eaLnBrk="1" hangingPunct="1"/>
            <a:r>
              <a:rPr lang="en-GB" dirty="0"/>
              <a:t>Allows you to specify a group of related methods, without having to worry about how they will be implemented</a:t>
            </a:r>
          </a:p>
          <a:p>
            <a:pPr lvl="1" eaLnBrk="1" hangingPunct="1"/>
            <a:r>
              <a:rPr lang="en-GB" dirty="0"/>
              <a:t>Some other class(</a:t>
            </a:r>
            <a:r>
              <a:rPr lang="en-GB" dirty="0" err="1"/>
              <a:t>es</a:t>
            </a:r>
            <a:r>
              <a:rPr lang="en-GB" dirty="0"/>
              <a:t>) in the system will provide the implementation details</a:t>
            </a:r>
          </a:p>
          <a:p>
            <a:pPr lvl="1" eaLnBrk="1" hangingPunct="1"/>
            <a:r>
              <a:rPr lang="en-GB" dirty="0"/>
              <a:t>Allows classes from different parts of an inheritance hierarchy to exhibit common behaviour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Uses of Interfaces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F500CEE-951B-4335-833B-A5E45825243B}" type="slidenum">
              <a:rPr lang="en-GB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73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We've provided a full example of interfaces</a:t>
            </a:r>
          </a:p>
          <a:p>
            <a:pPr lvl="1" eaLnBrk="1" hangingPunct="1"/>
            <a:r>
              <a:rPr lang="en-GB" dirty="0" smtClean="0"/>
              <a:t>See the code in the </a:t>
            </a:r>
            <a:r>
              <a:rPr lang="en-GB" dirty="0" smtClean="0">
                <a:latin typeface="Lucida Console" panose="020B0609040504020204" pitchFamily="49" charset="0"/>
              </a:rPr>
              <a:t>interfaces</a:t>
            </a:r>
            <a:r>
              <a:rPr lang="en-GB" dirty="0" smtClean="0">
                <a:latin typeface="+mj-lt"/>
              </a:rPr>
              <a:t> </a:t>
            </a:r>
            <a:r>
              <a:rPr lang="en-GB" dirty="0" smtClean="0"/>
              <a:t>folder</a:t>
            </a:r>
            <a:endParaRPr lang="en-GB" dirty="0" smtClean="0">
              <a:latin typeface="Lucida Console" panose="020B0609040504020204" pitchFamily="49" charset="0"/>
            </a:endParaRPr>
          </a:p>
          <a:p>
            <a:pPr lvl="1" eaLnBrk="1" hangingPunct="1"/>
            <a:endParaRPr lang="en-GB" dirty="0">
              <a:latin typeface="Lucida Console" panose="020B0609040504020204" pitchFamily="49" charset="0"/>
            </a:endParaRPr>
          </a:p>
          <a:p>
            <a:pPr lvl="1" eaLnBrk="1" hangingPunct="1"/>
            <a:endParaRPr lang="en-GB" dirty="0" smtClean="0">
              <a:latin typeface="Lucida Console" panose="020B0609040504020204" pitchFamily="49" charset="0"/>
            </a:endParaRPr>
          </a:p>
          <a:p>
            <a:pPr lvl="1" eaLnBrk="1" hangingPunct="1"/>
            <a:endParaRPr lang="en-GB" dirty="0">
              <a:latin typeface="Lucida Console" panose="020B0609040504020204" pitchFamily="49" charset="0"/>
            </a:endParaRPr>
          </a:p>
          <a:p>
            <a:pPr lvl="1" eaLnBrk="1" hangingPunct="1"/>
            <a:endParaRPr lang="en-GB" dirty="0" smtClean="0">
              <a:latin typeface="Lucida Console" panose="020B0609040504020204" pitchFamily="49" charset="0"/>
            </a:endParaRPr>
          </a:p>
          <a:p>
            <a:pPr lvl="1" eaLnBrk="1" hangingPunct="1"/>
            <a:endParaRPr lang="en-GB" dirty="0">
              <a:latin typeface="Lucida Console" panose="020B0609040504020204" pitchFamily="49" charset="0"/>
            </a:endParaRPr>
          </a:p>
          <a:p>
            <a:pPr lvl="1" eaLnBrk="1" hangingPunct="1"/>
            <a:endParaRPr lang="en-GB" dirty="0" smtClean="0">
              <a:latin typeface="Lucida Console" panose="020B0609040504020204" pitchFamily="49" charset="0"/>
            </a:endParaRPr>
          </a:p>
          <a:p>
            <a:pPr lvl="1" eaLnBrk="1" hangingPunct="1"/>
            <a:endParaRPr lang="en-GB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GB" dirty="0"/>
              <a:t>Note:</a:t>
            </a:r>
          </a:p>
          <a:p>
            <a:pPr lvl="1" eaLnBrk="1" hangingPunct="1"/>
            <a:r>
              <a:rPr lang="en-GB" dirty="0" err="1" smtClean="0">
                <a:latin typeface="Lucida Console" pitchFamily="49" charset="0"/>
              </a:rPr>
              <a:t>ILoggable</a:t>
            </a:r>
            <a:r>
              <a:rPr lang="en-GB" dirty="0" smtClean="0"/>
              <a:t> specifies logging behaviour</a:t>
            </a:r>
            <a:endParaRPr lang="en-GB" dirty="0"/>
          </a:p>
          <a:p>
            <a:pPr lvl="1" eaLnBrk="1" hangingPunct="1"/>
            <a:r>
              <a:rPr lang="en-GB" dirty="0" err="1" smtClean="0">
                <a:latin typeface="Lucida Console" pitchFamily="49" charset="0"/>
              </a:rPr>
              <a:t>IFreezable</a:t>
            </a:r>
            <a:r>
              <a:rPr lang="en-GB" dirty="0" smtClean="0"/>
              <a:t> </a:t>
            </a:r>
            <a:r>
              <a:rPr lang="en-GB" dirty="0"/>
              <a:t>specifies </a:t>
            </a:r>
            <a:r>
              <a:rPr lang="en-GB" dirty="0" smtClean="0"/>
              <a:t>freeze/unfreeze behaviour</a:t>
            </a:r>
            <a:endParaRPr lang="en-GB" dirty="0"/>
          </a:p>
          <a:p>
            <a:pPr lvl="1" eaLnBrk="1" hangingPunct="1"/>
            <a:r>
              <a:rPr lang="en-GB" dirty="0" smtClean="0">
                <a:latin typeface="Lucida Console" pitchFamily="49" charset="0"/>
              </a:rPr>
              <a:t>Calculator</a:t>
            </a:r>
            <a:r>
              <a:rPr lang="en-GB" dirty="0" smtClean="0"/>
              <a:t> implements both these interfaces</a:t>
            </a:r>
            <a:endParaRPr lang="en-GB" dirty="0" smtClean="0">
              <a:latin typeface="Lucida Console" panose="020B0609040504020204" pitchFamily="49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Interface Example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F500CEE-951B-4335-833B-A5E45825243B}" type="slidenum">
              <a:rPr lang="en-GB"/>
              <a:pPr>
                <a:defRPr/>
              </a:pPr>
              <a:t>17</a:t>
            </a:fld>
            <a:endParaRPr lang="en-GB"/>
          </a:p>
        </p:txBody>
      </p:sp>
      <p:cxnSp>
        <p:nvCxnSpPr>
          <p:cNvPr id="6" name="Straight Connector 43"/>
          <p:cNvCxnSpPr>
            <a:cxnSpLocks noChangeShapeType="1"/>
          </p:cNvCxnSpPr>
          <p:nvPr/>
        </p:nvCxnSpPr>
        <p:spPr bwMode="auto">
          <a:xfrm rot="16200000" flipH="1">
            <a:off x="3219174" y="3126501"/>
            <a:ext cx="381000" cy="3175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sp>
        <p:nvSpPr>
          <p:cNvPr id="7" name="Isosceles Triangle 44"/>
          <p:cNvSpPr>
            <a:spLocks noChangeArrowheads="1"/>
          </p:cNvSpPr>
          <p:nvPr/>
        </p:nvSpPr>
        <p:spPr bwMode="auto">
          <a:xfrm>
            <a:off x="3309661" y="2910601"/>
            <a:ext cx="203200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48"/>
          <p:cNvSpPr txBox="1">
            <a:spLocks noChangeArrowheads="1"/>
          </p:cNvSpPr>
          <p:nvPr/>
        </p:nvSpPr>
        <p:spPr bwMode="auto">
          <a:xfrm flipH="1">
            <a:off x="3534548" y="3702517"/>
            <a:ext cx="1979612" cy="546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dirty="0" smtClean="0"/>
              <a:t>Calculator</a:t>
            </a:r>
            <a:endParaRPr lang="en-GB" dirty="0"/>
          </a:p>
        </p:txBody>
      </p:sp>
      <p:sp>
        <p:nvSpPr>
          <p:cNvPr id="10" name="TextBox 45"/>
          <p:cNvSpPr txBox="1">
            <a:spLocks noChangeArrowheads="1"/>
          </p:cNvSpPr>
          <p:nvPr/>
        </p:nvSpPr>
        <p:spPr bwMode="auto">
          <a:xfrm flipH="1">
            <a:off x="2492375" y="2348888"/>
            <a:ext cx="1776413" cy="546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dirty="0" err="1" smtClean="0"/>
              <a:t>ILoggable</a:t>
            </a:r>
            <a:endParaRPr lang="en-GB" dirty="0"/>
          </a:p>
        </p:txBody>
      </p:sp>
      <p:sp>
        <p:nvSpPr>
          <p:cNvPr id="11" name="TextBox 46"/>
          <p:cNvSpPr txBox="1">
            <a:spLocks noChangeArrowheads="1"/>
          </p:cNvSpPr>
          <p:nvPr/>
        </p:nvSpPr>
        <p:spPr bwMode="auto">
          <a:xfrm flipH="1">
            <a:off x="4710113" y="2348888"/>
            <a:ext cx="1776412" cy="546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dirty="0" err="1" smtClean="0"/>
              <a:t>IFreezable</a:t>
            </a:r>
            <a:endParaRPr lang="en-GB" dirty="0"/>
          </a:p>
        </p:txBody>
      </p:sp>
      <p:cxnSp>
        <p:nvCxnSpPr>
          <p:cNvPr id="12" name="Straight Connector 43"/>
          <p:cNvCxnSpPr>
            <a:cxnSpLocks noChangeShapeType="1"/>
          </p:cNvCxnSpPr>
          <p:nvPr/>
        </p:nvCxnSpPr>
        <p:spPr bwMode="auto">
          <a:xfrm rot="16200000" flipH="1">
            <a:off x="5406232" y="3126501"/>
            <a:ext cx="381000" cy="3175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sp>
        <p:nvSpPr>
          <p:cNvPr id="13" name="Isosceles Triangle 44"/>
          <p:cNvSpPr>
            <a:spLocks noChangeArrowheads="1"/>
          </p:cNvSpPr>
          <p:nvPr/>
        </p:nvSpPr>
        <p:spPr bwMode="auto">
          <a:xfrm>
            <a:off x="5496719" y="2909014"/>
            <a:ext cx="203200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cxnSp>
        <p:nvCxnSpPr>
          <p:cNvPr id="14" name="Straight Connector 43"/>
          <p:cNvCxnSpPr>
            <a:cxnSpLocks noChangeShapeType="1"/>
          </p:cNvCxnSpPr>
          <p:nvPr/>
        </p:nvCxnSpPr>
        <p:spPr bwMode="auto">
          <a:xfrm flipH="1">
            <a:off x="3408086" y="3318589"/>
            <a:ext cx="2190234" cy="0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5" name="Straight Connector 43"/>
          <p:cNvCxnSpPr>
            <a:cxnSpLocks noChangeShapeType="1"/>
          </p:cNvCxnSpPr>
          <p:nvPr/>
        </p:nvCxnSpPr>
        <p:spPr bwMode="auto">
          <a:xfrm rot="16200000" flipH="1">
            <a:off x="4328206" y="3513751"/>
            <a:ext cx="381000" cy="3175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83809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Another common use of interfaces in TS is to specify property bags</a:t>
            </a:r>
          </a:p>
          <a:p>
            <a:pPr lvl="1" eaLnBrk="1" hangingPunct="1"/>
            <a:r>
              <a:rPr lang="en-GB" dirty="0" smtClean="0"/>
              <a:t>e.g. a set of properties a configuration object is expected to have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 smtClean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 smtClean="0"/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 smtClean="0"/>
              <a:t>You can use the interface type in function parameters</a:t>
            </a:r>
          </a:p>
          <a:p>
            <a:pPr lvl="1" eaLnBrk="1" hangingPunct="1"/>
            <a:r>
              <a:rPr lang="en-GB" dirty="0" smtClean="0"/>
              <a:t>The compiler will ensure clients pass in compatible objects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Using an Interface as a Property Bag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F500CEE-951B-4335-833B-A5E45825243B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838200" y="2412858"/>
            <a:ext cx="7950200" cy="120097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interface </a:t>
            </a:r>
            <a:r>
              <a:rPr lang="en-GB" sz="1200" dirty="0" err="1">
                <a:latin typeface="Lucida Console" panose="020B0609040504020204" pitchFamily="49" charset="0"/>
              </a:rPr>
              <a:t>IShapeConfig</a:t>
            </a:r>
            <a:r>
              <a:rPr lang="en-GB" sz="1200" dirty="0">
                <a:latin typeface="Lucida Console" panose="020B06090405040202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cx: number;   // Required.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cy: number;   // Required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w: number;    // Required.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h?: number;   // Optional.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42612" y="3315270"/>
            <a:ext cx="3345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 smtClean="0">
                <a:solidFill>
                  <a:srgbClr val="333399"/>
                </a:solidFill>
                <a:latin typeface="Lucida Console" panose="020B0609040504020204" pitchFamily="49" charset="0"/>
              </a:rPr>
              <a:t>interfaces/</a:t>
            </a:r>
            <a:r>
              <a:rPr lang="en-GB" sz="1400" b="1" dirty="0" err="1" smtClean="0">
                <a:solidFill>
                  <a:srgbClr val="333399"/>
                </a:solidFill>
                <a:latin typeface="Lucida Console" panose="020B0609040504020204" pitchFamily="49" charset="0"/>
              </a:rPr>
              <a:t>propertyBagDemo.ts</a:t>
            </a:r>
            <a:endParaRPr lang="en-GB" sz="14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857247" y="5124212"/>
            <a:ext cx="7950200" cy="6469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function </a:t>
            </a:r>
            <a:r>
              <a:rPr lang="en-GB" sz="1200" dirty="0" err="1">
                <a:latin typeface="Lucida Console" panose="020B0609040504020204" pitchFamily="49" charset="0"/>
              </a:rPr>
              <a:t>createShape</a:t>
            </a:r>
            <a:r>
              <a:rPr lang="en-GB" sz="1200" dirty="0">
                <a:latin typeface="Lucida Console" panose="020B06090405040202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config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: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IShapeConfig</a:t>
            </a:r>
            <a:r>
              <a:rPr lang="en-GB" sz="1200" dirty="0">
                <a:latin typeface="Lucida Console" panose="020B0609040504020204" pitchFamily="49" charset="0"/>
              </a:rPr>
              <a:t>) : Shape {</a:t>
            </a:r>
          </a:p>
          <a:p>
            <a:pPr defTabSz="739775">
              <a:defRPr/>
            </a:pPr>
            <a:r>
              <a:rPr lang="en-GB" sz="1200" dirty="0" smtClean="0">
                <a:latin typeface="Lucida Console" panose="020B06090405040202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200" dirty="0" smtClean="0">
                <a:latin typeface="Lucida Console" panose="020B0609040504020204" pitchFamily="49" charset="0"/>
              </a:rPr>
              <a:t>}</a:t>
            </a:r>
            <a:endParaRPr lang="en-GB" sz="1200" dirty="0">
              <a:latin typeface="Lucida Console" panose="020B0609040504020204" pitchFamily="49" charset="0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857247" y="5992029"/>
            <a:ext cx="7950200" cy="46230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let shape1 = </a:t>
            </a:r>
            <a:r>
              <a:rPr lang="en-GB" sz="1200" dirty="0" err="1">
                <a:latin typeface="Lucida Console" panose="020B0609040504020204" pitchFamily="49" charset="0"/>
              </a:rPr>
              <a:t>createShape</a:t>
            </a:r>
            <a:r>
              <a:rPr lang="en-GB" sz="1200" dirty="0">
                <a:latin typeface="Lucida Console" panose="020B0609040504020204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{cx: 10, cy: 20, w: 5</a:t>
            </a:r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  <a:r>
              <a:rPr lang="en-GB" sz="1200" dirty="0" smtClean="0">
                <a:latin typeface="Lucida Console" panose="020B06090405040202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let shape2 = </a:t>
            </a:r>
            <a:r>
              <a:rPr lang="en-GB" sz="1200" dirty="0" err="1">
                <a:latin typeface="Lucida Console" panose="020B0609040504020204" pitchFamily="49" charset="0"/>
              </a:rPr>
              <a:t>createShape</a:t>
            </a:r>
            <a:r>
              <a:rPr lang="en-GB" sz="1200" dirty="0">
                <a:latin typeface="Lucida Console" panose="020B0609040504020204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{cx: 100, cy: 200, w: 50, h: 25}</a:t>
            </a:r>
            <a:r>
              <a:rPr lang="en-GB" sz="1200" dirty="0">
                <a:latin typeface="Lucida Console" panose="020B0609040504020204" pitchFamily="49" charset="0"/>
              </a:rPr>
              <a:t>);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3390563" y="5373112"/>
            <a:ext cx="0" cy="618917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4431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An interface can specify a function signature</a:t>
            </a:r>
          </a:p>
          <a:p>
            <a:pPr lvl="1" eaLnBrk="1" hangingPunct="1"/>
            <a:r>
              <a:rPr lang="en-GB" dirty="0" smtClean="0"/>
              <a:t>Define an anonymous function inside the interface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 smtClean="0"/>
          </a:p>
          <a:p>
            <a:pPr lvl="1" eaLnBrk="1" hangingPunct="1"/>
            <a:endParaRPr lang="en-GB" dirty="0" smtClean="0"/>
          </a:p>
          <a:p>
            <a:pPr eaLnBrk="1" hangingPunct="1"/>
            <a:r>
              <a:rPr lang="en-GB" dirty="0" smtClean="0"/>
              <a:t>You can use the interface when you declare a variable</a:t>
            </a:r>
          </a:p>
          <a:p>
            <a:pPr lvl="1" eaLnBrk="1" hangingPunct="1"/>
            <a:r>
              <a:rPr lang="en-GB" dirty="0" smtClean="0"/>
              <a:t>Indicates the variable will point to a function of that signature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Using an </a:t>
            </a:r>
            <a:r>
              <a:rPr lang="en-GB" dirty="0" smtClean="0"/>
              <a:t>Interface </a:t>
            </a:r>
            <a:r>
              <a:rPr lang="en-GB" dirty="0"/>
              <a:t>to </a:t>
            </a:r>
            <a:r>
              <a:rPr lang="en-GB" dirty="0" smtClean="0"/>
              <a:t>Specify </a:t>
            </a:r>
            <a:r>
              <a:rPr lang="en-GB" dirty="0"/>
              <a:t>a </a:t>
            </a:r>
            <a:r>
              <a:rPr lang="en-GB" dirty="0" smtClean="0"/>
              <a:t>Function Type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838200" y="2066773"/>
            <a:ext cx="7950200" cy="6469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interface </a:t>
            </a:r>
            <a:r>
              <a:rPr lang="en-GB" sz="1200" dirty="0" err="1">
                <a:latin typeface="Lucida Console" panose="020B0609040504020204" pitchFamily="49" charset="0"/>
              </a:rPr>
              <a:t>ISearchFunc</a:t>
            </a:r>
            <a:r>
              <a:rPr lang="en-GB" sz="1200" dirty="0">
                <a:latin typeface="Lucida Console" panose="020B06090405040202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src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: string,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subStr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: string):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boolean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60621" y="2408966"/>
            <a:ext cx="3127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 smtClean="0">
                <a:solidFill>
                  <a:srgbClr val="333399"/>
                </a:solidFill>
                <a:latin typeface="Lucida Console" panose="020B0609040504020204" pitchFamily="49" charset="0"/>
              </a:rPr>
              <a:t>interfaces/</a:t>
            </a:r>
            <a:r>
              <a:rPr lang="en-GB" sz="1400" b="1" dirty="0" err="1" smtClean="0">
                <a:solidFill>
                  <a:srgbClr val="333399"/>
                </a:solidFill>
                <a:latin typeface="Lucida Console" panose="020B0609040504020204" pitchFamily="49" charset="0"/>
              </a:rPr>
              <a:t>funcTypeDemo.ts</a:t>
            </a:r>
            <a:endParaRPr lang="en-GB" sz="14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838200" y="4025148"/>
            <a:ext cx="7950200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let </a:t>
            </a:r>
            <a:r>
              <a:rPr lang="en-GB" sz="1200" dirty="0" err="1">
                <a:latin typeface="Lucida Console" panose="020B0609040504020204" pitchFamily="49" charset="0"/>
              </a:rPr>
              <a:t>mySearchFunc</a:t>
            </a:r>
            <a:r>
              <a:rPr lang="en-GB" sz="1200" dirty="0">
                <a:latin typeface="Lucida Console" panose="020B0609040504020204" pitchFamily="49" charset="0"/>
              </a:rPr>
              <a:t>: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ISearchFunc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  <a:p>
            <a:pPr defTabSz="739775">
              <a:defRPr/>
            </a:pPr>
            <a:endParaRPr lang="en-GB" sz="1200" dirty="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 dirty="0" err="1">
                <a:latin typeface="Lucida Console" panose="020B0609040504020204" pitchFamily="49" charset="0"/>
              </a:rPr>
              <a:t>mySearchFunc</a:t>
            </a:r>
            <a:r>
              <a:rPr lang="en-GB" sz="1200" dirty="0">
                <a:latin typeface="Lucida Console" panose="020B0609040504020204" pitchFamily="49" charset="0"/>
              </a:rPr>
              <a:t> = function(</a:t>
            </a:r>
            <a:r>
              <a:rPr lang="en-GB" sz="1200" dirty="0" err="1">
                <a:latin typeface="Lucida Console" panose="020B0609040504020204" pitchFamily="49" charset="0"/>
              </a:rPr>
              <a:t>sourceString</a:t>
            </a:r>
            <a:r>
              <a:rPr lang="en-GB" sz="1200" dirty="0">
                <a:latin typeface="Lucida Console" panose="020B0609040504020204" pitchFamily="49" charset="0"/>
              </a:rPr>
              <a:t>: string, </a:t>
            </a:r>
            <a:r>
              <a:rPr lang="en-GB" sz="1200" dirty="0" err="1">
                <a:latin typeface="Lucida Console" panose="020B0609040504020204" pitchFamily="49" charset="0"/>
              </a:rPr>
              <a:t>subString</a:t>
            </a:r>
            <a:r>
              <a:rPr lang="en-GB" sz="1200" dirty="0">
                <a:latin typeface="Lucida Console" panose="020B0609040504020204" pitchFamily="49" charset="0"/>
              </a:rPr>
              <a:t>: string) {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return </a:t>
            </a:r>
            <a:r>
              <a:rPr lang="en-GB" sz="1200" dirty="0" err="1">
                <a:latin typeface="Lucida Console" panose="020B0609040504020204" pitchFamily="49" charset="0"/>
              </a:rPr>
              <a:t>sourceString.search</a:t>
            </a:r>
            <a:r>
              <a:rPr lang="en-GB" sz="1200" dirty="0">
                <a:latin typeface="Lucida Console" panose="020B0609040504020204" pitchFamily="49" charset="0"/>
              </a:rPr>
              <a:t>(</a:t>
            </a:r>
            <a:r>
              <a:rPr lang="en-GB" sz="1200" dirty="0" err="1">
                <a:latin typeface="Lucida Console" panose="020B0609040504020204" pitchFamily="49" charset="0"/>
              </a:rPr>
              <a:t>subString</a:t>
            </a:r>
            <a:r>
              <a:rPr lang="en-GB" sz="1200" dirty="0">
                <a:latin typeface="Lucida Console" panose="020B0609040504020204" pitchFamily="49" charset="0"/>
              </a:rPr>
              <a:t>) != -1;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141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cs typeface="Times New Roman" pitchFamily="18" charset="0"/>
              </a:rPr>
              <a:t>Contents</a:t>
            </a:r>
            <a:endParaRPr lang="en-GB" dirty="0" smtClean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GB" dirty="0" smtClean="0">
                <a:cs typeface="Times New Roman" pitchFamily="18" charset="0"/>
              </a:rPr>
              <a:t>Generics</a:t>
            </a:r>
            <a:endParaRPr lang="en-GB" dirty="0">
              <a:cs typeface="Times New Roman" pitchFamily="18" charset="0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dirty="0" smtClean="0">
                <a:cs typeface="Times New Roman" pitchFamily="18" charset="0"/>
              </a:rPr>
              <a:t>Inheritance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dirty="0" smtClean="0">
                <a:cs typeface="Times New Roman" pitchFamily="18" charset="0"/>
              </a:rPr>
              <a:t>Interfaces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6316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An interface can specify an array type</a:t>
            </a:r>
          </a:p>
          <a:p>
            <a:pPr lvl="1" eaLnBrk="1" hangingPunct="1"/>
            <a:r>
              <a:rPr lang="en-GB" dirty="0" smtClean="0"/>
              <a:t>Define an anonymous array inside the interface</a:t>
            </a:r>
          </a:p>
          <a:p>
            <a:pPr lvl="1" eaLnBrk="1" hangingPunct="1"/>
            <a:r>
              <a:rPr lang="en-GB" dirty="0" smtClean="0"/>
              <a:t>Specify the data type</a:t>
            </a:r>
          </a:p>
          <a:p>
            <a:pPr lvl="1" eaLnBrk="1" hangingPunct="1"/>
            <a:r>
              <a:rPr lang="en-GB" dirty="0" smtClean="0"/>
              <a:t>Specify the index type (must be </a:t>
            </a:r>
            <a:r>
              <a:rPr lang="en-GB" dirty="0" smtClean="0">
                <a:latin typeface="Lucida Console" panose="020B0609040504020204" pitchFamily="49" charset="0"/>
              </a:rPr>
              <a:t>number</a:t>
            </a:r>
            <a:r>
              <a:rPr lang="en-GB" dirty="0" smtClean="0"/>
              <a:t> or </a:t>
            </a:r>
            <a:r>
              <a:rPr lang="en-GB" dirty="0" smtClean="0">
                <a:latin typeface="Lucida Console" panose="020B0609040504020204" pitchFamily="49" charset="0"/>
              </a:rPr>
              <a:t>string</a:t>
            </a:r>
            <a:r>
              <a:rPr lang="en-GB" dirty="0" smtClean="0"/>
              <a:t> - see next slide)</a:t>
            </a:r>
            <a:endParaRPr lang="en-GB" dirty="0"/>
          </a:p>
          <a:p>
            <a:pPr lvl="1" eaLnBrk="1" hangingPunct="1"/>
            <a:endParaRPr lang="en-GB" dirty="0" smtClean="0"/>
          </a:p>
          <a:p>
            <a:pPr lvl="1" eaLnBrk="1" hangingPunct="1"/>
            <a:endParaRPr lang="en-GB" dirty="0" smtClean="0"/>
          </a:p>
          <a:p>
            <a:pPr lvl="1" eaLnBrk="1" hangingPunct="1"/>
            <a:endParaRPr lang="en-GB" dirty="0" smtClean="0"/>
          </a:p>
          <a:p>
            <a:pPr eaLnBrk="1" hangingPunct="1"/>
            <a:r>
              <a:rPr lang="en-GB" dirty="0"/>
              <a:t>You can use the interface when you declare a variable</a:t>
            </a:r>
          </a:p>
          <a:p>
            <a:pPr lvl="1" eaLnBrk="1" hangingPunct="1"/>
            <a:r>
              <a:rPr lang="en-GB" dirty="0"/>
              <a:t>Indicates the variable </a:t>
            </a:r>
            <a:r>
              <a:rPr lang="en-GB" dirty="0" smtClean="0"/>
              <a:t>is an array of the specified type</a:t>
            </a:r>
            <a:endParaRPr lang="en-GB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Using an </a:t>
            </a:r>
            <a:r>
              <a:rPr lang="en-GB" dirty="0" smtClean="0"/>
              <a:t>Interface to Specify an Array Type (1)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20</a:t>
            </a:fld>
            <a:endParaRPr lang="en-GB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847725" y="3072711"/>
            <a:ext cx="7950200" cy="6469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interface </a:t>
            </a:r>
            <a:r>
              <a:rPr lang="en-GB" sz="1200" dirty="0" err="1">
                <a:latin typeface="Lucida Console" panose="020B0609040504020204" pitchFamily="49" charset="0"/>
              </a:rPr>
              <a:t>IStringArray</a:t>
            </a:r>
            <a:r>
              <a:rPr lang="en-GB" sz="1200" dirty="0">
                <a:latin typeface="Lucida Console" panose="020B06090405040202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[index: number]: string;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61141" y="3414904"/>
            <a:ext cx="3236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 smtClean="0">
                <a:solidFill>
                  <a:srgbClr val="333399"/>
                </a:solidFill>
                <a:latin typeface="Lucida Console" panose="020B0609040504020204" pitchFamily="49" charset="0"/>
              </a:rPr>
              <a:t>interfaces/arrayTypeDemo1.ts</a:t>
            </a:r>
            <a:endParaRPr lang="en-GB" sz="14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847725" y="5066221"/>
            <a:ext cx="7950200" cy="83163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let cities: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IStringArray</a:t>
            </a:r>
            <a:r>
              <a:rPr lang="en-GB" sz="1200" dirty="0" smtClean="0">
                <a:latin typeface="Lucida Console" panose="020B0609040504020204" pitchFamily="49" charset="0"/>
              </a:rPr>
              <a:t>;</a:t>
            </a:r>
          </a:p>
          <a:p>
            <a:pPr defTabSz="739775">
              <a:defRPr/>
            </a:pPr>
            <a:endParaRPr lang="en-GB" sz="1200" dirty="0" smtClean="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cities = ["London", "Paris", "NY</a:t>
            </a:r>
            <a:r>
              <a:rPr lang="en-GB" sz="1200" dirty="0" smtClean="0">
                <a:latin typeface="Lucida Console" panose="020B0609040504020204" pitchFamily="49" charset="0"/>
              </a:rPr>
              <a:t>"];</a:t>
            </a:r>
          </a:p>
          <a:p>
            <a:pPr defTabSz="739775">
              <a:defRPr/>
            </a:pPr>
            <a:r>
              <a:rPr lang="en-GB" sz="1200" dirty="0" smtClean="0">
                <a:latin typeface="Lucida Console" panose="020B0609040504020204" pitchFamily="49" charset="0"/>
              </a:rPr>
              <a:t>console.log(cities[0]);</a:t>
            </a:r>
            <a:endParaRPr lang="en-GB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39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This example shows how to use a string index type</a:t>
            </a:r>
          </a:p>
          <a:p>
            <a:pPr lvl="1" eaLnBrk="1" hangingPunct="1"/>
            <a:r>
              <a:rPr lang="en-GB" dirty="0" smtClean="0"/>
              <a:t>Effectively, it's a key-value dictionary</a:t>
            </a:r>
            <a:endParaRPr lang="en-GB" dirty="0"/>
          </a:p>
          <a:p>
            <a:pPr lvl="1" eaLnBrk="1" hangingPunct="1"/>
            <a:endParaRPr lang="en-GB" dirty="0" smtClean="0"/>
          </a:p>
          <a:p>
            <a:pPr lvl="1" eaLnBrk="1" hangingPunct="1"/>
            <a:endParaRPr lang="en-GB" dirty="0" smtClean="0"/>
          </a:p>
          <a:p>
            <a:pPr lvl="1" eaLnBrk="1" hangingPunct="1"/>
            <a:endParaRPr lang="en-GB" dirty="0" smtClean="0"/>
          </a:p>
          <a:p>
            <a:pPr eaLnBrk="1" hangingPunct="1"/>
            <a:r>
              <a:rPr lang="en-GB" dirty="0" smtClean="0"/>
              <a:t>Usage:</a:t>
            </a:r>
            <a:endParaRPr lang="en-GB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Using an </a:t>
            </a:r>
            <a:r>
              <a:rPr lang="en-GB" dirty="0" smtClean="0"/>
              <a:t>Interface to Specify an Array Type (2)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21</a:t>
            </a:fld>
            <a:endParaRPr lang="en-GB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847725" y="3657313"/>
            <a:ext cx="7950200" cy="13856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let </a:t>
            </a:r>
            <a:r>
              <a:rPr lang="en-GB" sz="1200" dirty="0" err="1">
                <a:latin typeface="Lucida Console" panose="020B0609040504020204" pitchFamily="49" charset="0"/>
              </a:rPr>
              <a:t>capitalCities</a:t>
            </a:r>
            <a:r>
              <a:rPr lang="en-GB" sz="1200" dirty="0">
                <a:latin typeface="Lucida Console" panose="020B0609040504020204" pitchFamily="49" charset="0"/>
              </a:rPr>
              <a:t>: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IStringDictionary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= {}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  <a:p>
            <a:pPr defTabSz="739775">
              <a:defRPr/>
            </a:pPr>
            <a:endParaRPr lang="en-GB" sz="1200" dirty="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 dirty="0" err="1">
                <a:latin typeface="Lucida Console" panose="020B0609040504020204" pitchFamily="49" charset="0"/>
              </a:rPr>
              <a:t>capitalCities</a:t>
            </a:r>
            <a:r>
              <a:rPr lang="en-GB" sz="1200" dirty="0">
                <a:latin typeface="Lucida Console" panose="020B0609040504020204" pitchFamily="49" charset="0"/>
              </a:rPr>
              <a:t>["Norway"] = "Oslo";</a:t>
            </a:r>
          </a:p>
          <a:p>
            <a:pPr defTabSz="739775">
              <a:defRPr/>
            </a:pPr>
            <a:r>
              <a:rPr lang="en-GB" sz="1200" dirty="0" err="1">
                <a:latin typeface="Lucida Console" panose="020B0609040504020204" pitchFamily="49" charset="0"/>
              </a:rPr>
              <a:t>capitalCities</a:t>
            </a:r>
            <a:r>
              <a:rPr lang="en-GB" sz="1200" dirty="0">
                <a:latin typeface="Lucida Console" panose="020B0609040504020204" pitchFamily="49" charset="0"/>
              </a:rPr>
              <a:t>["UK"] = "London";</a:t>
            </a:r>
          </a:p>
          <a:p>
            <a:pPr defTabSz="739775">
              <a:defRPr/>
            </a:pPr>
            <a:r>
              <a:rPr lang="en-GB" sz="1200" dirty="0" err="1">
                <a:latin typeface="Lucida Console" panose="020B0609040504020204" pitchFamily="49" charset="0"/>
              </a:rPr>
              <a:t>capitalCities</a:t>
            </a:r>
            <a:r>
              <a:rPr lang="en-GB" sz="1200" dirty="0">
                <a:latin typeface="Lucida Console" panose="020B0609040504020204" pitchFamily="49" charset="0"/>
              </a:rPr>
              <a:t>["Romania"] = "Bucharest";</a:t>
            </a:r>
          </a:p>
          <a:p>
            <a:pPr defTabSz="739775">
              <a:defRPr/>
            </a:pPr>
            <a:endParaRPr lang="en-GB" sz="1200" dirty="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console.log(</a:t>
            </a:r>
            <a:r>
              <a:rPr lang="en-GB" sz="1200" dirty="0" err="1">
                <a:latin typeface="Lucida Console" panose="020B0609040504020204" pitchFamily="49" charset="0"/>
              </a:rPr>
              <a:t>capitalCities</a:t>
            </a:r>
            <a:r>
              <a:rPr lang="en-GB" sz="1200" dirty="0">
                <a:latin typeface="Lucida Console" panose="020B0609040504020204" pitchFamily="49" charset="0"/>
              </a:rPr>
              <a:t>["Norway"]);</a:t>
            </a: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847725" y="2101161"/>
            <a:ext cx="7950200" cy="6469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interface </a:t>
            </a:r>
            <a:r>
              <a:rPr lang="en-GB" sz="1200" dirty="0" err="1">
                <a:latin typeface="Lucida Console" panose="020B0609040504020204" pitchFamily="49" charset="0"/>
              </a:rPr>
              <a:t>IStringDictionary</a:t>
            </a:r>
            <a:r>
              <a:rPr lang="en-GB" sz="1200" dirty="0">
                <a:latin typeface="Lucida Console" panose="020B06090405040202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 [index: string]: string;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61141" y="2440357"/>
            <a:ext cx="3236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 smtClean="0">
                <a:solidFill>
                  <a:srgbClr val="333399"/>
                </a:solidFill>
                <a:latin typeface="Lucida Console" panose="020B0609040504020204" pitchFamily="49" charset="0"/>
              </a:rPr>
              <a:t>interfaces/arrayTypeDemo2.ts</a:t>
            </a:r>
            <a:endParaRPr lang="en-GB" sz="14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05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800" dirty="0" smtClean="0"/>
              <a:t>Generics</a:t>
            </a:r>
          </a:p>
          <a:p>
            <a:r>
              <a:rPr lang="en-IE" sz="2800" dirty="0" smtClean="0"/>
              <a:t>Inheritance</a:t>
            </a:r>
          </a:p>
          <a:p>
            <a:r>
              <a:rPr lang="en-IE" sz="2800" dirty="0" smtClean="0"/>
              <a:t>Interfaces</a:t>
            </a:r>
            <a:endParaRPr lang="en-IE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 smtClean="0"/>
              <a:t>Summary</a:t>
            </a:r>
            <a:endParaRPr lang="en-IE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739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 of generic classes</a:t>
            </a:r>
          </a:p>
          <a:p>
            <a:pPr eaLnBrk="1" hangingPunct="1"/>
            <a:r>
              <a:rPr lang="en-GB" dirty="0" smtClean="0"/>
              <a:t>Type constraints</a:t>
            </a:r>
          </a:p>
          <a:p>
            <a:pPr eaLnBrk="1" hangingPunct="1"/>
            <a:r>
              <a:rPr lang="en-GB" dirty="0" smtClean="0"/>
              <a:t>Defining a generic class </a:t>
            </a:r>
          </a:p>
          <a:p>
            <a:pPr eaLnBrk="1" hangingPunct="1"/>
            <a:r>
              <a:rPr lang="en-GB" dirty="0" smtClean="0"/>
              <a:t>Implementing methods in a generic class </a:t>
            </a:r>
          </a:p>
          <a:p>
            <a:pPr eaLnBrk="1" hangingPunct="1"/>
            <a:r>
              <a:rPr lang="en-GB" dirty="0" smtClean="0"/>
              <a:t>Using a generic class</a:t>
            </a:r>
          </a:p>
          <a:p>
            <a:pPr eaLnBrk="1" hangingPunct="1"/>
            <a:r>
              <a:rPr lang="en-GB" dirty="0" smtClean="0"/>
              <a:t>Generic methods</a:t>
            </a:r>
          </a:p>
        </p:txBody>
      </p:sp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dirty="0" smtClean="0"/>
              <a:t>1. Generics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79BC37F-F248-4D9A-AAAA-3320014E5DBE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23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TS allows you to define and use generic types</a:t>
            </a:r>
          </a:p>
          <a:p>
            <a:pPr lvl="1" eaLnBrk="1" hangingPunct="1"/>
            <a:r>
              <a:rPr lang="en-GB" dirty="0" smtClean="0"/>
              <a:t>Generic classes and generic interfaces</a:t>
            </a:r>
          </a:p>
          <a:p>
            <a:pPr lvl="1" eaLnBrk="1" hangingPunct="1"/>
            <a:endParaRPr lang="en-GB" dirty="0" smtClean="0"/>
          </a:p>
          <a:p>
            <a:pPr eaLnBrk="1" hangingPunct="1"/>
            <a:r>
              <a:rPr lang="en-GB" dirty="0" smtClean="0"/>
              <a:t>A generic type has one or more type parameters</a:t>
            </a:r>
          </a:p>
          <a:p>
            <a:pPr lvl="1" eaLnBrk="1" hangingPunct="1"/>
            <a:r>
              <a:rPr lang="en-GB" dirty="0" smtClean="0"/>
              <a:t>Enclosed in &lt;&gt; angled brackets</a:t>
            </a:r>
          </a:p>
          <a:p>
            <a:pPr lvl="1" eaLnBrk="1" hangingPunct="1"/>
            <a:r>
              <a:rPr lang="en-GB" dirty="0" smtClean="0"/>
              <a:t>The name of the type parameter is insignificant</a:t>
            </a:r>
          </a:p>
          <a:p>
            <a:pPr lvl="1" eaLnBrk="1" hangingPunct="1"/>
            <a:endParaRPr lang="en-GB" dirty="0" smtClean="0"/>
          </a:p>
          <a:p>
            <a:pPr eaLnBrk="1" hangingPunct="1"/>
            <a:r>
              <a:rPr lang="en-GB" dirty="0" smtClean="0"/>
              <a:t>For example:</a:t>
            </a:r>
          </a:p>
          <a:p>
            <a:pPr eaLnBrk="1" hangingPunct="1"/>
            <a:endParaRPr lang="en-GB" dirty="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 of Generic Classes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F500CEE-951B-4335-833B-A5E45825243B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848900" name="Rectangle 4"/>
          <p:cNvSpPr>
            <a:spLocks noChangeArrowheads="1"/>
          </p:cNvSpPr>
          <p:nvPr/>
        </p:nvSpPr>
        <p:spPr bwMode="auto">
          <a:xfrm>
            <a:off x="390525" y="4557463"/>
            <a:ext cx="8372475" cy="6889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class </a:t>
            </a:r>
            <a:r>
              <a:rPr lang="en-GB" sz="1200" dirty="0" err="1">
                <a:latin typeface="Lucida Console" panose="020B0609040504020204" pitchFamily="49" charset="0"/>
              </a:rPr>
              <a:t>CyclicList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&lt;T&gt;</a:t>
            </a:r>
            <a:r>
              <a:rPr lang="en-GB" sz="1200" dirty="0">
                <a:latin typeface="Lucida Console" panose="020B06090405040202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825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You can stipulate that a type parameter must extend a particular superclass</a:t>
            </a:r>
          </a:p>
          <a:p>
            <a:pPr lvl="1" eaLnBrk="1" hangingPunct="1"/>
            <a:r>
              <a:rPr lang="en-GB" dirty="0" smtClean="0"/>
              <a:t>Use the </a:t>
            </a:r>
            <a:r>
              <a:rPr lang="en-GB" dirty="0" smtClean="0">
                <a:latin typeface="Lucida Console" panose="020B0609040504020204" pitchFamily="49" charset="0"/>
              </a:rPr>
              <a:t>extends</a:t>
            </a:r>
            <a:r>
              <a:rPr lang="en-GB" dirty="0" smtClean="0"/>
              <a:t> keyword in the type parameter definition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Type Constraints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F500CEE-951B-4335-833B-A5E45825243B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848900" name="Rectangle 4"/>
          <p:cNvSpPr>
            <a:spLocks noChangeArrowheads="1"/>
          </p:cNvSpPr>
          <p:nvPr/>
        </p:nvSpPr>
        <p:spPr bwMode="auto">
          <a:xfrm>
            <a:off x="390525" y="2431783"/>
            <a:ext cx="8372475" cy="6889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class </a:t>
            </a:r>
            <a:r>
              <a:rPr lang="en-GB" sz="1200" dirty="0" err="1" smtClean="0">
                <a:latin typeface="Lucida Console" panose="020B0609040504020204" pitchFamily="49" charset="0"/>
              </a:rPr>
              <a:t>CyclicList</a:t>
            </a:r>
            <a:r>
              <a:rPr lang="en-GB" sz="1200" dirty="0" smtClean="0">
                <a:latin typeface="Lucida Console" panose="020B0609040504020204" pitchFamily="49" charset="0"/>
              </a:rPr>
              <a:t>&lt;</a:t>
            </a:r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 extends Employee</a:t>
            </a:r>
            <a:r>
              <a:rPr lang="en-GB" sz="1200" dirty="0" smtClean="0">
                <a:latin typeface="Lucida Console" panose="020B0609040504020204" pitchFamily="49" charset="0"/>
              </a:rPr>
              <a:t>&gt; {       // Must supply an Employee or subclass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25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Here's a simple generic class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Defining a Generic Class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844811" name="Rectangle 11"/>
          <p:cNvSpPr>
            <a:spLocks noChangeArrowheads="1"/>
          </p:cNvSpPr>
          <p:nvPr/>
        </p:nvSpPr>
        <p:spPr bwMode="auto">
          <a:xfrm>
            <a:off x="390525" y="1681163"/>
            <a:ext cx="8372475" cy="39909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class </a:t>
            </a:r>
            <a:r>
              <a:rPr lang="en-GB" sz="1200" dirty="0" err="1">
                <a:latin typeface="Lucida Console" panose="020B0609040504020204" pitchFamily="49" charset="0"/>
              </a:rPr>
              <a:t>CyclicList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&lt;T&gt;</a:t>
            </a:r>
            <a:r>
              <a:rPr lang="en-GB" sz="1200" dirty="0">
                <a:latin typeface="Lucida Console" panose="020B06090405040202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200" dirty="0" smtClean="0">
                <a:latin typeface="Lucida Console" panose="020B0609040504020204" pitchFamily="49" charset="0"/>
              </a:rPr>
              <a:t>  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 dirty="0" smtClean="0">
                <a:latin typeface="Lucida Console" panose="020B0609040504020204" pitchFamily="49" charset="0"/>
              </a:rPr>
              <a:t>    // </a:t>
            </a:r>
            <a:r>
              <a:rPr lang="en-GB" sz="1200" dirty="0">
                <a:latin typeface="Lucida Console" panose="020B0609040504020204" pitchFamily="49" charset="0"/>
              </a:rPr>
              <a:t>Define members. Note we can use the type parameter here.</a:t>
            </a:r>
          </a:p>
          <a:p>
            <a:pPr defTabSz="739775">
              <a:defRPr/>
            </a:pPr>
            <a:r>
              <a:rPr lang="en-GB" sz="1200" dirty="0" smtClean="0">
                <a:latin typeface="Lucida Console" panose="020B0609040504020204" pitchFamily="49" charset="0"/>
              </a:rPr>
              <a:t>    private </a:t>
            </a:r>
            <a:r>
              <a:rPr lang="en-GB" sz="1200" dirty="0">
                <a:latin typeface="Lucida Console" panose="020B0609040504020204" pitchFamily="49" charset="0"/>
              </a:rPr>
              <a:t>elements: Array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&lt;T&gt;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  <a:p>
            <a:pPr defTabSz="739775">
              <a:defRPr/>
            </a:pPr>
            <a:r>
              <a:rPr lang="en-GB" sz="1200" dirty="0" smtClean="0">
                <a:latin typeface="Lucida Console" panose="020B0609040504020204" pitchFamily="49" charset="0"/>
              </a:rPr>
              <a:t>    private </a:t>
            </a:r>
            <a:r>
              <a:rPr lang="en-GB" sz="1200" dirty="0" err="1">
                <a:latin typeface="Lucida Console" panose="020B0609040504020204" pitchFamily="49" charset="0"/>
              </a:rPr>
              <a:t>currentPosition</a:t>
            </a:r>
            <a:r>
              <a:rPr lang="en-GB" sz="1200" dirty="0">
                <a:latin typeface="Lucida Console" panose="020B0609040504020204" pitchFamily="49" charset="0"/>
              </a:rPr>
              <a:t>: number;</a:t>
            </a:r>
          </a:p>
          <a:p>
            <a:pPr defTabSz="739775">
              <a:defRPr/>
            </a:pPr>
            <a:r>
              <a:rPr lang="en-GB" sz="1200" dirty="0" smtClean="0">
                <a:latin typeface="Lucida Console" panose="020B0609040504020204" pitchFamily="49" charset="0"/>
              </a:rPr>
              <a:t>    private </a:t>
            </a:r>
            <a:r>
              <a:rPr lang="en-GB" sz="1200" dirty="0" err="1">
                <a:latin typeface="Lucida Console" panose="020B0609040504020204" pitchFamily="49" charset="0"/>
              </a:rPr>
              <a:t>maxElements</a:t>
            </a:r>
            <a:r>
              <a:rPr lang="en-GB" sz="1200" dirty="0">
                <a:latin typeface="Lucida Console" panose="020B0609040504020204" pitchFamily="49" charset="0"/>
              </a:rPr>
              <a:t>: number;</a:t>
            </a:r>
          </a:p>
          <a:p>
            <a:pPr defTabSz="739775">
              <a:defRPr/>
            </a:pPr>
            <a:r>
              <a:rPr lang="en-GB" sz="1200" dirty="0" smtClean="0">
                <a:latin typeface="Lucida Console" panose="020B0609040504020204" pitchFamily="49" charset="0"/>
              </a:rPr>
              <a:t>  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// Define a constructor.  </a:t>
            </a:r>
          </a:p>
          <a:p>
            <a:pPr defTabSz="739775">
              <a:defRPr/>
            </a:pPr>
            <a:r>
              <a:rPr lang="en-GB" sz="1200" dirty="0" smtClean="0">
                <a:latin typeface="Lucida Console" panose="020B0609040504020204" pitchFamily="49" charset="0"/>
              </a:rPr>
              <a:t>    constructor(size</a:t>
            </a:r>
            <a:r>
              <a:rPr lang="en-GB" sz="1200" dirty="0">
                <a:latin typeface="Lucida Console" panose="020B0609040504020204" pitchFamily="49" charset="0"/>
              </a:rPr>
              <a:t>: number) {</a:t>
            </a:r>
          </a:p>
          <a:p>
            <a:pPr defTabSz="739775">
              <a:defRPr/>
            </a:pPr>
            <a:r>
              <a:rPr lang="en-GB" sz="1200" dirty="0" smtClean="0">
                <a:latin typeface="Lucida Console" panose="020B0609040504020204" pitchFamily="49" charset="0"/>
              </a:rPr>
              <a:t>        </a:t>
            </a:r>
            <a:r>
              <a:rPr lang="en-GB" sz="1200" dirty="0" err="1" smtClean="0">
                <a:latin typeface="Lucida Console" panose="020B0609040504020204" pitchFamily="49" charset="0"/>
              </a:rPr>
              <a:t>this.elements</a:t>
            </a:r>
            <a:r>
              <a:rPr lang="en-GB" sz="1200" dirty="0" smtClean="0">
                <a:latin typeface="Lucida Console" panose="020B0609040504020204" pitchFamily="49" charset="0"/>
              </a:rPr>
              <a:t> </a:t>
            </a:r>
            <a:r>
              <a:rPr lang="en-GB" sz="1200" dirty="0">
                <a:latin typeface="Lucida Console" panose="020B0609040504020204" pitchFamily="49" charset="0"/>
              </a:rPr>
              <a:t>= new Array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&lt;T&gt;</a:t>
            </a:r>
            <a:r>
              <a:rPr lang="en-GB" sz="1200" dirty="0">
                <a:latin typeface="Lucida Console" panose="020B06090405040202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200" dirty="0" smtClean="0">
                <a:latin typeface="Lucida Console" panose="020B0609040504020204" pitchFamily="49" charset="0"/>
              </a:rPr>
              <a:t>        </a:t>
            </a:r>
            <a:r>
              <a:rPr lang="en-GB" sz="1200" dirty="0" err="1" smtClean="0">
                <a:latin typeface="Lucida Console" panose="020B0609040504020204" pitchFamily="49" charset="0"/>
              </a:rPr>
              <a:t>this.currentPosition</a:t>
            </a:r>
            <a:r>
              <a:rPr lang="en-GB" sz="1200" dirty="0" smtClean="0">
                <a:latin typeface="Lucida Console" panose="020B0609040504020204" pitchFamily="49" charset="0"/>
              </a:rPr>
              <a:t> </a:t>
            </a:r>
            <a:r>
              <a:rPr lang="en-GB" sz="1200" dirty="0">
                <a:latin typeface="Lucida Console" panose="020B0609040504020204" pitchFamily="49" charset="0"/>
              </a:rPr>
              <a:t>= 0;</a:t>
            </a:r>
          </a:p>
          <a:p>
            <a:pPr defTabSz="739775">
              <a:defRPr/>
            </a:pPr>
            <a:r>
              <a:rPr lang="en-GB" sz="1200" dirty="0" smtClean="0">
                <a:latin typeface="Lucida Console" panose="020B0609040504020204" pitchFamily="49" charset="0"/>
              </a:rPr>
              <a:t>        </a:t>
            </a:r>
            <a:r>
              <a:rPr lang="en-GB" sz="1200" dirty="0" err="1" smtClean="0">
                <a:latin typeface="Lucida Console" panose="020B0609040504020204" pitchFamily="49" charset="0"/>
              </a:rPr>
              <a:t>this.maxElements</a:t>
            </a:r>
            <a:r>
              <a:rPr lang="en-GB" sz="1200" dirty="0" smtClean="0">
                <a:latin typeface="Lucida Console" panose="020B0609040504020204" pitchFamily="49" charset="0"/>
              </a:rPr>
              <a:t> </a:t>
            </a:r>
            <a:r>
              <a:rPr lang="en-GB" sz="1200" dirty="0">
                <a:latin typeface="Lucida Console" panose="020B0609040504020204" pitchFamily="49" charset="0"/>
              </a:rPr>
              <a:t>= size;</a:t>
            </a:r>
          </a:p>
          <a:p>
            <a:pPr defTabSz="739775">
              <a:defRPr/>
            </a:pPr>
            <a:r>
              <a:rPr lang="en-GB" sz="1200" dirty="0" smtClean="0">
                <a:latin typeface="Lucida Console" panose="020B0609040504020204" pitchFamily="49" charset="0"/>
              </a:rPr>
              <a:t>    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 dirty="0" smtClean="0">
                <a:latin typeface="Lucida Console" panose="020B0609040504020204" pitchFamily="49" charset="0"/>
              </a:rPr>
              <a:t>        // </a:t>
            </a:r>
            <a:r>
              <a:rPr lang="en-GB" sz="1200" dirty="0">
                <a:latin typeface="Lucida Console" panose="020B0609040504020204" pitchFamily="49" charset="0"/>
              </a:rPr>
              <a:t>Pre-populate collection with nulls.</a:t>
            </a:r>
          </a:p>
          <a:p>
            <a:pPr defTabSz="739775">
              <a:defRPr/>
            </a:pPr>
            <a:r>
              <a:rPr lang="en-GB" sz="1200" dirty="0" smtClean="0">
                <a:latin typeface="Lucida Console" panose="020B0609040504020204" pitchFamily="49" charset="0"/>
              </a:rPr>
              <a:t>        for </a:t>
            </a:r>
            <a:r>
              <a:rPr lang="en-GB" sz="1200" dirty="0">
                <a:latin typeface="Lucida Console" panose="020B0609040504020204" pitchFamily="49" charset="0"/>
              </a:rPr>
              <a:t>(let </a:t>
            </a:r>
            <a:r>
              <a:rPr lang="en-GB" sz="1200" dirty="0" err="1">
                <a:latin typeface="Lucida Console" panose="020B0609040504020204" pitchFamily="49" charset="0"/>
              </a:rPr>
              <a:t>i</a:t>
            </a:r>
            <a:r>
              <a:rPr lang="en-GB" sz="1200" dirty="0">
                <a:latin typeface="Lucida Console" panose="020B0609040504020204" pitchFamily="49" charset="0"/>
              </a:rPr>
              <a:t> = 0; </a:t>
            </a:r>
            <a:r>
              <a:rPr lang="en-GB" sz="1200" dirty="0" err="1">
                <a:latin typeface="Lucida Console" panose="020B0609040504020204" pitchFamily="49" charset="0"/>
              </a:rPr>
              <a:t>i</a:t>
            </a:r>
            <a:r>
              <a:rPr lang="en-GB" sz="1200" dirty="0">
                <a:latin typeface="Lucida Console" panose="020B0609040504020204" pitchFamily="49" charset="0"/>
              </a:rPr>
              <a:t> &lt; </a:t>
            </a:r>
            <a:r>
              <a:rPr lang="en-GB" sz="1200" dirty="0" err="1">
                <a:latin typeface="Lucida Console" panose="020B0609040504020204" pitchFamily="49" charset="0"/>
              </a:rPr>
              <a:t>this.maxElements</a:t>
            </a:r>
            <a:r>
              <a:rPr lang="en-GB" sz="1200" dirty="0">
                <a:latin typeface="Lucida Console" panose="020B0609040504020204" pitchFamily="49" charset="0"/>
              </a:rPr>
              <a:t>; </a:t>
            </a:r>
            <a:r>
              <a:rPr lang="en-GB" sz="1200" dirty="0" err="1">
                <a:latin typeface="Lucida Console" panose="020B0609040504020204" pitchFamily="49" charset="0"/>
              </a:rPr>
              <a:t>i</a:t>
            </a:r>
            <a:r>
              <a:rPr lang="en-GB" sz="1200" dirty="0">
                <a:latin typeface="Lucida Console" panose="020B0609040504020204" pitchFamily="49" charset="0"/>
              </a:rPr>
              <a:t>++) {</a:t>
            </a:r>
          </a:p>
          <a:p>
            <a:pPr defTabSz="739775">
              <a:defRPr/>
            </a:pPr>
            <a:r>
              <a:rPr lang="en-GB" sz="1200" dirty="0" smtClean="0">
                <a:latin typeface="Lucida Console" panose="020B0609040504020204" pitchFamily="49" charset="0"/>
              </a:rPr>
              <a:t>            </a:t>
            </a:r>
            <a:r>
              <a:rPr lang="en-GB" sz="1200" dirty="0" err="1" smtClean="0">
                <a:latin typeface="Lucida Console" panose="020B0609040504020204" pitchFamily="49" charset="0"/>
              </a:rPr>
              <a:t>this.elements.push</a:t>
            </a:r>
            <a:r>
              <a:rPr lang="en-GB" sz="1200" dirty="0" smtClean="0">
                <a:latin typeface="Lucida Console" panose="020B0609040504020204" pitchFamily="49" charset="0"/>
              </a:rPr>
              <a:t>(null</a:t>
            </a:r>
            <a:r>
              <a:rPr lang="en-GB" sz="1200" dirty="0">
                <a:latin typeface="Lucida Console" panose="020B06090405040202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200" dirty="0" smtClean="0">
                <a:latin typeface="Lucida Console" panose="020B0609040504020204" pitchFamily="49" charset="0"/>
              </a:rPr>
              <a:t>        }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 dirty="0" smtClean="0">
                <a:latin typeface="Lucida Console" panose="020B0609040504020204" pitchFamily="49" charset="0"/>
              </a:rPr>
              <a:t>    }</a:t>
            </a:r>
          </a:p>
          <a:p>
            <a:pPr defTabSz="739775">
              <a:defRPr/>
            </a:pPr>
            <a:endParaRPr lang="en-GB" sz="1200" dirty="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 dirty="0" smtClean="0">
                <a:latin typeface="Lucida Console" panose="020B06090405040202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0242" y="5350030"/>
            <a:ext cx="2582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 smtClean="0">
                <a:solidFill>
                  <a:srgbClr val="333399"/>
                </a:solidFill>
                <a:latin typeface="Lucida Console" panose="020B0609040504020204" pitchFamily="49" charset="0"/>
              </a:rPr>
              <a:t>generics/</a:t>
            </a:r>
            <a:r>
              <a:rPr lang="en-GB" sz="1400" b="1" dirty="0" err="1" smtClean="0">
                <a:solidFill>
                  <a:srgbClr val="333399"/>
                </a:solidFill>
                <a:latin typeface="Lucida Console" panose="020B0609040504020204" pitchFamily="49" charset="0"/>
              </a:rPr>
              <a:t>cycliclist.ts</a:t>
            </a:r>
            <a:endParaRPr lang="en-GB" sz="14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1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Implementing Methods in a Generic Class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DD1128A-E9B5-43E2-A30D-5424D4374FEE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927748" name="Rectangle 4"/>
          <p:cNvSpPr>
            <a:spLocks noChangeArrowheads="1"/>
          </p:cNvSpPr>
          <p:nvPr/>
        </p:nvSpPr>
        <p:spPr bwMode="auto">
          <a:xfrm>
            <a:off x="390525" y="1257971"/>
            <a:ext cx="8397875" cy="526362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 smtClean="0">
                <a:latin typeface="Lucida Console" panose="020B0609040504020204" pitchFamily="49" charset="0"/>
              </a:rPr>
              <a:t>insert(item</a:t>
            </a:r>
            <a:r>
              <a:rPr lang="en-GB" sz="1200" dirty="0">
                <a:latin typeface="Lucida Console" panose="020B0609040504020204" pitchFamily="49" charset="0"/>
              </a:rPr>
              <a:t>: 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T</a:t>
            </a:r>
            <a:r>
              <a:rPr lang="en-GB" sz="1200" dirty="0">
                <a:latin typeface="Lucida Console" panose="020B0609040504020204" pitchFamily="49" charset="0"/>
              </a:rPr>
              <a:t>): void {</a:t>
            </a:r>
          </a:p>
          <a:p>
            <a:pPr defTabSz="739775">
              <a:defRPr/>
            </a:pPr>
            <a:r>
              <a:rPr lang="en-GB" sz="1200" dirty="0" smtClean="0">
                <a:latin typeface="Lucida Console" panose="020B0609040504020204" pitchFamily="49" charset="0"/>
              </a:rPr>
              <a:t>    </a:t>
            </a:r>
            <a:r>
              <a:rPr lang="en-GB" sz="1200" dirty="0" err="1" smtClean="0">
                <a:latin typeface="Lucida Console" panose="020B0609040504020204" pitchFamily="49" charset="0"/>
              </a:rPr>
              <a:t>this.elements</a:t>
            </a:r>
            <a:r>
              <a:rPr lang="en-GB" sz="1200" dirty="0" smtClean="0">
                <a:latin typeface="Lucida Console" panose="020B0609040504020204" pitchFamily="49" charset="0"/>
              </a:rPr>
              <a:t>[</a:t>
            </a:r>
            <a:r>
              <a:rPr lang="en-GB" sz="1200" dirty="0" err="1" smtClean="0">
                <a:latin typeface="Lucida Console" panose="020B0609040504020204" pitchFamily="49" charset="0"/>
              </a:rPr>
              <a:t>this.currentPosition</a:t>
            </a:r>
            <a:r>
              <a:rPr lang="en-GB" sz="1200" dirty="0">
                <a:latin typeface="Lucida Console" panose="020B0609040504020204" pitchFamily="49" charset="0"/>
              </a:rPr>
              <a:t>] = item;</a:t>
            </a:r>
          </a:p>
          <a:p>
            <a:pPr defTabSz="739775">
              <a:defRPr/>
            </a:pPr>
            <a:r>
              <a:rPr lang="en-GB" sz="1200" dirty="0" smtClean="0">
                <a:latin typeface="Lucida Console" panose="020B0609040504020204" pitchFamily="49" charset="0"/>
              </a:rPr>
              <a:t>    if </a:t>
            </a:r>
            <a:r>
              <a:rPr lang="en-GB" sz="1200" dirty="0">
                <a:latin typeface="Lucida Console" panose="020B0609040504020204" pitchFamily="49" charset="0"/>
              </a:rPr>
              <a:t>(++</a:t>
            </a:r>
            <a:r>
              <a:rPr lang="en-GB" sz="1200" dirty="0" err="1">
                <a:latin typeface="Lucida Console" panose="020B0609040504020204" pitchFamily="49" charset="0"/>
              </a:rPr>
              <a:t>this.currentPosition</a:t>
            </a:r>
            <a:r>
              <a:rPr lang="en-GB" sz="1200" dirty="0">
                <a:latin typeface="Lucida Console" panose="020B0609040504020204" pitchFamily="49" charset="0"/>
              </a:rPr>
              <a:t> === </a:t>
            </a:r>
            <a:r>
              <a:rPr lang="en-GB" sz="1200" dirty="0" err="1">
                <a:latin typeface="Lucida Console" panose="020B0609040504020204" pitchFamily="49" charset="0"/>
              </a:rPr>
              <a:t>this.maxElements</a:t>
            </a:r>
            <a:r>
              <a:rPr lang="en-GB" sz="1200" dirty="0">
                <a:latin typeface="Lucida Console" panose="020B06090405040202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200" dirty="0" smtClean="0">
                <a:latin typeface="Lucida Console" panose="020B0609040504020204" pitchFamily="49" charset="0"/>
              </a:rPr>
              <a:t>        </a:t>
            </a:r>
            <a:r>
              <a:rPr lang="en-GB" sz="1200" dirty="0" err="1" smtClean="0">
                <a:latin typeface="Lucida Console" panose="020B0609040504020204" pitchFamily="49" charset="0"/>
              </a:rPr>
              <a:t>this.currentPosition</a:t>
            </a:r>
            <a:r>
              <a:rPr lang="en-GB" sz="1200" dirty="0" smtClean="0">
                <a:latin typeface="Lucida Console" panose="020B0609040504020204" pitchFamily="49" charset="0"/>
              </a:rPr>
              <a:t> </a:t>
            </a:r>
            <a:r>
              <a:rPr lang="en-GB" sz="1200" dirty="0">
                <a:latin typeface="Lucida Console" panose="020B0609040504020204" pitchFamily="49" charset="0"/>
              </a:rPr>
              <a:t>= 0;</a:t>
            </a:r>
          </a:p>
          <a:p>
            <a:pPr defTabSz="739775">
              <a:defRPr/>
            </a:pPr>
            <a:r>
              <a:rPr lang="en-GB" sz="1200" dirty="0" smtClean="0">
                <a:latin typeface="Lucida Console" panose="020B0609040504020204" pitchFamily="49" charset="0"/>
              </a:rPr>
              <a:t>    }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 dirty="0" smtClean="0">
                <a:latin typeface="Lucida Console" panose="020B0609040504020204" pitchFamily="49" charset="0"/>
              </a:rPr>
              <a:t>}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 dirty="0" smtClean="0">
                <a:latin typeface="Lucida Console" panose="020B0609040504020204" pitchFamily="49" charset="0"/>
              </a:rPr>
              <a:t>    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 dirty="0" err="1" smtClean="0">
                <a:latin typeface="Lucida Console" panose="020B0609040504020204" pitchFamily="49" charset="0"/>
              </a:rPr>
              <a:t>getItemAt</a:t>
            </a:r>
            <a:r>
              <a:rPr lang="en-GB" sz="1200" dirty="0" smtClean="0">
                <a:latin typeface="Lucida Console" panose="020B0609040504020204" pitchFamily="49" charset="0"/>
              </a:rPr>
              <a:t>(position</a:t>
            </a:r>
            <a:r>
              <a:rPr lang="en-GB" sz="1200" dirty="0">
                <a:latin typeface="Lucida Console" panose="020B0609040504020204" pitchFamily="49" charset="0"/>
              </a:rPr>
              <a:t>: number): </a:t>
            </a:r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</a:t>
            </a:r>
            <a:r>
              <a:rPr lang="en-GB" sz="1200" dirty="0" smtClean="0">
                <a:latin typeface="Lucida Console" panose="020B0609040504020204" pitchFamily="49" charset="0"/>
              </a:rPr>
              <a:t> </a:t>
            </a:r>
            <a:r>
              <a:rPr lang="en-GB" sz="1200" dirty="0">
                <a:latin typeface="Lucida Console" panose="020B0609040504020204" pitchFamily="49" charset="0"/>
              </a:rPr>
              <a:t>{</a:t>
            </a:r>
          </a:p>
          <a:p>
            <a:pPr defTabSz="739775">
              <a:defRPr/>
            </a:pPr>
            <a:r>
              <a:rPr lang="en-GB" sz="1200" dirty="0" smtClean="0">
                <a:latin typeface="Lucida Console" panose="020B0609040504020204" pitchFamily="49" charset="0"/>
              </a:rPr>
              <a:t>    if </a:t>
            </a:r>
            <a:r>
              <a:rPr lang="en-GB" sz="1200" dirty="0">
                <a:latin typeface="Lucida Console" panose="020B0609040504020204" pitchFamily="49" charset="0"/>
              </a:rPr>
              <a:t>(position &gt;= </a:t>
            </a:r>
            <a:r>
              <a:rPr lang="en-GB" sz="1200" dirty="0" err="1">
                <a:latin typeface="Lucida Console" panose="020B0609040504020204" pitchFamily="49" charset="0"/>
              </a:rPr>
              <a:t>this.maxElements</a:t>
            </a:r>
            <a:r>
              <a:rPr lang="en-GB" sz="1200" dirty="0">
                <a:latin typeface="Lucida Console" panose="020B06090405040202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200" dirty="0" smtClean="0">
                <a:latin typeface="Lucida Console" panose="020B0609040504020204" pitchFamily="49" charset="0"/>
              </a:rPr>
              <a:t>        throw </a:t>
            </a:r>
            <a:r>
              <a:rPr lang="en-GB" sz="1200" dirty="0">
                <a:latin typeface="Lucida Console" panose="020B0609040504020204" pitchFamily="49" charset="0"/>
              </a:rPr>
              <a:t>new </a:t>
            </a:r>
            <a:r>
              <a:rPr lang="en-GB" sz="1200" dirty="0" err="1">
                <a:latin typeface="Lucida Console" panose="020B0609040504020204" pitchFamily="49" charset="0"/>
              </a:rPr>
              <a:t>RangeError</a:t>
            </a:r>
            <a:r>
              <a:rPr lang="en-GB" sz="1200" dirty="0">
                <a:latin typeface="Lucida Console" panose="020B0609040504020204" pitchFamily="49" charset="0"/>
              </a:rPr>
              <a:t>("Indexed beyond end of </a:t>
            </a:r>
            <a:r>
              <a:rPr lang="en-GB" sz="1200" dirty="0" err="1">
                <a:latin typeface="Lucida Console" panose="020B0609040504020204" pitchFamily="49" charset="0"/>
              </a:rPr>
              <a:t>CyclicList</a:t>
            </a:r>
            <a:r>
              <a:rPr lang="en-GB" sz="1200" dirty="0">
                <a:latin typeface="Lucida Console" panose="020B0609040504020204" pitchFamily="49" charset="0"/>
              </a:rPr>
              <a:t>");</a:t>
            </a:r>
          </a:p>
          <a:p>
            <a:pPr defTabSz="739775">
              <a:defRPr/>
            </a:pPr>
            <a:r>
              <a:rPr lang="en-GB" sz="1200" dirty="0" smtClean="0">
                <a:latin typeface="Lucida Console" panose="020B0609040504020204" pitchFamily="49" charset="0"/>
              </a:rPr>
              <a:t>    }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 dirty="0" smtClean="0">
                <a:latin typeface="Lucida Console" panose="020B0609040504020204" pitchFamily="49" charset="0"/>
              </a:rPr>
              <a:t>    else </a:t>
            </a:r>
            <a:r>
              <a:rPr lang="en-GB" sz="1200" dirty="0">
                <a:latin typeface="Lucida Console" panose="020B0609040504020204" pitchFamily="49" charset="0"/>
              </a:rPr>
              <a:t>{</a:t>
            </a:r>
          </a:p>
          <a:p>
            <a:pPr defTabSz="739775">
              <a:defRPr/>
            </a:pPr>
            <a:r>
              <a:rPr lang="en-GB" sz="1200" dirty="0" smtClean="0">
                <a:latin typeface="Lucida Console" panose="020B0609040504020204" pitchFamily="49" charset="0"/>
              </a:rPr>
              <a:t>        return </a:t>
            </a:r>
            <a:r>
              <a:rPr lang="en-GB" sz="1200" dirty="0" err="1">
                <a:latin typeface="Lucida Console" panose="020B0609040504020204" pitchFamily="49" charset="0"/>
              </a:rPr>
              <a:t>this.elements</a:t>
            </a:r>
            <a:r>
              <a:rPr lang="en-GB" sz="1200" dirty="0">
                <a:latin typeface="Lucida Console" panose="020B0609040504020204" pitchFamily="49" charset="0"/>
              </a:rPr>
              <a:t>[position];</a:t>
            </a:r>
          </a:p>
          <a:p>
            <a:pPr defTabSz="739775">
              <a:defRPr/>
            </a:pPr>
            <a:r>
              <a:rPr lang="en-GB" sz="1200" dirty="0" smtClean="0">
                <a:latin typeface="Lucida Console" panose="020B0609040504020204" pitchFamily="49" charset="0"/>
              </a:rPr>
              <a:t>    }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 dirty="0" smtClean="0">
                <a:latin typeface="Lucida Console" panose="020B0609040504020204" pitchFamily="49" charset="0"/>
              </a:rPr>
              <a:t>}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 dirty="0" smtClean="0">
                <a:latin typeface="Lucida Console" panose="020B0609040504020204" pitchFamily="49" charset="0"/>
              </a:rPr>
              <a:t>    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 dirty="0" err="1" smtClean="0">
                <a:latin typeface="Lucida Console" panose="020B0609040504020204" pitchFamily="49" charset="0"/>
              </a:rPr>
              <a:t>toString</a:t>
            </a:r>
            <a:r>
              <a:rPr lang="en-GB" sz="1200" dirty="0">
                <a:latin typeface="Lucida Console" panose="020B0609040504020204" pitchFamily="49" charset="0"/>
              </a:rPr>
              <a:t>(): string {</a:t>
            </a:r>
          </a:p>
          <a:p>
            <a:pPr defTabSz="739775">
              <a:defRPr/>
            </a:pPr>
            <a:r>
              <a:rPr lang="en-GB" sz="1200" dirty="0" smtClean="0">
                <a:latin typeface="Lucida Console" panose="020B0609040504020204" pitchFamily="49" charset="0"/>
              </a:rPr>
              <a:t>    let </a:t>
            </a:r>
            <a:r>
              <a:rPr lang="en-GB" sz="1200" dirty="0" err="1">
                <a:latin typeface="Lucida Console" panose="020B0609040504020204" pitchFamily="49" charset="0"/>
              </a:rPr>
              <a:t>str</a:t>
            </a:r>
            <a:r>
              <a:rPr lang="en-GB" sz="1200" dirty="0">
                <a:latin typeface="Lucida Console" panose="020B0609040504020204" pitchFamily="49" charset="0"/>
              </a:rPr>
              <a:t> = "";</a:t>
            </a:r>
          </a:p>
          <a:p>
            <a:pPr defTabSz="739775">
              <a:defRPr/>
            </a:pPr>
            <a:r>
              <a:rPr lang="en-GB" sz="1200" dirty="0" smtClean="0">
                <a:latin typeface="Lucida Console" panose="020B0609040504020204" pitchFamily="49" charset="0"/>
              </a:rPr>
              <a:t>    for </a:t>
            </a:r>
            <a:r>
              <a:rPr lang="en-GB" sz="1200" dirty="0">
                <a:latin typeface="Lucida Console" panose="020B0609040504020204" pitchFamily="49" charset="0"/>
              </a:rPr>
              <a:t>(</a:t>
            </a:r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item of </a:t>
            </a:r>
            <a:r>
              <a:rPr lang="en-GB" sz="1200" dirty="0" err="1" smtClean="0">
                <a:latin typeface="Lucida Console" panose="020B0609040504020204" pitchFamily="49" charset="0"/>
              </a:rPr>
              <a:t>this.elements</a:t>
            </a:r>
            <a:r>
              <a:rPr lang="en-GB" sz="1200" dirty="0">
                <a:latin typeface="Lucida Console" panose="020B06090405040202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200" dirty="0" smtClean="0">
                <a:latin typeface="Lucida Console" panose="020B0609040504020204" pitchFamily="49" charset="0"/>
              </a:rPr>
              <a:t>        if </a:t>
            </a:r>
            <a:r>
              <a:rPr lang="en-GB" sz="1200" dirty="0">
                <a:latin typeface="Lucida Console" panose="020B0609040504020204" pitchFamily="49" charset="0"/>
              </a:rPr>
              <a:t>(item === null) {</a:t>
            </a:r>
          </a:p>
          <a:p>
            <a:pPr defTabSz="739775">
              <a:defRPr/>
            </a:pPr>
            <a:r>
              <a:rPr lang="en-GB" sz="1200" dirty="0" smtClean="0">
                <a:latin typeface="Lucida Console" panose="020B0609040504020204" pitchFamily="49" charset="0"/>
              </a:rPr>
              <a:t>            </a:t>
            </a:r>
            <a:r>
              <a:rPr lang="en-GB" sz="1200" dirty="0" err="1" smtClean="0">
                <a:latin typeface="Lucida Console" panose="020B0609040504020204" pitchFamily="49" charset="0"/>
              </a:rPr>
              <a:t>str</a:t>
            </a:r>
            <a:r>
              <a:rPr lang="en-GB" sz="1200" dirty="0" smtClean="0">
                <a:latin typeface="Lucida Console" panose="020B0609040504020204" pitchFamily="49" charset="0"/>
              </a:rPr>
              <a:t> </a:t>
            </a:r>
            <a:r>
              <a:rPr lang="en-GB" sz="1200" dirty="0">
                <a:latin typeface="Lucida Console" panose="020B0609040504020204" pitchFamily="49" charset="0"/>
              </a:rPr>
              <a:t>+= "[Null] ";</a:t>
            </a:r>
          </a:p>
          <a:p>
            <a:pPr defTabSz="739775">
              <a:defRPr/>
            </a:pPr>
            <a:r>
              <a:rPr lang="en-GB" sz="1200" dirty="0" smtClean="0">
                <a:latin typeface="Lucida Console" panose="020B0609040504020204" pitchFamily="49" charset="0"/>
              </a:rPr>
              <a:t>        }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 dirty="0" smtClean="0">
                <a:latin typeface="Lucida Console" panose="020B0609040504020204" pitchFamily="49" charset="0"/>
              </a:rPr>
              <a:t>        else </a:t>
            </a:r>
            <a:r>
              <a:rPr lang="en-GB" sz="1200" dirty="0">
                <a:latin typeface="Lucida Console" panose="020B0609040504020204" pitchFamily="49" charset="0"/>
              </a:rPr>
              <a:t>{</a:t>
            </a:r>
          </a:p>
          <a:p>
            <a:pPr defTabSz="739775">
              <a:defRPr/>
            </a:pPr>
            <a:r>
              <a:rPr lang="en-GB" sz="1200" dirty="0" smtClean="0">
                <a:latin typeface="Lucida Console" panose="020B0609040504020204" pitchFamily="49" charset="0"/>
              </a:rPr>
              <a:t>            </a:t>
            </a:r>
            <a:r>
              <a:rPr lang="en-GB" sz="1200" dirty="0" err="1" smtClean="0">
                <a:latin typeface="Lucida Console" panose="020B0609040504020204" pitchFamily="49" charset="0"/>
              </a:rPr>
              <a:t>str</a:t>
            </a:r>
            <a:r>
              <a:rPr lang="en-GB" sz="1200" dirty="0" smtClean="0">
                <a:latin typeface="Lucida Console" panose="020B0609040504020204" pitchFamily="49" charset="0"/>
              </a:rPr>
              <a:t> </a:t>
            </a:r>
            <a:r>
              <a:rPr lang="en-GB" sz="1200" dirty="0">
                <a:latin typeface="Lucida Console" panose="020B0609040504020204" pitchFamily="49" charset="0"/>
              </a:rPr>
              <a:t>+= item + " ";</a:t>
            </a:r>
          </a:p>
          <a:p>
            <a:pPr defTabSz="739775">
              <a:defRPr/>
            </a:pPr>
            <a:r>
              <a:rPr lang="en-GB" sz="1200" dirty="0" smtClean="0">
                <a:latin typeface="Lucida Console" panose="020B0609040504020204" pitchFamily="49" charset="0"/>
              </a:rPr>
              <a:t>        }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 dirty="0" smtClean="0">
                <a:latin typeface="Lucida Console" panose="020B0609040504020204" pitchFamily="49" charset="0"/>
              </a:rPr>
              <a:t>    }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 dirty="0" smtClean="0">
                <a:latin typeface="Lucida Console" panose="020B0609040504020204" pitchFamily="49" charset="0"/>
              </a:rPr>
              <a:t>    return </a:t>
            </a:r>
            <a:r>
              <a:rPr lang="en-GB" sz="1200" dirty="0" err="1">
                <a:latin typeface="Lucida Console" panose="020B0609040504020204" pitchFamily="49" charset="0"/>
              </a:rPr>
              <a:t>str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  <a:p>
            <a:pPr defTabSz="739775">
              <a:defRPr/>
            </a:pPr>
            <a:r>
              <a:rPr lang="en-GB" sz="1200" dirty="0" smtClean="0">
                <a:latin typeface="Lucida Console" panose="020B0609040504020204" pitchFamily="49" charset="0"/>
              </a:rPr>
              <a:t>}</a:t>
            </a:r>
            <a:endParaRPr lang="en-GB" sz="1200" dirty="0">
              <a:latin typeface="Lucida Console" panose="020B0609040504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80242" y="6213815"/>
            <a:ext cx="2582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 smtClean="0">
                <a:solidFill>
                  <a:srgbClr val="333399"/>
                </a:solidFill>
                <a:latin typeface="Lucida Console" panose="020B0609040504020204" pitchFamily="49" charset="0"/>
              </a:rPr>
              <a:t>generics/</a:t>
            </a:r>
            <a:r>
              <a:rPr lang="en-GB" sz="1400" b="1" dirty="0" err="1" smtClean="0">
                <a:solidFill>
                  <a:srgbClr val="333399"/>
                </a:solidFill>
                <a:latin typeface="Lucida Console" panose="020B0609040504020204" pitchFamily="49" charset="0"/>
              </a:rPr>
              <a:t>cycliclist.ts</a:t>
            </a:r>
            <a:endParaRPr lang="en-GB" sz="14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79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When you instantiate a generic class, you must specify a type parameter</a:t>
            </a:r>
          </a:p>
          <a:p>
            <a:pPr lvl="1" eaLnBrk="1" hangingPunct="1"/>
            <a:r>
              <a:rPr lang="en-GB" dirty="0" smtClean="0"/>
              <a:t>This is called "type substitution"</a:t>
            </a:r>
          </a:p>
          <a:p>
            <a:pPr lvl="1" eaLnBrk="1" hangingPunct="1"/>
            <a:endParaRPr lang="en-GB" dirty="0" smtClean="0"/>
          </a:p>
          <a:p>
            <a:pPr eaLnBrk="1" hangingPunct="1"/>
            <a:r>
              <a:rPr lang="en-GB" dirty="0" smtClean="0"/>
              <a:t>When you use the generic class, it's </a:t>
            </a:r>
            <a:r>
              <a:rPr lang="en-GB" dirty="0" err="1" smtClean="0"/>
              <a:t>typesafe</a:t>
            </a:r>
            <a:endParaRPr lang="en-GB" dirty="0" smtClean="0"/>
          </a:p>
          <a:p>
            <a:pPr lvl="1" eaLnBrk="1" hangingPunct="1"/>
            <a:r>
              <a:rPr lang="en-GB" dirty="0" smtClean="0"/>
              <a:t>TS checks for consistent types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Using a Generic Class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780A98D-BA2E-4976-ABED-C0857B9939E9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850959" name="Rectangle 15"/>
          <p:cNvSpPr>
            <a:spLocks noChangeArrowheads="1"/>
          </p:cNvSpPr>
          <p:nvPr/>
        </p:nvSpPr>
        <p:spPr bwMode="auto">
          <a:xfrm>
            <a:off x="838200" y="3725147"/>
            <a:ext cx="7950200" cy="175496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let </a:t>
            </a:r>
            <a:r>
              <a:rPr lang="en-GB" sz="1200" dirty="0" err="1">
                <a:latin typeface="Lucida Console" panose="020B0609040504020204" pitchFamily="49" charset="0"/>
              </a:rPr>
              <a:t>lotteryNumbers</a:t>
            </a:r>
            <a:r>
              <a:rPr lang="en-GB" sz="1200" dirty="0">
                <a:latin typeface="Lucida Console" panose="020B0609040504020204" pitchFamily="49" charset="0"/>
              </a:rPr>
              <a:t> = new </a:t>
            </a:r>
            <a:r>
              <a:rPr lang="en-GB" sz="1200" dirty="0" err="1">
                <a:latin typeface="Lucida Console" panose="020B0609040504020204" pitchFamily="49" charset="0"/>
              </a:rPr>
              <a:t>CyclicList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&lt;number&gt;</a:t>
            </a:r>
            <a:r>
              <a:rPr lang="en-GB" sz="1200" dirty="0">
                <a:latin typeface="Lucida Console" panose="020B0609040504020204" pitchFamily="49" charset="0"/>
              </a:rPr>
              <a:t>(6);</a:t>
            </a:r>
          </a:p>
          <a:p>
            <a:pPr defTabSz="739775">
              <a:defRPr/>
            </a:pPr>
            <a:r>
              <a:rPr lang="en-GB" sz="1200" dirty="0" err="1">
                <a:latin typeface="Lucida Console" panose="020B0609040504020204" pitchFamily="49" charset="0"/>
              </a:rPr>
              <a:t>lotteryNumbers.insert</a:t>
            </a:r>
            <a:r>
              <a:rPr lang="en-GB" sz="1200" dirty="0">
                <a:latin typeface="Lucida Console" panose="020B0609040504020204" pitchFamily="49" charset="0"/>
              </a:rPr>
              <a:t>(19);</a:t>
            </a:r>
          </a:p>
          <a:p>
            <a:pPr defTabSz="739775">
              <a:defRPr/>
            </a:pPr>
            <a:r>
              <a:rPr lang="en-GB" sz="1200" dirty="0" err="1">
                <a:latin typeface="Lucida Console" panose="020B0609040504020204" pitchFamily="49" charset="0"/>
              </a:rPr>
              <a:t>lotteryNumbers.insert</a:t>
            </a:r>
            <a:r>
              <a:rPr lang="en-GB" sz="1200" dirty="0">
                <a:latin typeface="Lucida Console" panose="020B0609040504020204" pitchFamily="49" charset="0"/>
              </a:rPr>
              <a:t>(1);</a:t>
            </a:r>
          </a:p>
          <a:p>
            <a:pPr defTabSz="739775">
              <a:defRPr/>
            </a:pPr>
            <a:r>
              <a:rPr lang="en-GB" sz="1200" dirty="0" err="1">
                <a:latin typeface="Lucida Console" panose="020B0609040504020204" pitchFamily="49" charset="0"/>
              </a:rPr>
              <a:t>lotteryNumbers.insert</a:t>
            </a:r>
            <a:r>
              <a:rPr lang="en-GB" sz="1200" dirty="0">
                <a:latin typeface="Lucida Console" panose="020B0609040504020204" pitchFamily="49" charset="0"/>
              </a:rPr>
              <a:t>(2);</a:t>
            </a:r>
          </a:p>
          <a:p>
            <a:pPr defTabSz="739775">
              <a:defRPr/>
            </a:pPr>
            <a:r>
              <a:rPr lang="en-GB" sz="1200" dirty="0" err="1">
                <a:latin typeface="Lucida Console" panose="020B0609040504020204" pitchFamily="49" charset="0"/>
              </a:rPr>
              <a:t>lotteryNumbers.insert</a:t>
            </a:r>
            <a:r>
              <a:rPr lang="en-GB" sz="1200" dirty="0">
                <a:latin typeface="Lucida Console" panose="020B0609040504020204" pitchFamily="49" charset="0"/>
              </a:rPr>
              <a:t>(7);</a:t>
            </a:r>
          </a:p>
          <a:p>
            <a:pPr defTabSz="739775">
              <a:defRPr/>
            </a:pPr>
            <a:endParaRPr lang="en-GB" sz="1200" dirty="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let lotteryNumber0: 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number</a:t>
            </a:r>
            <a:r>
              <a:rPr lang="en-GB" sz="1200" dirty="0">
                <a:latin typeface="Lucida Console" panose="020B0609040504020204" pitchFamily="49" charset="0"/>
              </a:rPr>
              <a:t> = </a:t>
            </a:r>
            <a:r>
              <a:rPr lang="en-GB" sz="1200" dirty="0" err="1">
                <a:latin typeface="Lucida Console" panose="020B0609040504020204" pitchFamily="49" charset="0"/>
              </a:rPr>
              <a:t>lotteryNumbers.getItemAt</a:t>
            </a:r>
            <a:r>
              <a:rPr lang="en-GB" sz="1200" dirty="0">
                <a:latin typeface="Lucida Console" panose="020B0609040504020204" pitchFamily="49" charset="0"/>
              </a:rPr>
              <a:t>(0);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console.log(`Lottery number </a:t>
            </a:r>
            <a:r>
              <a:rPr lang="en-GB" sz="1200" dirty="0" smtClean="0">
                <a:latin typeface="Lucida Console" panose="020B0609040504020204" pitchFamily="49" charset="0"/>
              </a:rPr>
              <a:t>0 is: </a:t>
            </a:r>
            <a:r>
              <a:rPr lang="en-GB" sz="1200" dirty="0">
                <a:latin typeface="Lucida Console" panose="020B0609040504020204" pitchFamily="49" charset="0"/>
              </a:rPr>
              <a:t>${lotteryNumber0}`);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console.log</a:t>
            </a:r>
            <a:r>
              <a:rPr lang="en-GB" sz="1200" dirty="0" smtClean="0">
                <a:latin typeface="Lucida Console" panose="020B0609040504020204" pitchFamily="49" charset="0"/>
              </a:rPr>
              <a:t>(`Collection: </a:t>
            </a:r>
            <a:r>
              <a:rPr lang="en-GB" sz="1200" dirty="0">
                <a:latin typeface="Lucida Console" panose="020B0609040504020204" pitchFamily="49" charset="0"/>
              </a:rPr>
              <a:t>${</a:t>
            </a:r>
            <a:r>
              <a:rPr lang="en-GB" sz="1200" dirty="0" err="1">
                <a:latin typeface="Lucida Console" panose="020B0609040504020204" pitchFamily="49" charset="0"/>
              </a:rPr>
              <a:t>lotteryNumbers.toString</a:t>
            </a:r>
            <a:r>
              <a:rPr lang="en-GB" sz="1200" dirty="0" smtClean="0">
                <a:latin typeface="Lucida Console" panose="020B0609040504020204" pitchFamily="49" charset="0"/>
              </a:rPr>
              <a:t>()}`);</a:t>
            </a:r>
          </a:p>
        </p:txBody>
      </p:sp>
      <p:pic>
        <p:nvPicPr>
          <p:cNvPr id="30726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50344" y="6137275"/>
            <a:ext cx="3576638" cy="4794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205642" y="5548815"/>
            <a:ext cx="2582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 smtClean="0">
                <a:solidFill>
                  <a:srgbClr val="333399"/>
                </a:solidFill>
                <a:latin typeface="Lucida Console" panose="020B0609040504020204" pitchFamily="49" charset="0"/>
              </a:rPr>
              <a:t>generics/</a:t>
            </a:r>
            <a:r>
              <a:rPr lang="en-GB" sz="1400" b="1" dirty="0" err="1" smtClean="0">
                <a:solidFill>
                  <a:srgbClr val="333399"/>
                </a:solidFill>
                <a:latin typeface="Lucida Console" panose="020B0609040504020204" pitchFamily="49" charset="0"/>
              </a:rPr>
              <a:t>cycliclist.ts</a:t>
            </a:r>
            <a:endParaRPr lang="en-GB" sz="14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53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 generic method is a method that is declared with a type parameter</a:t>
            </a:r>
          </a:p>
          <a:p>
            <a:pPr lvl="1" eaLnBrk="1" hangingPunct="1"/>
            <a:r>
              <a:rPr lang="en-GB" dirty="0" smtClean="0"/>
              <a:t>Here's a simple example</a:t>
            </a:r>
          </a:p>
          <a:p>
            <a:pPr lvl="1" eaLnBrk="1" hangingPunct="1"/>
            <a:r>
              <a:rPr lang="en-GB" dirty="0" smtClean="0"/>
              <a:t>You can define type constraints if you like, as for generic classes</a:t>
            </a:r>
          </a:p>
          <a:p>
            <a:pPr lvl="1" eaLnBrk="1" hangingPunct="1"/>
            <a:endParaRPr lang="en-GB" dirty="0" smtClean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 smtClean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 smtClean="0"/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 smtClean="0"/>
              <a:t>Here's how you call a generic method: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Generic Methods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780A98D-BA2E-4976-ABED-C0857B9939E9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850959" name="Rectangle 15"/>
          <p:cNvSpPr>
            <a:spLocks noChangeArrowheads="1"/>
          </p:cNvSpPr>
          <p:nvPr/>
        </p:nvSpPr>
        <p:spPr bwMode="auto">
          <a:xfrm>
            <a:off x="838200" y="2775127"/>
            <a:ext cx="7950200" cy="175496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function duplicate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&lt;T&gt;</a:t>
            </a:r>
            <a:r>
              <a:rPr lang="en-GB" sz="1200" dirty="0">
                <a:latin typeface="Lucida Console" panose="020B0609040504020204" pitchFamily="49" charset="0"/>
              </a:rPr>
              <a:t>(item: 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T</a:t>
            </a:r>
            <a:r>
              <a:rPr lang="en-GB" sz="1200" dirty="0">
                <a:latin typeface="Lucida Console" panose="020B0609040504020204" pitchFamily="49" charset="0"/>
              </a:rPr>
              <a:t>, count: number): Array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&lt;T&gt;</a:t>
            </a:r>
            <a:r>
              <a:rPr lang="en-GB" sz="1200" dirty="0">
                <a:latin typeface="Lucida Console" panose="020B0609040504020204" pitchFamily="49" charset="0"/>
              </a:rPr>
              <a:t> {</a:t>
            </a:r>
          </a:p>
          <a:p>
            <a:pPr defTabSz="739775">
              <a:defRPr/>
            </a:pPr>
            <a:endParaRPr lang="en-GB" sz="1200" dirty="0" smtClean="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 dirty="0" smtClean="0">
                <a:latin typeface="Lucida Console" panose="020B0609040504020204" pitchFamily="49" charset="0"/>
              </a:rPr>
              <a:t>    let </a:t>
            </a:r>
            <a:r>
              <a:rPr lang="en-GB" sz="1200" dirty="0">
                <a:latin typeface="Lucida Console" panose="020B0609040504020204" pitchFamily="49" charset="0"/>
              </a:rPr>
              <a:t>result = new Array&lt;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T</a:t>
            </a:r>
            <a:r>
              <a:rPr lang="en-GB" sz="1200" dirty="0" smtClean="0">
                <a:latin typeface="Lucida Console" panose="020B0609040504020204" pitchFamily="49" charset="0"/>
              </a:rPr>
              <a:t>&gt;();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	</a:t>
            </a:r>
            <a:endParaRPr lang="en-GB" sz="1200" dirty="0" smtClean="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smtClean="0">
                <a:latin typeface="Lucida Console" panose="020B0609040504020204" pitchFamily="49" charset="0"/>
              </a:rPr>
              <a:t>   for </a:t>
            </a:r>
            <a:r>
              <a:rPr lang="en-GB" sz="1200" dirty="0">
                <a:latin typeface="Lucida Console" panose="020B0609040504020204" pitchFamily="49" charset="0"/>
              </a:rPr>
              <a:t>(let </a:t>
            </a:r>
            <a:r>
              <a:rPr lang="en-GB" sz="1200" dirty="0" err="1">
                <a:latin typeface="Lucida Console" panose="020B0609040504020204" pitchFamily="49" charset="0"/>
              </a:rPr>
              <a:t>i</a:t>
            </a:r>
            <a:r>
              <a:rPr lang="en-GB" sz="1200" dirty="0">
                <a:latin typeface="Lucida Console" panose="020B0609040504020204" pitchFamily="49" charset="0"/>
              </a:rPr>
              <a:t> = 0; </a:t>
            </a:r>
            <a:r>
              <a:rPr lang="en-GB" sz="1200" dirty="0" err="1">
                <a:latin typeface="Lucida Console" panose="020B0609040504020204" pitchFamily="49" charset="0"/>
              </a:rPr>
              <a:t>i</a:t>
            </a:r>
            <a:r>
              <a:rPr lang="en-GB" sz="1200" dirty="0">
                <a:latin typeface="Lucida Console" panose="020B0609040504020204" pitchFamily="49" charset="0"/>
              </a:rPr>
              <a:t> &lt; count; </a:t>
            </a:r>
            <a:r>
              <a:rPr lang="en-GB" sz="1200" dirty="0" err="1">
                <a:latin typeface="Lucida Console" panose="020B0609040504020204" pitchFamily="49" charset="0"/>
              </a:rPr>
              <a:t>i</a:t>
            </a:r>
            <a:r>
              <a:rPr lang="en-GB" sz="1200" dirty="0">
                <a:latin typeface="Lucida Console" panose="020B0609040504020204" pitchFamily="49" charset="0"/>
              </a:rPr>
              <a:t>++) {</a:t>
            </a:r>
          </a:p>
          <a:p>
            <a:pPr defTabSz="739775">
              <a:defRPr/>
            </a:pPr>
            <a:r>
              <a:rPr lang="en-GB" sz="1200" dirty="0" smtClean="0">
                <a:latin typeface="Lucida Console" panose="020B0609040504020204" pitchFamily="49" charset="0"/>
              </a:rPr>
              <a:t>        </a:t>
            </a:r>
            <a:r>
              <a:rPr lang="en-GB" sz="1200" dirty="0" err="1" smtClean="0">
                <a:latin typeface="Lucida Console" panose="020B0609040504020204" pitchFamily="49" charset="0"/>
              </a:rPr>
              <a:t>result.push</a:t>
            </a:r>
            <a:r>
              <a:rPr lang="en-GB" sz="1200" dirty="0" smtClean="0">
                <a:latin typeface="Lucida Console" panose="020B0609040504020204" pitchFamily="49" charset="0"/>
              </a:rPr>
              <a:t>(item</a:t>
            </a:r>
            <a:r>
              <a:rPr lang="en-GB" sz="1200" dirty="0">
                <a:latin typeface="Lucida Console" panose="020B06090405040202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200" dirty="0" smtClean="0">
                <a:latin typeface="Lucida Console" panose="020B0609040504020204" pitchFamily="49" charset="0"/>
              </a:rPr>
              <a:t>    }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 dirty="0" smtClean="0">
                <a:latin typeface="Lucida Console" panose="020B0609040504020204" pitchFamily="49" charset="0"/>
              </a:rPr>
              <a:t>    return </a:t>
            </a:r>
            <a:r>
              <a:rPr lang="en-GB" sz="1200" dirty="0">
                <a:latin typeface="Lucida Console" panose="020B0609040504020204" pitchFamily="49" charset="0"/>
              </a:rPr>
              <a:t>result;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}</a:t>
            </a:r>
            <a:endParaRPr lang="en-GB" sz="1200" dirty="0" smtClean="0">
              <a:latin typeface="Lucida Console" panose="020B0609040504020204" pitchFamily="49" charset="0"/>
            </a:endParaRP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838200" y="5497656"/>
            <a:ext cx="7950200" cy="46230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 smtClean="0">
                <a:latin typeface="Lucida Console" panose="020B0609040504020204" pitchFamily="49" charset="0"/>
              </a:rPr>
              <a:t>let </a:t>
            </a:r>
            <a:r>
              <a:rPr lang="en-GB" sz="1200" dirty="0" err="1" smtClean="0">
                <a:latin typeface="Lucida Console" panose="020B0609040504020204" pitchFamily="49" charset="0"/>
              </a:rPr>
              <a:t>arr</a:t>
            </a:r>
            <a:r>
              <a:rPr lang="en-GB" sz="1200" dirty="0" smtClean="0">
                <a:latin typeface="Lucida Console" panose="020B0609040504020204" pitchFamily="49" charset="0"/>
              </a:rPr>
              <a:t> = duplicate</a:t>
            </a:r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&lt;string&gt;</a:t>
            </a:r>
            <a:r>
              <a:rPr lang="en-GB" sz="1200" dirty="0" smtClean="0">
                <a:latin typeface="Lucida Console" panose="020B0609040504020204" pitchFamily="49" charset="0"/>
              </a:rPr>
              <a:t>("Hello", 3);</a:t>
            </a:r>
          </a:p>
          <a:p>
            <a:pPr defTabSz="739775">
              <a:defRPr/>
            </a:pPr>
            <a:r>
              <a:rPr lang="en-GB" sz="1200" dirty="0" smtClean="0">
                <a:latin typeface="Lucida Console" panose="020B0609040504020204" pitchFamily="49" charset="0"/>
              </a:rPr>
              <a:t>console.log(</a:t>
            </a:r>
            <a:r>
              <a:rPr lang="en-GB" sz="1200" dirty="0" err="1" smtClean="0">
                <a:latin typeface="Lucida Console" panose="020B0609040504020204" pitchFamily="49" charset="0"/>
              </a:rPr>
              <a:t>arr</a:t>
            </a:r>
            <a:r>
              <a:rPr lang="en-GB" sz="1200" dirty="0" smtClean="0"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32654" y="4213482"/>
            <a:ext cx="2255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 smtClean="0">
                <a:solidFill>
                  <a:srgbClr val="333399"/>
                </a:solidFill>
                <a:latin typeface="Lucida Console" panose="020B0609040504020204" pitchFamily="49" charset="0"/>
              </a:rPr>
              <a:t>generics/</a:t>
            </a:r>
            <a:r>
              <a:rPr lang="en-GB" sz="1400" b="1" dirty="0" err="1" smtClean="0">
                <a:solidFill>
                  <a:srgbClr val="333399"/>
                </a:solidFill>
                <a:latin typeface="Lucida Console" panose="020B0609040504020204" pitchFamily="49" charset="0"/>
              </a:rPr>
              <a:t>methods.ts</a:t>
            </a:r>
            <a:endParaRPr lang="en-GB" sz="14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61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23430</TotalTime>
  <Words>1391</Words>
  <Application>Microsoft Office PowerPoint</Application>
  <PresentationFormat>On-screen Show (4:3)</PresentationFormat>
  <Paragraphs>320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 Narrow</vt:lpstr>
      <vt:lpstr>Consolas</vt:lpstr>
      <vt:lpstr>Lao UI</vt:lpstr>
      <vt:lpstr>Lucida Console</vt:lpstr>
      <vt:lpstr>Tahoma</vt:lpstr>
      <vt:lpstr>Times New Roman</vt:lpstr>
      <vt:lpstr>Wingdings</vt:lpstr>
      <vt:lpstr>1_Blends</vt:lpstr>
      <vt:lpstr>Degree in Computing Year 3 Rich Web Applications   Going Further with TypeScript Syntax Lecture 4</vt:lpstr>
      <vt:lpstr>Contents</vt:lpstr>
      <vt:lpstr>1. Generics</vt:lpstr>
      <vt:lpstr>Overview of Generic Classes</vt:lpstr>
      <vt:lpstr>Type Constraints</vt:lpstr>
      <vt:lpstr>Defining a Generic Class</vt:lpstr>
      <vt:lpstr>Implementing Methods in a Generic Class</vt:lpstr>
      <vt:lpstr>Using a Generic Class</vt:lpstr>
      <vt:lpstr>Generic Methods</vt:lpstr>
      <vt:lpstr>2. Inheritance</vt:lpstr>
      <vt:lpstr>Inheritance in TypeScript</vt:lpstr>
      <vt:lpstr>Additional Inheritance Techniques</vt:lpstr>
      <vt:lpstr>Inheritance Example</vt:lpstr>
      <vt:lpstr>3. Interfaces</vt:lpstr>
      <vt:lpstr>Interfaces in TypeScript</vt:lpstr>
      <vt:lpstr>Uses of Interfaces</vt:lpstr>
      <vt:lpstr>Interface Example</vt:lpstr>
      <vt:lpstr>Using an Interface as a Property Bag</vt:lpstr>
      <vt:lpstr>Using an Interface to Specify a Function Type</vt:lpstr>
      <vt:lpstr>Using an Interface to Specify an Array Type (1)</vt:lpstr>
      <vt:lpstr>Using an Interface to Specify an Array Type (2)</vt:lpstr>
      <vt:lpstr>Summary</vt:lpstr>
    </vt:vector>
  </TitlesOfParts>
  <Company>Olsen 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XML</dc:title>
  <dc:creator>Andy Olsen</dc:creator>
  <cp:lastModifiedBy>Liam McMahon</cp:lastModifiedBy>
  <cp:revision>593</cp:revision>
  <dcterms:created xsi:type="dcterms:W3CDTF">2002-05-03T12:27:39Z</dcterms:created>
  <dcterms:modified xsi:type="dcterms:W3CDTF">2017-09-26T08:56:45Z</dcterms:modified>
</cp:coreProperties>
</file>