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6" r:id="rId10"/>
    <p:sldId id="275" r:id="rId11"/>
    <p:sldId id="278" r:id="rId12"/>
    <p:sldId id="279" r:id="rId13"/>
    <p:sldId id="280" r:id="rId14"/>
    <p:sldId id="281" r:id="rId15"/>
    <p:sldId id="282" r:id="rId16"/>
    <p:sldId id="265" r:id="rId17"/>
    <p:sldId id="284" r:id="rId18"/>
    <p:sldId id="264" r:id="rId19"/>
    <p:sldId id="267" r:id="rId20"/>
    <p:sldId id="273" r:id="rId21"/>
    <p:sldId id="274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10DF-584E-4C52-BC16-7D6BFC63BD34}" type="datetimeFigureOut">
              <a:rPr lang="en-US" smtClean="0"/>
              <a:t>06-Nov-19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EB5C-EBB0-46F2-9022-F295AB9F9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403F-7568-4A77-BC8B-CABCC4CFC055}" type="datetime1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1C0F-A4E8-45BB-A36E-B719C772D063}" type="datetime1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DB09-E4DB-409D-80D9-1B84730D6FF1}" type="datetime1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4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715962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4D814-879B-4BFB-83FB-9363B9A0171F}" type="datetime1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" y="6324600"/>
            <a:ext cx="972841" cy="4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8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8BF8-3D8B-4F06-82EC-533B6CE212C9}" type="datetime1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6301-5C48-407B-AEDA-EF4ABC28C825}" type="datetime1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6DE-BAF0-4428-B784-72286CB3EFBD}" type="datetime1">
              <a:rPr lang="en-US" smtClean="0"/>
              <a:t>06-Nov-19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99B3-ECB5-47B2-BA27-1105C11CBBF5}" type="datetime1">
              <a:rPr lang="en-US" smtClean="0"/>
              <a:t>06-Nov-19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7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8A1A1-4760-4595-BE91-B44CD5C1EAFA}" type="datetime1">
              <a:rPr lang="en-US" smtClean="0"/>
              <a:t>06-Nov-19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CA56-2EC7-4A26-AF87-31B187E08B88}" type="datetime1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4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9C0F-D80D-4B3F-8E5B-5C248F6057E3}" type="datetime1">
              <a:rPr lang="en-US" smtClean="0"/>
              <a:t>06-Nov-19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2CA5A-150A-4A56-90C5-FFD4B925E115}" type="datetime1">
              <a:rPr lang="en-US" smtClean="0"/>
              <a:t>06-Nov-19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F0D5-9718-4D04-95DF-1AC9DE5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1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eg"/><Relationship Id="rId10" Type="http://schemas.openxmlformats.org/officeDocument/2006/relationships/image" Target="../media/image33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1470025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PHENOLOGICAL CHARACTERIZATION AND MODELING OF DIVERSE LENTIL (</a:t>
            </a:r>
            <a:r>
              <a:rPr lang="en-US" sz="3000" b="1" i="1" dirty="0" smtClean="0"/>
              <a:t>Lens </a:t>
            </a:r>
            <a:r>
              <a:rPr lang="en-US" sz="3000" b="1" i="1" dirty="0" err="1" smtClean="0"/>
              <a:t>culinaris</a:t>
            </a:r>
            <a:r>
              <a:rPr lang="en-US" sz="3000" b="1" dirty="0" smtClean="0"/>
              <a:t> </a:t>
            </a:r>
            <a:r>
              <a:rPr lang="en-US" sz="3000" b="1" dirty="0" err="1" smtClean="0"/>
              <a:t>Medik</a:t>
            </a:r>
            <a:r>
              <a:rPr lang="en-US" sz="3000" b="1" dirty="0" smtClean="0"/>
              <a:t>.) GERMPLASM GROWN IN MULTIPLE ENVIRONMENTS</a:t>
            </a:r>
            <a:br>
              <a:rPr lang="en-US" sz="3000" b="1" dirty="0" smtClean="0"/>
            </a:b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2600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en-US" b="1" dirty="0"/>
              <a:t>Derek M. Wright</a:t>
            </a:r>
            <a:r>
              <a:rPr lang="en-US" dirty="0"/>
              <a:t>, Sandesh Neupane, Taryn Heidecker, Teketel Haile, Clarice Coyne, Sripada Udupa, Eleonora </a:t>
            </a:r>
            <a:r>
              <a:rPr lang="en-US" dirty="0" err="1"/>
              <a:t>Barilli</a:t>
            </a:r>
            <a:r>
              <a:rPr lang="en-US" dirty="0"/>
              <a:t>, Diego Rubiales, Tania Gioia, Reena </a:t>
            </a:r>
            <a:r>
              <a:rPr lang="en-US" dirty="0" err="1"/>
              <a:t>Mehra</a:t>
            </a:r>
            <a:r>
              <a:rPr lang="en-US" dirty="0"/>
              <a:t>, Ashutosh Sarker, Rajeev Dhakal, Babul Anwar, </a:t>
            </a:r>
            <a:r>
              <a:rPr lang="en-US" dirty="0" err="1"/>
              <a:t>Debashish</a:t>
            </a:r>
            <a:r>
              <a:rPr lang="en-US" dirty="0"/>
              <a:t> Sarker, Albert Vandenberg, and Kirstin E. Bett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November 7, 2019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3" y="76200"/>
            <a:ext cx="4818887" cy="23621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3" y="228323"/>
            <a:ext cx="6401355" cy="6401355"/>
          </a:xfrm>
        </p:spPr>
      </p:pic>
    </p:spTree>
    <p:extLst>
      <p:ext uri="{BB962C8B-B14F-4D97-AF65-F5344CB8AC3E}">
        <p14:creationId xmlns:p14="http://schemas.microsoft.com/office/powerpoint/2010/main" val="119219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3" y="228323"/>
            <a:ext cx="6401355" cy="64013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3" y="228323"/>
            <a:ext cx="6401355" cy="64013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3" y="228323"/>
            <a:ext cx="6401355" cy="64013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3" y="228323"/>
            <a:ext cx="6401355" cy="64013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3" y="228323"/>
            <a:ext cx="6401355" cy="64013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9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Photothermal Model: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/>
                          </a:rPr>
                          <m:t>𝑓</m:t>
                        </m:r>
                      </m:den>
                    </m:f>
                    <m:r>
                      <a:rPr lang="en-CA" b="0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𝑎</m:t>
                    </m:r>
                    <m:r>
                      <a:rPr lang="en-CA" b="0" i="1" smtClean="0">
                        <a:latin typeface="Cambria Math"/>
                      </a:rPr>
                      <m:t>+</m:t>
                    </m:r>
                    <m:r>
                      <a:rPr lang="en-CA" b="0" i="1" smtClean="0">
                        <a:latin typeface="Cambria Math"/>
                      </a:rPr>
                      <m:t>𝑏𝑇</m:t>
                    </m:r>
                    <m:r>
                      <a:rPr lang="en-CA" b="0" i="1" smtClean="0">
                        <a:latin typeface="Cambria Math"/>
                      </a:rPr>
                      <m:t>+</m:t>
                    </m:r>
                    <m:r>
                      <a:rPr lang="en-CA" b="0" i="1" smtClean="0">
                        <a:latin typeface="Cambria Math"/>
                      </a:rPr>
                      <m:t>𝑐𝑃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5085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" y="990600"/>
            <a:ext cx="7360920" cy="525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Photothermal Model: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/>
                          </a:rPr>
                          <m:t>𝑓</m:t>
                        </m:r>
                      </m:den>
                    </m:f>
                    <m:r>
                      <a:rPr lang="en-CA" b="0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𝑎</m:t>
                    </m:r>
                    <m:r>
                      <a:rPr lang="en-CA" b="0" i="1" smtClean="0">
                        <a:latin typeface="Cambria Math"/>
                      </a:rPr>
                      <m:t>+</m:t>
                    </m:r>
                    <m:r>
                      <a:rPr lang="en-CA" b="0" i="1" smtClean="0">
                        <a:latin typeface="Cambria Math"/>
                      </a:rPr>
                      <m:t>𝑏𝑇</m:t>
                    </m:r>
                    <m:r>
                      <a:rPr lang="en-CA" b="0" i="1" smtClean="0">
                        <a:latin typeface="Cambria Math"/>
                      </a:rPr>
                      <m:t>+</m:t>
                    </m:r>
                    <m:r>
                      <a:rPr lang="en-CA" b="0" i="1" smtClean="0">
                        <a:latin typeface="Cambria Math"/>
                      </a:rPr>
                      <m:t>𝑐𝑃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t="-5085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C:\Google Drive\gitfolder\AGILE_LDP_Phenology\Temp\Temp_F5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9" y="939800"/>
            <a:ext cx="8518842" cy="53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1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Increased Temperatures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 descr="C:\Google Drive\gitfolder\AGILE_LDP_Phenology\Figure8_TempIncrea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49085"/>
            <a:ext cx="7772400" cy="555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5-Point Star 2"/>
          <p:cNvSpPr/>
          <p:nvPr/>
        </p:nvSpPr>
        <p:spPr>
          <a:xfrm>
            <a:off x="5105400" y="967740"/>
            <a:ext cx="228600" cy="228600"/>
          </a:xfrm>
          <a:prstGeom prst="star5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Principle Component Analysis &amp; Hierarchical 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19</a:t>
            </a:fld>
            <a:endParaRPr lang="en-US"/>
          </a:p>
        </p:txBody>
      </p:sp>
      <p:pic>
        <p:nvPicPr>
          <p:cNvPr id="6146" name="Picture 2" descr="C:\Google Drive\gitfolder\AGILE_LDP_Phenology\SupplementalFigure1_Scal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" y="1063625"/>
            <a:ext cx="8295641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 smtClean="0"/>
              <a:t>Lentil Diversity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u="sng" dirty="0" smtClean="0"/>
              <a:t>LDP</a:t>
            </a:r>
            <a:r>
              <a:rPr lang="en-CA" sz="2400" dirty="0" smtClean="0"/>
              <a:t>: 324 accessions representing global genetic diversity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C:\Google Drive\gitfolder\AGILE_LDP_Phenology\Additional\AdditionalFigure01_LDPOrigin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38783"/>
            <a:ext cx="8382000" cy="4785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7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Principle Component Analysis &amp; Hierarchical k-Means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20</a:t>
            </a:fld>
            <a:endParaRPr lang="en-US"/>
          </a:p>
        </p:txBody>
      </p:sp>
      <p:pic>
        <p:nvPicPr>
          <p:cNvPr id="8195" name="Picture 3" descr="C:\Google Drive\gitfolder\AGILE_LDP_Phenology\Temp\Temp_F11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560862"/>
            <a:ext cx="7391400" cy="29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Google Drive\gitfolder\AGILE_LDP_Phenology\Temp\Temp_F11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19200"/>
            <a:ext cx="7391400" cy="19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19200" y="6489700"/>
            <a:ext cx="2133600" cy="76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6477000"/>
            <a:ext cx="2133600" cy="888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6477000"/>
            <a:ext cx="2171700" cy="889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Principle Component Analysis &amp; Hierarchical k-Means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21</a:t>
            </a:fld>
            <a:endParaRPr lang="en-US"/>
          </a:p>
        </p:txBody>
      </p:sp>
      <p:pic>
        <p:nvPicPr>
          <p:cNvPr id="8195" name="Picture 3" descr="C:\Google Drive\gitfolder\AGILE_LDP_Phenology\Temp\Temp_F11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560862"/>
            <a:ext cx="7391400" cy="291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Google Drive\gitfolder\AGILE_LDP_Phenology\Temp\Temp_F11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053439"/>
            <a:ext cx="7391400" cy="252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19200" y="6489700"/>
            <a:ext cx="2133600" cy="76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6477000"/>
            <a:ext cx="2133600" cy="8889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0" y="6477000"/>
            <a:ext cx="2171700" cy="889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2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067888F-775D-6F4D-8180-2BD454443B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2688050"/>
            <a:ext cx="2971800" cy="2228850"/>
          </a:xfrm>
          <a:prstGeom prst="rect">
            <a:avLst/>
          </a:prstGeom>
        </p:spPr>
      </p:pic>
      <p:pic>
        <p:nvPicPr>
          <p:cNvPr id="7170" name="Picture 2" descr="C:\Google Drive\gitfolder\AGILE_LDP_Phenology\Temp\Temp_F1_1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6314"/>
            <a:ext cx="9148313" cy="343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D2962CD-0233-254C-AA29-133F01BAEAD1}"/>
              </a:ext>
            </a:extLst>
          </p:cNvPr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1325202" y="1"/>
            <a:ext cx="2637197" cy="1966314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https://pbs.twimg.com/media/CojWpBFWcAANGSe.jpg">
            <a:extLst>
              <a:ext uri="{FF2B5EF4-FFF2-40B4-BE49-F238E27FC236}">
                <a16:creationId xmlns:a16="http://schemas.microsoft.com/office/drawing/2014/main" xmlns="" id="{8632A909-37E3-214D-96C6-F84059828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042924" cy="196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xmlns="" id="{D0334B2B-5B6D-E846-8C6C-8A38EBC5DC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1448" y="0"/>
            <a:ext cx="2621752" cy="1966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3871511-EEC9-5942-97BF-4063F633710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4200" y="4572000"/>
            <a:ext cx="3048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05F4405-8FF1-6644-A106-D5F85614CB9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248" y="0"/>
            <a:ext cx="2621752" cy="196631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22</a:t>
            </a:fld>
            <a:endParaRPr lang="en-US"/>
          </a:p>
        </p:txBody>
      </p:sp>
      <p:pic>
        <p:nvPicPr>
          <p:cNvPr id="7171" name="Picture 3" descr="\\MYCLOUDEX2ULTRA\PersonalFiles\Pictures\2018\2018-02-02 Bangladesh\DW-A-18-02-02-012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\\MYCLOUDEX2ULTRA\PersonalFiles\Pictures\2018\2018-02-03 India\DW-D-18-02-03-075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 t="13500" r="10854"/>
          <a:stretch/>
        </p:blipFill>
        <p:spPr bwMode="auto">
          <a:xfrm>
            <a:off x="1" y="4572000"/>
            <a:ext cx="315141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3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Field Trials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92" y="762000"/>
            <a:ext cx="7303816" cy="5867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Phenology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C:\Google Drive\gitfolder\AGILE_LDP_Phenology\Additional\AdditionalFigure02_DTFDTSD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838200"/>
            <a:ext cx="7696200" cy="577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Macro-Environments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5</a:t>
            </a:fld>
            <a:endParaRPr lang="en-US"/>
          </a:p>
        </p:txBody>
      </p:sp>
      <p:pic>
        <p:nvPicPr>
          <p:cNvPr id="9218" name="Picture 2" descr="C:\Google Drive\gitfolder\AGILE_LDP_Phenology\Additional\AdditionalFigure03_MacroEnvPhenolog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857250"/>
            <a:ext cx="769620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Phenology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6</a:t>
            </a:fld>
            <a:endParaRPr lang="en-US"/>
          </a:p>
        </p:txBody>
      </p:sp>
      <p:pic>
        <p:nvPicPr>
          <p:cNvPr id="10242" name="Picture 2" descr="C:\Google Drive\gitfolder\AGILE_LDP_Phenology\Temp\Temp_F2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914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Google Drive\gitfolder\AGILE_LDP_Phenology\Temp\Temp_F2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0"/>
            <a:ext cx="9143999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838200"/>
            <a:ext cx="2895600" cy="76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838200"/>
            <a:ext cx="2819400" cy="76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19800" y="838200"/>
            <a:ext cx="2819400" cy="762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3886200"/>
            <a:ext cx="2895600" cy="762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3886200"/>
            <a:ext cx="2819400" cy="76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19800" y="3886200"/>
            <a:ext cx="2819400" cy="762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Photothermal</a:t>
            </a:r>
            <a:r>
              <a:rPr lang="en-CA" dirty="0" smtClean="0"/>
              <a:t> Model</a:t>
            </a:r>
            <a:r>
              <a:rPr lang="en-CA" baseline="30000" dirty="0" smtClean="0"/>
              <a:t>1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CA" b="0" i="1" smtClean="0">
                          <a:latin typeface="Cambria Math"/>
                        </a:rPr>
                        <m:t>=</m:t>
                      </m:r>
                      <m:r>
                        <a:rPr lang="en-CA" b="0" i="1" smtClean="0">
                          <a:latin typeface="Cambria Math"/>
                        </a:rPr>
                        <m:t>𝑎</m:t>
                      </m:r>
                      <m:r>
                        <a:rPr lang="en-CA" b="0" i="1" smtClean="0">
                          <a:latin typeface="Cambria Math"/>
                        </a:rPr>
                        <m:t>+</m:t>
                      </m:r>
                      <m:r>
                        <a:rPr lang="en-CA" b="0" i="1" smtClean="0">
                          <a:latin typeface="Cambria Math"/>
                        </a:rPr>
                        <m:t>𝑏𝑇</m:t>
                      </m:r>
                      <m:r>
                        <a:rPr lang="en-CA" b="0" i="1" smtClean="0">
                          <a:latin typeface="Cambria Math"/>
                        </a:rPr>
                        <m:t>+</m:t>
                      </m:r>
                      <m:r>
                        <a:rPr lang="en-CA" b="0" i="1" smtClean="0">
                          <a:latin typeface="Cambria Math"/>
                        </a:rPr>
                        <m:t>𝑐𝑃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= Days to Flower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CA" dirty="0" smtClean="0"/>
                  <a:t> = Mean Temperature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CA" dirty="0" smtClean="0"/>
                  <a:t> = Mean Photoperiod/Day length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𝑎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en-CA" b="0" i="1" smtClean="0">
                        <a:latin typeface="Cambria Math"/>
                      </a:rPr>
                      <m:t>𝑏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en-CA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CA" dirty="0" smtClean="0"/>
                  <a:t> = Genotype specific constants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62484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CA" sz="1400" baseline="30000" dirty="0" smtClean="0"/>
              <a:t>1</a:t>
            </a:r>
            <a:r>
              <a:rPr lang="en-CA" sz="1400" dirty="0" smtClean="0"/>
              <a:t>Summerfield </a:t>
            </a:r>
            <a:r>
              <a:rPr lang="en-CA" sz="1400" i="1" dirty="0" smtClean="0"/>
              <a:t>et al</a:t>
            </a:r>
            <a:r>
              <a:rPr lang="en-CA" sz="1400" dirty="0" smtClean="0"/>
              <a:t>. (1985) Effects of Temperature and Photoperiod on Flowering in Lentils (</a:t>
            </a:r>
            <a:r>
              <a:rPr lang="en-CA" sz="1400" i="1" dirty="0" smtClean="0"/>
              <a:t>Lens </a:t>
            </a:r>
            <a:r>
              <a:rPr lang="en-CA" sz="1400" i="1" dirty="0" err="1" smtClean="0"/>
              <a:t>culinaris</a:t>
            </a:r>
            <a:r>
              <a:rPr lang="en-CA" sz="1400" i="1" dirty="0" smtClean="0"/>
              <a:t> </a:t>
            </a:r>
            <a:r>
              <a:rPr lang="en-CA" sz="1400" dirty="0" smtClean="0"/>
              <a:t>Medic.). </a:t>
            </a:r>
            <a:r>
              <a:rPr lang="en-CA" sz="1400" i="1" dirty="0" smtClean="0"/>
              <a:t>Annals of Botany</a:t>
            </a:r>
            <a:r>
              <a:rPr lang="en-CA" sz="1400" dirty="0" smtClean="0"/>
              <a:t>. 56: 659-671.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859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3" y="228323"/>
            <a:ext cx="6401355" cy="64013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2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323" y="228323"/>
            <a:ext cx="6401355" cy="640135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8F0D5-9718-4D04-95DF-1AC9DE5A6D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211</Words>
  <Application>Microsoft Office PowerPoint</Application>
  <PresentationFormat>On-screen Show (4:3)</PresentationFormat>
  <Paragraphs>45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PHENOLOGICAL CHARACTERIZATION AND MODELING OF DIVERSE LENTIL (Lens culinaris Medik.) GERMPLASM GROWN IN MULTIPLE ENVIRONMENTS </vt:lpstr>
      <vt:lpstr>Lentil Diversity Panel</vt:lpstr>
      <vt:lpstr>Field Trials</vt:lpstr>
      <vt:lpstr>Phenology</vt:lpstr>
      <vt:lpstr>Macro-Environments</vt:lpstr>
      <vt:lpstr>Phenology</vt:lpstr>
      <vt:lpstr>Photothermal Model1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Photothermal Model: 1/f=a+bT+cP</vt:lpstr>
      <vt:lpstr>Photothermal Model: 1/f=a+bT+cP</vt:lpstr>
      <vt:lpstr>Increased Temperatures</vt:lpstr>
      <vt:lpstr>Principle Component Analysis &amp; Hierarchical k-Means Clustering</vt:lpstr>
      <vt:lpstr>Principle Component Analysis &amp; Hierarchical k-Means Clustering</vt:lpstr>
      <vt:lpstr>Principle Component Analysis &amp; Hierarchical k-Means Clustering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PHENOLOGICAL CHARACTERIZATION AND MODELING OF DIVERSE LENTIL (Lens culinaris Medik.) GERMPLASM GROWN IN MULTIPLE ENVIRONMENTS </dc:title>
  <dc:creator>Wright, Derek</dc:creator>
  <cp:lastModifiedBy>Wright, Derek</cp:lastModifiedBy>
  <cp:revision>25</cp:revision>
  <dcterms:created xsi:type="dcterms:W3CDTF">2019-11-04T19:56:20Z</dcterms:created>
  <dcterms:modified xsi:type="dcterms:W3CDTF">2019-11-07T05:34:17Z</dcterms:modified>
</cp:coreProperties>
</file>