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everyone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Isabel</a:t>
            </a:r>
            <a:endParaRPr/>
          </a:p>
          <a:p>
            <a:pPr indent="0" lvl="0" marL="0">
              <a:spcBef>
                <a:spcPts val="0"/>
              </a:spcBef>
              <a:spcAft>
                <a:spcPts val="0"/>
              </a:spcAft>
              <a:buNone/>
            </a:pPr>
            <a:r>
              <a:rPr lang="en"/>
              <a:t>For use case create customer account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t>Derek</a:t>
            </a:r>
            <a:endParaRPr b="1"/>
          </a:p>
          <a:p>
            <a:pPr indent="0" lvl="0" marL="0" rtl="0">
              <a:lnSpc>
                <a:spcPct val="115000"/>
              </a:lnSpc>
              <a:spcBef>
                <a:spcPts val="0"/>
              </a:spcBef>
              <a:spcAft>
                <a:spcPts val="0"/>
              </a:spcAft>
              <a:buNone/>
            </a:pPr>
            <a:r>
              <a:rPr b="1" lang="en"/>
              <a:t>The model</a:t>
            </a:r>
            <a:r>
              <a:rPr lang="en"/>
              <a:t> used in this system is a class called SQL_Database, which was a class extending an interface Database. This class interfaces with a Sqlite database to store flight, customer, and employee information. Methods are implemented within this class to get information from and store information to the database, as needed.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The controllers </a:t>
            </a:r>
            <a:r>
              <a:rPr lang="en"/>
              <a:t>correspond to each view of the system. For example, there is a CustomerMainViewController to be an interface between the model (SQL_Database) and the customer view.</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The views </a:t>
            </a:r>
            <a:r>
              <a:rPr lang="en"/>
              <a:t>use JavaFX to interface with the user, providing prompts, accepting input, and outputting information as needed. The views interface with the corresponding controllers through methods called upon a button press and input field variables.</a:t>
            </a:r>
            <a:endParaRPr/>
          </a:p>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Nick</a:t>
            </a:r>
            <a:endParaRPr/>
          </a:p>
          <a:p>
            <a:pPr indent="0" lvl="0" marL="0" rtl="0">
              <a:lnSpc>
                <a:spcPct val="115000"/>
              </a:lnSpc>
              <a:spcBef>
                <a:spcPts val="0"/>
              </a:spcBef>
              <a:spcAft>
                <a:spcPts val="0"/>
              </a:spcAft>
              <a:buNone/>
            </a:pPr>
            <a:r>
              <a:rPr lang="en"/>
              <a:t>A </a:t>
            </a:r>
            <a:r>
              <a:rPr b="1" lang="en"/>
              <a:t>singleton</a:t>
            </a:r>
            <a:r>
              <a:rPr lang="en"/>
              <a:t> pattern was used for the database, customer controller, and employee control ler classes to ensure that all sections of the code refer to the same database connection. This was implemented with a getInstance() function and making the constructor private for the database interface class (SQL_Database).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Additionally, the </a:t>
            </a:r>
            <a:r>
              <a:rPr b="1" lang="en"/>
              <a:t>factory</a:t>
            </a:r>
            <a:r>
              <a:rPr lang="en"/>
              <a:t> design pattern was used in the employee and customer controllers for populating cells in the flight search table. </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t>Isabel</a:t>
            </a:r>
            <a:endParaRPr b="1"/>
          </a:p>
          <a:p>
            <a:pPr indent="0" lvl="0" marL="0" rtl="0">
              <a:lnSpc>
                <a:spcPct val="115000"/>
              </a:lnSpc>
              <a:spcBef>
                <a:spcPts val="0"/>
              </a:spcBef>
              <a:spcAft>
                <a:spcPts val="0"/>
              </a:spcAft>
              <a:buNone/>
            </a:pPr>
            <a:r>
              <a:rPr b="1" lang="en"/>
              <a:t>Encapsulation</a:t>
            </a:r>
            <a:r>
              <a:rPr lang="en"/>
              <a:t> was used by making variables and methods only used within the scope of their class </a:t>
            </a:r>
            <a:r>
              <a:rPr i="1" lang="en"/>
              <a:t>private</a:t>
            </a:r>
            <a:r>
              <a:rPr lang="en"/>
              <a:t>. Additionally, parts of the program that change frequently were encapuslated within a single class. For example, the database, which changes frequently, was encapsulated within the SQL_Database class.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Abstraction </a:t>
            </a:r>
            <a:r>
              <a:rPr lang="en"/>
              <a:t>was used by making SQL_Database and a text database (used in the early stages of the project) implement the same interface. This way, a Database object could be created and the same methods would work regardless of the type of database used. This abstraction simplified the process of moving from a text to SQL database since many of the method calls could be used unmodified.</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Single Responsibility </a:t>
            </a:r>
            <a:r>
              <a:rPr lang="en"/>
              <a:t>was used for many of the controller classes, which only implemented a single functionality, such as login. Likewise, single responsibility was also used for many of the view classes. </a:t>
            </a:r>
            <a:endParaRPr/>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Marina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Nick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Nick</a:t>
            </a:r>
            <a:endParaRPr/>
          </a:p>
          <a:p>
            <a:pPr indent="0" lvl="0" marL="0">
              <a:spcBef>
                <a:spcPts val="0"/>
              </a:spcBef>
              <a:spcAft>
                <a:spcPts val="0"/>
              </a:spcAft>
              <a:buNone/>
            </a:pPr>
            <a:r>
              <a:rPr lang="en"/>
              <a:t>Also views:</a:t>
            </a:r>
            <a:endParaRPr/>
          </a:p>
          <a:p>
            <a:pPr indent="0" lvl="0" marL="0">
              <a:spcBef>
                <a:spcPts val="0"/>
              </a:spcBef>
              <a:spcAft>
                <a:spcPts val="0"/>
              </a:spcAft>
              <a:buNone/>
            </a:pPr>
            <a:r>
              <a:rPr lang="en"/>
              <a:t>Avg revenue per destination</a:t>
            </a:r>
            <a:endParaRPr/>
          </a:p>
          <a:p>
            <a:pPr indent="0" lvl="0" marL="0">
              <a:spcBef>
                <a:spcPts val="0"/>
              </a:spcBef>
              <a:spcAft>
                <a:spcPts val="0"/>
              </a:spcAft>
              <a:buNone/>
            </a:pPr>
            <a:r>
              <a:rPr lang="en"/>
              <a:t>Number of trips per destination</a:t>
            </a:r>
            <a:endParaRPr/>
          </a:p>
          <a:p>
            <a:pPr indent="0" lvl="0" marL="0">
              <a:spcBef>
                <a:spcPts val="0"/>
              </a:spcBef>
              <a:spcAft>
                <a:spcPts val="0"/>
              </a:spcAft>
              <a:buNone/>
            </a:pPr>
            <a:r>
              <a:rPr lang="en"/>
              <a:t>Number of empty seats per trip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 to system (As employee)</a:t>
            </a:r>
            <a:endParaRPr/>
          </a:p>
          <a:p>
            <a:pPr indent="0" lvl="0" marL="0">
              <a:spcBef>
                <a:spcPts val="0"/>
              </a:spcBef>
              <a:spcAft>
                <a:spcPts val="0"/>
              </a:spcAft>
              <a:buNone/>
            </a:pPr>
            <a:r>
              <a:rPr lang="en"/>
              <a:t>2. Generate the report to see what are the flights for this week and how many seats are empty</a:t>
            </a:r>
            <a:endParaRPr/>
          </a:p>
          <a:p>
            <a:pPr indent="0" lvl="0" marL="0">
              <a:spcBef>
                <a:spcPts val="0"/>
              </a:spcBef>
              <a:spcAft>
                <a:spcPts val="0"/>
              </a:spcAft>
              <a:buNone/>
            </a:pPr>
            <a:r>
              <a:rPr lang="en"/>
              <a:t>for each flight</a:t>
            </a:r>
            <a:endParaRPr/>
          </a:p>
          <a:p>
            <a:pPr indent="0" lvl="0" marL="0">
              <a:spcBef>
                <a:spcPts val="0"/>
              </a:spcBef>
              <a:spcAft>
                <a:spcPts val="0"/>
              </a:spcAft>
              <a:buNone/>
            </a:pPr>
            <a:r>
              <a:rPr lang="en"/>
              <a:t>3. Change the status of a flight</a:t>
            </a:r>
            <a:endParaRPr/>
          </a:p>
          <a:p>
            <a:pPr indent="0" lvl="0" marL="0">
              <a:spcBef>
                <a:spcPts val="0"/>
              </a:spcBef>
              <a:spcAft>
                <a:spcPts val="0"/>
              </a:spcAft>
              <a:buNone/>
            </a:pPr>
            <a:r>
              <a:rPr lang="en"/>
              <a:t>4. Present A list of businesses rules for flight scheduling</a:t>
            </a:r>
            <a:endParaRPr/>
          </a:p>
          <a:p>
            <a:pPr indent="0" lvl="0" marL="0">
              <a:spcBef>
                <a:spcPts val="0"/>
              </a:spcBef>
              <a:spcAft>
                <a:spcPts val="0"/>
              </a:spcAft>
              <a:buNone/>
            </a:pPr>
            <a:r>
              <a:rPr lang="en"/>
              <a:t>5. Use the flight schedule module to schedule the flights for the next week</a:t>
            </a:r>
            <a:endParaRPr/>
          </a:p>
          <a:p>
            <a:pPr indent="0" lvl="0" marL="0">
              <a:spcBef>
                <a:spcPts val="0"/>
              </a:spcBef>
              <a:spcAft>
                <a:spcPts val="0"/>
              </a:spcAft>
              <a:buNone/>
            </a:pPr>
            <a:r>
              <a:rPr lang="en"/>
              <a:t>6. Use the price recommendation module to calculate the ticket price for the generated flights.</a:t>
            </a:r>
            <a:endParaRPr/>
          </a:p>
          <a:p>
            <a:pPr indent="0" lvl="0" marL="0">
              <a:spcBef>
                <a:spcPts val="0"/>
              </a:spcBef>
              <a:spcAft>
                <a:spcPts val="0"/>
              </a:spcAft>
              <a:buNone/>
            </a:pPr>
            <a:r>
              <a:rPr lang="en"/>
              <a:t>7. Generate the two reports that you have prepared for your system.</a:t>
            </a:r>
            <a:endParaRPr/>
          </a:p>
          <a:p>
            <a:pPr indent="0" lvl="0" marL="0">
              <a:spcBef>
                <a:spcPts val="0"/>
              </a:spcBef>
              <a:spcAft>
                <a:spcPts val="0"/>
              </a:spcAft>
              <a:buNone/>
            </a:pPr>
            <a:r>
              <a:rPr lang="en"/>
              <a:t>8. Login to system (As customer)</a:t>
            </a:r>
            <a:endParaRPr/>
          </a:p>
          <a:p>
            <a:pPr indent="0" lvl="0" marL="0">
              <a:spcBef>
                <a:spcPts val="0"/>
              </a:spcBef>
              <a:spcAft>
                <a:spcPts val="0"/>
              </a:spcAft>
              <a:buNone/>
            </a:pPr>
            <a:r>
              <a:rPr lang="en"/>
              <a:t>9. Present the search flight and purchase ticket by customer</a:t>
            </a:r>
            <a:endParaRPr/>
          </a:p>
          <a:p>
            <a:pPr indent="0" lvl="0" marL="0">
              <a:spcBef>
                <a:spcPts val="0"/>
              </a:spcBef>
              <a:spcAft>
                <a:spcPts val="0"/>
              </a:spcAft>
              <a:buNone/>
            </a:pPr>
            <a:r>
              <a:rPr lang="en"/>
              <a:t>1. Flights generated by flight schedule module should be available to </a:t>
            </a:r>
            <a:r>
              <a:rPr lang="en"/>
              <a:t>customer</a:t>
            </a:r>
            <a:r>
              <a:rPr lang="en"/>
              <a:t> with their</a:t>
            </a:r>
            <a:endParaRPr/>
          </a:p>
          <a:p>
            <a:pPr indent="0" lvl="0" marL="0">
              <a:spcBef>
                <a:spcPts val="0"/>
              </a:spcBef>
              <a:spcAft>
                <a:spcPts val="0"/>
              </a:spcAft>
              <a:buNone/>
            </a:pPr>
            <a:r>
              <a:rPr lang="en"/>
              <a:t>associated price</a:t>
            </a:r>
            <a:endParaRPr/>
          </a:p>
          <a:p>
            <a:pPr indent="0" lvl="0" marL="0">
              <a:spcBef>
                <a:spcPts val="0"/>
              </a:spcBef>
              <a:spcAft>
                <a:spcPts val="0"/>
              </a:spcAft>
              <a:buNone/>
            </a:pPr>
            <a:r>
              <a:rPr lang="en"/>
              <a:t>10. Customer should be able to use the confirmation number to check in</a:t>
            </a:r>
            <a:endParaRPr/>
          </a:p>
          <a:p>
            <a:pPr indent="0" lvl="0" marL="0">
              <a:spcBef>
                <a:spcPts val="0"/>
              </a:spcBef>
              <a:spcAft>
                <a:spcPts val="0"/>
              </a:spcAft>
              <a:buNone/>
            </a:pPr>
            <a:r>
              <a:rPr lang="en"/>
              <a:t>11. Present the baggage policy</a:t>
            </a:r>
            <a:endParaRPr/>
          </a:p>
          <a:p>
            <a:pPr indent="0" lvl="0" marL="0">
              <a:spcBef>
                <a:spcPts val="0"/>
              </a:spcBef>
              <a:spcAft>
                <a:spcPts val="0"/>
              </a:spcAft>
              <a:buNone/>
            </a:pPr>
            <a:r>
              <a:rPr lang="en"/>
              <a:t>12. Check the flight status by customer.</a:t>
            </a:r>
            <a:endParaRPr/>
          </a:p>
          <a:p>
            <a:pPr indent="0" lvl="0" marL="0">
              <a:spcBef>
                <a:spcPts val="0"/>
              </a:spcBef>
              <a:spcAft>
                <a:spcPts val="0"/>
              </a:spcAft>
              <a:buNone/>
            </a:pPr>
            <a:r>
              <a:rPr lang="en"/>
              <a:t>1. Use the same flight that it’s status has been changed by employee</a:t>
            </a:r>
            <a:endParaRPr/>
          </a:p>
          <a:p>
            <a:pPr indent="0" lvl="0" marL="0">
              <a:spcBef>
                <a:spcPts val="0"/>
              </a:spcBef>
              <a:spcAft>
                <a:spcPts val="0"/>
              </a:spcAft>
              <a:buNone/>
            </a:pPr>
            <a:r>
              <a:rPr lang="en"/>
              <a:t>13. Log out </a:t>
            </a:r>
            <a:endParaRPr/>
          </a:p>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everyone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Marina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Robert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subTitle"/>
          </p:nvPr>
        </p:nvSpPr>
        <p:spPr>
          <a:xfrm>
            <a:off x="6078025" y="2093800"/>
            <a:ext cx="1055100" cy="92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Isabel Jellen </a:t>
            </a:r>
            <a:endParaRPr sz="1000"/>
          </a:p>
          <a:p>
            <a:pPr indent="0" lvl="0" marL="0">
              <a:spcBef>
                <a:spcPts val="0"/>
              </a:spcBef>
              <a:spcAft>
                <a:spcPts val="0"/>
              </a:spcAft>
              <a:buNone/>
            </a:pPr>
            <a:r>
              <a:rPr lang="en" sz="1000"/>
              <a:t>Robert Liu </a:t>
            </a:r>
            <a:endParaRPr sz="1000"/>
          </a:p>
          <a:p>
            <a:pPr indent="0" lvl="0" marL="0">
              <a:spcBef>
                <a:spcPts val="0"/>
              </a:spcBef>
              <a:spcAft>
                <a:spcPts val="0"/>
              </a:spcAft>
              <a:buNone/>
            </a:pPr>
            <a:r>
              <a:rPr lang="en" sz="1000"/>
              <a:t>Marina Moore </a:t>
            </a:r>
            <a:endParaRPr sz="1000"/>
          </a:p>
          <a:p>
            <a:pPr indent="0" lvl="0" marL="0">
              <a:spcBef>
                <a:spcPts val="0"/>
              </a:spcBef>
              <a:spcAft>
                <a:spcPts val="0"/>
              </a:spcAft>
              <a:buNone/>
            </a:pPr>
            <a:r>
              <a:rPr lang="en" sz="1000"/>
              <a:t>Derek Nguyen </a:t>
            </a:r>
            <a:endParaRPr sz="1000"/>
          </a:p>
          <a:p>
            <a:pPr indent="0" lvl="0" marL="0" rtl="0">
              <a:spcBef>
                <a:spcPts val="0"/>
              </a:spcBef>
              <a:spcAft>
                <a:spcPts val="0"/>
              </a:spcAft>
              <a:buNone/>
            </a:pPr>
            <a:r>
              <a:rPr lang="en" sz="1000"/>
              <a:t>Nicolas Parra</a:t>
            </a:r>
            <a:endParaRPr sz="1000"/>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129" name="Shape 129"/>
          <p:cNvPicPr preferRelativeResize="0"/>
          <p:nvPr/>
        </p:nvPicPr>
        <p:blipFill>
          <a:blip r:embed="rId3">
            <a:alphaModFix/>
          </a:blip>
          <a:stretch>
            <a:fillRect/>
          </a:stretch>
        </p:blipFill>
        <p:spPr>
          <a:xfrm>
            <a:off x="5588428" y="1731000"/>
            <a:ext cx="2034280" cy="362800"/>
          </a:xfrm>
          <a:prstGeom prst="rect">
            <a:avLst/>
          </a:prstGeom>
          <a:noFill/>
          <a:ln>
            <a:noFill/>
          </a:ln>
        </p:spPr>
      </p:pic>
      <p:pic>
        <p:nvPicPr>
          <p:cNvPr id="130" name="Shape 130"/>
          <p:cNvPicPr preferRelativeResize="0"/>
          <p:nvPr/>
        </p:nvPicPr>
        <p:blipFill>
          <a:blip r:embed="rId4">
            <a:alphaModFix/>
          </a:blip>
          <a:stretch>
            <a:fillRect/>
          </a:stretch>
        </p:blipFill>
        <p:spPr>
          <a:xfrm>
            <a:off x="1188891" y="1730998"/>
            <a:ext cx="3461983" cy="1291600"/>
          </a:xfrm>
          <a:prstGeom prst="rect">
            <a:avLst/>
          </a:prstGeom>
          <a:noFill/>
          <a:ln>
            <a:noFill/>
          </a:ln>
        </p:spPr>
      </p:pic>
      <p:cxnSp>
        <p:nvCxnSpPr>
          <p:cNvPr id="131" name="Shape 131"/>
          <p:cNvCxnSpPr/>
          <p:nvPr/>
        </p:nvCxnSpPr>
        <p:spPr>
          <a:xfrm>
            <a:off x="5124700" y="1412300"/>
            <a:ext cx="300" cy="1929000"/>
          </a:xfrm>
          <a:prstGeom prst="straightConnector1">
            <a:avLst/>
          </a:prstGeom>
          <a:noFill/>
          <a:ln cap="flat" cmpd="sng" w="28575">
            <a:solidFill>
              <a:srgbClr val="D9D9D9"/>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85" name="Shape 185"/>
          <p:cNvPicPr preferRelativeResize="0"/>
          <p:nvPr/>
        </p:nvPicPr>
        <p:blipFill>
          <a:blip r:embed="rId3">
            <a:alphaModFix/>
          </a:blip>
          <a:stretch>
            <a:fillRect/>
          </a:stretch>
        </p:blipFill>
        <p:spPr>
          <a:xfrm>
            <a:off x="3591150" y="587075"/>
            <a:ext cx="4639776" cy="3969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91" name="Shape 191"/>
          <p:cNvPicPr preferRelativeResize="0"/>
          <p:nvPr/>
        </p:nvPicPr>
        <p:blipFill>
          <a:blip r:embed="rId3">
            <a:alphaModFix/>
          </a:blip>
          <a:stretch>
            <a:fillRect/>
          </a:stretch>
        </p:blipFill>
        <p:spPr>
          <a:xfrm>
            <a:off x="3610200" y="750762"/>
            <a:ext cx="4373249" cy="3641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97" name="Shape 197"/>
          <p:cNvPicPr preferRelativeResize="0"/>
          <p:nvPr/>
        </p:nvPicPr>
        <p:blipFill>
          <a:blip r:embed="rId3">
            <a:alphaModFix/>
          </a:blip>
          <a:stretch>
            <a:fillRect/>
          </a:stretch>
        </p:blipFill>
        <p:spPr>
          <a:xfrm>
            <a:off x="3345550" y="764250"/>
            <a:ext cx="4582950" cy="390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203" name="Shape 203"/>
          <p:cNvPicPr preferRelativeResize="0"/>
          <p:nvPr/>
        </p:nvPicPr>
        <p:blipFill>
          <a:blip r:embed="rId3">
            <a:alphaModFix/>
          </a:blip>
          <a:stretch>
            <a:fillRect/>
          </a:stretch>
        </p:blipFill>
        <p:spPr>
          <a:xfrm>
            <a:off x="3390900" y="755175"/>
            <a:ext cx="5163525" cy="374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209" name="Shape 209"/>
          <p:cNvPicPr preferRelativeResize="0"/>
          <p:nvPr/>
        </p:nvPicPr>
        <p:blipFill>
          <a:blip r:embed="rId3">
            <a:alphaModFix/>
          </a:blip>
          <a:stretch>
            <a:fillRect/>
          </a:stretch>
        </p:blipFill>
        <p:spPr>
          <a:xfrm>
            <a:off x="3481600" y="682625"/>
            <a:ext cx="4940400" cy="376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a:t>
            </a:r>
            <a:endParaRPr/>
          </a:p>
        </p:txBody>
      </p:sp>
      <p:pic>
        <p:nvPicPr>
          <p:cNvPr id="215" name="Shape 215"/>
          <p:cNvPicPr preferRelativeResize="0"/>
          <p:nvPr/>
        </p:nvPicPr>
        <p:blipFill>
          <a:blip r:embed="rId3">
            <a:alphaModFix/>
          </a:blip>
          <a:stretch>
            <a:fillRect/>
          </a:stretch>
        </p:blipFill>
        <p:spPr>
          <a:xfrm>
            <a:off x="1936900" y="1380000"/>
            <a:ext cx="5189125" cy="343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MVC</a:t>
            </a:r>
            <a:endParaRPr/>
          </a:p>
        </p:txBody>
      </p:sp>
      <p:sp>
        <p:nvSpPr>
          <p:cNvPr id="221" name="Shape 2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t>Model</a:t>
            </a:r>
            <a:r>
              <a:rPr lang="en"/>
              <a:t>: handles all database and business logic</a:t>
            </a:r>
            <a:endParaRPr/>
          </a:p>
          <a:p>
            <a:pPr indent="0" lvl="0" marL="0">
              <a:spcBef>
                <a:spcPts val="1600"/>
              </a:spcBef>
              <a:spcAft>
                <a:spcPts val="0"/>
              </a:spcAft>
              <a:buNone/>
            </a:pPr>
            <a:r>
              <a:rPr b="1" lang="en" sz="1800"/>
              <a:t>Controller</a:t>
            </a:r>
            <a:r>
              <a:rPr lang="en"/>
              <a:t>: control classes for each view allow for communication with the model</a:t>
            </a:r>
            <a:endParaRPr/>
          </a:p>
          <a:p>
            <a:pPr indent="0" lvl="0" marL="0">
              <a:spcBef>
                <a:spcPts val="1600"/>
              </a:spcBef>
              <a:spcAft>
                <a:spcPts val="0"/>
              </a:spcAft>
              <a:buNone/>
            </a:pPr>
            <a:r>
              <a:rPr b="1" lang="en" sz="1800"/>
              <a:t>View</a:t>
            </a:r>
            <a:r>
              <a:rPr lang="en"/>
              <a:t>: JavaFX using JFoenix UI Elements with custom CSS</a:t>
            </a:r>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Patterns</a:t>
            </a:r>
            <a:endParaRPr/>
          </a:p>
        </p:txBody>
      </p:sp>
      <p:sp>
        <p:nvSpPr>
          <p:cNvPr id="227" name="Shape 2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Singleton</a:t>
            </a:r>
            <a:r>
              <a:rPr lang="en"/>
              <a:t> for Database</a:t>
            </a:r>
            <a:endParaRPr/>
          </a:p>
          <a:p>
            <a:pPr indent="0" lvl="0" marL="0">
              <a:spcBef>
                <a:spcPts val="1600"/>
              </a:spcBef>
              <a:spcAft>
                <a:spcPts val="0"/>
              </a:spcAft>
              <a:buNone/>
            </a:pPr>
            <a:r>
              <a:rPr b="1" lang="en"/>
              <a:t>Singleton</a:t>
            </a:r>
            <a:r>
              <a:rPr lang="en"/>
              <a:t> for customer, employee control</a:t>
            </a:r>
            <a:endParaRPr/>
          </a:p>
          <a:p>
            <a:pPr indent="0" lvl="0" marL="0">
              <a:spcBef>
                <a:spcPts val="1600"/>
              </a:spcBef>
              <a:spcAft>
                <a:spcPts val="0"/>
              </a:spcAft>
              <a:buNone/>
            </a:pPr>
            <a:r>
              <a:rPr b="1" lang="en"/>
              <a:t>Factory</a:t>
            </a:r>
            <a:r>
              <a:rPr lang="en"/>
              <a:t> pattern for populating tables</a:t>
            </a:r>
            <a:endParaRPr/>
          </a:p>
          <a:p>
            <a:pPr indent="0" lvl="0" marL="0">
              <a:spcBef>
                <a:spcPts val="1600"/>
              </a:spcBef>
              <a:spcAft>
                <a:spcPts val="0"/>
              </a:spcAft>
              <a:buNone/>
            </a:pPr>
            <a:r>
              <a:rPr b="1" lang="en"/>
              <a:t>MVC </a:t>
            </a:r>
            <a:r>
              <a:rPr lang="en"/>
              <a:t>to decouple models, views, and controllers</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Oriented Design Principles</a:t>
            </a:r>
            <a:endParaRPr/>
          </a:p>
        </p:txBody>
      </p:sp>
      <p:sp>
        <p:nvSpPr>
          <p:cNvPr id="233" name="Shape 2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Encapsulation</a:t>
            </a:r>
            <a:r>
              <a:rPr lang="en"/>
              <a:t>: private variables,  classes for code that will change, database in SQL_Database class</a:t>
            </a:r>
            <a:endParaRPr/>
          </a:p>
          <a:p>
            <a:pPr indent="0" lvl="0" marL="0">
              <a:spcBef>
                <a:spcPts val="1600"/>
              </a:spcBef>
              <a:spcAft>
                <a:spcPts val="0"/>
              </a:spcAft>
              <a:buNone/>
            </a:pPr>
            <a:r>
              <a:rPr b="1" lang="en"/>
              <a:t>Abstraction</a:t>
            </a:r>
            <a:r>
              <a:rPr lang="en"/>
              <a:t>: SQL_Database and text database implemented database interface</a:t>
            </a:r>
            <a:endParaRPr/>
          </a:p>
          <a:p>
            <a:pPr indent="0" lvl="0" marL="0">
              <a:spcBef>
                <a:spcPts val="1600"/>
              </a:spcBef>
              <a:spcAft>
                <a:spcPts val="0"/>
              </a:spcAft>
              <a:buNone/>
            </a:pPr>
            <a:r>
              <a:rPr b="1" lang="en"/>
              <a:t>Single Responsibility</a:t>
            </a:r>
            <a:r>
              <a:rPr lang="en"/>
              <a:t>: controller and view classes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Unit Test Example</a:t>
            </a:r>
            <a:endParaRPr/>
          </a:p>
        </p:txBody>
      </p:sp>
      <p:pic>
        <p:nvPicPr>
          <p:cNvPr id="239" name="Shape 239"/>
          <p:cNvPicPr preferRelativeResize="0"/>
          <p:nvPr/>
        </p:nvPicPr>
        <p:blipFill>
          <a:blip r:embed="rId3">
            <a:alphaModFix/>
          </a:blip>
          <a:stretch>
            <a:fillRect/>
          </a:stretch>
        </p:blipFill>
        <p:spPr>
          <a:xfrm>
            <a:off x="1268525" y="1635253"/>
            <a:ext cx="6606949" cy="302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Description</a:t>
            </a:r>
            <a:endParaRPr/>
          </a:p>
        </p:txBody>
      </p:sp>
      <p:sp>
        <p:nvSpPr>
          <p:cNvPr id="137" name="Shape 1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Database: </a:t>
            </a:r>
            <a:endParaRPr b="1"/>
          </a:p>
          <a:p>
            <a:pPr indent="-311150" lvl="0" marL="457200" rtl="0">
              <a:spcBef>
                <a:spcPts val="0"/>
              </a:spcBef>
              <a:spcAft>
                <a:spcPts val="0"/>
              </a:spcAft>
              <a:buSzPts val="1300"/>
              <a:buChar char="●"/>
            </a:pPr>
            <a:r>
              <a:rPr lang="en"/>
              <a:t>Store information about flights, employees, customers. </a:t>
            </a:r>
            <a:endParaRPr/>
          </a:p>
          <a:p>
            <a:pPr indent="-311150" lvl="0" marL="457200">
              <a:spcBef>
                <a:spcPts val="0"/>
              </a:spcBef>
              <a:spcAft>
                <a:spcPts val="0"/>
              </a:spcAft>
              <a:buSzPts val="1300"/>
              <a:buChar char="●"/>
            </a:pPr>
            <a:r>
              <a:rPr lang="en"/>
              <a:t>Viewed through a GUI for both employees and customers.</a:t>
            </a:r>
            <a:endParaRPr/>
          </a:p>
          <a:p>
            <a:pPr indent="0" lvl="0" marL="0" rtl="0">
              <a:spcBef>
                <a:spcPts val="0"/>
              </a:spcBef>
              <a:spcAft>
                <a:spcPts val="0"/>
              </a:spcAft>
              <a:buNone/>
            </a:pPr>
            <a:r>
              <a:rPr b="1" lang="en"/>
              <a:t>Employee accounts</a:t>
            </a:r>
            <a:r>
              <a:rPr lang="en"/>
              <a:t> </a:t>
            </a:r>
            <a:endParaRPr/>
          </a:p>
          <a:p>
            <a:pPr indent="-311150" lvl="0" marL="457200" rtl="0">
              <a:spcBef>
                <a:spcPts val="0"/>
              </a:spcBef>
              <a:spcAft>
                <a:spcPts val="0"/>
              </a:spcAft>
              <a:buSzPts val="1300"/>
              <a:buChar char="●"/>
            </a:pPr>
            <a:r>
              <a:rPr lang="en"/>
              <a:t>Registered to each employee at CAI </a:t>
            </a:r>
            <a:endParaRPr/>
          </a:p>
          <a:p>
            <a:pPr indent="-311150" lvl="0" marL="457200" rtl="0">
              <a:spcBef>
                <a:spcPts val="0"/>
              </a:spcBef>
              <a:spcAft>
                <a:spcPts val="0"/>
              </a:spcAft>
              <a:buSzPts val="1300"/>
              <a:buChar char="●"/>
            </a:pPr>
            <a:r>
              <a:rPr lang="en"/>
              <a:t>Allow employees to directly edit the database </a:t>
            </a:r>
            <a:endParaRPr/>
          </a:p>
          <a:p>
            <a:pPr indent="-311150" lvl="0" marL="457200">
              <a:spcBef>
                <a:spcPts val="0"/>
              </a:spcBef>
              <a:spcAft>
                <a:spcPts val="0"/>
              </a:spcAft>
              <a:buSzPts val="1300"/>
              <a:buChar char="●"/>
            </a:pPr>
            <a:r>
              <a:rPr lang="en"/>
              <a:t>All privileges given to customer accounts.</a:t>
            </a:r>
            <a:endParaRPr/>
          </a:p>
          <a:p>
            <a:pPr indent="0" lvl="0" marL="0" rtl="0">
              <a:spcBef>
                <a:spcPts val="0"/>
              </a:spcBef>
              <a:spcAft>
                <a:spcPts val="0"/>
              </a:spcAft>
              <a:buNone/>
            </a:pPr>
            <a:r>
              <a:rPr b="1" lang="en"/>
              <a:t>Customer accounts </a:t>
            </a:r>
            <a:endParaRPr b="1"/>
          </a:p>
          <a:p>
            <a:pPr indent="-311150" lvl="0" marL="457200" rtl="0">
              <a:spcBef>
                <a:spcPts val="0"/>
              </a:spcBef>
              <a:spcAft>
                <a:spcPts val="0"/>
              </a:spcAft>
              <a:buSzPts val="1300"/>
              <a:buChar char="●"/>
            </a:pPr>
            <a:r>
              <a:rPr lang="en"/>
              <a:t>View and purchase flights, check in, and view flight statuses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Integration Test Example</a:t>
            </a:r>
            <a:endParaRPr/>
          </a:p>
        </p:txBody>
      </p:sp>
      <p:pic>
        <p:nvPicPr>
          <p:cNvPr id="245" name="Shape 245"/>
          <p:cNvPicPr preferRelativeResize="0"/>
          <p:nvPr/>
        </p:nvPicPr>
        <p:blipFill>
          <a:blip r:embed="rId3">
            <a:alphaModFix/>
          </a:blip>
          <a:stretch>
            <a:fillRect/>
          </a:stretch>
        </p:blipFill>
        <p:spPr>
          <a:xfrm>
            <a:off x="1018925" y="1455524"/>
            <a:ext cx="6877802" cy="336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 Design</a:t>
            </a:r>
            <a:endParaRPr/>
          </a:p>
        </p:txBody>
      </p:sp>
      <p:sp>
        <p:nvSpPr>
          <p:cNvPr id="251" name="Shape 251"/>
          <p:cNvSpPr txBox="1"/>
          <p:nvPr>
            <p:ph idx="1" type="body"/>
          </p:nvPr>
        </p:nvSpPr>
        <p:spPr>
          <a:xfrm>
            <a:off x="819150" y="1469500"/>
            <a:ext cx="3336600" cy="2448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a:t>customers</a:t>
            </a:r>
            <a:endParaRPr b="1"/>
          </a:p>
          <a:p>
            <a:pPr indent="0" lvl="0" marL="0">
              <a:lnSpc>
                <a:spcPct val="100000"/>
              </a:lnSpc>
              <a:spcBef>
                <a:spcPts val="0"/>
              </a:spcBef>
              <a:spcAft>
                <a:spcPts val="0"/>
              </a:spcAft>
              <a:buNone/>
            </a:pPr>
            <a:r>
              <a:rPr lang="en"/>
              <a:t>    Username (unique) String -- primary key</a:t>
            </a:r>
            <a:endParaRPr/>
          </a:p>
          <a:p>
            <a:pPr indent="0" lvl="0" marL="0">
              <a:lnSpc>
                <a:spcPct val="100000"/>
              </a:lnSpc>
              <a:spcBef>
                <a:spcPts val="0"/>
              </a:spcBef>
              <a:spcAft>
                <a:spcPts val="0"/>
              </a:spcAft>
              <a:buNone/>
            </a:pPr>
            <a:r>
              <a:rPr lang="en"/>
              <a:t>    EncryptedPassword String</a:t>
            </a:r>
            <a:endParaRPr/>
          </a:p>
          <a:p>
            <a:pPr indent="0" lvl="0" marL="0">
              <a:lnSpc>
                <a:spcPct val="100000"/>
              </a:lnSpc>
              <a:spcBef>
                <a:spcPts val="0"/>
              </a:spcBef>
              <a:spcAft>
                <a:spcPts val="0"/>
              </a:spcAft>
              <a:buNone/>
            </a:pPr>
            <a:r>
              <a:rPr lang="en"/>
              <a:t>    FirstName String</a:t>
            </a:r>
            <a:endParaRPr/>
          </a:p>
          <a:p>
            <a:pPr indent="0" lvl="0" marL="0" rtl="0">
              <a:lnSpc>
                <a:spcPct val="100000"/>
              </a:lnSpc>
              <a:spcBef>
                <a:spcPts val="0"/>
              </a:spcBef>
              <a:spcAft>
                <a:spcPts val="0"/>
              </a:spcAft>
              <a:buNone/>
            </a:pPr>
            <a:r>
              <a:rPr lang="en"/>
              <a:t>    LastName String</a:t>
            </a:r>
            <a:endParaRPr/>
          </a:p>
          <a:p>
            <a:pPr indent="0" lvl="0" marL="0" rtl="0">
              <a:lnSpc>
                <a:spcPct val="100000"/>
              </a:lnSpc>
              <a:spcBef>
                <a:spcPts val="0"/>
              </a:spcBef>
              <a:spcAft>
                <a:spcPts val="0"/>
              </a:spcAft>
              <a:buNone/>
            </a:pPr>
            <a:r>
              <a:t/>
            </a:r>
            <a:endParaRPr/>
          </a:p>
          <a:p>
            <a:pPr indent="0" lvl="0" marL="0">
              <a:lnSpc>
                <a:spcPct val="100000"/>
              </a:lnSpc>
              <a:spcBef>
                <a:spcPts val="0"/>
              </a:spcBef>
              <a:spcAft>
                <a:spcPts val="0"/>
              </a:spcAft>
              <a:buNone/>
            </a:pPr>
            <a:r>
              <a:rPr b="1" lang="en"/>
              <a:t>employees</a:t>
            </a:r>
            <a:endParaRPr b="1"/>
          </a:p>
          <a:p>
            <a:pPr indent="0" lvl="0" marL="0">
              <a:lnSpc>
                <a:spcPct val="100000"/>
              </a:lnSpc>
              <a:spcBef>
                <a:spcPts val="0"/>
              </a:spcBef>
              <a:spcAft>
                <a:spcPts val="0"/>
              </a:spcAft>
              <a:buNone/>
            </a:pPr>
            <a:r>
              <a:rPr lang="en"/>
              <a:t>    Username (unique) String -- primary key</a:t>
            </a:r>
            <a:endParaRPr/>
          </a:p>
          <a:p>
            <a:pPr indent="0" lvl="0" marL="0">
              <a:lnSpc>
                <a:spcPct val="100000"/>
              </a:lnSpc>
              <a:spcBef>
                <a:spcPts val="0"/>
              </a:spcBef>
              <a:spcAft>
                <a:spcPts val="0"/>
              </a:spcAft>
              <a:buNone/>
            </a:pPr>
            <a:r>
              <a:rPr lang="en"/>
              <a:t>    EncryptedPassword String</a:t>
            </a:r>
            <a:endParaRPr/>
          </a:p>
          <a:p>
            <a:pPr indent="0" lvl="0" marL="0">
              <a:lnSpc>
                <a:spcPct val="100000"/>
              </a:lnSpc>
              <a:spcBef>
                <a:spcPts val="0"/>
              </a:spcBef>
              <a:spcAft>
                <a:spcPts val="0"/>
              </a:spcAft>
              <a:buNone/>
            </a:pPr>
            <a:r>
              <a:rPr lang="en"/>
              <a:t>    FirstName String</a:t>
            </a:r>
            <a:endParaRPr/>
          </a:p>
          <a:p>
            <a:pPr indent="0" lvl="0" marL="0" rtl="0">
              <a:lnSpc>
                <a:spcPct val="100000"/>
              </a:lnSpc>
              <a:spcBef>
                <a:spcPts val="0"/>
              </a:spcBef>
              <a:spcAft>
                <a:spcPts val="0"/>
              </a:spcAft>
              <a:buNone/>
            </a:pPr>
            <a:r>
              <a:rPr lang="en"/>
              <a:t>    LastName String</a:t>
            </a:r>
            <a:endParaRPr/>
          </a:p>
          <a:p>
            <a:pPr indent="0" lvl="0" marL="0">
              <a:lnSpc>
                <a:spcPct val="100000"/>
              </a:lnSpc>
              <a:spcBef>
                <a:spcPts val="0"/>
              </a:spcBef>
              <a:spcAft>
                <a:spcPts val="0"/>
              </a:spcAft>
              <a:buNone/>
            </a:pPr>
            <a:r>
              <a:t/>
            </a:r>
            <a:endParaRPr/>
          </a:p>
          <a:p>
            <a:pPr indent="0" lvl="0" marL="0">
              <a:lnSpc>
                <a:spcPct val="100000"/>
              </a:lnSpc>
              <a:spcBef>
                <a:spcPts val="0"/>
              </a:spcBef>
              <a:spcAft>
                <a:spcPts val="0"/>
              </a:spcAft>
              <a:buNone/>
            </a:pPr>
            <a:r>
              <a:rPr b="1" lang="en"/>
              <a:t>flights</a:t>
            </a:r>
            <a:endParaRPr b="1"/>
          </a:p>
          <a:p>
            <a:pPr indent="0" lvl="0" marL="0">
              <a:lnSpc>
                <a:spcPct val="100000"/>
              </a:lnSpc>
              <a:spcBef>
                <a:spcPts val="0"/>
              </a:spcBef>
              <a:spcAft>
                <a:spcPts val="0"/>
              </a:spcAft>
              <a:buNone/>
            </a:pPr>
            <a:r>
              <a:rPr lang="en"/>
              <a:t>    FlightId Int -- primary key</a:t>
            </a:r>
            <a:endParaRPr/>
          </a:p>
          <a:p>
            <a:pPr indent="0" lvl="0" marL="0">
              <a:lnSpc>
                <a:spcPct val="100000"/>
              </a:lnSpc>
              <a:spcBef>
                <a:spcPts val="0"/>
              </a:spcBef>
              <a:spcAft>
                <a:spcPts val="0"/>
              </a:spcAft>
              <a:buNone/>
            </a:pPr>
            <a:r>
              <a:rPr lang="en"/>
              <a:t>    Source String</a:t>
            </a:r>
            <a:endParaRPr/>
          </a:p>
          <a:p>
            <a:pPr indent="0" lvl="0" marL="0">
              <a:lnSpc>
                <a:spcPct val="100000"/>
              </a:lnSpc>
              <a:spcBef>
                <a:spcPts val="0"/>
              </a:spcBef>
              <a:spcAft>
                <a:spcPts val="0"/>
              </a:spcAft>
              <a:buNone/>
            </a:pPr>
            <a:r>
              <a:rPr lang="en"/>
              <a:t>    Destination String</a:t>
            </a:r>
            <a:endParaRPr/>
          </a:p>
          <a:p>
            <a:pPr indent="0" lvl="0" marL="0">
              <a:lnSpc>
                <a:spcPct val="100000"/>
              </a:lnSpc>
              <a:spcBef>
                <a:spcPts val="0"/>
              </a:spcBef>
              <a:spcAft>
                <a:spcPts val="0"/>
              </a:spcAft>
              <a:buNone/>
            </a:pPr>
            <a:r>
              <a:t/>
            </a:r>
            <a:endParaRPr/>
          </a:p>
        </p:txBody>
      </p:sp>
      <p:sp>
        <p:nvSpPr>
          <p:cNvPr id="252" name="Shape 252"/>
          <p:cNvSpPr txBox="1"/>
          <p:nvPr>
            <p:ph idx="1" type="body"/>
          </p:nvPr>
        </p:nvSpPr>
        <p:spPr>
          <a:xfrm>
            <a:off x="4890425" y="1607900"/>
            <a:ext cx="3434400" cy="2448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trips</a:t>
            </a:r>
            <a:endParaRPr b="1"/>
          </a:p>
          <a:p>
            <a:pPr indent="0" lvl="0" marL="0" rtl="0">
              <a:lnSpc>
                <a:spcPct val="100000"/>
              </a:lnSpc>
              <a:spcBef>
                <a:spcPts val="0"/>
              </a:spcBef>
              <a:spcAft>
                <a:spcPts val="0"/>
              </a:spcAft>
              <a:buNone/>
            </a:pPr>
            <a:r>
              <a:rPr lang="en"/>
              <a:t>    TripId int -- primary key</a:t>
            </a:r>
            <a:endParaRPr/>
          </a:p>
          <a:p>
            <a:pPr indent="0" lvl="0" marL="0" rtl="0">
              <a:lnSpc>
                <a:spcPct val="100000"/>
              </a:lnSpc>
              <a:spcBef>
                <a:spcPts val="0"/>
              </a:spcBef>
              <a:spcAft>
                <a:spcPts val="0"/>
              </a:spcAft>
              <a:buNone/>
            </a:pPr>
            <a:r>
              <a:rPr lang="en"/>
              <a:t>    FlightId int   -- (FlightId, Date) is unique</a:t>
            </a:r>
            <a:endParaRPr/>
          </a:p>
          <a:p>
            <a:pPr indent="0" lvl="0" marL="0" rtl="0">
              <a:lnSpc>
                <a:spcPct val="100000"/>
              </a:lnSpc>
              <a:spcBef>
                <a:spcPts val="0"/>
              </a:spcBef>
              <a:spcAft>
                <a:spcPts val="0"/>
              </a:spcAft>
              <a:buNone/>
            </a:pPr>
            <a:r>
              <a:rPr lang="en"/>
              <a:t>    Date (DATETIME type)</a:t>
            </a:r>
            <a:endParaRPr/>
          </a:p>
          <a:p>
            <a:pPr indent="0" lvl="0" marL="0" rtl="0">
              <a:lnSpc>
                <a:spcPct val="100000"/>
              </a:lnSpc>
              <a:spcBef>
                <a:spcPts val="0"/>
              </a:spcBef>
              <a:spcAft>
                <a:spcPts val="0"/>
              </a:spcAft>
              <a:buNone/>
            </a:pPr>
            <a:r>
              <a:rPr lang="en"/>
              <a:t>    Price double</a:t>
            </a:r>
            <a:endParaRPr/>
          </a:p>
          <a:p>
            <a:pPr indent="0" lvl="0" marL="0" rtl="0">
              <a:lnSpc>
                <a:spcPct val="100000"/>
              </a:lnSpc>
              <a:spcBef>
                <a:spcPts val="0"/>
              </a:spcBef>
              <a:spcAft>
                <a:spcPts val="0"/>
              </a:spcAft>
              <a:buNone/>
            </a:pPr>
            <a:r>
              <a:rPr lang="en"/>
              <a:t>    Status int</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a:t>tickets</a:t>
            </a:r>
            <a:endParaRPr b="1"/>
          </a:p>
          <a:p>
            <a:pPr indent="0" lvl="0" marL="0" rtl="0">
              <a:lnSpc>
                <a:spcPct val="100000"/>
              </a:lnSpc>
              <a:spcBef>
                <a:spcPts val="0"/>
              </a:spcBef>
              <a:spcAft>
                <a:spcPts val="0"/>
              </a:spcAft>
              <a:buNone/>
            </a:pPr>
            <a:r>
              <a:rPr lang="en"/>
              <a:t>    Username String</a:t>
            </a:r>
            <a:endParaRPr/>
          </a:p>
          <a:p>
            <a:pPr indent="0" lvl="0" marL="0" rtl="0">
              <a:lnSpc>
                <a:spcPct val="100000"/>
              </a:lnSpc>
              <a:spcBef>
                <a:spcPts val="0"/>
              </a:spcBef>
              <a:spcAft>
                <a:spcPts val="0"/>
              </a:spcAft>
              <a:buNone/>
            </a:pPr>
            <a:r>
              <a:rPr lang="en"/>
              <a:t>    TripId int  -- (TripId, SeatNumber) primary key</a:t>
            </a:r>
            <a:endParaRPr/>
          </a:p>
          <a:p>
            <a:pPr indent="0" lvl="0" marL="0" rtl="0">
              <a:lnSpc>
                <a:spcPct val="100000"/>
              </a:lnSpc>
              <a:spcBef>
                <a:spcPts val="0"/>
              </a:spcBef>
              <a:spcAft>
                <a:spcPts val="0"/>
              </a:spcAft>
              <a:buNone/>
            </a:pPr>
            <a:r>
              <a:rPr lang="en"/>
              <a:t>    SeatNumber int</a:t>
            </a:r>
            <a:endParaRPr/>
          </a:p>
          <a:p>
            <a:pPr indent="0" lvl="0" marL="0" rtl="0">
              <a:lnSpc>
                <a:spcPct val="100000"/>
              </a:lnSpc>
              <a:spcBef>
                <a:spcPts val="0"/>
              </a:spcBef>
              <a:spcAft>
                <a:spcPts val="0"/>
              </a:spcAft>
              <a:buNone/>
            </a:pPr>
            <a:r>
              <a:rPr lang="en"/>
              <a:t>    NumBags int</a:t>
            </a:r>
            <a:endParaRPr/>
          </a:p>
          <a:p>
            <a:pPr indent="0" lvl="0" marL="0" rtl="0">
              <a:lnSpc>
                <a:spcPct val="100000"/>
              </a:lnSpc>
              <a:spcBef>
                <a:spcPts val="0"/>
              </a:spcBef>
              <a:spcAft>
                <a:spcPts val="0"/>
              </a:spcAft>
              <a:buNone/>
            </a:pPr>
            <a:r>
              <a:rPr lang="en"/>
              <a:t>    CheckedIn boolean</a:t>
            </a:r>
            <a:endParaRPr/>
          </a:p>
          <a:p>
            <a:pPr indent="0" lvl="0" marL="0" rtl="0">
              <a:lnSpc>
                <a:spcPct val="1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Organization</a:t>
            </a:r>
            <a:endParaRPr/>
          </a:p>
        </p:txBody>
      </p:sp>
      <p:sp>
        <p:nvSpPr>
          <p:cNvPr id="143" name="Shape 1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Isabel Jellen: Controllers, documentation, some test cases</a:t>
            </a:r>
            <a:endParaRPr/>
          </a:p>
          <a:p>
            <a:pPr indent="0" lvl="0" marL="0">
              <a:spcBef>
                <a:spcPts val="1600"/>
              </a:spcBef>
              <a:spcAft>
                <a:spcPts val="0"/>
              </a:spcAft>
              <a:buNone/>
            </a:pPr>
            <a:r>
              <a:rPr lang="en"/>
              <a:t>Robert Liu: Documentation, test cases</a:t>
            </a:r>
            <a:endParaRPr/>
          </a:p>
          <a:p>
            <a:pPr indent="0" lvl="0" marL="0">
              <a:spcBef>
                <a:spcPts val="1600"/>
              </a:spcBef>
              <a:spcAft>
                <a:spcPts val="0"/>
              </a:spcAft>
              <a:buNone/>
            </a:pPr>
            <a:r>
              <a:rPr lang="en"/>
              <a:t>Marina Moore: Controllers, some database functions, documentation, some test cases</a:t>
            </a:r>
            <a:endParaRPr/>
          </a:p>
          <a:p>
            <a:pPr indent="0" lvl="0" marL="0">
              <a:spcBef>
                <a:spcPts val="1600"/>
              </a:spcBef>
              <a:spcAft>
                <a:spcPts val="0"/>
              </a:spcAft>
              <a:buNone/>
            </a:pPr>
            <a:r>
              <a:rPr lang="en"/>
              <a:t>Derek Nguyen: GUI Design and Logic, View Controllers, Documentation</a:t>
            </a:r>
            <a:endParaRPr/>
          </a:p>
          <a:p>
            <a:pPr indent="0" lvl="0" marL="0">
              <a:spcBef>
                <a:spcPts val="1600"/>
              </a:spcBef>
              <a:spcAft>
                <a:spcPts val="1600"/>
              </a:spcAft>
              <a:buNone/>
            </a:pPr>
            <a:r>
              <a:rPr lang="en"/>
              <a:t>Nicolas Parra: Database design and methods, controllers, test cases, documentation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Core Functionality</a:t>
            </a:r>
            <a:endParaRPr/>
          </a:p>
        </p:txBody>
      </p:sp>
      <p:sp>
        <p:nvSpPr>
          <p:cNvPr id="149" name="Shape 1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a:t>
            </a:r>
            <a:r>
              <a:rPr b="1" lang="en"/>
              <a:t>ustomer:</a:t>
            </a:r>
            <a:endParaRPr b="1"/>
          </a:p>
          <a:p>
            <a:pPr indent="-311150" lvl="0" marL="457200">
              <a:spcBef>
                <a:spcPts val="0"/>
              </a:spcBef>
              <a:spcAft>
                <a:spcPts val="0"/>
              </a:spcAft>
              <a:buSzPts val="1300"/>
              <a:buChar char="●"/>
            </a:pPr>
            <a:r>
              <a:rPr lang="en"/>
              <a:t>Purchase a ticket</a:t>
            </a:r>
            <a:endParaRPr/>
          </a:p>
          <a:p>
            <a:pPr indent="-311150" lvl="0" marL="457200">
              <a:spcBef>
                <a:spcPts val="0"/>
              </a:spcBef>
              <a:spcAft>
                <a:spcPts val="0"/>
              </a:spcAft>
              <a:buSzPts val="1300"/>
              <a:buChar char="●"/>
            </a:pPr>
            <a:r>
              <a:rPr lang="en"/>
              <a:t>Check in to a flight</a:t>
            </a:r>
            <a:endParaRPr/>
          </a:p>
          <a:p>
            <a:pPr indent="-311150" lvl="0" marL="457200">
              <a:spcBef>
                <a:spcPts val="0"/>
              </a:spcBef>
              <a:spcAft>
                <a:spcPts val="0"/>
              </a:spcAft>
              <a:buSzPts val="1300"/>
              <a:buChar char="●"/>
            </a:pPr>
            <a:r>
              <a:rPr lang="en"/>
              <a:t>View the status of any flight</a:t>
            </a:r>
            <a:endParaRPr/>
          </a:p>
          <a:p>
            <a:pPr indent="0" lvl="0" marL="0" rtl="0">
              <a:spcBef>
                <a:spcPts val="0"/>
              </a:spcBef>
              <a:spcAft>
                <a:spcPts val="0"/>
              </a:spcAft>
              <a:buNone/>
            </a:pPr>
            <a:r>
              <a:rPr b="1" lang="en"/>
              <a:t>Employee:</a:t>
            </a:r>
            <a:endParaRPr b="1"/>
          </a:p>
          <a:p>
            <a:pPr indent="-311150" lvl="0" marL="457200">
              <a:spcBef>
                <a:spcPts val="0"/>
              </a:spcBef>
              <a:spcAft>
                <a:spcPts val="0"/>
              </a:spcAft>
              <a:buSzPts val="1300"/>
              <a:buChar char="●"/>
            </a:pPr>
            <a:r>
              <a:rPr lang="en"/>
              <a:t>Schedule a flight</a:t>
            </a:r>
            <a:endParaRPr/>
          </a:p>
          <a:p>
            <a:pPr indent="-311150" lvl="0" marL="457200">
              <a:spcBef>
                <a:spcPts val="0"/>
              </a:spcBef>
              <a:spcAft>
                <a:spcPts val="0"/>
              </a:spcAft>
              <a:buSzPts val="1300"/>
              <a:buChar char="●"/>
            </a:pPr>
            <a:r>
              <a:rPr lang="en"/>
              <a:t>Price recommendations for a specified flight</a:t>
            </a:r>
            <a:endParaRPr/>
          </a:p>
          <a:p>
            <a:pPr indent="-311150" lvl="0" marL="457200">
              <a:spcBef>
                <a:spcPts val="0"/>
              </a:spcBef>
              <a:spcAft>
                <a:spcPts val="0"/>
              </a:spcAft>
              <a:buSzPts val="1300"/>
              <a:buChar char="●"/>
            </a:pPr>
            <a:r>
              <a:rPr lang="en"/>
              <a:t>Edit flight status</a:t>
            </a:r>
            <a:endParaRPr/>
          </a:p>
          <a:p>
            <a:pPr indent="-311150" lvl="0" marL="457200">
              <a:spcBef>
                <a:spcPts val="0"/>
              </a:spcBef>
              <a:spcAft>
                <a:spcPts val="0"/>
              </a:spcAft>
              <a:buSzPts val="1300"/>
              <a:buChar char="●"/>
            </a:pPr>
            <a:r>
              <a:rPr lang="en"/>
              <a:t>Generate business reports</a:t>
            </a:r>
            <a:endParaRPr/>
          </a:p>
          <a:p>
            <a:pPr indent="-311150" lvl="0" marL="457200">
              <a:spcBef>
                <a:spcPts val="0"/>
              </a:spcBef>
              <a:spcAft>
                <a:spcPts val="0"/>
              </a:spcAft>
              <a:buSzPts val="1300"/>
              <a:buChar char="●"/>
            </a:pPr>
            <a:r>
              <a:rPr lang="en"/>
              <a:t>All customer functionality</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Cases</a:t>
            </a:r>
            <a:endParaRPr/>
          </a:p>
        </p:txBody>
      </p:sp>
      <p:pic>
        <p:nvPicPr>
          <p:cNvPr id="155" name="Shape 155"/>
          <p:cNvPicPr preferRelativeResize="0"/>
          <p:nvPr/>
        </p:nvPicPr>
        <p:blipFill>
          <a:blip r:embed="rId3">
            <a:alphaModFix/>
          </a:blip>
          <a:stretch>
            <a:fillRect/>
          </a:stretch>
        </p:blipFill>
        <p:spPr>
          <a:xfrm>
            <a:off x="4338899" y="597325"/>
            <a:ext cx="3053849" cy="3757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61" name="Shape 161"/>
          <p:cNvPicPr preferRelativeResize="0"/>
          <p:nvPr/>
        </p:nvPicPr>
        <p:blipFill>
          <a:blip r:embed="rId3">
            <a:alphaModFix/>
          </a:blip>
          <a:stretch>
            <a:fillRect/>
          </a:stretch>
        </p:blipFill>
        <p:spPr>
          <a:xfrm>
            <a:off x="3905224" y="742825"/>
            <a:ext cx="4110725" cy="3657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67" name="Shape 167"/>
          <p:cNvPicPr preferRelativeResize="0"/>
          <p:nvPr/>
        </p:nvPicPr>
        <p:blipFill>
          <a:blip r:embed="rId3">
            <a:alphaModFix/>
          </a:blip>
          <a:stretch>
            <a:fillRect/>
          </a:stretch>
        </p:blipFill>
        <p:spPr>
          <a:xfrm>
            <a:off x="3515958" y="587062"/>
            <a:ext cx="4506108" cy="396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73" name="Shape 173"/>
          <p:cNvPicPr preferRelativeResize="0"/>
          <p:nvPr/>
        </p:nvPicPr>
        <p:blipFill>
          <a:blip r:embed="rId3">
            <a:alphaModFix/>
          </a:blip>
          <a:stretch>
            <a:fillRect/>
          </a:stretch>
        </p:blipFill>
        <p:spPr>
          <a:xfrm>
            <a:off x="3696675" y="723525"/>
            <a:ext cx="4058799" cy="3755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79" name="Shape 179"/>
          <p:cNvPicPr preferRelativeResize="0"/>
          <p:nvPr/>
        </p:nvPicPr>
        <p:blipFill>
          <a:blip r:embed="rId3">
            <a:alphaModFix/>
          </a:blip>
          <a:stretch>
            <a:fillRect/>
          </a:stretch>
        </p:blipFill>
        <p:spPr>
          <a:xfrm>
            <a:off x="3843083" y="587062"/>
            <a:ext cx="3851859" cy="3969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